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6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21" Type="http://schemas.openxmlformats.org/officeDocument/2006/relationships/slide" Target="slides/slide18.xml"/><Relationship Id="rId12" Type="http://schemas.openxmlformats.org/officeDocument/2006/relationships/slide" Target="slides/slide9.xml"/><Relationship Id="rId2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13" Type="http://schemas.openxmlformats.org/officeDocument/2006/relationships/slide" Target="slides/slide10.xml"/><Relationship Id="rId1" Type="http://schemas.openxmlformats.org/officeDocument/2006/relationships/theme" Target="theme/theme1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3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8" Type="http://schemas.openxmlformats.org/officeDocument/2006/relationships/slide" Target="slides/slide5.xml"/><Relationship Id="rId7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p/>
        </p:txBody>
      </p:sp>
      <p:sp>
        <p:nvSpPr>
          <p:cNvPr id="3" name=""/>
          <p:cNvSpPr/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>
            <a:lvl1pPr lvl="0" algn="r">
              <a:defRPr sz="1200"/>
            </a:lvl1pPr>
          </a:lstStyle>
          <a:p/>
        </p:txBody>
      </p:sp>
      <p:sp>
        <p:nvSpPr>
          <p:cNvPr id="4" name="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anchor="ctr"/>
          <a:p/>
        </p:txBody>
      </p:sp>
      <p:sp>
        <p:nvSpPr>
          <p:cNvPr id="5" name=""/>
          <p:cNvSpPr/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"/>
          <p:cNvSpPr/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>
            <a:lvl1pPr lvl="0">
              <a:defRPr sz="1200"/>
            </a:lvl1pPr>
          </a:lstStyle>
          <a:p/>
        </p:txBody>
      </p:sp>
      <p:sp>
        <p:nvSpPr>
          <p:cNvPr id="7" name=""/>
          <p:cNvSpPr/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b"/>
          <a:lstStyle>
            <a:lvl1pPr lvl="0" algn="r">
              <a:defRPr sz="1200"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?>
<Relationships xmlns="http://schemas.openxmlformats.org/package/2006/relationships"></Relationships>
</file>

<file path=ppt/notesSlides/_rels/notesSlide2.xml.rels><?xml version="1.0" encoding="UTF-8" standalone="yes"?>
<Relationships xmlns="http://schemas.openxmlformats.org/package/2006/relationships"></Relationships>
</file>

<file path=ppt/notesSlides/_rels/notesSlide3.xml.rels><?xml version="1.0" encoding="UTF-8" standalone="yes"?>
<Relationships xmlns="http://schemas.openxmlformats.org/package/2006/relationships"></Relationships>
</file>

<file path=ppt/notesSlides/_rels/notesSlide4.xml.rels><?xml version="1.0" encoding="UTF-8" standalone="yes"?>
<Relationships xmlns="http://schemas.openxmlformats.org/package/2006/relationships"></Relationships>
</file>

<file path=ppt/notesSlides/_rels/notesSlide5.xml.rels><?xml version="1.0" encoding="UTF-8" standalone="yes"?>
<Relationships xmlns="http://schemas.openxmlformats.org/package/2006/relationships"></Relationships>
</file>

<file path=ppt/notesSlides/_rels/notesSlide6.xml.rels><?xml version="1.0" encoding="UTF-8" standalone="yes"?>
<Relationships xmlns="http://schemas.openxmlformats.org/package/2006/relationships"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sldImg" idx="0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p/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</a:p>
        </p:txBody>
      </p:sp>
      <p:sp>
        <p:nvSpPr>
          <p:cNvPr id="4" name=""/>
          <p:cNvSpPr txBox="1"/>
          <p:nvPr>
            <p:ph type="sldNum" idx="10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lstStyle>
            <a:lvl1pPr lvl="0">
              <a:defRPr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notes>
</file>

<file path=ppt/notesSlides/notesSlide2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sldNum" idx="0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lstStyle>
            <a:lvl1pPr lvl="0">
              <a:defRPr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sp>
        <p:nvSpPr>
          <p:cNvPr id="3" name=""/>
          <p:cNvSpPr txBox="1"/>
          <p:nvPr>
            <p:ph type="sldImg" idx="0"/>
          </p:nvPr>
        </p:nvSpPr>
        <p:spPr>
          <a:xfrm>
            <a:off x="1106487" y="812800"/>
            <a:ext cx="5343525" cy="4008437"/>
          </a:xfrm>
          <a:prstGeom prst="rect"/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anchor="t"/>
          <a:p/>
        </p:txBody>
      </p:sp>
      <p:sp>
        <p:nvSpPr>
          <p:cNvPr id="4" name=""/>
          <p:cNvSpPr txBox="1"/>
          <p:nvPr>
            <p:ph type="body" idx="1"/>
          </p:nvPr>
        </p:nvSpPr>
        <p:spPr>
          <a:xfrm>
            <a:off x="755650" y="5078412"/>
            <a:ext cx="6048375" cy="4810125"/>
          </a:xfrm>
          <a:prstGeom prst="rect"/>
          <a:noFill/>
          <a:ln>
            <a:noFill/>
          </a:ln>
        </p:spPr>
        <p:txBody>
          <a:bodyPr wrap="none" anchor="ctr"/>
          <a:p>
            <a:pPr lvl="0"/>
          </a:p>
        </p:txBody>
      </p:sp>
    </p:spTree>
  </p:cSld>
</p:notes>
</file>

<file path=ppt/notesSlides/notesSlide3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sldNum" idx="0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lstStyle>
            <a:lvl1pPr lvl="0">
              <a:defRPr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sp>
        <p:nvSpPr>
          <p:cNvPr id="3" name=""/>
          <p:cNvSpPr txBox="1"/>
          <p:nvPr>
            <p:ph type="sldImg" idx="0"/>
          </p:nvPr>
        </p:nvSpPr>
        <p:spPr>
          <a:xfrm>
            <a:off x="1106487" y="812800"/>
            <a:ext cx="5343525" cy="4008437"/>
          </a:xfrm>
          <a:prstGeom prst="rect"/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anchor="t"/>
          <a:p/>
        </p:txBody>
      </p:sp>
      <p:sp>
        <p:nvSpPr>
          <p:cNvPr id="4" name=""/>
          <p:cNvSpPr txBox="1"/>
          <p:nvPr>
            <p:ph type="body" idx="1"/>
          </p:nvPr>
        </p:nvSpPr>
        <p:spPr>
          <a:xfrm>
            <a:off x="755650" y="5078412"/>
            <a:ext cx="6048375" cy="4810125"/>
          </a:xfrm>
          <a:prstGeom prst="rect"/>
          <a:noFill/>
          <a:ln>
            <a:noFill/>
          </a:ln>
        </p:spPr>
        <p:txBody>
          <a:bodyPr wrap="none" anchor="ctr"/>
          <a:p>
            <a:pPr lvl="0"/>
          </a:p>
        </p:txBody>
      </p:sp>
    </p:spTree>
  </p:cSld>
</p:notes>
</file>

<file path=ppt/notesSlides/notesSlide4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sldNum" idx="0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lstStyle>
            <a:lvl1pPr lvl="0">
              <a:defRPr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sp>
        <p:nvSpPr>
          <p:cNvPr id="3" name=""/>
          <p:cNvSpPr txBox="1"/>
          <p:nvPr>
            <p:ph type="sldImg" idx="0"/>
          </p:nvPr>
        </p:nvSpPr>
        <p:spPr>
          <a:xfrm>
            <a:off x="1106487" y="812800"/>
            <a:ext cx="5343525" cy="4008437"/>
          </a:xfrm>
          <a:prstGeom prst="rect"/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anchor="t"/>
          <a:p/>
        </p:txBody>
      </p:sp>
      <p:sp>
        <p:nvSpPr>
          <p:cNvPr id="4" name=""/>
          <p:cNvSpPr txBox="1"/>
          <p:nvPr>
            <p:ph type="body" idx="1"/>
          </p:nvPr>
        </p:nvSpPr>
        <p:spPr>
          <a:xfrm>
            <a:off x="755650" y="5078412"/>
            <a:ext cx="6048375" cy="4810125"/>
          </a:xfrm>
          <a:prstGeom prst="rect"/>
          <a:noFill/>
          <a:ln>
            <a:noFill/>
          </a:ln>
        </p:spPr>
        <p:txBody>
          <a:bodyPr wrap="none" anchor="ctr"/>
          <a:p>
            <a:pPr lvl="0"/>
          </a:p>
        </p:txBody>
      </p:sp>
    </p:spTree>
  </p:cSld>
</p:notes>
</file>

<file path=ppt/notesSlides/notesSlide5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sldNum" idx="0"/>
          </p:nvPr>
        </p:nvSpPr>
        <p:spPr>
          <a:xfrm>
            <a:off x="0" y="0"/>
            <a:ext cx="0" cy="0"/>
          </a:xfrm>
          <a:prstGeom prst="rect"/>
          <a:noFill/>
          <a:ln>
            <a:noFill/>
          </a:ln>
        </p:spPr>
        <p:txBody>
          <a:bodyPr wrap="square" anchor="t"/>
          <a:lstStyle>
            <a:lvl1pPr lvl="0">
              <a:defRPr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sp>
        <p:nvSpPr>
          <p:cNvPr id="3" name=""/>
          <p:cNvSpPr txBox="1"/>
          <p:nvPr>
            <p:ph type="sldImg" idx="0"/>
          </p:nvPr>
        </p:nvSpPr>
        <p:spPr>
          <a:xfrm>
            <a:off x="1106487" y="812800"/>
            <a:ext cx="5343525" cy="4008437"/>
          </a:xfrm>
          <a:prstGeom prst="rect"/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anchor="t"/>
          <a:p/>
        </p:txBody>
      </p:sp>
      <p:sp>
        <p:nvSpPr>
          <p:cNvPr id="4" name=""/>
          <p:cNvSpPr txBox="1"/>
          <p:nvPr>
            <p:ph type="body" idx="1"/>
          </p:nvPr>
        </p:nvSpPr>
        <p:spPr>
          <a:xfrm>
            <a:off x="755650" y="5078412"/>
            <a:ext cx="6048375" cy="4810125"/>
          </a:xfrm>
          <a:prstGeom prst="rect"/>
          <a:noFill/>
          <a:ln>
            <a:noFill/>
          </a:ln>
        </p:spPr>
        <p:txBody>
          <a:bodyPr wrap="none" anchor="ctr"/>
          <a:p>
            <a:pPr lvl="0"/>
          </a:p>
        </p:txBody>
      </p:sp>
    </p:spTree>
  </p:cSld>
</p:notes>
</file>

<file path=ppt/notesSlides/notesSlide6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/>
              <a:t>una buena pantalla</a:t>
            </a:r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>
                <a:latin typeface="Calibri"/>
              </a:rPr>
              <a:t>Haga clic para modificar el estilo de texto del patrón</a:t>
            </a:r>
          </a:p>
          <a:p>
            <a:pPr lvl="1"/>
            <a:r>
              <a:rPr>
                <a:latin typeface="Calibri"/>
              </a:rPr>
              <a:t>Segundo nivel</a:t>
            </a:r>
          </a:p>
          <a:p>
            <a:pPr lvl="2"/>
            <a:r>
              <a:rPr>
                <a:latin typeface="Calibri"/>
              </a:rPr>
              <a:t>Tercer nivel</a:t>
            </a:r>
          </a:p>
          <a:p>
            <a:pPr lvl="3"/>
            <a:r>
              <a:rPr>
                <a:latin typeface="Calibri"/>
              </a:rPr>
              <a:t>Cuarto nivel</a:t>
            </a:r>
          </a:p>
          <a:p>
            <a:pPr lvl="4"/>
            <a:r>
              <a:rPr>
                <a:latin typeface="Calibri"/>
              </a:rPr>
              <a:t>Quinto nivel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3050"/>
            <a:ext cx="3008312" cy="1162050"/>
          </a:xfrm>
          <a:prstGeom prst="rect"/>
          <a:noFill/>
          <a:ln>
            <a:noFill/>
          </a:ln>
        </p:spPr>
        <p:txBody>
          <a:bodyPr wrap="square" anchor="b"/>
          <a:p>
            <a:pPr lvl="0" algn="l"/>
            <a:r>
              <a:rPr sz="2000" b="1" i="0" u="none" strike="noStrike"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 sz="3200">
                <a:latin typeface="Calibri"/>
              </a:rPr>
              <a:t>Haga clic para modificar el estilo de texto del patrón</a:t>
            </a:r>
          </a:p>
          <a:p>
            <a:pPr lvl="1"/>
            <a:r>
              <a:rPr sz="2800">
                <a:latin typeface="Calibri"/>
              </a:rPr>
              <a:t>Segundo nivel</a:t>
            </a:r>
          </a:p>
          <a:p>
            <a:pPr lvl="2"/>
            <a:r>
              <a:rPr sz="2400">
                <a:latin typeface="Calibri"/>
              </a:rPr>
              <a:t>Tercer nivel</a:t>
            </a:r>
          </a:p>
          <a:p>
            <a:pPr lvl="3"/>
            <a:r>
              <a:rPr sz="2000">
                <a:latin typeface="Calibri"/>
              </a:rPr>
              <a:t>Cuarto nivel</a:t>
            </a:r>
          </a:p>
          <a:p>
            <a:pPr lvl="4"/>
            <a:r>
              <a:rPr sz="2000">
                <a:latin typeface="Calibri"/>
              </a:rPr>
              <a:t>Quinto nivel</a:t>
            </a:r>
          </a:p>
        </p:txBody>
      </p:sp>
      <p:sp>
        <p:nvSpPr>
          <p:cNvPr id="4" name=""/>
          <p:cNvSpPr txBox="1"/>
          <p:nvPr>
            <p:ph type="body" idx="2"/>
          </p:nvPr>
        </p:nvSpPr>
        <p:spPr>
          <a:xfrm>
            <a:off x="457200" y="1435100"/>
            <a:ext cx="3008312" cy="4691062"/>
          </a:xfrm>
          <a:prstGeom prst="rect"/>
          <a:noFill/>
          <a:ln>
            <a:noFill/>
          </a:ln>
        </p:spPr>
        <p:txBody>
          <a:bodyPr wrap="square" anchor="t"/>
          <a:p>
            <a:pPr lvl="0" marL="0" indent="0">
              <a:buNone/>
            </a:pPr>
            <a:r>
              <a:rPr sz="1400">
                <a:latin typeface="Calibri"/>
              </a:rPr>
              <a:t>Haga clic para modificar el estilo de texto del patrón</a:t>
            </a:r>
          </a:p>
        </p:txBody>
      </p:sp>
      <p:sp>
        <p:nvSpPr>
          <p:cNvPr id="5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7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3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 rot="0">
            <a:off x="685800" y="2125662"/>
            <a:ext cx="7772400" cy="1439863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/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title" idx="1"/>
          </p:nvPr>
        </p:nvSpPr>
        <p:spPr>
          <a:xfrm rot="0">
            <a:off x="1371600" y="3867150"/>
            <a:ext cx="6400800" cy="1762125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/>
              <a:t>Haga clic para modificar el estilo de título del patrón</a:t>
            </a:r>
          </a:p>
        </p:txBody>
      </p:sp>
    </p:spTree>
  </p:cSld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 rot="0">
            <a:off x="457200" y="273050"/>
            <a:ext cx="8229600" cy="1146175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/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 rot="0">
            <a:off x="457200" y="1603375"/>
            <a:ext cx="8229600" cy="4506912"/>
          </a:xfrm>
          <a:prstGeom prst="rect"/>
          <a:noFill/>
          <a:ln>
            <a:noFill/>
          </a:ln>
        </p:spPr>
        <p:txBody>
          <a:bodyPr wrap="square" anchor="t"/>
          <a:p>
            <a:pPr lvl="0" algn="l"/>
            <a:r>
              <a:rPr/>
              <a:t>Haga clic para modificar el estilo de texto del patrón</a:t>
            </a:r>
          </a:p>
          <a:p>
            <a:pPr lvl="0" algn="l"/>
            <a:r>
              <a:rPr/>
              <a:t>Segundo nivel</a:t>
            </a:r>
          </a:p>
          <a:p>
            <a:pPr lvl="0" algn="l"/>
            <a:r>
              <a:rPr/>
              <a:t>Tercer nivel</a:t>
            </a:r>
          </a:p>
          <a:p>
            <a:pPr lvl="0" algn="l"/>
            <a:r>
              <a:rPr/>
              <a:t>Cuarto nivel</a:t>
            </a:r>
          </a:p>
          <a:p>
            <a:pPr lvl="0" algn="l"/>
            <a:r>
              <a:rPr/>
              <a:t>Quinto nivel</a:t>
            </a:r>
          </a:p>
        </p:txBody>
      </p:sp>
    </p:spTree>
  </p:cSld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 rot="0">
            <a:off x="457200" y="273050"/>
            <a:ext cx="8229600" cy="1146175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/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 rot="0">
            <a:off x="457200" y="1603375"/>
            <a:ext cx="4022725" cy="4506912"/>
          </a:xfrm>
          <a:prstGeom prst="rect"/>
          <a:noFill/>
          <a:ln>
            <a:noFill/>
          </a:ln>
        </p:spPr>
        <p:txBody>
          <a:bodyPr wrap="square" anchor="t"/>
          <a:p>
            <a:pPr lvl="0" algn="l"/>
            <a:r>
              <a:rPr/>
              <a:t>Haga clic para modificar el estilo de texto del patrón</a:t>
            </a:r>
          </a:p>
          <a:p>
            <a:pPr lvl="0" algn="l"/>
            <a:r>
              <a:rPr/>
              <a:t>Segundo nivel</a:t>
            </a:r>
          </a:p>
          <a:p>
            <a:pPr lvl="0" algn="l"/>
            <a:r>
              <a:rPr/>
              <a:t>Tercer nivel</a:t>
            </a:r>
          </a:p>
          <a:p>
            <a:pPr lvl="0" algn="l"/>
            <a:r>
              <a:rPr/>
              <a:t>Cuarto nivel</a:t>
            </a:r>
          </a:p>
          <a:p>
            <a:pPr lvl="0" algn="l"/>
            <a:r>
              <a:rPr/>
              <a:t>Quinto nivel</a:t>
            </a:r>
          </a:p>
        </p:txBody>
      </p:sp>
      <p:sp>
        <p:nvSpPr>
          <p:cNvPr id="4" name=""/>
          <p:cNvSpPr txBox="1"/>
          <p:nvPr>
            <p:ph type="body" idx="2"/>
          </p:nvPr>
        </p:nvSpPr>
        <p:spPr>
          <a:xfrm rot="0">
            <a:off x="4652962" y="1603375"/>
            <a:ext cx="4024313" cy="4506912"/>
          </a:xfrm>
          <a:prstGeom prst="rect"/>
          <a:noFill/>
          <a:ln>
            <a:noFill/>
          </a:ln>
        </p:spPr>
        <p:txBody>
          <a:bodyPr wrap="square" anchor="t"/>
          <a:p>
            <a:pPr lvl="0" algn="l"/>
            <a:r>
              <a:rPr/>
              <a:t>Haga clic para modificar el estilo de texto del patrón</a:t>
            </a:r>
          </a:p>
          <a:p>
            <a:pPr lvl="0" algn="l"/>
            <a:r>
              <a:rPr/>
              <a:t>Segundo nivel</a:t>
            </a:r>
          </a:p>
          <a:p>
            <a:pPr lvl="0" algn="l"/>
            <a:r>
              <a:rPr/>
              <a:t>Tercer nivel</a:t>
            </a:r>
          </a:p>
          <a:p>
            <a:pPr lvl="0" algn="l"/>
            <a:r>
              <a:rPr/>
              <a:t>Cuarto nivel</a:t>
            </a:r>
          </a:p>
          <a:p>
            <a:pPr lvl="0" algn="l"/>
            <a:r>
              <a:rPr/>
              <a:t>Quinto nivel</a:t>
            </a:r>
          </a:p>
        </p:txBody>
      </p:sp>
    </p:spTree>
  </p:cSld>
</p:sldLayout>
</file>

<file path=ppt/slideLayouts/slideLayout15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ctrTitle" idx="0"/>
          </p:nvPr>
        </p:nvSpPr>
        <p:spPr>
          <a:xfrm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wrap="square" anchor="t"/>
          <a:lstStyle>
            <a:lvl1pPr lvl="0" algn="ctr" marL="0" indent="0">
              <a:lnSpc>
                <a:spcPct val="100000"/>
              </a:lnSpc>
              <a:buNone/>
              <a:defRPr sz="4400" b="0" i="0" u="none" strike="noStrike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wrap="square" anchor="t"/>
          <a:p>
            <a:pPr lvl="0" algn="ctr" marL="0" indent="0">
              <a:buNone/>
            </a:pPr>
            <a:r>
              <a:rPr>
                <a:solidFill>
                  <a:srgbClr val="3F3F3F"/>
                </a:solidFill>
                <a:latin typeface="Calibri"/>
              </a:rPr>
              <a:t>Haga clic para modificar el estilo de subtítulo del patrón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4038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 sz="2800">
                <a:latin typeface="Calibri"/>
              </a:rPr>
              <a:t>Haga clic para modificar el estilo de texto del patrón</a:t>
            </a:r>
          </a:p>
          <a:p>
            <a:pPr lvl="1"/>
            <a:r>
              <a:rPr sz="2400">
                <a:latin typeface="Calibri"/>
              </a:rPr>
              <a:t>Segundo nivel</a:t>
            </a:r>
          </a:p>
          <a:p>
            <a:pPr lvl="2"/>
            <a:r>
              <a:rPr sz="2000">
                <a:latin typeface="Calibri"/>
              </a:rPr>
              <a:t>Tercer nivel</a:t>
            </a:r>
          </a:p>
          <a:p>
            <a:pPr lvl="3"/>
            <a:r>
              <a:rPr sz="1800">
                <a:latin typeface="Calibri"/>
              </a:rPr>
              <a:t>Cuarto nivel</a:t>
            </a:r>
          </a:p>
          <a:p>
            <a:pPr lvl="4"/>
            <a:r>
              <a:rPr sz="1800">
                <a:latin typeface="Calibri"/>
              </a:rPr>
              <a:t>Quinto nivel</a:t>
            </a:r>
          </a:p>
        </p:txBody>
      </p:sp>
      <p:sp>
        <p:nvSpPr>
          <p:cNvPr id="4" name=""/>
          <p:cNvSpPr txBox="1"/>
          <p:nvPr>
            <p:ph type="body" idx="2"/>
          </p:nvPr>
        </p:nvSpPr>
        <p:spPr>
          <a:xfrm>
            <a:off x="4648200" y="1600200"/>
            <a:ext cx="4038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 sz="2800">
                <a:latin typeface="Calibri"/>
              </a:rPr>
              <a:t>Haga clic para modificar el estilo de texto del patrón</a:t>
            </a:r>
          </a:p>
          <a:p>
            <a:pPr lvl="1"/>
            <a:r>
              <a:rPr sz="2400">
                <a:latin typeface="Calibri"/>
              </a:rPr>
              <a:t>Segundo nivel</a:t>
            </a:r>
          </a:p>
          <a:p>
            <a:pPr lvl="2"/>
            <a:r>
              <a:rPr sz="2000">
                <a:latin typeface="Calibri"/>
              </a:rPr>
              <a:t>Tercer nivel</a:t>
            </a:r>
          </a:p>
          <a:p>
            <a:pPr lvl="3"/>
            <a:r>
              <a:rPr sz="1800">
                <a:latin typeface="Calibri"/>
              </a:rPr>
              <a:t>Cuarto nivel</a:t>
            </a:r>
          </a:p>
          <a:p>
            <a:pPr lvl="4"/>
            <a:r>
              <a:rPr sz="1800">
                <a:latin typeface="Calibri"/>
              </a:rPr>
              <a:t>Quinto nivel</a:t>
            </a:r>
          </a:p>
        </p:txBody>
      </p:sp>
      <p:sp>
        <p:nvSpPr>
          <p:cNvPr id="5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7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>
                <a:latin typeface="Calibri"/>
              </a:rPr>
              <a:t>Haga clic para modificar el estilo de texto del patrón</a:t>
            </a:r>
          </a:p>
          <a:p>
            <a:pPr lvl="1"/>
            <a:r>
              <a:rPr>
                <a:latin typeface="Calibri"/>
              </a:rPr>
              <a:t>Segundo nivel</a:t>
            </a:r>
          </a:p>
          <a:p>
            <a:pPr lvl="2"/>
            <a:r>
              <a:rPr>
                <a:latin typeface="Calibri"/>
              </a:rPr>
              <a:t>Tercer nivel</a:t>
            </a:r>
          </a:p>
          <a:p>
            <a:pPr lvl="3"/>
            <a:r>
              <a:rPr>
                <a:latin typeface="Calibri"/>
              </a:rPr>
              <a:t>Cuarto nivel</a:t>
            </a:r>
          </a:p>
          <a:p>
            <a:pPr lvl="4"/>
            <a:r>
              <a:rPr>
                <a:latin typeface="Calibri"/>
              </a:rPr>
              <a:t>Quinto nivel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6629400" y="274637"/>
            <a:ext cx="2057400" cy="5851525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274637"/>
            <a:ext cx="6019800" cy="5851525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>
                <a:latin typeface="Calibri"/>
              </a:rPr>
              <a:t>Haga clic para modificar el estilo de texto del patrón</a:t>
            </a:r>
          </a:p>
          <a:p>
            <a:pPr lvl="1"/>
            <a:r>
              <a:rPr>
                <a:latin typeface="Calibri"/>
              </a:rPr>
              <a:t>Segundo nivel</a:t>
            </a:r>
          </a:p>
          <a:p>
            <a:pPr lvl="2"/>
            <a:r>
              <a:rPr>
                <a:latin typeface="Calibri"/>
              </a:rPr>
              <a:t>Tercer nivel</a:t>
            </a:r>
          </a:p>
          <a:p>
            <a:pPr lvl="3"/>
            <a:r>
              <a:rPr>
                <a:latin typeface="Calibri"/>
              </a:rPr>
              <a:t>Cuarto nivel</a:t>
            </a:r>
          </a:p>
          <a:p>
            <a:pPr lvl="4"/>
            <a:r>
              <a:rPr>
                <a:latin typeface="Calibri"/>
              </a:rPr>
              <a:t>Quinto nivel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722312" y="4406900"/>
            <a:ext cx="7772400" cy="1362075"/>
          </a:xfrm>
          <a:prstGeom prst="rect"/>
          <a:noFill/>
          <a:ln>
            <a:noFill/>
          </a:ln>
        </p:spPr>
        <p:txBody>
          <a:bodyPr wrap="square" anchor="t"/>
          <a:p>
            <a:pPr lvl="0" algn="l"/>
            <a:r>
              <a:rPr sz="4000" b="1" i="0" u="none" strike="noStrike"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722312" y="2906712"/>
            <a:ext cx="7772400" cy="1498600"/>
          </a:xfrm>
          <a:prstGeom prst="rect"/>
          <a:noFill/>
          <a:ln>
            <a:noFill/>
          </a:ln>
        </p:spPr>
        <p:txBody>
          <a:bodyPr wrap="square" anchor="b"/>
          <a:p>
            <a:pPr lvl="0" marL="0" indent="0">
              <a:buNone/>
            </a:pPr>
            <a:r>
              <a:rPr sz="2000">
                <a:solidFill>
                  <a:srgbClr val="3F3F3F"/>
                </a:solidFill>
                <a:latin typeface="Calibri"/>
              </a:rPr>
              <a:t>Haga clic para modificar el estilo de texto del patrón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1792287" y="4800600"/>
            <a:ext cx="5486400" cy="566737"/>
          </a:xfrm>
          <a:prstGeom prst="rect"/>
          <a:noFill/>
          <a:ln>
            <a:noFill/>
          </a:ln>
        </p:spPr>
        <p:txBody>
          <a:bodyPr wrap="square" anchor="b"/>
          <a:p>
            <a:pPr lvl="0" algn="l"/>
            <a:r>
              <a:rPr sz="2000" b="1" i="0" u="none" strike="noStrike"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obj" idx="1"/>
          </p:nvPr>
        </p:nvSpPr>
        <p:spPr>
          <a:xfrm>
            <a:off x="1792287" y="612775"/>
            <a:ext cx="5486400" cy="4114800"/>
          </a:xfrm>
          <a:prstGeom prst="rect"/>
          <a:noFill/>
          <a:ln>
            <a:noFill/>
          </a:ln>
        </p:spPr>
        <p:txBody>
          <a:bodyPr wrap="square" anchor="t"/>
          <a:p>
            <a:pPr lvl="0" algn="l" marL="0" indent="0">
              <a:lnSpc>
                <a:spcPct val="100000"/>
              </a:lnSpc>
              <a:buNone/>
            </a:pPr>
          </a:p>
        </p:txBody>
      </p:sp>
      <p:sp>
        <p:nvSpPr>
          <p:cNvPr id="4" name=""/>
          <p:cNvSpPr txBox="1"/>
          <p:nvPr>
            <p:ph type="body" idx="2"/>
          </p:nvPr>
        </p:nvSpPr>
        <p:spPr>
          <a:xfrm>
            <a:off x="1792287" y="5367337"/>
            <a:ext cx="5486400" cy="803275"/>
          </a:xfrm>
          <a:prstGeom prst="rect"/>
          <a:noFill/>
          <a:ln>
            <a:noFill/>
          </a:ln>
        </p:spPr>
        <p:txBody>
          <a:bodyPr wrap="square" anchor="t"/>
          <a:p>
            <a:pPr lvl="0" marL="0" indent="0">
              <a:buNone/>
            </a:pPr>
            <a:r>
              <a:rPr sz="1400">
                <a:latin typeface="Calibri"/>
              </a:rPr>
              <a:t>Haga clic para modificar el estilo de texto del patrón</a:t>
            </a:r>
          </a:p>
        </p:txBody>
      </p:sp>
      <p:sp>
        <p:nvSpPr>
          <p:cNvPr id="5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7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535112"/>
            <a:ext cx="4040187" cy="638175"/>
          </a:xfrm>
          <a:prstGeom prst="rect"/>
          <a:noFill/>
          <a:ln>
            <a:noFill/>
          </a:ln>
        </p:spPr>
        <p:txBody>
          <a:bodyPr wrap="square" anchor="b"/>
          <a:p>
            <a:pPr lvl="0" marL="0" indent="0">
              <a:buNone/>
            </a:pPr>
            <a:r>
              <a:rPr sz="2400" b="1" i="0" u="none" strike="noStrike">
                <a:latin typeface="Calibri"/>
              </a:rPr>
              <a:t>Haga clic para modificar el estilo de texto del patrón</a:t>
            </a:r>
          </a:p>
        </p:txBody>
      </p:sp>
      <p:sp>
        <p:nvSpPr>
          <p:cNvPr id="4" name=""/>
          <p:cNvSpPr txBox="1"/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 sz="2400">
                <a:latin typeface="Calibri"/>
              </a:rPr>
              <a:t>Haga clic para modificar el estilo de texto del patrón</a:t>
            </a:r>
          </a:p>
          <a:p>
            <a:pPr lvl="1"/>
            <a:r>
              <a:rPr sz="2000">
                <a:latin typeface="Calibri"/>
              </a:rPr>
              <a:t>Segundo nivel</a:t>
            </a:r>
          </a:p>
          <a:p>
            <a:pPr lvl="2"/>
            <a:r>
              <a:rPr sz="1800">
                <a:latin typeface="Calibri"/>
              </a:rPr>
              <a:t>Tercer nivel</a:t>
            </a:r>
          </a:p>
          <a:p>
            <a:pPr lvl="3"/>
            <a:r>
              <a:rPr sz="1600">
                <a:latin typeface="Calibri"/>
              </a:rPr>
              <a:t>Cuarto nivel</a:t>
            </a:r>
          </a:p>
          <a:p>
            <a:pPr lvl="4"/>
            <a:r>
              <a:rPr sz="1600">
                <a:latin typeface="Calibri"/>
              </a:rPr>
              <a:t>Quinto nivel</a:t>
            </a:r>
          </a:p>
        </p:txBody>
      </p:sp>
      <p:sp>
        <p:nvSpPr>
          <p:cNvPr id="5" name=""/>
          <p:cNvSpPr txBox="1"/>
          <p:nvPr>
            <p:ph type="body" idx="3"/>
          </p:nvPr>
        </p:nvSpPr>
        <p:spPr>
          <a:xfrm>
            <a:off x="4645025" y="1535112"/>
            <a:ext cx="4041775" cy="638175"/>
          </a:xfrm>
          <a:prstGeom prst="rect"/>
          <a:noFill/>
          <a:ln>
            <a:noFill/>
          </a:ln>
        </p:spPr>
        <p:txBody>
          <a:bodyPr wrap="square" anchor="b"/>
          <a:p>
            <a:pPr lvl="0" marL="0" indent="0">
              <a:buNone/>
            </a:pPr>
            <a:r>
              <a:rPr sz="2400" b="1" i="0" u="none" strike="noStrike">
                <a:latin typeface="Calibri"/>
              </a:rPr>
              <a:t>Haga clic para modificar el estilo de texto del patrón</a:t>
            </a:r>
          </a:p>
        </p:txBody>
      </p:sp>
      <p:sp>
        <p:nvSpPr>
          <p:cNvPr id="6" name=""/>
          <p:cNvSpPr txBox="1"/>
          <p:nvPr>
            <p:ph type="body" idx="4"/>
          </p:nvPr>
        </p:nvSpPr>
        <p:spPr>
          <a:xfrm>
            <a:off x="4645025" y="2174875"/>
            <a:ext cx="4041775" cy="3951287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 sz="2400">
                <a:latin typeface="Calibri"/>
              </a:rPr>
              <a:t>Haga clic para modificar el estilo de texto del patrón</a:t>
            </a:r>
          </a:p>
          <a:p>
            <a:pPr lvl="1"/>
            <a:r>
              <a:rPr sz="2000">
                <a:latin typeface="Calibri"/>
              </a:rPr>
              <a:t>Segundo nivel</a:t>
            </a:r>
          </a:p>
          <a:p>
            <a:pPr lvl="2"/>
            <a:r>
              <a:rPr sz="1800">
                <a:latin typeface="Calibri"/>
              </a:rPr>
              <a:t>Tercer nivel</a:t>
            </a:r>
          </a:p>
          <a:p>
            <a:pPr lvl="3"/>
            <a:r>
              <a:rPr sz="1600">
                <a:latin typeface="Calibri"/>
              </a:rPr>
              <a:t>Cuarto nivel</a:t>
            </a:r>
          </a:p>
          <a:p>
            <a:pPr lvl="4"/>
            <a:r>
              <a:rPr sz="1600">
                <a:latin typeface="Calibri"/>
              </a:rPr>
              <a:t>Quinto nivel</a:t>
            </a:r>
          </a:p>
        </p:txBody>
      </p:sp>
      <p:sp>
        <p:nvSpPr>
          <p:cNvPr id="7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8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9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Layout>
</file>

<file path=ppt/slideMasters/_rels/slideMaster1.xml.rels><?xml version="1.0" encoding="UTF-8" standalone="yes"?>
<Relationships xmlns="http://schemas.openxmlformats.org/package/2006/relationships"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Haga clic para modificar el estilo de título del patrón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/>
            <a:r>
              <a:rPr>
                <a:latin typeface="Calibri"/>
              </a:rPr>
              <a:t>Haga clic para modificar el estilo de texto del patrón</a:t>
            </a:r>
          </a:p>
          <a:p>
            <a:pPr lvl="1"/>
            <a:r>
              <a:rPr>
                <a:latin typeface="Calibri"/>
              </a:rPr>
              <a:t>Segundo nivel</a:t>
            </a:r>
          </a:p>
          <a:p>
            <a:pPr lvl="2"/>
            <a:r>
              <a:rPr>
                <a:latin typeface="Calibri"/>
              </a:rPr>
              <a:t>Tercer nivel</a:t>
            </a:r>
          </a:p>
          <a:p>
            <a:pPr lvl="3"/>
            <a:r>
              <a:rPr>
                <a:latin typeface="Calibri"/>
              </a:rPr>
              <a:t>Cuarto nivel</a:t>
            </a:r>
          </a:p>
          <a:p>
            <a:pPr lvl="4"/>
            <a:r>
              <a:rPr>
                <a:latin typeface="Calibri"/>
              </a:rPr>
              <a:t>Quinto nivel</a:t>
            </a:r>
          </a:p>
        </p:txBody>
      </p:sp>
      <p:sp>
        <p:nvSpPr>
          <p:cNvPr id="4" name=""/>
          <p:cNvSpPr txBox="1"/>
          <p:nvPr>
            <p:ph type="dt" idx="2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3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4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xStyles>
    <p:titleStyle>
      <a:lvl1pPr lvl="0" algn="ctr" marL="0" indent="0">
        <a:lnSpc>
          <a:spcPct val="100000"/>
        </a:lnSpc>
        <a:buNone/>
        <a:defRPr sz="4400" b="0" i="0" u="none" strike="noStrike" baseline="0">
          <a:solidFill>
            <a:srgbClr val="000000"/>
          </a:solidFill>
          <a:latin typeface="Arial"/>
        </a:defRPr>
      </a:lvl1pPr>
    </p:titleStyle>
    <p:bodyStyle>
      <a:lvl1pPr lvl="0" algn="l" marL="342900" indent="0">
        <a:lnSpc>
          <a:spcPct val="100000"/>
        </a:lnSpc>
        <a:buFont typeface="Arial"/>
        <a:buChar char="•"/>
        <a:defRPr sz="3200" b="0" i="0" u="none" strike="noStrike" baseline="0">
          <a:solidFill>
            <a:srgbClr val="000000"/>
          </a:solidFill>
          <a:latin typeface="Arial"/>
        </a:defRPr>
      </a:lvl1pPr>
      <a:lvl2pPr lvl="1" algn="l" marL="742950" indent="457200">
        <a:lnSpc>
          <a:spcPct val="100000"/>
        </a:lnSpc>
        <a:buFont typeface="Arial"/>
        <a:buChar char="–"/>
        <a:defRPr sz="2800" b="0" i="0" u="none" strike="noStrike" baseline="0">
          <a:solidFill>
            <a:srgbClr val="000000"/>
          </a:solidFill>
          <a:latin typeface="Arial"/>
        </a:defRPr>
      </a:lvl2pPr>
      <a:lvl3pPr lvl="2" algn="l" marL="1143000" indent="914400">
        <a:lnSpc>
          <a:spcPct val="100000"/>
        </a:lnSpc>
        <a:buFont typeface="Arial"/>
        <a:buChar char="•"/>
        <a:defRPr sz="2400" b="0" i="0" u="none" strike="noStrike" baseline="0">
          <a:solidFill>
            <a:srgbClr val="000000"/>
          </a:solidFill>
          <a:latin typeface="Arial"/>
        </a:defRPr>
      </a:lvl3pPr>
      <a:lvl4pPr lvl="3" algn="l" marL="1600200" indent="1371600">
        <a:lnSpc>
          <a:spcPct val="100000"/>
        </a:lnSpc>
        <a:buFont typeface="Arial"/>
        <a:buChar char="–"/>
        <a:defRPr sz="2000" b="0" i="0" u="none" strike="noStrike" baseline="0">
          <a:solidFill>
            <a:srgbClr val="000000"/>
          </a:solidFill>
          <a:latin typeface="Arial"/>
        </a:defRPr>
      </a:lvl4pPr>
      <a:lvl5pPr lvl="4" algn="l" marL="2057400" indent="1828800">
        <a:lnSpc>
          <a:spcPct val="100000"/>
        </a:lnSpc>
        <a:buFont typeface="Arial"/>
        <a:buChar char="»"/>
        <a:defRPr sz="2000" b="0" i="0" u="none" strike="noStrike" baseline="0">
          <a:solidFill>
            <a:srgbClr val="000000"/>
          </a:solidFill>
          <a:latin typeface="Arial"/>
        </a:defRPr>
      </a:lvl5pPr>
      <a:lvl6pPr lvl="5" algn="l" marL="2514600" indent="2286000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6pPr>
      <a:lvl7pPr lvl="6" algn="l" marL="2971800" indent="2743200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7pPr>
      <a:lvl8pPr lvl="7" algn="l" marL="3429000" indent="3200400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8pPr>
      <a:lvl9pPr lvl="8" algn="l" marL="3886200" indent="3657600">
        <a:lnSpc>
          <a:spcPct val="100000"/>
        </a:lnSpc>
        <a:buFont typeface="Arial"/>
        <a:buChar char="•"/>
        <a:defRPr sz="2000" b="0" i="0" u="none" strike="noStrike" baseline="0">
          <a:solidFill>
            <a:srgbClr val="000000"/>
          </a:solidFill>
          <a:latin typeface="Arial"/>
        </a:defRPr>
      </a:lvl9pPr>
    </p:bodyStyle>
    <p:otherStyle>
      <a:lvl1pPr lvl="0" algn="l" marL="0" indent="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1pPr>
      <a:lvl2pPr lvl="1" algn="l" marL="457200" indent="4572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2pPr>
      <a:lvl3pPr lvl="2" algn="l" marL="914400" indent="9144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3pPr>
      <a:lvl4pPr lvl="3" algn="l" marL="1371600" indent="13716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4pPr>
      <a:lvl5pPr lvl="4" algn="l" marL="1828800" indent="18288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5pPr>
      <a:lvl6pPr lvl="5" algn="l" marL="2286000" indent="22860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6pPr>
      <a:lvl7pPr lvl="6" algn="l" marL="2743200" indent="27432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7pPr>
      <a:lvl8pPr lvl="7" algn="l" marL="3200400" indent="32004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8pPr>
      <a:lvl9pPr lvl="8" algn="l" marL="3657600" indent="3657600">
        <a:lnSpc>
          <a:spcPct val="100000"/>
        </a:lnSpc>
        <a:buNone/>
        <a:defRPr sz="1800" b="0" i="0" u="none" strike="noStrike" baseline="0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Relationship Id="rId4" Type="http://schemas.openxmlformats.org/officeDocument/2006/relationships/slide" Target="../slides/slide12.xml"/><Relationship Id="rId3" Type="http://schemas.openxmlformats.org/officeDocument/2006/relationships/notesSlide" Target="../notesSlides/notesSlide2.xml"/><Relationship Id="rId5" Type="http://schemas.openxmlformats.org/officeDocument/2006/relationships/notesMaster" Target="../notesMasters/notesMaster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emf"/><Relationship Id="rId4" Type="http://schemas.openxmlformats.org/officeDocument/2006/relationships/slide" Target="../slides/slide13.xml"/><Relationship Id="rId3" Type="http://schemas.openxmlformats.org/officeDocument/2006/relationships/notesSlide" Target="../notesSlides/notesSlide3.xml"/><Relationship Id="rId5" Type="http://schemas.openxmlformats.org/officeDocument/2006/relationships/notesMaster" Target="../notesMasters/notesMaster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Relationship Id="rId4" Type="http://schemas.openxmlformats.org/officeDocument/2006/relationships/slide" Target="../slides/slide17.xml"/><Relationship Id="rId3" Type="http://schemas.openxmlformats.org/officeDocument/2006/relationships/notesSlide" Target="../notesSlides/notesSlide6.xml"/><Relationship Id="rId5" Type="http://schemas.openxmlformats.org/officeDocument/2006/relationships/notesMaster" Target="../notesMasters/notesMaster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Pantalla inicio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pic>
        <p:nvPicPr>
          <p:cNvPr id="6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995612" y="1600200"/>
            <a:ext cx="3149600" cy="4525962"/>
          </a:xfrm>
          <a:prstGeom prst="rect"/>
          <a:noFill/>
          <a:ln>
            <a:noFill/>
          </a:ln>
        </p:spPr>
      </p:pic>
    </p:spTree>
  </p:cSld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Tarjeta CRC recetas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611187" y="1555750"/>
            <a:ext cx="8229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>
              <a:buNone/>
            </a:pPr>
            <a:r>
              <a:rPr sz="1300" b="1" i="0" u="none" strike="noStrike">
                <a:latin typeface="Calibri"/>
              </a:rPr>
              <a:t>Class</a:t>
            </a:r>
            <a:r>
              <a:rPr sz="1300" b="1" i="0" u="none" strike="noStrike">
                <a:latin typeface="Calibri"/>
              </a:rPr>
              <a:t> </a:t>
            </a:r>
            <a:r>
              <a:rPr sz="1300" b="1" i="0" u="none" strike="noStrike">
                <a:latin typeface="Calibri"/>
              </a:rPr>
              <a:t>Name</a:t>
            </a:r>
            <a:r>
              <a:rPr sz="1300">
                <a:latin typeface="Calibri"/>
              </a:rPr>
              <a:t>: Consultar Recetas</a:t>
            </a:r>
          </a:p>
          <a:p>
            <a:pPr lvl="0">
              <a:buNone/>
            </a:pPr>
            <a:r>
              <a:rPr sz="1300" b="1" i="0" u="none" strike="noStrike">
                <a:latin typeface="Calibri"/>
              </a:rPr>
              <a:t>Superclasses</a:t>
            </a:r>
            <a:r>
              <a:rPr sz="1300">
                <a:latin typeface="Calibri"/>
              </a:rPr>
              <a:t>: Biblioteca</a:t>
            </a:r>
          </a:p>
          <a:p>
            <a:pPr lvl="0">
              <a:buNone/>
            </a:pPr>
            <a:r>
              <a:rPr sz="1300" b="1" i="0" u="none" strike="noStrike">
                <a:latin typeface="Calibri"/>
              </a:rPr>
              <a:t>Subclasses</a:t>
            </a:r>
            <a:r>
              <a:rPr sz="1300" b="1" i="0" u="none" strike="noStrike">
                <a:latin typeface="Calibri"/>
              </a:rPr>
              <a:t>:</a:t>
            </a:r>
            <a:r>
              <a:rPr sz="1300">
                <a:latin typeface="Calibri"/>
              </a:rPr>
              <a:t> </a:t>
            </a:r>
            <a:r>
              <a:rPr sz="1300">
                <a:latin typeface="Calibri"/>
              </a:rPr>
              <a:t>class</a:t>
            </a:r>
            <a:r>
              <a:rPr sz="1300">
                <a:latin typeface="Calibri"/>
              </a:rPr>
              <a:t> Ingredientes y </a:t>
            </a:r>
            <a:r>
              <a:rPr sz="1300">
                <a:latin typeface="Calibri"/>
              </a:rPr>
              <a:t>class</a:t>
            </a:r>
            <a:r>
              <a:rPr sz="1300">
                <a:latin typeface="Calibri"/>
              </a:rPr>
              <a:t> Recetas</a:t>
            </a:r>
          </a:p>
          <a:p>
            <a:pPr lvl="0">
              <a:buNone/>
            </a:pPr>
            <a:r>
              <a:rPr sz="1300" b="1" i="0" u="none" strike="noStrike">
                <a:latin typeface="Calibri"/>
              </a:rPr>
              <a:t>Responsibilities</a:t>
            </a:r>
            <a:r>
              <a:rPr sz="1300" b="1" i="0" u="none" strike="noStrike">
                <a:latin typeface="Calibri"/>
              </a:rPr>
              <a:t>:</a:t>
            </a:r>
          </a:p>
          <a:p>
            <a:pPr lvl="0"/>
            <a:r>
              <a:rPr sz="1300">
                <a:latin typeface="Calibri"/>
              </a:rPr>
              <a:t>Los ingredientes que se ingresan en el campo de búsqueda también están recogidos en la base de datos</a:t>
            </a:r>
          </a:p>
          <a:p>
            <a:pPr lvl="0"/>
            <a:r>
              <a:rPr sz="1300">
                <a:latin typeface="Calibri"/>
              </a:rPr>
              <a:t>Las recetas que pueden aparecer se encuentran en la base de datos</a:t>
            </a:r>
          </a:p>
          <a:p>
            <a:pPr lvl="0"/>
            <a:r>
              <a:rPr sz="1300">
                <a:latin typeface="Calibri"/>
              </a:rPr>
              <a:t>Muestra las recetas según los ingredientes elegidos</a:t>
            </a:r>
          </a:p>
          <a:p>
            <a:pPr lvl="0">
              <a:buNone/>
            </a:pPr>
            <a:r>
              <a:rPr sz="1300" b="1" i="0" u="none" strike="noStrike">
                <a:latin typeface="Calibri"/>
              </a:rPr>
              <a:t>Collaborators</a:t>
            </a:r>
            <a:r>
              <a:rPr sz="1300" b="1" i="0" u="none" strike="noStrike">
                <a:latin typeface="Calibri"/>
              </a:rPr>
              <a:t>:</a:t>
            </a:r>
          </a:p>
          <a:p>
            <a:pPr lvl="0"/>
            <a:r>
              <a:rPr sz="1300">
                <a:latin typeface="Calibri"/>
              </a:rPr>
              <a:t>La base de datos debe de ser específica con los ingredientes y recopilar toda la información. Un buen funcionamiento de la base de datos supondría el perfecto estado de este buscador de recetas.</a:t>
            </a:r>
          </a:p>
          <a:p>
            <a:pPr lvl="0"/>
          </a:p>
          <a:p>
            <a:pPr lvl="0">
              <a:buNone/>
            </a:pPr>
          </a:p>
          <a:p>
            <a:pPr lvl="0"/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Avance recetas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sp>
        <p:nvSpPr>
          <p:cNvPr id="6" name=""/>
          <p:cNvSpPr txBox="1"/>
          <p:nvPr>
            <p:ph type="body" idx="1"/>
          </p:nvPr>
        </p:nvSpPr>
        <p:spPr>
          <a:xfrm>
            <a:off x="466725" y="1628775"/>
            <a:ext cx="8229600" cy="4525962"/>
          </a:xfrm>
          <a:prstGeom prst="rect"/>
          <a:noFill/>
          <a:ln>
            <a:noFill/>
          </a:ln>
        </p:spPr>
        <p:txBody>
          <a:bodyPr wrap="square" anchor="t"/>
          <a:p>
            <a:pPr lvl="0">
              <a:buNone/>
            </a:pPr>
            <a:r>
              <a:rPr sz="1400">
                <a:latin typeface="Calibri"/>
              </a:rPr>
              <a:t>							Autora: Marta Rodenas de Miguel</a:t>
            </a:r>
          </a:p>
          <a:p>
            <a:pPr lvl="0">
              <a:buNone/>
            </a:pPr>
            <a:r>
              <a:rPr sz="1300">
                <a:latin typeface="Calibri"/>
              </a:rPr>
              <a:t>- Trabajo hecho nuevo en este incremento</a:t>
            </a:r>
          </a:p>
          <a:p>
            <a:pPr lvl="0">
              <a:buNone/>
            </a:pPr>
            <a:r>
              <a:rPr sz="1300">
                <a:latin typeface="Calibri"/>
              </a:rPr>
              <a:t>	- Descripción breve:</a:t>
            </a:r>
          </a:p>
          <a:p>
            <a:pPr lvl="0">
              <a:buNone/>
            </a:pPr>
            <a:r>
              <a:rPr sz="1300">
                <a:latin typeface="Calibri"/>
              </a:rPr>
              <a:t>		Usando el buscador de recetas es muy sencillo encontrar específicas recetas según los 	ingredientes que el usuario elige.</a:t>
            </a:r>
          </a:p>
          <a:p>
            <a:pPr lvl="0">
              <a:buNone/>
            </a:pPr>
            <a:r>
              <a:rPr sz="1300">
                <a:latin typeface="Calibri"/>
              </a:rPr>
              <a:t>	-Las fuentes que se han utilizado son: </a:t>
            </a:r>
          </a:p>
          <a:p>
            <a:pPr lvl="1">
              <a:buChar char="-"/>
            </a:pPr>
            <a:r>
              <a:rPr sz="1300">
                <a:latin typeface="Calibri"/>
              </a:rPr>
              <a:t>La aplicación </a:t>
            </a:r>
            <a:r>
              <a:rPr sz="1300">
                <a:latin typeface="Calibri"/>
              </a:rPr>
              <a:t>Noom</a:t>
            </a:r>
            <a:r>
              <a:rPr sz="1300">
                <a:latin typeface="Calibri"/>
              </a:rPr>
              <a:t> </a:t>
            </a:r>
            <a:r>
              <a:rPr sz="1300">
                <a:latin typeface="Calibri"/>
              </a:rPr>
              <a:t>weight</a:t>
            </a:r>
            <a:r>
              <a:rPr sz="1300">
                <a:latin typeface="Calibri"/>
              </a:rPr>
              <a:t> </a:t>
            </a:r>
            <a:r>
              <a:rPr sz="1300">
                <a:latin typeface="Calibri"/>
              </a:rPr>
              <a:t>loss</a:t>
            </a:r>
            <a:r>
              <a:rPr sz="1300">
                <a:latin typeface="Calibri"/>
              </a:rPr>
              <a:t> para Android</a:t>
            </a:r>
          </a:p>
          <a:p>
            <a:pPr lvl="1">
              <a:buChar char="-"/>
            </a:pPr>
            <a:r>
              <a:rPr sz="1300">
                <a:latin typeface="Calibri"/>
              </a:rPr>
              <a:t>La página web http://cocina.enfemenino.com/recetas/</a:t>
            </a:r>
          </a:p>
          <a:p>
            <a:pPr lvl="1">
              <a:buChar char="-"/>
            </a:pPr>
          </a:p>
          <a:p>
            <a:pPr lvl="0">
              <a:buNone/>
            </a:pPr>
            <a:r>
              <a:rPr sz="1300">
                <a:latin typeface="Calibri"/>
              </a:rPr>
              <a:t>	-Dificultades: Ninguna</a:t>
            </a:r>
          </a:p>
        </p:txBody>
      </p:sp>
    </p:spTree>
  </p:cSld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36562" y="274637"/>
            <a:ext cx="8229600" cy="803275"/>
          </a:xfrm>
          <a:prstGeom prst="rect"/>
          <a:noFill/>
          <a:ln>
            <a:noFill/>
          </a:ln>
        </p:spPr>
        <p:txBody>
          <a:bodyPr wrap="square" anchor="t"/>
          <a:p>
            <a:pPr lvl="0" algn="ctr" marL="0" indent="0">
              <a:lnSpc>
                <a:spcPct val="100000"/>
              </a:lnSpc>
              <a:buNone/>
            </a:pPr>
            <a:r>
              <a:rPr sz="4000" b="0" i="0" u="none" strike="noStrike" baseline="0">
                <a:solidFill>
                  <a:srgbClr val="000000"/>
                </a:solidFill>
                <a:latin typeface="Calibri"/>
              </a:rPr>
              <a:t>Pantalla Consultar Alimentos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74712" y="1079500"/>
            <a:ext cx="7448550" cy="5432425"/>
          </a:xfrm>
          <a:prstGeom prst="rect"/>
          <a:noFill/>
          <a:ln>
            <a:noFill/>
          </a:ln>
        </p:spPr>
      </p:pic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transition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71437"/>
            <a:ext cx="8229600" cy="1806575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 sz="4000">
                <a:latin typeface="Calibri"/>
              </a:rPr>
              <a:t>Caso de uso Consultar Alimentos</a:t>
            </a:r>
            <a:br/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76262" y="1268412"/>
            <a:ext cx="8162925" cy="5267325"/>
          </a:xfrm>
          <a:prstGeom prst="rect"/>
          <a:noFill/>
          <a:ln>
            <a:noFill/>
          </a:ln>
        </p:spPr>
      </p:pic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transition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>
            <a:normAutofit fontScale="90000"/>
          </a:bodyPr>
          <a:p>
            <a:pPr lvl="0"/>
            <a:r>
              <a:rPr>
                <a:latin typeface="Calibri"/>
              </a:rPr>
              <a:t>Diagrama caso de uso Consultar Alimentos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pic>
        <p:nvPicPr>
          <p:cNvPr id="6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065462"/>
            <a:ext cx="8229600" cy="1592263"/>
          </a:xfrm>
          <a:prstGeom prst="rect"/>
          <a:noFill/>
          <a:ln>
            <a:noFill/>
          </a:ln>
        </p:spPr>
      </p:pic>
    </p:spTree>
  </p:cSld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 sz="4400">
                <a:latin typeface="Calibri"/>
              </a:rPr>
              <a:t>Tarjeta CRC alimentos</a:t>
            </a:r>
          </a:p>
        </p:txBody>
      </p:sp>
      <p:sp>
        <p:nvSpPr>
          <p:cNvPr id="3" name=""/>
          <p:cNvSpPr txBox="1"/>
          <p:nvPr/>
        </p:nvSpPr>
        <p:spPr>
          <a:xfrm>
            <a:off x="144462" y="1268412"/>
            <a:ext cx="8924925" cy="4095750"/>
          </a:xfrm>
          <a:prstGeom prst="rect"/>
          <a:noFill/>
          <a:ln>
            <a:noFill/>
          </a:ln>
        </p:spPr>
        <p:txBody>
          <a:bodyPr wrap="square" anchor="t"/>
          <a:p>
            <a:pPr lvl="0" algn="l" marL="0" indent="0">
              <a:lnSpc>
                <a:spcPct val="102000"/>
              </a:lnSpc>
              <a:buNone/>
            </a:pP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Class</a:t>
            </a: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 </a:t>
            </a: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Name</a:t>
            </a: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: Consultar Alimentos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Superclasses</a:t>
            </a: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: Biblioteca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Subclasses</a:t>
            </a: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:</a:t>
            </a: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 </a:t>
            </a: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class</a:t>
            </a: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 Alimentos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Responsibilities</a:t>
            </a: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Permite buscar información acerca de un alimento.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Buscando dicho alimento nos aparecerán sus variedades. Al seleccionar cualquiera accederemos a sus características.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Los alimentos que se ingresan en el campo de búsqueda están recogidos en la base de datos.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Collaborators</a:t>
            </a:r>
            <a:r>
              <a:rPr sz="1500" b="1" i="0" u="none" strike="noStrike" baseline="0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500" b="0" i="0" u="none" strike="noStrike" baseline="0">
                <a:solidFill>
                  <a:srgbClr val="000000"/>
                </a:solidFill>
                <a:latin typeface="Calibri"/>
              </a:rPr>
              <a:t>La base de datos debe contener los alimentos y su información. El correcto almacenamiento de éstos en la base de datos provocará el buen funcionamiento del buscador de alimentos.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transition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 algn="ctr"/>
            <a:r>
              <a:rPr sz="4400">
                <a:latin typeface="Calibri"/>
              </a:rPr>
              <a:t>Avance alimentos</a:t>
            </a:r>
          </a:p>
        </p:txBody>
      </p:sp>
      <p:sp>
        <p:nvSpPr>
          <p:cNvPr id="3" name=""/>
          <p:cNvSpPr txBox="1"/>
          <p:nvPr/>
        </p:nvSpPr>
        <p:spPr>
          <a:xfrm>
            <a:off x="-1588" y="1584325"/>
            <a:ext cx="9145588" cy="4032250"/>
          </a:xfrm>
          <a:prstGeom prst="rect"/>
          <a:noFill/>
          <a:ln>
            <a:noFill/>
          </a:ln>
        </p:spPr>
        <p:txBody>
          <a:bodyPr wrap="square" anchor="t"/>
          <a:p>
            <a:pPr lvl="0" algn="l" marL="0" indent="0">
              <a:lnSpc>
                <a:spcPct val="102000"/>
              </a:lnSpc>
              <a:buNone/>
            </a:pPr>
            <a:r>
              <a:rPr sz="1400" b="0" i="0" u="none" strike="noStrike" baseline="0">
                <a:solidFill>
                  <a:srgbClr val="000000"/>
                </a:solidFill>
                <a:latin typeface="Calibri"/>
              </a:rPr>
              <a:t>	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			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Autor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: Guillermo Aguilar Álvaro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- 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Trabajo hecho nuevo en este incremento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	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- 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Descripción breve: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	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Este 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buscador permite consultar el alimento que deseemos, en las variedades 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que se presenten en cada caso, y acceder a información acerca de este alimento, así como sus propiedades o características.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	-Las fuentes que se han utilizado son: 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	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Diversas 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páginas de almacenamiento y recopilación de distintos tipos de datos (ropa, piezas 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de coche</a:t>
            </a: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...)</a:t>
            </a:r>
          </a:p>
          <a:p>
            <a:pPr lvl="0" algn="l" marL="0" indent="0">
              <a:lnSpc>
                <a:spcPct val="102000"/>
              </a:lnSpc>
              <a:buNone/>
            </a:pPr>
            <a:r>
              <a:rPr sz="1600" b="0" i="0" u="none" strike="noStrike" baseline="0">
                <a:solidFill>
                  <a:srgbClr val="000000"/>
                </a:solidFill>
                <a:latin typeface="Calibri"/>
              </a:rPr>
              <a:t>	-Dificultades: Ninguna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transition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Pantalla Crear Perfil Paciente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71550" y="1411287"/>
            <a:ext cx="6624637" cy="4751388"/>
          </a:xfrm>
          <a:prstGeom prst="rect"/>
        </p:spPr>
      </p:pic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Caso de Uso Crear Perfil Paciente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0" y="1195387"/>
            <a:ext cx="9144000" cy="5399088"/>
          </a:xfrm>
          <a:prstGeom prst="rect"/>
          <a:noFill/>
          <a:ln>
            <a:noFill/>
          </a:ln>
        </p:spPr>
        <p:txBody>
          <a:bodyPr wrap="square" anchor="t">
            <a:normAutofit fontScale="25000" lnSpcReduction="20000"/>
          </a:bodyPr>
          <a:p>
            <a:pPr lvl="0"/>
            <a:r>
              <a:rPr sz="6000" b="1" i="0" u="none" strike="noStrike">
                <a:latin typeface="Calibri"/>
              </a:rPr>
              <a:t>Caso de uso: </a:t>
            </a:r>
            <a:r>
              <a:rPr sz="6000">
                <a:latin typeface="Calibri"/>
              </a:rPr>
              <a:t>Crear Perfil de Paciente    </a:t>
            </a:r>
            <a:r>
              <a:rPr sz="6000" b="1" i="0" u="none" strike="noStrike">
                <a:latin typeface="Calibri"/>
              </a:rPr>
              <a:t>Autor: Daniel Reyes</a:t>
            </a:r>
          </a:p>
          <a:p>
            <a:pPr lvl="0"/>
            <a:r>
              <a:rPr sz="6000" b="1" i="0" u="none" strike="noStrike">
                <a:latin typeface="Calibri"/>
              </a:rPr>
              <a:t>Objetivo en Contexto: </a:t>
            </a:r>
            <a:r>
              <a:rPr sz="6000">
                <a:latin typeface="Calibri"/>
              </a:rPr>
              <a:t>El Medico rellena el formulario de Alta del paciente proporcionados durante la cita y hace la entrega de usuario y contraseña al mismo. </a:t>
            </a:r>
          </a:p>
          <a:p>
            <a:pPr lvl="0"/>
            <a:r>
              <a:rPr sz="6000" b="1" i="0" u="none" strike="noStrike">
                <a:latin typeface="Calibri"/>
              </a:rPr>
              <a:t>Actor principal: </a:t>
            </a:r>
            <a:r>
              <a:rPr sz="6000">
                <a:latin typeface="Calibri"/>
              </a:rPr>
              <a:t>Médico</a:t>
            </a:r>
          </a:p>
          <a:p>
            <a:pPr lvl="0"/>
            <a:r>
              <a:rPr sz="6000" b="1" i="0" u="none" strike="noStrike">
                <a:latin typeface="Calibri"/>
              </a:rPr>
              <a:t>Actores secundarios: </a:t>
            </a:r>
            <a:r>
              <a:rPr sz="6000">
                <a:latin typeface="Calibri"/>
              </a:rPr>
              <a:t>Usuario</a:t>
            </a:r>
          </a:p>
          <a:p>
            <a:pPr lvl="0"/>
            <a:r>
              <a:rPr sz="6000" b="1" i="0" u="none" strike="noStrike">
                <a:latin typeface="Calibri"/>
              </a:rPr>
              <a:t>Precondiciones: </a:t>
            </a:r>
            <a:r>
              <a:rPr sz="6000">
                <a:latin typeface="Calibri"/>
              </a:rPr>
              <a:t>Usuario Acude a una cita con el médico con el fin de obtener una dieta, el Médico hace uso de la aplicación con </a:t>
            </a:r>
          </a:p>
          <a:p>
            <a:pPr lvl="0"/>
            <a:r>
              <a:rPr sz="6000">
                <a:latin typeface="Calibri"/>
              </a:rPr>
              <a:t>El fin de dar de alta al Paciente</a:t>
            </a:r>
          </a:p>
          <a:p>
            <a:pPr lvl="0"/>
            <a:r>
              <a:rPr sz="6000" b="1" i="0" u="none" strike="noStrike">
                <a:latin typeface="Calibri"/>
              </a:rPr>
              <a:t>Pos condiciones:</a:t>
            </a:r>
          </a:p>
          <a:p>
            <a:pPr lvl="0"/>
            <a:r>
              <a:rPr sz="6000" b="1" i="0" u="none" strike="noStrike">
                <a:latin typeface="Calibri"/>
              </a:rPr>
              <a:t>Éxito: </a:t>
            </a:r>
            <a:r>
              <a:rPr sz="6000">
                <a:latin typeface="Calibri"/>
              </a:rPr>
              <a:t>El usuario es dado de Alta en el Sistema y Obtiene sus datos de </a:t>
            </a:r>
            <a:r>
              <a:rPr sz="6000">
                <a:latin typeface="Calibri"/>
              </a:rPr>
              <a:t>login</a:t>
            </a:r>
            <a:r>
              <a:rPr sz="6000">
                <a:latin typeface="Calibri"/>
              </a:rPr>
              <a:t>. </a:t>
            </a:r>
          </a:p>
          <a:p>
            <a:pPr lvl="0"/>
            <a:r>
              <a:rPr sz="6000" b="1" i="0" u="none" strike="noStrike">
                <a:latin typeface="Calibri"/>
              </a:rPr>
              <a:t>Fallo: </a:t>
            </a:r>
            <a:r>
              <a:rPr sz="6000">
                <a:latin typeface="Calibri"/>
              </a:rPr>
              <a:t>Mensajes de error y vuelta a pedir datos o termina.</a:t>
            </a:r>
          </a:p>
          <a:p>
            <a:pPr lvl="0"/>
            <a:r>
              <a:rPr sz="6000" b="1" i="0" u="none" strike="noStrike">
                <a:latin typeface="Calibri"/>
              </a:rPr>
              <a:t>Flujo principal</a:t>
            </a:r>
          </a:p>
          <a:p>
            <a:pPr lvl="0"/>
            <a:r>
              <a:rPr sz="6000">
                <a:latin typeface="Calibri"/>
              </a:rPr>
              <a:t>1. El Paciente acude al Médico y solicita una Dieta</a:t>
            </a:r>
          </a:p>
          <a:p>
            <a:pPr lvl="0"/>
            <a:r>
              <a:rPr sz="6000">
                <a:latin typeface="Calibri"/>
              </a:rPr>
              <a:t>2. El Médico Inicia Sesión En la Aplicación</a:t>
            </a:r>
          </a:p>
          <a:p>
            <a:pPr lvl="0"/>
            <a:r>
              <a:rPr sz="6000">
                <a:latin typeface="Calibri"/>
              </a:rPr>
              <a:t>3. El Médico Elige la opción “crear nuevo perfil Paciente”</a:t>
            </a:r>
          </a:p>
          <a:p>
            <a:pPr lvl="0"/>
            <a:r>
              <a:rPr sz="6000">
                <a:latin typeface="Calibri"/>
              </a:rPr>
              <a:t>4. El Médico rellena los campos con la información personal y con los datos de interés médico respectivos:</a:t>
            </a:r>
          </a:p>
          <a:p>
            <a:pPr lvl="0"/>
            <a:r>
              <a:rPr sz="6000">
                <a:latin typeface="Calibri"/>
              </a:rPr>
              <a:t>5. El Médico presiona “Dar de Alta” </a:t>
            </a:r>
          </a:p>
          <a:p>
            <a:pPr lvl="0"/>
            <a:r>
              <a:rPr sz="6000">
                <a:latin typeface="Calibri"/>
              </a:rPr>
              <a:t>6.  La aplicación genera un nuevos Nombre de Usuario   y   Contraseña que el Medico entrega al Paciente </a:t>
            </a:r>
          </a:p>
          <a:p>
            <a:pPr lvl="0"/>
            <a:r>
              <a:rPr sz="6000" b="1" i="0" u="none" strike="noStrike">
                <a:latin typeface="Calibri"/>
              </a:rPr>
              <a:t>Flujos secundarios</a:t>
            </a:r>
          </a:p>
          <a:p>
            <a:pPr lvl="0"/>
            <a:r>
              <a:rPr sz="6000">
                <a:latin typeface="Calibri"/>
              </a:rPr>
              <a:t>2.a  El </a:t>
            </a:r>
            <a:r>
              <a:rPr sz="6000">
                <a:latin typeface="Calibri"/>
              </a:rPr>
              <a:t>login</a:t>
            </a:r>
            <a:r>
              <a:rPr sz="6000">
                <a:latin typeface="Calibri"/>
              </a:rPr>
              <a:t> no se ha realizado correctamente, Se mensajes de error</a:t>
            </a:r>
          </a:p>
          <a:p>
            <a:pPr lvl="0"/>
            <a:r>
              <a:rPr sz="6000">
                <a:latin typeface="Calibri"/>
              </a:rPr>
              <a:t>  Y se mantiene en espera</a:t>
            </a:r>
          </a:p>
          <a:p>
            <a:pPr lvl="0"/>
            <a:r>
              <a:rPr sz="6000">
                <a:latin typeface="Calibri"/>
              </a:rPr>
              <a:t>4.a Alguno de los campos obligatorios no se ha rellenado  correctamente</a:t>
            </a:r>
          </a:p>
          <a:p>
            <a:pPr lvl="0"/>
            <a:r>
              <a:rPr sz="6000">
                <a:latin typeface="Calibri"/>
              </a:rPr>
              <a:t>Se muestra un mensaje y se queda a la espera.</a:t>
            </a:r>
          </a:p>
          <a:p>
            <a:pPr lvl="0"/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DCU- Crear Perfil Paciente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195387"/>
            <a:ext cx="9144000" cy="5661025"/>
          </a:xfrm>
          <a:prstGeom prst="rect"/>
        </p:spPr>
      </p:pic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Pantalla login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pic>
        <p:nvPicPr>
          <p:cNvPr id="6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762250" y="2300287"/>
            <a:ext cx="3617912" cy="3122613"/>
          </a:xfrm>
          <a:prstGeom prst="rect"/>
          <a:noFill/>
          <a:ln>
            <a:noFill/>
          </a:ln>
        </p:spPr>
      </p:pic>
    </p:spTree>
  </p:cSld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CRC- Crear perfil Paciente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250825" y="1268412"/>
            <a:ext cx="8434387" cy="5256213"/>
          </a:xfrm>
          <a:prstGeom prst="rect"/>
          <a:noFill/>
          <a:ln>
            <a:noFill/>
          </a:ln>
        </p:spPr>
        <p:txBody>
          <a:bodyPr wrap="square" anchor="t">
            <a:normAutofit fontScale="70000" lnSpcReduction="20000"/>
          </a:bodyPr>
          <a:p>
            <a:pPr lvl="0">
              <a:buNone/>
            </a:pPr>
            <a:r>
              <a:rPr b="1" i="0" u="none" strike="noStrike">
                <a:latin typeface="Calibri"/>
              </a:rPr>
              <a:t> </a:t>
            </a:r>
          </a:p>
          <a:p>
            <a:pPr lvl="0"/>
            <a:r>
              <a:rPr b="1" i="0" u="none" strike="noStrike">
                <a:latin typeface="Calibri"/>
              </a:rPr>
              <a:t>CRC: </a:t>
            </a:r>
            <a:r>
              <a:rPr b="1" i="0" u="none" strike="noStrike">
                <a:latin typeface="Calibri"/>
              </a:rPr>
              <a:t>Class-Responsibility-Collaborator</a:t>
            </a:r>
          </a:p>
          <a:p>
            <a:pPr lvl="0">
              <a:buNone/>
            </a:pPr>
            <a:r>
              <a:rPr b="1" i="0" u="none" strike="noStrike">
                <a:latin typeface="Calibri"/>
              </a:rPr>
              <a:t> </a:t>
            </a:r>
          </a:p>
          <a:p>
            <a:pPr lvl="0"/>
            <a:r>
              <a:rPr>
                <a:latin typeface="Calibri"/>
              </a:rPr>
              <a:t>Class</a:t>
            </a:r>
            <a:r>
              <a:rPr>
                <a:latin typeface="Calibri"/>
              </a:rPr>
              <a:t> </a:t>
            </a:r>
            <a:r>
              <a:rPr>
                <a:latin typeface="Calibri"/>
              </a:rPr>
              <a:t>Name</a:t>
            </a:r>
            <a:r>
              <a:rPr>
                <a:latin typeface="Calibri"/>
              </a:rPr>
              <a:t>: Sistema Médico</a:t>
            </a:r>
          </a:p>
          <a:p>
            <a:pPr lvl="0"/>
            <a:r>
              <a:rPr>
                <a:latin typeface="Calibri"/>
              </a:rPr>
              <a:t>SuperClasses</a:t>
            </a:r>
            <a:r>
              <a:rPr>
                <a:latin typeface="Calibri"/>
              </a:rPr>
              <a:t>: </a:t>
            </a:r>
            <a:r>
              <a:rPr>
                <a:latin typeface="Calibri"/>
              </a:rPr>
              <a:t>Login</a:t>
            </a:r>
          </a:p>
          <a:p>
            <a:pPr lvl="0"/>
            <a:r>
              <a:rPr>
                <a:latin typeface="Calibri"/>
              </a:rPr>
              <a:t>Sub </a:t>
            </a:r>
            <a:r>
              <a:rPr>
                <a:latin typeface="Calibri"/>
              </a:rPr>
              <a:t>Classes</a:t>
            </a:r>
            <a:r>
              <a:rPr>
                <a:latin typeface="Calibri"/>
              </a:rPr>
              <a:t>: </a:t>
            </a:r>
          </a:p>
          <a:p>
            <a:pPr lvl="0"/>
            <a:r>
              <a:rPr>
                <a:latin typeface="Calibri"/>
              </a:rPr>
              <a:t>Responsabilities</a:t>
            </a:r>
            <a:r>
              <a:rPr>
                <a:latin typeface="Calibri"/>
              </a:rPr>
              <a:t>:</a:t>
            </a:r>
          </a:p>
          <a:p>
            <a:pPr lvl="0"/>
            <a:r>
              <a:rPr>
                <a:latin typeface="Calibri"/>
              </a:rPr>
              <a:t>A) Dar de Alta a un Paciente en el Sistema</a:t>
            </a:r>
          </a:p>
          <a:p>
            <a:pPr lvl="0"/>
            <a:r>
              <a:rPr>
                <a:latin typeface="Calibri"/>
              </a:rPr>
              <a:t>B) Generar un nuevo Usuario y Contraseña rellenando los campos de forma correcta</a:t>
            </a:r>
          </a:p>
          <a:p>
            <a:pPr lvl="0"/>
          </a:p>
          <a:p>
            <a:pPr lvl="0"/>
            <a:r>
              <a:rPr>
                <a:latin typeface="Calibri"/>
              </a:rPr>
              <a:t>Collaborators</a:t>
            </a:r>
            <a:r>
              <a:rPr>
                <a:latin typeface="Calibri"/>
              </a:rPr>
              <a:t>:</a:t>
            </a:r>
          </a:p>
          <a:p>
            <a:pPr lvl="0"/>
            <a:r>
              <a:rPr>
                <a:latin typeface="Calibri"/>
              </a:rPr>
              <a:t>A) Se obtiene datos del paciente personalmente que se almacenarán en la base de Datos</a:t>
            </a:r>
          </a:p>
          <a:p>
            <a:pPr lvl="0"/>
            <a:r>
              <a:rPr>
                <a:latin typeface="Calibri"/>
              </a:rPr>
              <a:t>B) Usa algún Algoritmo generador de contraseñas distintas </a:t>
            </a:r>
          </a:p>
          <a:p>
            <a:pPr lvl="0"/>
          </a:p>
          <a:p>
            <a:pPr lvl="0"/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Avance Crear Perfil Paciente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411287"/>
            <a:ext cx="8229600" cy="4967288"/>
          </a:xfrm>
          <a:prstGeom prst="rect"/>
          <a:noFill/>
          <a:ln>
            <a:noFill/>
          </a:ln>
        </p:spPr>
        <p:txBody>
          <a:bodyPr wrap="square" anchor="t">
            <a:normAutofit fontScale="62000" lnSpcReduction="20000"/>
          </a:bodyPr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	</a:t>
            </a:r>
            <a:r>
              <a:rPr b="1" i="0" u="none" strike="noStrike">
                <a:latin typeface="Calibri"/>
              </a:rPr>
              <a:t>Autor: </a:t>
            </a:r>
            <a:r>
              <a:rPr>
                <a:latin typeface="Calibri"/>
              </a:rPr>
              <a:t>Daniel Reyes</a:t>
            </a:r>
          </a:p>
          <a:p>
            <a:pPr lvl="0">
              <a:lnSpc>
                <a:spcPct val="102000"/>
              </a:lnSpc>
            </a:pPr>
            <a:r>
              <a:rPr b="1" i="0" u="none" strike="noStrike">
                <a:latin typeface="Calibri"/>
              </a:rPr>
              <a:t>- Trabajo hecho nuevo en este incremento</a:t>
            </a:r>
          </a:p>
          <a:p>
            <a:pPr lvl="0">
              <a:lnSpc>
                <a:spcPct val="102000"/>
              </a:lnSpc>
            </a:pPr>
            <a:r>
              <a:rPr b="1" i="0" u="none" strike="noStrike">
                <a:latin typeface="Calibri"/>
              </a:rPr>
              <a:t>   - Descripción breve:</a:t>
            </a:r>
          </a:p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              Se trata de registrar un nuevo Paciente en el sistema </a:t>
            </a:r>
          </a:p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               mediante la inserción de Datos en un formulario </a:t>
            </a:r>
          </a:p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              y se Genera una Contraseña para el nuevo Paciente</a:t>
            </a:r>
          </a:p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   </a:t>
            </a:r>
            <a:r>
              <a:rPr b="1" i="0" u="none" strike="noStrike">
                <a:latin typeface="Calibri"/>
              </a:rPr>
              <a:t>-Las fuentes que se han utilizado son: </a:t>
            </a:r>
          </a:p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	Diversas paginas semejantes en cuanto a relleno de Formularios y             	Registro de Usuarios (</a:t>
            </a:r>
            <a:r>
              <a:rPr>
                <a:latin typeface="Calibri"/>
              </a:rPr>
              <a:t>pag.Laboratorios</a:t>
            </a:r>
            <a:r>
              <a:rPr>
                <a:latin typeface="Calibri"/>
              </a:rPr>
              <a:t> </a:t>
            </a:r>
            <a:r>
              <a:rPr>
                <a:latin typeface="Calibri"/>
              </a:rPr>
              <a:t>Ucm</a:t>
            </a:r>
            <a:r>
              <a:rPr>
                <a:latin typeface="Calibri"/>
              </a:rPr>
              <a:t>, redes Sociales, etc.)</a:t>
            </a:r>
          </a:p>
          <a:p>
            <a:pPr lvl="0">
              <a:lnSpc>
                <a:spcPct val="102000"/>
              </a:lnSpc>
            </a:pPr>
            <a:r>
              <a:rPr>
                <a:latin typeface="Calibri"/>
              </a:rPr>
              <a:t>	-Dificultades: Ninguna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Caso de uso login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wrap="square" anchor="t">
            <a:normAutofit fontScale="40000" lnSpcReduction="20000"/>
          </a:bodyPr>
          <a:p>
            <a:pPr lvl="0">
              <a:buNone/>
            </a:pPr>
            <a:r>
              <a:rPr>
                <a:latin typeface="Calibri"/>
              </a:rPr>
              <a:t>					</a:t>
            </a:r>
          </a:p>
          <a:p>
            <a:pPr lvl="0"/>
            <a:r>
              <a:rPr b="1" i="0" u="sng" strike="noStrike">
                <a:latin typeface="Calibri"/>
              </a:rPr>
              <a:t>Objetivo en Contexto:</a:t>
            </a:r>
            <a:r>
              <a:rPr>
                <a:latin typeface="Calibri"/>
              </a:rPr>
              <a:t> El tipo de usuario accede a la aplicación a través de la ventana login o en su defecto se accede con un pase de invitado. </a:t>
            </a:r>
          </a:p>
          <a:p>
            <a:pPr lvl="0"/>
            <a:r>
              <a:rPr b="1" i="0" u="sng" strike="noStrike">
                <a:latin typeface="Calibri"/>
              </a:rPr>
              <a:t>Actor principal:</a:t>
            </a:r>
            <a:r>
              <a:rPr>
                <a:latin typeface="Calibri"/>
              </a:rPr>
              <a:t> Usuario, administrador, médico, dietista.</a:t>
            </a:r>
          </a:p>
          <a:p>
            <a:pPr lvl="0"/>
            <a:r>
              <a:rPr b="1" i="0" u="sng" strike="noStrike">
                <a:latin typeface="Calibri"/>
              </a:rPr>
              <a:t>Precondiciones:</a:t>
            </a:r>
            <a:r>
              <a:rPr>
                <a:latin typeface="Calibri"/>
              </a:rPr>
              <a:t> Usuario, administrador o invitado están en la página de inicio.</a:t>
            </a:r>
          </a:p>
          <a:p>
            <a:pPr lvl="0"/>
            <a:r>
              <a:rPr b="1" i="0" u="sng" strike="noStrike">
                <a:latin typeface="Calibri"/>
              </a:rPr>
              <a:t>Postcondiciones: </a:t>
            </a:r>
          </a:p>
          <a:p>
            <a:pPr lvl="0"/>
            <a:r>
              <a:rPr b="1" i="0" u="none" strike="noStrike">
                <a:latin typeface="Calibri"/>
              </a:rPr>
              <a:t>Éxito:</a:t>
            </a:r>
            <a:r>
              <a:rPr>
                <a:latin typeface="Calibri"/>
              </a:rPr>
              <a:t> Acceso a la aplicación según el tipo de usuario. </a:t>
            </a:r>
          </a:p>
          <a:p>
            <a:pPr lvl="0"/>
            <a:r>
              <a:rPr b="1" i="0" u="none" strike="noStrike">
                <a:latin typeface="Calibri"/>
              </a:rPr>
              <a:t>Fallo:</a:t>
            </a:r>
            <a:r>
              <a:rPr>
                <a:latin typeface="Calibri"/>
              </a:rPr>
              <a:t> Mensajes de error y vuelta a pedir datos, tras varios fallos se vuelve a la pantalla de inicio. </a:t>
            </a:r>
          </a:p>
          <a:p>
            <a:pPr lvl="0"/>
            <a:r>
              <a:rPr b="1" i="0" u="sng" strike="noStrike">
                <a:latin typeface="Calibri"/>
              </a:rPr>
              <a:t>Flujo principal:</a:t>
            </a:r>
          </a:p>
          <a:p>
            <a:pPr lvl="0"/>
            <a:r>
              <a:rPr>
                <a:latin typeface="Calibri"/>
              </a:rPr>
              <a:t>1. El tipo de usuario selecciona su acceso correspondiente. </a:t>
            </a:r>
          </a:p>
          <a:p>
            <a:pPr lvl="0"/>
            <a:r>
              <a:rPr>
                <a:latin typeface="Calibri"/>
              </a:rPr>
              <a:t>2. El usuario teclea su DNI. </a:t>
            </a:r>
          </a:p>
          <a:p>
            <a:pPr lvl="0"/>
            <a:r>
              <a:rPr>
                <a:latin typeface="Calibri"/>
              </a:rPr>
              <a:t>3. El usuario teclea su contraseña previamente adquirida. </a:t>
            </a:r>
          </a:p>
          <a:p>
            <a:pPr lvl="0"/>
            <a:r>
              <a:rPr>
                <a:latin typeface="Calibri"/>
              </a:rPr>
              <a:t>4. El usuario selecciona iniciar sesión.</a:t>
            </a:r>
          </a:p>
          <a:p>
            <a:pPr lvl="0"/>
            <a:r>
              <a:rPr>
                <a:latin typeface="Calibri"/>
              </a:rPr>
              <a:t>5. El sistema comprueba que el DNI y la contraseña son correctos. </a:t>
            </a:r>
          </a:p>
          <a:p>
            <a:pPr lvl="0"/>
            <a:r>
              <a:rPr>
                <a:latin typeface="Calibri"/>
              </a:rPr>
              <a:t>6. El sistema confirma que el DNI y contraseña son correctos. </a:t>
            </a:r>
          </a:p>
          <a:p>
            <a:pPr lvl="0"/>
            <a:r>
              <a:rPr>
                <a:latin typeface="Calibri"/>
              </a:rPr>
              <a:t>7. El sistema permite el acceso a ese usuario. </a:t>
            </a:r>
          </a:p>
          <a:p>
            <a:pPr lvl="0"/>
            <a:r>
              <a:rPr>
                <a:latin typeface="Calibri"/>
              </a:rPr>
              <a:t>8. El sistema direcciona al usuario a la aplicación.</a:t>
            </a:r>
          </a:p>
          <a:p>
            <a:pPr lvl="0">
              <a:buNone/>
            </a:pPr>
            <a:r>
              <a:rPr b="1" i="0" u="none" strike="noStrike">
                <a:latin typeface="Calibri"/>
              </a:rPr>
              <a:t> </a:t>
            </a:r>
          </a:p>
          <a:p>
            <a:pPr lvl="0"/>
            <a:r>
              <a:rPr b="1" i="0" u="sng" strike="noStrike">
                <a:latin typeface="Calibri"/>
              </a:rPr>
              <a:t>Flujo secundario:</a:t>
            </a:r>
          </a:p>
          <a:p>
            <a:pPr lvl="0"/>
            <a:r>
              <a:rPr>
                <a:latin typeface="Calibri"/>
              </a:rPr>
              <a:t>1.1 Si el usuario es un invitado accede directamente a los servicios para invitados.</a:t>
            </a:r>
          </a:p>
          <a:p>
            <a:pPr lvl="0"/>
            <a:r>
              <a:rPr>
                <a:latin typeface="Calibri"/>
              </a:rPr>
              <a:t>5.1 El sistema avisa de que no hay nadie registrado con esos datos. </a:t>
            </a:r>
          </a:p>
          <a:p>
            <a:pPr lvl="0">
              <a:buNone/>
            </a:pPr>
            <a:r>
              <a:rPr>
                <a:latin typeface="Calibri"/>
              </a:rPr>
              <a:t>                Se espera una nueva entrada volviendo al paso 2.	 </a:t>
            </a:r>
          </a:p>
          <a:p>
            <a:pPr lvl="0"/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Diagrama caso de uso de login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pic>
        <p:nvPicPr>
          <p:cNvPr id="6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317625" y="2728912"/>
            <a:ext cx="6505575" cy="2266950"/>
          </a:xfrm>
          <a:prstGeom prst="rect"/>
          <a:noFill/>
          <a:ln>
            <a:noFill/>
          </a:ln>
        </p:spPr>
      </p:pic>
    </p:spTree>
  </p:cSld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Tarjeta CRC login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wrap="square" anchor="t">
            <a:normAutofit fontScale="77000" lnSpcReduction="20000"/>
          </a:bodyPr>
          <a:p>
            <a:pPr lvl="0">
              <a:buNone/>
            </a:pPr>
            <a:r>
              <a:rPr>
                <a:latin typeface="Calibri"/>
              </a:rPr>
              <a:t> </a:t>
            </a:r>
          </a:p>
          <a:p>
            <a:pPr lvl="0"/>
            <a:r>
              <a:rPr b="1" i="0" u="none" strike="noStrike">
                <a:latin typeface="Calibri"/>
              </a:rPr>
              <a:t>Class Name</a:t>
            </a:r>
            <a:r>
              <a:rPr>
                <a:latin typeface="Calibri"/>
              </a:rPr>
              <a:t>: Login.</a:t>
            </a:r>
          </a:p>
          <a:p>
            <a:pPr lvl="0"/>
            <a:r>
              <a:rPr b="1" i="0" u="none" strike="noStrike">
                <a:latin typeface="Calibri"/>
              </a:rPr>
              <a:t>SuperClasses: </a:t>
            </a:r>
            <a:r>
              <a:rPr>
                <a:latin typeface="Calibri"/>
              </a:rPr>
              <a:t>Inicio.</a:t>
            </a:r>
          </a:p>
          <a:p>
            <a:pPr lvl="0"/>
            <a:r>
              <a:rPr b="1" i="0" u="none" strike="noStrike">
                <a:latin typeface="Calibri"/>
              </a:rPr>
              <a:t>Subclasses:</a:t>
            </a:r>
            <a:r>
              <a:rPr>
                <a:latin typeface="Calibri"/>
              </a:rPr>
              <a:t> DNI, contraseña.</a:t>
            </a:r>
          </a:p>
          <a:p>
            <a:pPr lvl="0"/>
            <a:r>
              <a:rPr b="1" i="0" u="none" strike="noStrike">
                <a:latin typeface="Calibri"/>
              </a:rPr>
              <a:t>Responsabilities: </a:t>
            </a:r>
          </a:p>
          <a:p>
            <a:pPr lvl="0"/>
            <a:r>
              <a:rPr>
                <a:latin typeface="Calibri"/>
              </a:rPr>
              <a:t>-La clase diferencia entre los diferentes tipos de usuarios.</a:t>
            </a:r>
          </a:p>
          <a:p>
            <a:pPr lvl="0"/>
            <a:r>
              <a:rPr>
                <a:latin typeface="Calibri"/>
              </a:rPr>
              <a:t>- Permite el inicio de sesión en función del usuario.</a:t>
            </a:r>
          </a:p>
          <a:p>
            <a:pPr lvl="0"/>
            <a:r>
              <a:rPr b="1" i="0" u="none" strike="noStrike">
                <a:latin typeface="Calibri"/>
              </a:rPr>
              <a:t>Collaborators:</a:t>
            </a:r>
          </a:p>
          <a:p>
            <a:pPr lvl="0"/>
            <a:r>
              <a:rPr>
                <a:latin typeface="Calibri"/>
              </a:rPr>
              <a:t>- Obtiene los datos de DNI y contraseña.</a:t>
            </a:r>
          </a:p>
          <a:p>
            <a:pPr lvl="0"/>
            <a:r>
              <a:rPr>
                <a:latin typeface="Calibri"/>
              </a:rPr>
              <a:t>- Comprueba si son válidos los datos de DNI y contraseña.</a:t>
            </a:r>
          </a:p>
          <a:p>
            <a:pPr lvl="0"/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Avance login</a:t>
            </a:r>
          </a:p>
        </p:txBody>
      </p:sp>
      <p:sp>
        <p:nvSpPr>
          <p:cNvPr id="3" name=""/>
          <p:cNvSpPr/>
          <p:nvPr/>
        </p:nvSpPr>
        <p:spPr>
          <a:xfrm>
            <a:off x="898525" y="1484312"/>
            <a:ext cx="7272337" cy="3138488"/>
          </a:xfrm>
          <a:prstGeom prst="rect">
            <a:avLst/>
          </a:prstGeom>
        </p:spPr>
        <p:txBody>
          <a:bodyPr wrap="square" anchor="t"/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				Autor: Álvaro de Frutos Martín</a:t>
            </a:r>
          </a:p>
          <a:p>
            <a:pPr lvl="0" algn="l" marL="0" indent="0">
              <a:lnSpc>
                <a:spcPct val="100000"/>
              </a:lnSpc>
              <a:buNone/>
            </a:pPr>
          </a:p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- Trabajo hecho nuevo en este incremento</a:t>
            </a:r>
          </a:p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	</a:t>
            </a: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- Descripción breve:</a:t>
            </a:r>
          </a:p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El tipo de usuario accede a la aplicación a través de la ventana login o en su defecto se accede con un pase de invitado. </a:t>
            </a:r>
          </a:p>
          <a:p>
            <a:pPr lvl="0" algn="l" marL="0" indent="0">
              <a:lnSpc>
                <a:spcPct val="100000"/>
              </a:lnSpc>
              <a:buNone/>
            </a:pPr>
          </a:p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  - Fuentes que se han consultado: </a:t>
            </a:r>
          </a:p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Diferentes páginas para ver como se acceden a estas.</a:t>
            </a:r>
          </a:p>
          <a:p>
            <a:pPr lvl="0" algn="l" marL="0" indent="0">
              <a:lnSpc>
                <a:spcPct val="100000"/>
              </a:lnSpc>
              <a:buNone/>
            </a:pPr>
          </a:p>
          <a:p>
            <a:pPr lvl="0" algn="l" marL="0" indent="0">
              <a:lnSpc>
                <a:spcPct val="100000"/>
              </a:lnSpc>
              <a:buNone/>
            </a:pP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 </a:t>
            </a:r>
            <a:r>
              <a:rPr sz="1800" b="0" i="0" u="none" strike="noStrike" baseline="0">
                <a:solidFill>
                  <a:srgbClr val="000000"/>
                </a:solidFill>
                <a:latin typeface="Calibri"/>
              </a:rPr>
              <a:t> - Dificultades encontradas: Ninguna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sp>
        <p:nvSpPr>
          <p:cNvPr id="6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</p:spTree>
  </p:cSld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Pantalla Consultar Recetas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pic>
        <p:nvPicPr>
          <p:cNvPr id="6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1649412"/>
            <a:ext cx="8229600" cy="4425950"/>
          </a:xfrm>
          <a:prstGeom prst="rect"/>
          <a:noFill/>
          <a:ln>
            <a:noFill/>
          </a:ln>
        </p:spPr>
      </p:pic>
    </p:spTree>
  </p:cSld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/>
          <a:p>
            <a:pPr lvl="0"/>
            <a:r>
              <a:rPr>
                <a:latin typeface="Calibri"/>
              </a:rPr>
              <a:t>Caso de uso Consultar Recetas</a:t>
            </a:r>
            <a:br/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wrap="square" anchor="t">
            <a:normAutofit fontScale="47000" lnSpcReduction="20000"/>
          </a:bodyPr>
          <a:p>
            <a:pPr lvl="0"/>
            <a:r>
              <a:rPr b="1" i="0" u="sng" strike="noStrike">
                <a:latin typeface="Calibri"/>
              </a:rPr>
              <a:t>Objetivo en contexto:</a:t>
            </a:r>
            <a:r>
              <a:rPr b="1" i="0" u="none" strike="noStrike">
                <a:latin typeface="Calibri"/>
              </a:rPr>
              <a:t> Se encarga de buscar en la BD las recetas con los ingredientes elegidos por el usuario.</a:t>
            </a:r>
          </a:p>
          <a:p>
            <a:pPr lvl="0"/>
            <a:r>
              <a:rPr b="1" i="0" u="sng" strike="noStrike">
                <a:latin typeface="Calibri"/>
              </a:rPr>
              <a:t>Precondiciones</a:t>
            </a:r>
            <a:r>
              <a:rPr b="1" i="0" u="none" strike="noStrike">
                <a:latin typeface="Calibri"/>
              </a:rPr>
              <a:t>: Los ingredientes deben existir y ser válidos. Debe ser posible establecer la conexión con la base de datos y en ésta, estar las recetas bien definidas.</a:t>
            </a:r>
          </a:p>
          <a:p>
            <a:pPr lvl="0"/>
            <a:r>
              <a:rPr b="1" i="0" u="sng" strike="noStrike">
                <a:latin typeface="Calibri"/>
              </a:rPr>
              <a:t>Postcondición</a:t>
            </a:r>
            <a:r>
              <a:rPr b="1" i="0" u="sng" strike="noStrike">
                <a:latin typeface="Calibri"/>
              </a:rPr>
              <a:t> si éxito</a:t>
            </a:r>
            <a:r>
              <a:rPr b="1" i="0" u="none" strike="noStrike">
                <a:latin typeface="Calibri"/>
              </a:rPr>
              <a:t>: Es posible visualizar un mensaje si no hay receta o una o varias recetas con los ingredientes elegidos.</a:t>
            </a:r>
          </a:p>
          <a:p>
            <a:pPr lvl="0"/>
            <a:r>
              <a:rPr b="1" i="0" u="sng" strike="noStrike">
                <a:latin typeface="Calibri"/>
              </a:rPr>
              <a:t>Postcondición</a:t>
            </a:r>
            <a:r>
              <a:rPr b="1" i="0" u="sng" strike="noStrike">
                <a:latin typeface="Calibri"/>
              </a:rPr>
              <a:t> si fallo</a:t>
            </a:r>
            <a:r>
              <a:rPr b="1" i="0" u="none" strike="noStrike">
                <a:latin typeface="Calibri"/>
              </a:rPr>
              <a:t>: El sistema no se ha podido inicializar adecuadamente y no se puede acceder a la base de datos, por lo que la aplicación acaba.</a:t>
            </a:r>
          </a:p>
          <a:p>
            <a:pPr lvl="0"/>
            <a:r>
              <a:rPr b="1" i="0" u="sng" strike="noStrike">
                <a:latin typeface="Calibri"/>
              </a:rPr>
              <a:t>Actores:</a:t>
            </a:r>
            <a:r>
              <a:rPr b="1" i="0" u="none" strike="noStrike">
                <a:latin typeface="Calibri"/>
              </a:rPr>
              <a:t> Base de datos y cualquier tipo de usuario.</a:t>
            </a:r>
          </a:p>
          <a:p>
            <a:pPr lvl="0"/>
            <a:r>
              <a:rPr b="1" i="0" u="sng" strike="noStrike">
                <a:latin typeface="Calibri"/>
              </a:rPr>
              <a:t>Secuencia Normal:</a:t>
            </a:r>
          </a:p>
          <a:p>
            <a:pPr lvl="0"/>
            <a:r>
              <a:rPr b="1" i="0" u="none" strike="noStrike">
                <a:latin typeface="Calibri"/>
              </a:rPr>
              <a:t>	1.El usuario presiona la opción buscar receta</a:t>
            </a:r>
          </a:p>
          <a:p>
            <a:pPr lvl="0"/>
            <a:r>
              <a:rPr b="1" i="0" u="none" strike="noStrike">
                <a:latin typeface="Calibri"/>
              </a:rPr>
              <a:t>	2.El usuario especifica los ingredientes</a:t>
            </a:r>
          </a:p>
          <a:p>
            <a:pPr lvl="0"/>
            <a:r>
              <a:rPr b="1" i="0" u="none" strike="noStrike">
                <a:latin typeface="Calibri"/>
              </a:rPr>
              <a:t>		&lt;E&gt; Puede haber error por no ser válidos</a:t>
            </a:r>
          </a:p>
          <a:p>
            <a:pPr lvl="0"/>
            <a:r>
              <a:rPr b="1" i="0" u="none" strike="noStrike">
                <a:latin typeface="Calibri"/>
              </a:rPr>
              <a:t>	3.Se buscan las recetas en la base de datos con los ingredientes definidos</a:t>
            </a:r>
          </a:p>
          <a:p>
            <a:pPr lvl="0"/>
            <a:r>
              <a:rPr b="1" i="0" u="none" strike="noStrike">
                <a:latin typeface="Calibri"/>
              </a:rPr>
              <a:t>		&lt;E&gt; Puede haber error por no poder acceder a la base de datos.</a:t>
            </a:r>
          </a:p>
          <a:p>
            <a:pPr lvl="0"/>
            <a:r>
              <a:rPr b="1" i="0" u="none" strike="noStrike">
                <a:latin typeface="Calibri"/>
              </a:rPr>
              <a:t>	4.1.Aparece un mensaje porque no hay recetas con esos ingredientes</a:t>
            </a:r>
          </a:p>
          <a:p>
            <a:pPr lvl="0"/>
            <a:r>
              <a:rPr b="1" i="0" u="none" strike="noStrike">
                <a:latin typeface="Calibri"/>
              </a:rPr>
              <a:t>	4.2.Aparece una lista con las recetas asociadas a esos ingredientes.</a:t>
            </a:r>
          </a:p>
          <a:p>
            <a:pPr lvl="0"/>
            <a:r>
              <a:rPr b="1" i="0" u="sng" strike="noStrike">
                <a:latin typeface="Calibri"/>
              </a:rPr>
              <a:t>Secuencias alternativas:</a:t>
            </a:r>
          </a:p>
          <a:p>
            <a:pPr lvl="0"/>
            <a:r>
              <a:rPr b="1" i="0" u="none" strike="noStrike">
                <a:latin typeface="Calibri"/>
              </a:rPr>
              <a:t>	2.1.Se informa del error y se vuelven a pedir los ingredientes.</a:t>
            </a:r>
          </a:p>
          <a:p>
            <a:pPr lvl="0"/>
            <a:r>
              <a:rPr b="1" i="0" u="none" strike="noStrike">
                <a:latin typeface="Calibri"/>
              </a:rPr>
              <a:t>	3.1Se cierra la base de datos, se informa del error y se cierra la aplicación.</a:t>
            </a:r>
          </a:p>
        </p:txBody>
      </p:sp>
      <p:sp>
        <p:nvSpPr>
          <p:cNvPr id="4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6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wrap="square" anchor="ctr">
            <a:normAutofit fontScale="90000"/>
          </a:bodyPr>
          <a:p>
            <a:pPr lvl="0"/>
            <a:r>
              <a:rPr>
                <a:latin typeface="Calibri"/>
              </a:rPr>
              <a:t>Diagrama caso de uso Consultar Receta</a:t>
            </a:r>
          </a:p>
        </p:txBody>
      </p:sp>
      <p:sp>
        <p:nvSpPr>
          <p:cNvPr id="3" name="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l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4" name="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ctr">
              <a:defRPr sz="1200">
                <a:solidFill>
                  <a:srgbClr val="3F3F3F"/>
                </a:solidFill>
                <a:latin typeface="Calibri"/>
              </a:defRPr>
            </a:lvl1pPr>
          </a:lstStyle>
          <a:p/>
        </p:txBody>
      </p:sp>
      <p:sp>
        <p:nvSpPr>
          <p:cNvPr id="5" name="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wrap="square" anchor="ctr"/>
          <a:lstStyle>
            <a:lvl1pPr lvl="0" algn="r">
              <a:defRPr sz="1200">
                <a:solidFill>
                  <a:srgbClr val="3F3F3F"/>
                </a:solidFill>
                <a:latin typeface="Calibri"/>
              </a:defRPr>
            </a:lvl1pPr>
          </a:lstStyle>
          <a:p>
            <a:fld id="{8B38DBA3-52F9-4AF4-A6A4-FA4D7DB2F99C}" type="slidenum">
              <a:t>&lt;#&gt;</a:t>
            </a:fld>
          </a:p>
        </p:txBody>
      </p:sp>
      <p:pic>
        <p:nvPicPr>
          <p:cNvPr id="6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2886075"/>
            <a:ext cx="8229600" cy="1952625"/>
          </a:xfrm>
          <a:prstGeom prst="rect"/>
          <a:noFill/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