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1" r:id="rId4"/>
    <p:sldId id="260" r:id="rId5"/>
    <p:sldId id="262" r:id="rId6"/>
    <p:sldId id="257" r:id="rId7"/>
    <p:sldId id="269" r:id="rId8"/>
    <p:sldId id="263" r:id="rId9"/>
    <p:sldId id="267" r:id="rId10"/>
    <p:sldId id="265" r:id="rId11"/>
    <p:sldId id="264" r:id="rId12"/>
    <p:sldId id="270" r:id="rId13"/>
    <p:sldId id="271" r:id="rId14"/>
    <p:sldId id="268" r:id="rId15"/>
    <p:sldId id="272" r:id="rId16"/>
    <p:sldId id="273" r:id="rId17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4660"/>
  </p:normalViewPr>
  <p:slideViewPr>
    <p:cSldViewPr>
      <p:cViewPr>
        <p:scale>
          <a:sx n="94" d="100"/>
          <a:sy n="94" d="100"/>
        </p:scale>
        <p:origin x="-48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B4257A-C493-4022-BCC0-05F86A634BB3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6EFAAB4-F34B-414F-968A-CD5F84FD595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FAAB4-F34B-414F-968A-CD5F84FD595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60C610-383F-4268-AE54-4C98174AB4F5}" type="slidenum">
              <a:rPr lang="es-ES"/>
              <a:pPr/>
              <a:t>12</a:t>
            </a:fld>
            <a:endParaRPr lang="es-E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05B750-5A7D-4A26-BEF2-A08F48B5A0ED}" type="slidenum">
              <a:rPr lang="es-ES"/>
              <a:pPr/>
              <a:t>13</a:t>
            </a:fld>
            <a:endParaRPr lang="es-E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B9CFC1-810F-4266-BC4D-A8E7DEAB3B78}" type="slidenum">
              <a:rPr lang="es-ES"/>
              <a:pPr/>
              <a:t>15</a:t>
            </a:fld>
            <a:endParaRPr lang="es-E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978C52-C983-4B41-8221-A8503C458CEB}" type="slidenum">
              <a:rPr lang="es-ES"/>
              <a:pPr/>
              <a:t>16</a:t>
            </a:fld>
            <a:endParaRPr lang="es-E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inicio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7195" y="1600200"/>
            <a:ext cx="31496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 CRC recetas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300" b="1" dirty="0" err="1" smtClean="0"/>
              <a:t>Class</a:t>
            </a:r>
            <a:r>
              <a:rPr lang="es-ES" sz="1300" b="1" dirty="0" smtClean="0"/>
              <a:t> </a:t>
            </a:r>
            <a:r>
              <a:rPr lang="es-ES" sz="1300" b="1" dirty="0" err="1" smtClean="0"/>
              <a:t>Name</a:t>
            </a:r>
            <a:r>
              <a:rPr lang="es-ES" sz="1300" dirty="0" smtClean="0"/>
              <a:t>: Consultar Recetas</a:t>
            </a:r>
          </a:p>
          <a:p>
            <a:pPr>
              <a:buNone/>
            </a:pPr>
            <a:r>
              <a:rPr lang="es-ES" sz="1300" b="1" dirty="0" err="1" smtClean="0"/>
              <a:t>Superclasses</a:t>
            </a:r>
            <a:r>
              <a:rPr lang="es-ES" sz="1300" dirty="0" smtClean="0"/>
              <a:t>: Biblioteca</a:t>
            </a:r>
          </a:p>
          <a:p>
            <a:pPr>
              <a:buNone/>
            </a:pPr>
            <a:r>
              <a:rPr lang="es-ES" sz="1300" b="1" dirty="0" err="1" smtClean="0"/>
              <a:t>Subclasses</a:t>
            </a:r>
            <a:r>
              <a:rPr lang="es-ES" sz="1300" b="1" dirty="0" smtClean="0"/>
              <a:t>:</a:t>
            </a:r>
            <a:r>
              <a:rPr lang="es-ES" sz="1300" dirty="0" smtClean="0"/>
              <a:t> </a:t>
            </a:r>
            <a:r>
              <a:rPr lang="es-ES" sz="1300" dirty="0" err="1" smtClean="0"/>
              <a:t>class</a:t>
            </a:r>
            <a:r>
              <a:rPr lang="es-ES" sz="1300" dirty="0" smtClean="0"/>
              <a:t> Ingredientes y </a:t>
            </a:r>
            <a:r>
              <a:rPr lang="es-ES" sz="1300" dirty="0" err="1" smtClean="0"/>
              <a:t>class</a:t>
            </a:r>
            <a:r>
              <a:rPr lang="es-ES" sz="1300" dirty="0" smtClean="0"/>
              <a:t> Recetas</a:t>
            </a:r>
          </a:p>
          <a:p>
            <a:pPr>
              <a:buNone/>
            </a:pPr>
            <a:r>
              <a:rPr lang="es-ES" sz="1300" b="1" dirty="0" err="1" smtClean="0"/>
              <a:t>Responsibilities</a:t>
            </a:r>
            <a:r>
              <a:rPr lang="es-ES" sz="1300" b="1" dirty="0" smtClean="0"/>
              <a:t>:</a:t>
            </a:r>
          </a:p>
          <a:p>
            <a:r>
              <a:rPr lang="es-ES" sz="1300" dirty="0" smtClean="0"/>
              <a:t>Los ingredientes que se ingresan en el campo de búsqueda también están recogidos en la base de datos</a:t>
            </a:r>
          </a:p>
          <a:p>
            <a:r>
              <a:rPr lang="es-ES" sz="1300" dirty="0" smtClean="0"/>
              <a:t>Las recetas que pueden aparecer se encuentran en la base de datos</a:t>
            </a:r>
          </a:p>
          <a:p>
            <a:r>
              <a:rPr lang="es-ES" sz="1300" dirty="0" smtClean="0"/>
              <a:t>Muestra las recetas según los ingredientes elegidos</a:t>
            </a:r>
          </a:p>
          <a:p>
            <a:pPr>
              <a:buNone/>
            </a:pPr>
            <a:r>
              <a:rPr lang="es-ES" sz="1300" b="1" dirty="0" err="1" smtClean="0"/>
              <a:t>Collaborators</a:t>
            </a:r>
            <a:r>
              <a:rPr lang="es-ES" sz="1300" b="1" dirty="0" smtClean="0"/>
              <a:t>:</a:t>
            </a:r>
          </a:p>
          <a:p>
            <a:r>
              <a:rPr lang="es-ES" sz="1300" dirty="0" smtClean="0"/>
              <a:t>La base de datos debe de ser específica con los ingredientes y recopilar toda la información. Un buen funcionamiento de la base de datos supondría el perfecto estado de este buscador de recetas.</a:t>
            </a:r>
          </a:p>
          <a:p>
            <a:endParaRPr lang="es-ES" sz="1300" dirty="0" smtClean="0"/>
          </a:p>
          <a:p>
            <a:pPr>
              <a:buNone/>
            </a:pPr>
            <a:endParaRPr lang="es-ES" sz="1400" dirty="0" smtClean="0"/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Ciber Meal Box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Avance recetas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Ciber Meal Box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s-ES" sz="1400" dirty="0" smtClean="0"/>
              <a:t>							Autora: Marta Rodenas de Miguel</a:t>
            </a:r>
          </a:p>
          <a:p>
            <a:pPr>
              <a:buNone/>
            </a:pPr>
            <a:r>
              <a:rPr lang="es-ES" sz="1300" dirty="0" smtClean="0"/>
              <a:t>- Trabajo hecho nuevo en este incremento</a:t>
            </a:r>
          </a:p>
          <a:p>
            <a:pPr>
              <a:buNone/>
            </a:pPr>
            <a:r>
              <a:rPr lang="es-ES" sz="1300" dirty="0" smtClean="0"/>
              <a:t>	- Descripción breve:</a:t>
            </a:r>
          </a:p>
          <a:p>
            <a:pPr>
              <a:buNone/>
            </a:pPr>
            <a:r>
              <a:rPr lang="es-ES" sz="1300" dirty="0" smtClean="0"/>
              <a:t>		Usando el buscador de recetas es muy sencillo encontrar específicas recetas según los 	ingredientes que el usuario elige.</a:t>
            </a:r>
          </a:p>
          <a:p>
            <a:pPr>
              <a:buNone/>
            </a:pPr>
            <a:r>
              <a:rPr lang="es-ES" sz="1300" dirty="0" smtClean="0"/>
              <a:t>	-Las fuentes que se han utilizado son: </a:t>
            </a:r>
          </a:p>
          <a:p>
            <a:pPr lvl="1">
              <a:buFontTx/>
              <a:buChar char="-"/>
            </a:pPr>
            <a:r>
              <a:rPr lang="es-ES" sz="1300" dirty="0" smtClean="0"/>
              <a:t>La aplicación </a:t>
            </a:r>
            <a:r>
              <a:rPr lang="es-ES" sz="1300" dirty="0" err="1" smtClean="0"/>
              <a:t>Noom</a:t>
            </a:r>
            <a:r>
              <a:rPr lang="es-ES" sz="1300" dirty="0" smtClean="0"/>
              <a:t> </a:t>
            </a:r>
            <a:r>
              <a:rPr lang="es-ES" sz="1300" dirty="0" err="1" smtClean="0"/>
              <a:t>weight</a:t>
            </a:r>
            <a:r>
              <a:rPr lang="es-ES" sz="1300" dirty="0" smtClean="0"/>
              <a:t> </a:t>
            </a:r>
            <a:r>
              <a:rPr lang="es-ES" sz="1300" dirty="0" err="1" smtClean="0"/>
              <a:t>loss</a:t>
            </a:r>
            <a:r>
              <a:rPr lang="es-ES" sz="1300" dirty="0" smtClean="0"/>
              <a:t> para Android</a:t>
            </a:r>
          </a:p>
          <a:p>
            <a:pPr lvl="1">
              <a:buFontTx/>
              <a:buChar char="-"/>
            </a:pPr>
            <a:r>
              <a:rPr lang="es-ES" sz="1300" dirty="0" smtClean="0"/>
              <a:t>La página web http://cocina.enfemenino.com/recetas/</a:t>
            </a:r>
          </a:p>
          <a:p>
            <a:pPr lvl="1">
              <a:buFontTx/>
              <a:buChar char="-"/>
            </a:pPr>
            <a:endParaRPr lang="es-ES" sz="1300" dirty="0" smtClean="0"/>
          </a:p>
          <a:p>
            <a:pPr>
              <a:buNone/>
            </a:pPr>
            <a:r>
              <a:rPr lang="es-ES" sz="1300" dirty="0" smtClean="0"/>
              <a:t>	-Dificultades: Ninguna</a:t>
            </a:r>
            <a:endParaRPr lang="es-ES" sz="1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36672" y="274638"/>
            <a:ext cx="8229600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s-ES" sz="4000" dirty="0">
                <a:latin typeface="Calibri" charset="0"/>
              </a:rPr>
              <a:t>Pantalla Consultar Alimentos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079500"/>
            <a:ext cx="7448550" cy="543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59874-10F7-477D-93D6-B389DD96D535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576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806575"/>
          </a:xfrm>
          <a:ln/>
        </p:spPr>
        <p:txBody>
          <a:bodyPr lIns="0" tIns="0" rIns="0" bIns="0" anchor="ctr">
            <a:norm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4000" dirty="0"/>
              <a:t>Caso de uso Consultar Alimentos</a:t>
            </a:r>
            <a:br>
              <a:rPr lang="es-ES" sz="4000" dirty="0"/>
            </a:br>
            <a:endParaRPr lang="es-ES" sz="4000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268760"/>
            <a:ext cx="8164512" cy="5267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59874-10F7-477D-93D6-B389DD96D535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467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caso de uso Consultar Alimentos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66333"/>
            <a:ext cx="8229600" cy="159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 lIns="0" tIns="0" rIns="0" bIns="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4400"/>
              <a:t>Tarjeta CRC alimentos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44463" y="1268760"/>
            <a:ext cx="8926512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500" b="1" dirty="0" err="1">
                <a:latin typeface="Calibri" charset="0"/>
              </a:rPr>
              <a:t>Class</a:t>
            </a:r>
            <a:r>
              <a:rPr lang="es-ES" sz="1500" b="1" dirty="0">
                <a:latin typeface="Calibri" charset="0"/>
              </a:rPr>
              <a:t> </a:t>
            </a:r>
            <a:r>
              <a:rPr lang="es-ES" sz="1500" b="1" dirty="0" err="1">
                <a:latin typeface="Calibri" charset="0"/>
              </a:rPr>
              <a:t>Name</a:t>
            </a:r>
            <a:r>
              <a:rPr lang="es-ES" sz="1500" dirty="0">
                <a:latin typeface="Calibri" charset="0"/>
              </a:rPr>
              <a:t>: Consultar Alimentos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500" b="1" dirty="0" err="1">
                <a:latin typeface="Calibri" charset="0"/>
              </a:rPr>
              <a:t>Superclasses</a:t>
            </a:r>
            <a:r>
              <a:rPr lang="es-ES" sz="1500" dirty="0">
                <a:latin typeface="Calibri" charset="0"/>
              </a:rPr>
              <a:t>: Biblioteca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500" b="1" dirty="0" err="1">
                <a:latin typeface="Calibri" charset="0"/>
              </a:rPr>
              <a:t>Subclasses</a:t>
            </a:r>
            <a:r>
              <a:rPr lang="es-ES" sz="1500" b="1" dirty="0">
                <a:latin typeface="Calibri" charset="0"/>
              </a:rPr>
              <a:t>:</a:t>
            </a:r>
            <a:r>
              <a:rPr lang="es-ES" sz="1500" dirty="0">
                <a:latin typeface="Calibri" charset="0"/>
              </a:rPr>
              <a:t> </a:t>
            </a:r>
            <a:r>
              <a:rPr lang="es-ES" sz="1500" dirty="0" err="1">
                <a:latin typeface="Calibri" charset="0"/>
              </a:rPr>
              <a:t>class</a:t>
            </a:r>
            <a:r>
              <a:rPr lang="es-ES" sz="1500" dirty="0">
                <a:latin typeface="Calibri" charset="0"/>
              </a:rPr>
              <a:t> Alimentos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500" b="1" dirty="0" err="1">
                <a:latin typeface="Calibri" charset="0"/>
              </a:rPr>
              <a:t>Responsibilities</a:t>
            </a:r>
            <a:r>
              <a:rPr lang="es-ES" sz="1500" b="1" dirty="0">
                <a:latin typeface="Calibri" charset="0"/>
              </a:rPr>
              <a:t>: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500" dirty="0">
                <a:latin typeface="Calibri" charset="0"/>
              </a:rPr>
              <a:t>Permite buscar información acerca de un alimento.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500" dirty="0">
                <a:latin typeface="Calibri" charset="0"/>
              </a:rPr>
              <a:t>Buscando dicho alimento nos aparecerán sus variedades. Al seleccionar cualquiera accederemos a sus características.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500" dirty="0">
                <a:latin typeface="Calibri" charset="0"/>
              </a:rPr>
              <a:t>Los alimentos que se ingresan en el campo de búsqueda están recogidos en la base de datos.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500" b="1" dirty="0" err="1">
                <a:latin typeface="Calibri" charset="0"/>
              </a:rPr>
              <a:t>Collaborators</a:t>
            </a:r>
            <a:r>
              <a:rPr lang="es-ES" sz="1500" b="1" dirty="0">
                <a:latin typeface="Calibri" charset="0"/>
              </a:rPr>
              <a:t>: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500" dirty="0">
                <a:latin typeface="Calibri" charset="0"/>
              </a:rPr>
              <a:t>La base de datos debe contener los alimentos y su información. El correcto almacenamiento de éstos en la base de datos provocará el buen funcionamiento del buscador de alimentos.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59874-10F7-477D-93D6-B389DD96D535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66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 lIns="0" tIns="0" rIns="0" bIns="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4400"/>
              <a:t>Avance alimentos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-1588" y="1584325"/>
            <a:ext cx="9145588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400" dirty="0">
                <a:latin typeface="Calibri" charset="0"/>
              </a:rPr>
              <a:t>	</a:t>
            </a:r>
            <a:r>
              <a:rPr lang="es-ES" sz="1600" dirty="0">
                <a:latin typeface="Calibri" charset="0"/>
              </a:rPr>
              <a:t>			</a:t>
            </a:r>
            <a:r>
              <a:rPr lang="es-ES" sz="1600" dirty="0" smtClean="0">
                <a:latin typeface="Calibri" charset="0"/>
              </a:rPr>
              <a:t>Autor</a:t>
            </a:r>
            <a:r>
              <a:rPr lang="es-ES" sz="1600" dirty="0">
                <a:latin typeface="Calibri" charset="0"/>
              </a:rPr>
              <a:t>: Guillermo Aguilar Álvaro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600" dirty="0" smtClean="0">
                <a:latin typeface="Calibri" charset="0"/>
              </a:rPr>
              <a:t>- </a:t>
            </a:r>
            <a:r>
              <a:rPr lang="es-ES" sz="1600" dirty="0">
                <a:latin typeface="Calibri" charset="0"/>
              </a:rPr>
              <a:t>Trabajo hecho nuevo en este incremento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600" dirty="0">
                <a:latin typeface="Calibri" charset="0"/>
              </a:rPr>
              <a:t>	</a:t>
            </a:r>
            <a:r>
              <a:rPr lang="es-ES" sz="1600" dirty="0" smtClean="0">
                <a:latin typeface="Calibri" charset="0"/>
              </a:rPr>
              <a:t>- </a:t>
            </a:r>
            <a:r>
              <a:rPr lang="es-ES" sz="1600" dirty="0">
                <a:latin typeface="Calibri" charset="0"/>
              </a:rPr>
              <a:t>Descripción breve: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600" dirty="0">
                <a:latin typeface="Calibri" charset="0"/>
              </a:rPr>
              <a:t>	</a:t>
            </a:r>
            <a:r>
              <a:rPr lang="es-ES" sz="1600" dirty="0" smtClean="0">
                <a:latin typeface="Calibri" charset="0"/>
              </a:rPr>
              <a:t>Este </a:t>
            </a:r>
            <a:r>
              <a:rPr lang="es-ES" sz="1600" dirty="0">
                <a:latin typeface="Calibri" charset="0"/>
              </a:rPr>
              <a:t>buscador permite consultar el alimento que deseemos, en las variedades </a:t>
            </a:r>
            <a:r>
              <a:rPr lang="es-ES" sz="1600" dirty="0" smtClean="0">
                <a:latin typeface="Calibri" charset="0"/>
              </a:rPr>
              <a:t>que se presenten en cada caso, y acceder a información acerca de este alimento, así como sus propiedades o características.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600" dirty="0">
                <a:latin typeface="Calibri" charset="0"/>
              </a:rPr>
              <a:t>	-Las fuentes que se han utilizado son: </a:t>
            </a:r>
          </a:p>
          <a:p>
            <a:pPr hangingPunct="1">
              <a:lnSpc>
                <a:spcPct val="102000"/>
              </a:lnSpc>
              <a:spcBef>
                <a:spcPts val="563"/>
              </a:spcBef>
              <a:spcAft>
                <a:spcPts val="1425"/>
              </a:spcAft>
            </a:pPr>
            <a:r>
              <a:rPr lang="es-ES" sz="1600" dirty="0">
                <a:latin typeface="Calibri" charset="0"/>
              </a:rPr>
              <a:t>	</a:t>
            </a:r>
            <a:r>
              <a:rPr lang="es-ES" sz="1600" dirty="0" smtClean="0">
                <a:latin typeface="Calibri" charset="0"/>
              </a:rPr>
              <a:t>Diversas </a:t>
            </a:r>
            <a:r>
              <a:rPr lang="es-ES" sz="1600" dirty="0">
                <a:latin typeface="Calibri" charset="0"/>
              </a:rPr>
              <a:t>páginas de almacenamiento y recopilación de distintos tipos de datos (ropa, piezas </a:t>
            </a:r>
            <a:r>
              <a:rPr lang="es-ES" sz="1600" dirty="0" smtClean="0">
                <a:latin typeface="Calibri" charset="0"/>
              </a:rPr>
              <a:t>de coche</a:t>
            </a:r>
            <a:r>
              <a:rPr lang="es-ES" sz="1600" dirty="0">
                <a:latin typeface="Calibri" charset="0"/>
              </a:rPr>
              <a:t>...)</a:t>
            </a:r>
          </a:p>
          <a:p>
            <a:pPr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</a:pPr>
            <a:r>
              <a:rPr lang="es-ES" sz="1600" dirty="0">
                <a:latin typeface="Calibri" charset="0"/>
              </a:rPr>
              <a:t>	-Dificultades: Ninguna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59874-10F7-477D-93D6-B389DD96D535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603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login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476" y="2301276"/>
            <a:ext cx="3619048" cy="3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uso 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s-ES" dirty="0" smtClean="0"/>
              <a:t>					</a:t>
            </a:r>
          </a:p>
          <a:p>
            <a:r>
              <a:rPr lang="es-ES" b="1" u="sng" dirty="0" smtClean="0"/>
              <a:t>Objetivo en Contexto:</a:t>
            </a:r>
            <a:r>
              <a:rPr lang="es-ES" dirty="0" smtClean="0"/>
              <a:t> El tipo de usuario accede a la aplicación a través de la ventana login o en su defecto se accede con un pase de invitado. </a:t>
            </a:r>
          </a:p>
          <a:p>
            <a:r>
              <a:rPr lang="es-ES" b="1" u="sng" dirty="0" smtClean="0"/>
              <a:t>Actor principal:</a:t>
            </a:r>
            <a:r>
              <a:rPr lang="es-ES" dirty="0" smtClean="0"/>
              <a:t> Usuario, administrador, médico, dietista.</a:t>
            </a:r>
          </a:p>
          <a:p>
            <a:r>
              <a:rPr lang="es-ES" b="1" u="sng" dirty="0" smtClean="0"/>
              <a:t>Precondiciones:</a:t>
            </a:r>
            <a:r>
              <a:rPr lang="es-ES" dirty="0" smtClean="0"/>
              <a:t> Usuario, administrador o invitado están en la página de inicio.</a:t>
            </a:r>
          </a:p>
          <a:p>
            <a:r>
              <a:rPr lang="es-ES" b="1" u="sng" dirty="0" smtClean="0"/>
              <a:t>Postcondiciones: </a:t>
            </a:r>
            <a:endParaRPr lang="es-ES" dirty="0" smtClean="0"/>
          </a:p>
          <a:p>
            <a:r>
              <a:rPr lang="es-ES" b="1" dirty="0" smtClean="0"/>
              <a:t>Éxito:</a:t>
            </a:r>
            <a:r>
              <a:rPr lang="es-ES" dirty="0" smtClean="0"/>
              <a:t> Acceso a la aplicación según el tipo de usuario. </a:t>
            </a:r>
          </a:p>
          <a:p>
            <a:r>
              <a:rPr lang="es-ES" b="1" dirty="0" smtClean="0"/>
              <a:t>Fallo:</a:t>
            </a:r>
            <a:r>
              <a:rPr lang="es-ES" dirty="0" smtClean="0"/>
              <a:t> Mensajes de error y vuelta a pedir datos, tras varios fallos se vuelve a la pantalla de inicio. </a:t>
            </a:r>
          </a:p>
          <a:p>
            <a:r>
              <a:rPr lang="es-ES" b="1" u="sng" dirty="0" smtClean="0"/>
              <a:t>Flujo principal:</a:t>
            </a:r>
            <a:endParaRPr lang="es-ES" dirty="0" smtClean="0"/>
          </a:p>
          <a:p>
            <a:r>
              <a:rPr lang="es-ES" dirty="0" smtClean="0"/>
              <a:t>1. El tipo de usuario selecciona su acceso correspondiente. </a:t>
            </a:r>
          </a:p>
          <a:p>
            <a:r>
              <a:rPr lang="es-ES" dirty="0" smtClean="0"/>
              <a:t>2. El usuario teclea su DNI. </a:t>
            </a:r>
          </a:p>
          <a:p>
            <a:r>
              <a:rPr lang="es-ES" dirty="0" smtClean="0"/>
              <a:t>3. El usuario teclea su contraseña previamente adquirida. </a:t>
            </a:r>
          </a:p>
          <a:p>
            <a:r>
              <a:rPr lang="es-ES" dirty="0" smtClean="0"/>
              <a:t>4. El usuario selecciona iniciar sesión.</a:t>
            </a:r>
          </a:p>
          <a:p>
            <a:r>
              <a:rPr lang="es-ES" dirty="0" smtClean="0"/>
              <a:t>5. El sistema comprueba que el DNI y la contraseña son correctos. </a:t>
            </a:r>
          </a:p>
          <a:p>
            <a:r>
              <a:rPr lang="es-ES" dirty="0" smtClean="0"/>
              <a:t>6. El sistema confirma que el DNI y contraseña son correctos. </a:t>
            </a:r>
          </a:p>
          <a:p>
            <a:r>
              <a:rPr lang="es-ES" dirty="0" smtClean="0"/>
              <a:t>7. El sistema permite el acceso a ese usuario. </a:t>
            </a:r>
          </a:p>
          <a:p>
            <a:r>
              <a:rPr lang="es-ES" dirty="0" smtClean="0"/>
              <a:t>8. El sistema direcciona al usuario a la aplicación.</a:t>
            </a:r>
          </a:p>
          <a:p>
            <a:pPr>
              <a:buNone/>
            </a:pPr>
            <a:r>
              <a:rPr lang="es-ES" b="1" dirty="0" smtClean="0"/>
              <a:t> </a:t>
            </a:r>
            <a:endParaRPr lang="es-ES" dirty="0" smtClean="0"/>
          </a:p>
          <a:p>
            <a:r>
              <a:rPr lang="es-ES" b="1" u="sng" dirty="0" smtClean="0"/>
              <a:t>Flujo secundario:</a:t>
            </a:r>
            <a:endParaRPr lang="es-ES" dirty="0" smtClean="0"/>
          </a:p>
          <a:p>
            <a:r>
              <a:rPr lang="es-ES" dirty="0" smtClean="0"/>
              <a:t>1.1 Si el usuario es un invitado accede directamente a los servicios para invitados.</a:t>
            </a:r>
          </a:p>
          <a:p>
            <a:r>
              <a:rPr lang="es-ES" dirty="0" smtClean="0"/>
              <a:t>5.1 El sistema avisa de que no hay nadie registrado con esos datos. </a:t>
            </a:r>
          </a:p>
          <a:p>
            <a:pPr>
              <a:buNone/>
            </a:pPr>
            <a:r>
              <a:rPr lang="es-ES" dirty="0" smtClean="0"/>
              <a:t>                Se espera una nueva entrada volviendo al paso 2.	 </a:t>
            </a:r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caso de uso de login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8758" y="2729548"/>
            <a:ext cx="6506484" cy="22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 CRC 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dirty="0" smtClean="0"/>
              <a:t> </a:t>
            </a:r>
          </a:p>
          <a:p>
            <a:r>
              <a:rPr lang="es-ES" b="1" dirty="0" smtClean="0"/>
              <a:t>Class Name</a:t>
            </a:r>
            <a:r>
              <a:rPr lang="es-ES" dirty="0" smtClean="0"/>
              <a:t>: Login.</a:t>
            </a:r>
          </a:p>
          <a:p>
            <a:r>
              <a:rPr lang="es-ES" b="1" dirty="0" smtClean="0"/>
              <a:t>SuperClasses: </a:t>
            </a:r>
            <a:r>
              <a:rPr lang="es-ES" dirty="0" smtClean="0"/>
              <a:t>Inicio.</a:t>
            </a:r>
          </a:p>
          <a:p>
            <a:r>
              <a:rPr lang="es-ES" b="1" dirty="0" smtClean="0"/>
              <a:t>Subclasses:</a:t>
            </a:r>
            <a:r>
              <a:rPr lang="es-ES" dirty="0" smtClean="0"/>
              <a:t> DNI, contraseña.</a:t>
            </a:r>
          </a:p>
          <a:p>
            <a:r>
              <a:rPr lang="es-ES" b="1" dirty="0" smtClean="0"/>
              <a:t>Responsabilities: </a:t>
            </a:r>
            <a:endParaRPr lang="es-ES" dirty="0" smtClean="0"/>
          </a:p>
          <a:p>
            <a:r>
              <a:rPr lang="es-ES" dirty="0" smtClean="0"/>
              <a:t>-La clase diferencia entre los diferentes tipos de usuarios.</a:t>
            </a:r>
          </a:p>
          <a:p>
            <a:r>
              <a:rPr lang="es-ES" dirty="0" smtClean="0"/>
              <a:t>- Permite el inicio de sesión en función del usuario.</a:t>
            </a:r>
          </a:p>
          <a:p>
            <a:r>
              <a:rPr lang="es-ES" b="1" dirty="0" smtClean="0"/>
              <a:t>Collaborators:</a:t>
            </a:r>
            <a:endParaRPr lang="es-ES" dirty="0" smtClean="0"/>
          </a:p>
          <a:p>
            <a:r>
              <a:rPr lang="es-ES" dirty="0" smtClean="0"/>
              <a:t>- Obtiene los datos de DNI y contraseña.</a:t>
            </a:r>
          </a:p>
          <a:p>
            <a:r>
              <a:rPr lang="es-ES" dirty="0" smtClean="0"/>
              <a:t>- Comprueba si son válidos los datos de DNI y contraseña.</a:t>
            </a:r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Avance login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899592" y="1484784"/>
            <a:ext cx="7272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				Autor: Álvaro de Frutos Martín</a:t>
            </a:r>
          </a:p>
          <a:p>
            <a:endParaRPr lang="es-ES" dirty="0" smtClean="0"/>
          </a:p>
          <a:p>
            <a:r>
              <a:rPr lang="es-ES" dirty="0" smtClean="0"/>
              <a:t>- Trabajo hecho nuevo en este incremento</a:t>
            </a:r>
          </a:p>
          <a:p>
            <a:r>
              <a:rPr lang="es-ES" dirty="0"/>
              <a:t>	</a:t>
            </a:r>
            <a:r>
              <a:rPr lang="es-ES" dirty="0" smtClean="0"/>
              <a:t>- Descripción breve:</a:t>
            </a:r>
          </a:p>
          <a:p>
            <a:r>
              <a:rPr lang="es-ES" dirty="0" smtClean="0"/>
              <a:t>El tipo de usuario accede a la aplicación a través de la ventana login o en su defecto se accede con un pase de invitado. </a:t>
            </a:r>
          </a:p>
          <a:p>
            <a:endParaRPr lang="es-ES" dirty="0" smtClean="0"/>
          </a:p>
          <a:p>
            <a:r>
              <a:rPr lang="es-ES" dirty="0" smtClean="0"/>
              <a:t>  - Fuentes que se han consultado: </a:t>
            </a:r>
          </a:p>
          <a:p>
            <a:r>
              <a:rPr lang="es-ES" dirty="0" smtClean="0"/>
              <a:t>Diferentes páginas para ver como se acceden a estas.</a:t>
            </a:r>
          </a:p>
          <a:p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- Dificultades encontradas: Ninguna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Consultar Recetas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Ciber Meal Box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9703"/>
            <a:ext cx="8229600" cy="442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uso Consultar Recetas</a:t>
            </a:r>
            <a:br>
              <a:rPr lang="es-ES" dirty="0" smtClean="0"/>
            </a:br>
            <a:endParaRPr lang="es-ES" sz="1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b="1" u="sng" dirty="0" smtClean="0"/>
              <a:t>Objetivo en contexto:</a:t>
            </a:r>
            <a:r>
              <a:rPr lang="es-ES" b="1" dirty="0" smtClean="0"/>
              <a:t> Se encarga de buscar en la BD las recetas con los ingredientes elegidos por el usuario.</a:t>
            </a:r>
          </a:p>
          <a:p>
            <a:r>
              <a:rPr lang="es-ES" b="1" u="sng" dirty="0" smtClean="0"/>
              <a:t>Precondiciones</a:t>
            </a:r>
            <a:r>
              <a:rPr lang="es-ES" b="1" dirty="0" smtClean="0"/>
              <a:t>: Los ingredientes deben existir y ser válidos. Debe ser posible establecer la conexión con la base de datos y en ésta, estar las recetas bien definidas.</a:t>
            </a:r>
          </a:p>
          <a:p>
            <a:r>
              <a:rPr lang="es-ES" b="1" u="sng" dirty="0" err="1" smtClean="0"/>
              <a:t>Postcondición</a:t>
            </a:r>
            <a:r>
              <a:rPr lang="es-ES" b="1" u="sng" dirty="0" smtClean="0"/>
              <a:t> si éxito</a:t>
            </a:r>
            <a:r>
              <a:rPr lang="es-ES" b="1" dirty="0" smtClean="0"/>
              <a:t>: Es posible visualizar un mensaje si no hay receta o una o varias recetas con los ingredientes elegidos.</a:t>
            </a:r>
          </a:p>
          <a:p>
            <a:r>
              <a:rPr lang="es-ES" b="1" u="sng" dirty="0" err="1" smtClean="0"/>
              <a:t>Postcondición</a:t>
            </a:r>
            <a:r>
              <a:rPr lang="es-ES" b="1" u="sng" dirty="0" smtClean="0"/>
              <a:t> si fallo</a:t>
            </a:r>
            <a:r>
              <a:rPr lang="es-ES" b="1" dirty="0" smtClean="0"/>
              <a:t>: El sistema no se ha podido inicializar adecuadamente y no se puede acceder a la base de datos, por lo que la aplicación acaba.</a:t>
            </a:r>
          </a:p>
          <a:p>
            <a:r>
              <a:rPr lang="es-ES" b="1" u="sng" dirty="0" smtClean="0"/>
              <a:t>Actores:</a:t>
            </a:r>
            <a:r>
              <a:rPr lang="es-ES" b="1" dirty="0" smtClean="0"/>
              <a:t> Base de datos y cualquier tipo de usuario.</a:t>
            </a:r>
          </a:p>
          <a:p>
            <a:r>
              <a:rPr lang="es-ES" b="1" u="sng" dirty="0" smtClean="0"/>
              <a:t>Secuencia Normal:</a:t>
            </a:r>
            <a:endParaRPr lang="es-ES" b="1" dirty="0" smtClean="0"/>
          </a:p>
          <a:p>
            <a:pPr lvl="0"/>
            <a:r>
              <a:rPr lang="es-ES" b="1" dirty="0" smtClean="0"/>
              <a:t>	1.El usuario presiona la opción buscar receta</a:t>
            </a:r>
          </a:p>
          <a:p>
            <a:pPr lvl="0"/>
            <a:r>
              <a:rPr lang="es-ES" b="1" dirty="0" smtClean="0"/>
              <a:t>	2.El usuario especifica los ingredientes</a:t>
            </a:r>
          </a:p>
          <a:p>
            <a:r>
              <a:rPr lang="es-ES" b="1" dirty="0" smtClean="0"/>
              <a:t>		&lt;E&gt; Puede haber error por no ser válidos</a:t>
            </a:r>
          </a:p>
          <a:p>
            <a:pPr lvl="0"/>
            <a:r>
              <a:rPr lang="es-ES" b="1" dirty="0" smtClean="0"/>
              <a:t>	3.Se buscan las recetas en la base de datos con los ingredientes definidos</a:t>
            </a:r>
          </a:p>
          <a:p>
            <a:r>
              <a:rPr lang="es-ES" b="1" dirty="0" smtClean="0"/>
              <a:t>		&lt;E&gt; Puede haber error por no poder acceder a la base de datos.</a:t>
            </a:r>
          </a:p>
          <a:p>
            <a:r>
              <a:rPr lang="es-ES" b="1" dirty="0" smtClean="0"/>
              <a:t>	4.1.Aparece un mensaje porque no hay recetas con esos ingredientes</a:t>
            </a:r>
          </a:p>
          <a:p>
            <a:r>
              <a:rPr lang="es-ES" b="1" dirty="0" smtClean="0"/>
              <a:t>	4.2.Aparece una lista con las recetas asociadas a esos ingredientes.</a:t>
            </a:r>
          </a:p>
          <a:p>
            <a:r>
              <a:rPr lang="es-ES" b="1" u="sng" dirty="0" smtClean="0"/>
              <a:t>Secuencias alternativas:</a:t>
            </a:r>
            <a:endParaRPr lang="es-ES" b="1" dirty="0" smtClean="0"/>
          </a:p>
          <a:p>
            <a:r>
              <a:rPr lang="es-ES" b="1" dirty="0" smtClean="0"/>
              <a:t>	2.1.Se informa del error y se vuelven a pedir los ingredientes.</a:t>
            </a:r>
          </a:p>
          <a:p>
            <a:r>
              <a:rPr lang="es-ES" b="1" dirty="0" smtClean="0"/>
              <a:t>	3.1Se cierra la base de datos, se informa del error y se cierra la aplicación.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caso de uso Consultar Receta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Ciber Meal Box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9</a:t>
            </a:fld>
            <a:endParaRPr lang="es-E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86319"/>
            <a:ext cx="8229600" cy="195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441</Words>
  <Application>Microsoft Office PowerPoint</Application>
  <PresentationFormat>Presentación en pantalla (4:3)</PresentationFormat>
  <Paragraphs>161</Paragraphs>
  <Slides>16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Pantalla inicio</vt:lpstr>
      <vt:lpstr>Pantalla login</vt:lpstr>
      <vt:lpstr>Caso de uso login</vt:lpstr>
      <vt:lpstr>Diagrama caso de uso de login</vt:lpstr>
      <vt:lpstr>Tarjeta CRC login</vt:lpstr>
      <vt:lpstr>Avance login</vt:lpstr>
      <vt:lpstr>Pantalla Consultar Recetas</vt:lpstr>
      <vt:lpstr>Caso de uso Consultar Recetas </vt:lpstr>
      <vt:lpstr>Diagrama caso de uso Consultar Receta</vt:lpstr>
      <vt:lpstr>Tarjeta CRC recetas</vt:lpstr>
      <vt:lpstr>Avance recetas</vt:lpstr>
      <vt:lpstr>Presentación de PowerPoint</vt:lpstr>
      <vt:lpstr>Caso de uso Consultar Alimentos </vt:lpstr>
      <vt:lpstr>Diagrama caso de uso Consultar Alimentos</vt:lpstr>
      <vt:lpstr>Tarjeta CRC alimentos</vt:lpstr>
      <vt:lpstr>Avance alimentos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Heck</dc:creator>
  <cp:lastModifiedBy>Alvaro</cp:lastModifiedBy>
  <cp:revision>31</cp:revision>
  <dcterms:created xsi:type="dcterms:W3CDTF">2013-11-06T12:15:38Z</dcterms:created>
  <dcterms:modified xsi:type="dcterms:W3CDTF">2013-11-25T19:04:29Z</dcterms:modified>
</cp:coreProperties>
</file>