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3" r:id="rId4"/>
    <p:sldId id="296" r:id="rId5"/>
    <p:sldId id="320" r:id="rId6"/>
    <p:sldId id="344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4" r:id="rId19"/>
    <p:sldId id="333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09" r:id="rId30"/>
    <p:sldId id="318" r:id="rId31"/>
    <p:sldId id="308" r:id="rId32"/>
    <p:sldId id="319" r:id="rId33"/>
  </p:sldIdLst>
  <p:sldSz cx="9144000" cy="6858000" type="screen4x3"/>
  <p:notesSz cx="6991350" cy="92821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Rosane Uribe" initials="Rosan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7" d="100"/>
          <a:sy n="77" d="100"/>
        </p:scale>
        <p:origin x="2994" y="-49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 smtClean="0">
              <a:latin typeface="+mj-lt"/>
            </a:rPr>
            <a:t>Capítulo 1: </a:t>
          </a:r>
          <a:r>
            <a:rPr lang="en-US" sz="900" dirty="0" smtClean="0"/>
            <a:t>Sofware</a:t>
          </a:r>
          <a:r>
            <a:rPr lang="en-US" sz="900" b="1" dirty="0" smtClean="0"/>
            <a:t> </a:t>
          </a:r>
          <a:r>
            <a:rPr lang="en-US" sz="900" dirty="0" smtClean="0"/>
            <a:t>Design Patterns and Principles</a:t>
          </a:r>
          <a:endParaRPr lang="es-PE" sz="900" dirty="0">
            <a:latin typeface="+mj-lt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6518456F-8BFC-4146-8F3C-00F3DE6173A4}" type="pres">
      <dgm:prSet presAssocID="{6DF37B71-7B3B-44F1-96F5-6E46AF90C8A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7DA8191D-4443-49E7-94E4-045F5B6C69BC}" type="presOf" srcId="{6DF37B71-7B3B-44F1-96F5-6E46AF90C8AD}" destId="{54992F18-A5D4-4AA8-80B9-97C49B289D33}" srcOrd="0" destOrd="0" presId="urn:microsoft.com/office/officeart/2005/8/layout/vProcess5"/>
    <dgm:cxn modelId="{57184069-9474-418E-8B4E-608ADDEBE26E}" type="presOf" srcId="{0D6D29CC-4DB3-48E2-87D4-315BD8CFF353}" destId="{6518456F-8BFC-4146-8F3C-00F3DE6173A4}" srcOrd="0" destOrd="0" presId="urn:microsoft.com/office/officeart/2005/8/layout/vProcess5"/>
    <dgm:cxn modelId="{CA41FC7E-F7FB-4700-8705-8376947174D5}" type="presParOf" srcId="{54992F18-A5D4-4AA8-80B9-97C49B289D33}" destId="{FCACC8AF-3748-479E-8671-4511F2035828}" srcOrd="0" destOrd="0" presId="urn:microsoft.com/office/officeart/2005/8/layout/vProcess5"/>
    <dgm:cxn modelId="{D32648C4-BC96-4C8E-A91E-3E8233C3F8F9}" type="presParOf" srcId="{54992F18-A5D4-4AA8-80B9-97C49B289D33}" destId="{6518456F-8BFC-4146-8F3C-00F3DE6173A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AAC02-BC40-4846-8650-A3E16C11A00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C9F653B-C622-45B0-9DCA-F3EB32145DD6}">
      <dgm:prSet phldrT="[Texto]"/>
      <dgm:spPr/>
      <dgm:t>
        <a:bodyPr/>
        <a:lstStyle/>
        <a:p>
          <a:r>
            <a:rPr lang="es-PE" dirty="0" smtClean="0"/>
            <a:t>La programación funcional impone disciplina a la asignación</a:t>
          </a:r>
          <a:endParaRPr lang="es-PE" dirty="0"/>
        </a:p>
      </dgm:t>
    </dgm:pt>
    <dgm:pt modelId="{44E5009B-1F5B-4B79-90C7-CBC6EED4C43E}" type="parTrans" cxnId="{AC60D7BD-0CF3-465A-8CD8-CA5B9F9837AC}">
      <dgm:prSet/>
      <dgm:spPr/>
      <dgm:t>
        <a:bodyPr/>
        <a:lstStyle/>
        <a:p>
          <a:endParaRPr lang="es-PE"/>
        </a:p>
      </dgm:t>
    </dgm:pt>
    <dgm:pt modelId="{46732E6B-1700-4EBF-AAA1-8531011AD321}" type="sibTrans" cxnId="{AC60D7BD-0CF3-465A-8CD8-CA5B9F9837AC}">
      <dgm:prSet/>
      <dgm:spPr/>
      <dgm:t>
        <a:bodyPr/>
        <a:lstStyle/>
        <a:p>
          <a:endParaRPr lang="es-PE"/>
        </a:p>
      </dgm:t>
    </dgm:pt>
    <dgm:pt modelId="{B8691198-42CF-4570-8F20-2A20D8E7DD55}">
      <dgm:prSet phldrT="[Texto]"/>
      <dgm:spPr/>
      <dgm:t>
        <a:bodyPr/>
        <a:lstStyle/>
        <a:p>
          <a:r>
            <a:rPr lang="es-PE" dirty="0" smtClean="0"/>
            <a:t>Orientada a Objetos 1966. Ole Johan </a:t>
          </a:r>
          <a:r>
            <a:rPr lang="es-PE" dirty="0" err="1" smtClean="0"/>
            <a:t>Dahl</a:t>
          </a:r>
          <a:r>
            <a:rPr lang="es-PE" dirty="0" smtClean="0"/>
            <a:t> y Kristen </a:t>
          </a:r>
          <a:r>
            <a:rPr lang="es-PE" dirty="0" err="1" smtClean="0"/>
            <a:t>Nygaard</a:t>
          </a:r>
          <a:r>
            <a:rPr lang="es-PE" dirty="0" smtClean="0"/>
            <a:t> en el lenguaje ALGOL</a:t>
          </a:r>
          <a:endParaRPr lang="es-PE" dirty="0"/>
        </a:p>
      </dgm:t>
    </dgm:pt>
    <dgm:pt modelId="{A81F940F-308A-45D8-8547-3C24BBAEEC6D}" type="parTrans" cxnId="{814313C1-626E-4C4E-83B8-A3BAEB027563}">
      <dgm:prSet/>
      <dgm:spPr/>
      <dgm:t>
        <a:bodyPr/>
        <a:lstStyle/>
        <a:p>
          <a:endParaRPr lang="es-PE"/>
        </a:p>
      </dgm:t>
    </dgm:pt>
    <dgm:pt modelId="{97F4F5FD-36AE-4224-A927-B65695CDBC1F}" type="sibTrans" cxnId="{814313C1-626E-4C4E-83B8-A3BAEB027563}">
      <dgm:prSet/>
      <dgm:spPr/>
      <dgm:t>
        <a:bodyPr/>
        <a:lstStyle/>
        <a:p>
          <a:endParaRPr lang="es-PE"/>
        </a:p>
      </dgm:t>
    </dgm:pt>
    <dgm:pt modelId="{B94CDD25-0850-458E-BDC7-25F8B623FF66}">
      <dgm:prSet phldrT="[Texto]"/>
      <dgm:spPr/>
      <dgm:t>
        <a:bodyPr/>
        <a:lstStyle/>
        <a:p>
          <a:r>
            <a:rPr lang="es-PE" dirty="0" smtClean="0"/>
            <a:t>Estructurada </a:t>
          </a:r>
          <a:r>
            <a:rPr lang="es-PE" dirty="0" err="1" smtClean="0"/>
            <a:t>Edsger</a:t>
          </a:r>
          <a:r>
            <a:rPr lang="es-PE" dirty="0" smtClean="0"/>
            <a:t> </a:t>
          </a:r>
          <a:r>
            <a:rPr lang="es-PE" dirty="0" err="1" smtClean="0"/>
            <a:t>Wybe</a:t>
          </a:r>
          <a:r>
            <a:rPr lang="es-PE" dirty="0" smtClean="0"/>
            <a:t> </a:t>
          </a:r>
          <a:r>
            <a:rPr lang="es-PE" dirty="0" err="1" smtClean="0"/>
            <a:t>Dijkstra</a:t>
          </a:r>
          <a:r>
            <a:rPr lang="es-PE" dirty="0" smtClean="0"/>
            <a:t>  1968 </a:t>
          </a:r>
          <a:endParaRPr lang="es-PE" dirty="0"/>
        </a:p>
      </dgm:t>
    </dgm:pt>
    <dgm:pt modelId="{09A48F5A-2B3A-4C6A-93EB-76E515C8DED6}" type="parTrans" cxnId="{AE4A9D32-40C4-4DCF-82F9-F58AAB3300CA}">
      <dgm:prSet/>
      <dgm:spPr/>
      <dgm:t>
        <a:bodyPr/>
        <a:lstStyle/>
        <a:p>
          <a:endParaRPr lang="es-PE"/>
        </a:p>
      </dgm:t>
    </dgm:pt>
    <dgm:pt modelId="{BCFE1FE2-3017-4844-B668-44285C26D694}" type="sibTrans" cxnId="{AE4A9D32-40C4-4DCF-82F9-F58AAB3300CA}">
      <dgm:prSet/>
      <dgm:spPr/>
      <dgm:t>
        <a:bodyPr/>
        <a:lstStyle/>
        <a:p>
          <a:endParaRPr lang="es-PE"/>
        </a:p>
      </dgm:t>
    </dgm:pt>
    <dgm:pt modelId="{9C1A0A4B-6B6C-4D2B-998C-AB285F4D2760}">
      <dgm:prSet/>
      <dgm:spPr/>
      <dgm:t>
        <a:bodyPr/>
        <a:lstStyle/>
        <a:p>
          <a:r>
            <a:rPr lang="es-PE" dirty="0" smtClean="0"/>
            <a:t>Funcional 1958 Lenguaje LISP.</a:t>
          </a:r>
          <a:endParaRPr lang="es-PE" dirty="0"/>
        </a:p>
      </dgm:t>
    </dgm:pt>
    <dgm:pt modelId="{9AE28530-1A75-4C3E-B221-49EF250F4C3A}" type="parTrans" cxnId="{022E657D-BBD2-411F-B672-3CC006DD8FD6}">
      <dgm:prSet/>
      <dgm:spPr/>
      <dgm:t>
        <a:bodyPr/>
        <a:lstStyle/>
        <a:p>
          <a:endParaRPr lang="es-PE"/>
        </a:p>
      </dgm:t>
    </dgm:pt>
    <dgm:pt modelId="{DA727C95-CAED-4006-87D0-95F09414F3E0}" type="sibTrans" cxnId="{022E657D-BBD2-411F-B672-3CC006DD8FD6}">
      <dgm:prSet/>
      <dgm:spPr/>
      <dgm:t>
        <a:bodyPr/>
        <a:lstStyle/>
        <a:p>
          <a:endParaRPr lang="es-PE"/>
        </a:p>
      </dgm:t>
    </dgm:pt>
    <dgm:pt modelId="{47963F6E-44CE-42E8-8B7A-7A425D463E79}">
      <dgm:prSet/>
      <dgm:spPr/>
      <dgm:t>
        <a:bodyPr/>
        <a:lstStyle/>
        <a:p>
          <a:r>
            <a:rPr lang="es-PE" dirty="0" smtClean="0"/>
            <a:t>La programación orientada a objetos imponen disciplina a la transferencia indirecta de control</a:t>
          </a:r>
          <a:endParaRPr lang="es-PE" dirty="0"/>
        </a:p>
      </dgm:t>
    </dgm:pt>
    <dgm:pt modelId="{9E56275C-EC06-4DEC-BF30-23B721065501}" type="parTrans" cxnId="{716C642A-7599-4990-98E3-C3151247C3B7}">
      <dgm:prSet/>
      <dgm:spPr/>
      <dgm:t>
        <a:bodyPr/>
        <a:lstStyle/>
        <a:p>
          <a:endParaRPr lang="es-PE"/>
        </a:p>
      </dgm:t>
    </dgm:pt>
    <dgm:pt modelId="{321F74FC-2F82-4B53-B4C4-E0ED589F74F0}" type="sibTrans" cxnId="{716C642A-7599-4990-98E3-C3151247C3B7}">
      <dgm:prSet/>
      <dgm:spPr/>
      <dgm:t>
        <a:bodyPr/>
        <a:lstStyle/>
        <a:p>
          <a:endParaRPr lang="es-PE"/>
        </a:p>
      </dgm:t>
    </dgm:pt>
    <dgm:pt modelId="{F529F59B-2DA4-40A6-A77E-28C52410C4D9}">
      <dgm:prSet/>
      <dgm:spPr/>
      <dgm:t>
        <a:bodyPr/>
        <a:lstStyle/>
        <a:p>
          <a:r>
            <a:rPr lang="es-PE" smtClean="0"/>
            <a:t>La programación estructurada impone disciplina en la transferencia directa de control.</a:t>
          </a:r>
          <a:endParaRPr lang="es-PE" dirty="0"/>
        </a:p>
      </dgm:t>
    </dgm:pt>
    <dgm:pt modelId="{B69BC270-CA49-4C0D-A067-B2807EFF2A2D}" type="parTrans" cxnId="{105E1E3D-4DAF-4C68-B573-C6EF83A20D89}">
      <dgm:prSet/>
      <dgm:spPr/>
      <dgm:t>
        <a:bodyPr/>
        <a:lstStyle/>
        <a:p>
          <a:endParaRPr lang="es-PE"/>
        </a:p>
      </dgm:t>
    </dgm:pt>
    <dgm:pt modelId="{97A93C46-CED4-47D0-B8A1-4943556E1DAF}" type="sibTrans" cxnId="{105E1E3D-4DAF-4C68-B573-C6EF83A20D89}">
      <dgm:prSet/>
      <dgm:spPr/>
      <dgm:t>
        <a:bodyPr/>
        <a:lstStyle/>
        <a:p>
          <a:endParaRPr lang="es-PE"/>
        </a:p>
      </dgm:t>
    </dgm:pt>
    <dgm:pt modelId="{50AB6628-687C-4452-A3F0-7DB485120118}" type="pres">
      <dgm:prSet presAssocID="{8FAAAC02-BC40-4846-8650-A3E16C11A00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A54AD791-0668-4078-9310-FD3AA769BFFB}" type="pres">
      <dgm:prSet presAssocID="{9C1A0A4B-6B6C-4D2B-998C-AB285F4D2760}" presName="horFlow" presStyleCnt="0"/>
      <dgm:spPr/>
    </dgm:pt>
    <dgm:pt modelId="{A332D53A-C8A1-403D-988B-2BE956E0E584}" type="pres">
      <dgm:prSet presAssocID="{9C1A0A4B-6B6C-4D2B-998C-AB285F4D2760}" presName="bigChev" presStyleLbl="node1" presStyleIdx="0" presStyleCnt="3"/>
      <dgm:spPr/>
      <dgm:t>
        <a:bodyPr/>
        <a:lstStyle/>
        <a:p>
          <a:endParaRPr lang="es-PE"/>
        </a:p>
      </dgm:t>
    </dgm:pt>
    <dgm:pt modelId="{A4A617CB-48C9-4392-9AB1-76864F26C8BB}" type="pres">
      <dgm:prSet presAssocID="{44E5009B-1F5B-4B79-90C7-CBC6EED4C43E}" presName="parTrans" presStyleCnt="0"/>
      <dgm:spPr/>
    </dgm:pt>
    <dgm:pt modelId="{63E37BC0-7205-4952-900C-E9EEAF1E5E46}" type="pres">
      <dgm:prSet presAssocID="{AC9F653B-C622-45B0-9DCA-F3EB32145DD6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228595-4FED-491F-9FCA-C596837973C6}" type="pres">
      <dgm:prSet presAssocID="{9C1A0A4B-6B6C-4D2B-998C-AB285F4D2760}" presName="vSp" presStyleCnt="0"/>
      <dgm:spPr/>
    </dgm:pt>
    <dgm:pt modelId="{BE2261C4-D25A-4959-A079-EF3BD1D2E4DA}" type="pres">
      <dgm:prSet presAssocID="{B8691198-42CF-4570-8F20-2A20D8E7DD55}" presName="horFlow" presStyleCnt="0"/>
      <dgm:spPr/>
    </dgm:pt>
    <dgm:pt modelId="{CE260ECF-9CEC-4204-B69D-3D1812730647}" type="pres">
      <dgm:prSet presAssocID="{B8691198-42CF-4570-8F20-2A20D8E7DD55}" presName="bigChev" presStyleLbl="node1" presStyleIdx="1" presStyleCnt="3"/>
      <dgm:spPr/>
      <dgm:t>
        <a:bodyPr/>
        <a:lstStyle/>
        <a:p>
          <a:endParaRPr lang="es-PE"/>
        </a:p>
      </dgm:t>
    </dgm:pt>
    <dgm:pt modelId="{1C91B1B4-9369-49ED-8AEF-3567A0831FAD}" type="pres">
      <dgm:prSet presAssocID="{9E56275C-EC06-4DEC-BF30-23B721065501}" presName="parTrans" presStyleCnt="0"/>
      <dgm:spPr/>
    </dgm:pt>
    <dgm:pt modelId="{36E28820-71D4-4E9C-8252-A98159EFA51F}" type="pres">
      <dgm:prSet presAssocID="{47963F6E-44CE-42E8-8B7A-7A425D463E79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503358-CF14-4EAA-BE72-B305C13D7A5A}" type="pres">
      <dgm:prSet presAssocID="{B8691198-42CF-4570-8F20-2A20D8E7DD55}" presName="vSp" presStyleCnt="0"/>
      <dgm:spPr/>
    </dgm:pt>
    <dgm:pt modelId="{A0EB0593-3173-4519-B628-50CCA844533B}" type="pres">
      <dgm:prSet presAssocID="{B94CDD25-0850-458E-BDC7-25F8B623FF66}" presName="horFlow" presStyleCnt="0"/>
      <dgm:spPr/>
    </dgm:pt>
    <dgm:pt modelId="{F7FA1B62-25CC-4FFF-99EB-1C7802962D6A}" type="pres">
      <dgm:prSet presAssocID="{B94CDD25-0850-458E-BDC7-25F8B623FF66}" presName="bigChev" presStyleLbl="node1" presStyleIdx="2" presStyleCnt="3"/>
      <dgm:spPr/>
      <dgm:t>
        <a:bodyPr/>
        <a:lstStyle/>
        <a:p>
          <a:endParaRPr lang="es-PE"/>
        </a:p>
      </dgm:t>
    </dgm:pt>
    <dgm:pt modelId="{1CEA9BA8-645F-445F-9D84-F4E9B0A0E624}" type="pres">
      <dgm:prSet presAssocID="{B69BC270-CA49-4C0D-A067-B2807EFF2A2D}" presName="parTrans" presStyleCnt="0"/>
      <dgm:spPr/>
    </dgm:pt>
    <dgm:pt modelId="{7BDC3F5A-EFEF-472E-8F0B-AEA9D9B62080}" type="pres">
      <dgm:prSet presAssocID="{F529F59B-2DA4-40A6-A77E-28C52410C4D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7D7808-06B5-435A-9337-45DA91121F41}" type="presOf" srcId="{9C1A0A4B-6B6C-4D2B-998C-AB285F4D2760}" destId="{A332D53A-C8A1-403D-988B-2BE956E0E584}" srcOrd="0" destOrd="0" presId="urn:microsoft.com/office/officeart/2005/8/layout/lProcess3"/>
    <dgm:cxn modelId="{022E657D-BBD2-411F-B672-3CC006DD8FD6}" srcId="{8FAAAC02-BC40-4846-8650-A3E16C11A009}" destId="{9C1A0A4B-6B6C-4D2B-998C-AB285F4D2760}" srcOrd="0" destOrd="0" parTransId="{9AE28530-1A75-4C3E-B221-49EF250F4C3A}" sibTransId="{DA727C95-CAED-4006-87D0-95F09414F3E0}"/>
    <dgm:cxn modelId="{3A3BEA91-03FF-4A4A-ABAC-237940FBD8D1}" type="presOf" srcId="{AC9F653B-C622-45B0-9DCA-F3EB32145DD6}" destId="{63E37BC0-7205-4952-900C-E9EEAF1E5E46}" srcOrd="0" destOrd="0" presId="urn:microsoft.com/office/officeart/2005/8/layout/lProcess3"/>
    <dgm:cxn modelId="{AC60D7BD-0CF3-465A-8CD8-CA5B9F9837AC}" srcId="{9C1A0A4B-6B6C-4D2B-998C-AB285F4D2760}" destId="{AC9F653B-C622-45B0-9DCA-F3EB32145DD6}" srcOrd="0" destOrd="0" parTransId="{44E5009B-1F5B-4B79-90C7-CBC6EED4C43E}" sibTransId="{46732E6B-1700-4EBF-AAA1-8531011AD321}"/>
    <dgm:cxn modelId="{716C642A-7599-4990-98E3-C3151247C3B7}" srcId="{B8691198-42CF-4570-8F20-2A20D8E7DD55}" destId="{47963F6E-44CE-42E8-8B7A-7A425D463E79}" srcOrd="0" destOrd="0" parTransId="{9E56275C-EC06-4DEC-BF30-23B721065501}" sibTransId="{321F74FC-2F82-4B53-B4C4-E0ED589F74F0}"/>
    <dgm:cxn modelId="{AE4A9D32-40C4-4DCF-82F9-F58AAB3300CA}" srcId="{8FAAAC02-BC40-4846-8650-A3E16C11A009}" destId="{B94CDD25-0850-458E-BDC7-25F8B623FF66}" srcOrd="2" destOrd="0" parTransId="{09A48F5A-2B3A-4C6A-93EB-76E515C8DED6}" sibTransId="{BCFE1FE2-3017-4844-B668-44285C26D694}"/>
    <dgm:cxn modelId="{EB5863F3-5F71-4B88-ADFE-A66EEFC86458}" type="presOf" srcId="{F529F59B-2DA4-40A6-A77E-28C52410C4D9}" destId="{7BDC3F5A-EFEF-472E-8F0B-AEA9D9B62080}" srcOrd="0" destOrd="0" presId="urn:microsoft.com/office/officeart/2005/8/layout/lProcess3"/>
    <dgm:cxn modelId="{918BB787-8A05-4219-B38A-2558F74A67A6}" type="presOf" srcId="{B94CDD25-0850-458E-BDC7-25F8B623FF66}" destId="{F7FA1B62-25CC-4FFF-99EB-1C7802962D6A}" srcOrd="0" destOrd="0" presId="urn:microsoft.com/office/officeart/2005/8/layout/lProcess3"/>
    <dgm:cxn modelId="{105E1E3D-4DAF-4C68-B573-C6EF83A20D89}" srcId="{B94CDD25-0850-458E-BDC7-25F8B623FF66}" destId="{F529F59B-2DA4-40A6-A77E-28C52410C4D9}" srcOrd="0" destOrd="0" parTransId="{B69BC270-CA49-4C0D-A067-B2807EFF2A2D}" sibTransId="{97A93C46-CED4-47D0-B8A1-4943556E1DAF}"/>
    <dgm:cxn modelId="{814313C1-626E-4C4E-83B8-A3BAEB027563}" srcId="{8FAAAC02-BC40-4846-8650-A3E16C11A009}" destId="{B8691198-42CF-4570-8F20-2A20D8E7DD55}" srcOrd="1" destOrd="0" parTransId="{A81F940F-308A-45D8-8547-3C24BBAEEC6D}" sibTransId="{97F4F5FD-36AE-4224-A927-B65695CDBC1F}"/>
    <dgm:cxn modelId="{3958912C-EFBA-4065-9D92-B37DC042F8A9}" type="presOf" srcId="{B8691198-42CF-4570-8F20-2A20D8E7DD55}" destId="{CE260ECF-9CEC-4204-B69D-3D1812730647}" srcOrd="0" destOrd="0" presId="urn:microsoft.com/office/officeart/2005/8/layout/lProcess3"/>
    <dgm:cxn modelId="{04B77BE7-520C-4B0E-8E9E-834781D0CDEA}" type="presOf" srcId="{8FAAAC02-BC40-4846-8650-A3E16C11A009}" destId="{50AB6628-687C-4452-A3F0-7DB485120118}" srcOrd="0" destOrd="0" presId="urn:microsoft.com/office/officeart/2005/8/layout/lProcess3"/>
    <dgm:cxn modelId="{8423D3AF-4B08-41DD-B8CB-BCD4354CE62D}" type="presOf" srcId="{47963F6E-44CE-42E8-8B7A-7A425D463E79}" destId="{36E28820-71D4-4E9C-8252-A98159EFA51F}" srcOrd="0" destOrd="0" presId="urn:microsoft.com/office/officeart/2005/8/layout/lProcess3"/>
    <dgm:cxn modelId="{0618B6DC-4762-4ED5-8AE2-5547800FD76B}" type="presParOf" srcId="{50AB6628-687C-4452-A3F0-7DB485120118}" destId="{A54AD791-0668-4078-9310-FD3AA769BFFB}" srcOrd="0" destOrd="0" presId="urn:microsoft.com/office/officeart/2005/8/layout/lProcess3"/>
    <dgm:cxn modelId="{9FA63EA9-2083-4669-9347-ECAE626017F1}" type="presParOf" srcId="{A54AD791-0668-4078-9310-FD3AA769BFFB}" destId="{A332D53A-C8A1-403D-988B-2BE956E0E584}" srcOrd="0" destOrd="0" presId="urn:microsoft.com/office/officeart/2005/8/layout/lProcess3"/>
    <dgm:cxn modelId="{28D7CCDF-B706-4A2D-BB4B-D99361AB09A1}" type="presParOf" srcId="{A54AD791-0668-4078-9310-FD3AA769BFFB}" destId="{A4A617CB-48C9-4392-9AB1-76864F26C8BB}" srcOrd="1" destOrd="0" presId="urn:microsoft.com/office/officeart/2005/8/layout/lProcess3"/>
    <dgm:cxn modelId="{95660534-AEC9-4BD1-ACF6-4126CB207EED}" type="presParOf" srcId="{A54AD791-0668-4078-9310-FD3AA769BFFB}" destId="{63E37BC0-7205-4952-900C-E9EEAF1E5E46}" srcOrd="2" destOrd="0" presId="urn:microsoft.com/office/officeart/2005/8/layout/lProcess3"/>
    <dgm:cxn modelId="{6A3D08F8-EE0F-4678-93CD-20D7A9687577}" type="presParOf" srcId="{50AB6628-687C-4452-A3F0-7DB485120118}" destId="{56228595-4FED-491F-9FCA-C596837973C6}" srcOrd="1" destOrd="0" presId="urn:microsoft.com/office/officeart/2005/8/layout/lProcess3"/>
    <dgm:cxn modelId="{9ED1D42A-53EE-496E-B47E-84B1F2FE1A54}" type="presParOf" srcId="{50AB6628-687C-4452-A3F0-7DB485120118}" destId="{BE2261C4-D25A-4959-A079-EF3BD1D2E4DA}" srcOrd="2" destOrd="0" presId="urn:microsoft.com/office/officeart/2005/8/layout/lProcess3"/>
    <dgm:cxn modelId="{5B1BCD91-DFA0-428B-A9F7-EF068EFD0535}" type="presParOf" srcId="{BE2261C4-D25A-4959-A079-EF3BD1D2E4DA}" destId="{CE260ECF-9CEC-4204-B69D-3D1812730647}" srcOrd="0" destOrd="0" presId="urn:microsoft.com/office/officeart/2005/8/layout/lProcess3"/>
    <dgm:cxn modelId="{1A97D5C7-8F1E-49DD-8892-3B78088D7E42}" type="presParOf" srcId="{BE2261C4-D25A-4959-A079-EF3BD1D2E4DA}" destId="{1C91B1B4-9369-49ED-8AEF-3567A0831FAD}" srcOrd="1" destOrd="0" presId="urn:microsoft.com/office/officeart/2005/8/layout/lProcess3"/>
    <dgm:cxn modelId="{9A5EB68C-B081-405C-908F-0594FB95A602}" type="presParOf" srcId="{BE2261C4-D25A-4959-A079-EF3BD1D2E4DA}" destId="{36E28820-71D4-4E9C-8252-A98159EFA51F}" srcOrd="2" destOrd="0" presId="urn:microsoft.com/office/officeart/2005/8/layout/lProcess3"/>
    <dgm:cxn modelId="{E69B7912-4B48-4E55-AC2F-12D74C342C4E}" type="presParOf" srcId="{50AB6628-687C-4452-A3F0-7DB485120118}" destId="{D6503358-CF14-4EAA-BE72-B305C13D7A5A}" srcOrd="3" destOrd="0" presId="urn:microsoft.com/office/officeart/2005/8/layout/lProcess3"/>
    <dgm:cxn modelId="{150F450A-5966-4F27-997D-0E00F61C1FCC}" type="presParOf" srcId="{50AB6628-687C-4452-A3F0-7DB485120118}" destId="{A0EB0593-3173-4519-B628-50CCA844533B}" srcOrd="4" destOrd="0" presId="urn:microsoft.com/office/officeart/2005/8/layout/lProcess3"/>
    <dgm:cxn modelId="{8E5FEDCE-B942-4308-BE9C-46C419875468}" type="presParOf" srcId="{A0EB0593-3173-4519-B628-50CCA844533B}" destId="{F7FA1B62-25CC-4FFF-99EB-1C7802962D6A}" srcOrd="0" destOrd="0" presId="urn:microsoft.com/office/officeart/2005/8/layout/lProcess3"/>
    <dgm:cxn modelId="{8BA46039-62AC-449E-B484-005310B05079}" type="presParOf" srcId="{A0EB0593-3173-4519-B628-50CCA844533B}" destId="{1CEA9BA8-645F-445F-9D84-F4E9B0A0E624}" srcOrd="1" destOrd="0" presId="urn:microsoft.com/office/officeart/2005/8/layout/lProcess3"/>
    <dgm:cxn modelId="{B4539838-8553-44A2-ABC3-78439FD68038}" type="presParOf" srcId="{A0EB0593-3173-4519-B628-50CCA844533B}" destId="{7BDC3F5A-EFEF-472E-8F0B-AEA9D9B6208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AAAC02-BC40-4846-8650-A3E16C11A00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C9F653B-C622-45B0-9DCA-F3EB32145DD6}">
      <dgm:prSet phldrT="[Texto]"/>
      <dgm:spPr/>
      <dgm:t>
        <a:bodyPr/>
        <a:lstStyle/>
        <a:p>
          <a:r>
            <a:rPr lang="es-PE" dirty="0" smtClean="0"/>
            <a:t>Auge hace 5 años. Lenguajes representativos JAVA, </a:t>
          </a:r>
          <a:r>
            <a:rPr lang="es-PE" dirty="0" err="1" smtClean="0"/>
            <a:t>React</a:t>
          </a:r>
          <a:r>
            <a:rPr lang="es-PE" dirty="0" smtClean="0"/>
            <a:t> ,</a:t>
          </a:r>
          <a:r>
            <a:rPr lang="es-PE" dirty="0" err="1" smtClean="0"/>
            <a:t>Clojure</a:t>
          </a:r>
          <a:endParaRPr lang="es-PE" dirty="0"/>
        </a:p>
      </dgm:t>
    </dgm:pt>
    <dgm:pt modelId="{44E5009B-1F5B-4B79-90C7-CBC6EED4C43E}" type="parTrans" cxnId="{AC60D7BD-0CF3-465A-8CD8-CA5B9F9837AC}">
      <dgm:prSet/>
      <dgm:spPr/>
      <dgm:t>
        <a:bodyPr/>
        <a:lstStyle/>
        <a:p>
          <a:endParaRPr lang="es-PE"/>
        </a:p>
      </dgm:t>
    </dgm:pt>
    <dgm:pt modelId="{46732E6B-1700-4EBF-AAA1-8531011AD321}" type="sibTrans" cxnId="{AC60D7BD-0CF3-465A-8CD8-CA5B9F9837AC}">
      <dgm:prSet/>
      <dgm:spPr/>
      <dgm:t>
        <a:bodyPr/>
        <a:lstStyle/>
        <a:p>
          <a:endParaRPr lang="es-PE"/>
        </a:p>
      </dgm:t>
    </dgm:pt>
    <dgm:pt modelId="{B8691198-42CF-4570-8F20-2A20D8E7DD55}">
      <dgm:prSet phldrT="[Texto]"/>
      <dgm:spPr/>
      <dgm:t>
        <a:bodyPr/>
        <a:lstStyle/>
        <a:p>
          <a:r>
            <a:rPr lang="es-PE" dirty="0" smtClean="0"/>
            <a:t>Programación Orientada a Objetos 1966. </a:t>
          </a:r>
          <a:endParaRPr lang="es-PE" dirty="0"/>
        </a:p>
      </dgm:t>
    </dgm:pt>
    <dgm:pt modelId="{A81F940F-308A-45D8-8547-3C24BBAEEC6D}" type="parTrans" cxnId="{814313C1-626E-4C4E-83B8-A3BAEB027563}">
      <dgm:prSet/>
      <dgm:spPr/>
      <dgm:t>
        <a:bodyPr/>
        <a:lstStyle/>
        <a:p>
          <a:endParaRPr lang="es-PE"/>
        </a:p>
      </dgm:t>
    </dgm:pt>
    <dgm:pt modelId="{97F4F5FD-36AE-4224-A927-B65695CDBC1F}" type="sibTrans" cxnId="{814313C1-626E-4C4E-83B8-A3BAEB027563}">
      <dgm:prSet/>
      <dgm:spPr/>
      <dgm:t>
        <a:bodyPr/>
        <a:lstStyle/>
        <a:p>
          <a:endParaRPr lang="es-PE"/>
        </a:p>
      </dgm:t>
    </dgm:pt>
    <dgm:pt modelId="{B94CDD25-0850-458E-BDC7-25F8B623FF66}">
      <dgm:prSet phldrT="[Texto]"/>
      <dgm:spPr/>
      <dgm:t>
        <a:bodyPr/>
        <a:lstStyle/>
        <a:p>
          <a:r>
            <a:rPr lang="es-PE" dirty="0" smtClean="0"/>
            <a:t>Programación Estructurada</a:t>
          </a:r>
          <a:endParaRPr lang="es-PE" dirty="0"/>
        </a:p>
      </dgm:t>
    </dgm:pt>
    <dgm:pt modelId="{09A48F5A-2B3A-4C6A-93EB-76E515C8DED6}" type="parTrans" cxnId="{AE4A9D32-40C4-4DCF-82F9-F58AAB3300CA}">
      <dgm:prSet/>
      <dgm:spPr/>
      <dgm:t>
        <a:bodyPr/>
        <a:lstStyle/>
        <a:p>
          <a:endParaRPr lang="es-PE"/>
        </a:p>
      </dgm:t>
    </dgm:pt>
    <dgm:pt modelId="{BCFE1FE2-3017-4844-B668-44285C26D694}" type="sibTrans" cxnId="{AE4A9D32-40C4-4DCF-82F9-F58AAB3300CA}">
      <dgm:prSet/>
      <dgm:spPr/>
      <dgm:t>
        <a:bodyPr/>
        <a:lstStyle/>
        <a:p>
          <a:endParaRPr lang="es-PE"/>
        </a:p>
      </dgm:t>
    </dgm:pt>
    <dgm:pt modelId="{9C1A0A4B-6B6C-4D2B-998C-AB285F4D2760}">
      <dgm:prSet/>
      <dgm:spPr/>
      <dgm:t>
        <a:bodyPr/>
        <a:lstStyle/>
        <a:p>
          <a:r>
            <a:rPr lang="es-PE" dirty="0" smtClean="0"/>
            <a:t>Programación Funcional</a:t>
          </a:r>
          <a:endParaRPr lang="es-PE" dirty="0"/>
        </a:p>
      </dgm:t>
    </dgm:pt>
    <dgm:pt modelId="{9AE28530-1A75-4C3E-B221-49EF250F4C3A}" type="parTrans" cxnId="{022E657D-BBD2-411F-B672-3CC006DD8FD6}">
      <dgm:prSet/>
      <dgm:spPr/>
      <dgm:t>
        <a:bodyPr/>
        <a:lstStyle/>
        <a:p>
          <a:endParaRPr lang="es-PE"/>
        </a:p>
      </dgm:t>
    </dgm:pt>
    <dgm:pt modelId="{DA727C95-CAED-4006-87D0-95F09414F3E0}" type="sibTrans" cxnId="{022E657D-BBD2-411F-B672-3CC006DD8FD6}">
      <dgm:prSet/>
      <dgm:spPr/>
      <dgm:t>
        <a:bodyPr/>
        <a:lstStyle/>
        <a:p>
          <a:endParaRPr lang="es-PE"/>
        </a:p>
      </dgm:t>
    </dgm:pt>
    <dgm:pt modelId="{F529F59B-2DA4-40A6-A77E-28C52410C4D9}">
      <dgm:prSet/>
      <dgm:spPr/>
      <dgm:t>
        <a:bodyPr/>
        <a:lstStyle/>
        <a:p>
          <a:r>
            <a:rPr lang="es-PE" dirty="0" smtClean="0"/>
            <a:t>Auge en los años 60’s, 70’s 80’s Lenguajes representativos  C </a:t>
          </a:r>
          <a:r>
            <a:rPr lang="es-PE" dirty="0" err="1" smtClean="0"/>
            <a:t>Ansi</a:t>
          </a:r>
          <a:r>
            <a:rPr lang="es-PE" dirty="0" smtClean="0"/>
            <a:t>.</a:t>
          </a:r>
          <a:endParaRPr lang="es-PE" dirty="0"/>
        </a:p>
      </dgm:t>
    </dgm:pt>
    <dgm:pt modelId="{B69BC270-CA49-4C0D-A067-B2807EFF2A2D}" type="parTrans" cxnId="{105E1E3D-4DAF-4C68-B573-C6EF83A20D89}">
      <dgm:prSet/>
      <dgm:spPr/>
      <dgm:t>
        <a:bodyPr/>
        <a:lstStyle/>
        <a:p>
          <a:endParaRPr lang="es-PE"/>
        </a:p>
      </dgm:t>
    </dgm:pt>
    <dgm:pt modelId="{97A93C46-CED4-47D0-B8A1-4943556E1DAF}" type="sibTrans" cxnId="{105E1E3D-4DAF-4C68-B573-C6EF83A20D89}">
      <dgm:prSet/>
      <dgm:spPr/>
      <dgm:t>
        <a:bodyPr/>
        <a:lstStyle/>
        <a:p>
          <a:endParaRPr lang="es-PE"/>
        </a:p>
      </dgm:t>
    </dgm:pt>
    <dgm:pt modelId="{47963F6E-44CE-42E8-8B7A-7A425D463E79}">
      <dgm:prSet/>
      <dgm:spPr/>
      <dgm:t>
        <a:bodyPr/>
        <a:lstStyle/>
        <a:p>
          <a:r>
            <a:rPr lang="es-PE" dirty="0" smtClean="0"/>
            <a:t>Auge a partir de los años 90’s. Lenguajes representativos  Java, </a:t>
          </a:r>
          <a:r>
            <a:rPr lang="es-PE" dirty="0" err="1" smtClean="0"/>
            <a:t>CSharp</a:t>
          </a:r>
          <a:endParaRPr lang="es-PE" dirty="0"/>
        </a:p>
      </dgm:t>
    </dgm:pt>
    <dgm:pt modelId="{321F74FC-2F82-4B53-B4C4-E0ED589F74F0}" type="sibTrans" cxnId="{716C642A-7599-4990-98E3-C3151247C3B7}">
      <dgm:prSet/>
      <dgm:spPr/>
      <dgm:t>
        <a:bodyPr/>
        <a:lstStyle/>
        <a:p>
          <a:endParaRPr lang="es-PE"/>
        </a:p>
      </dgm:t>
    </dgm:pt>
    <dgm:pt modelId="{9E56275C-EC06-4DEC-BF30-23B721065501}" type="parTrans" cxnId="{716C642A-7599-4990-98E3-C3151247C3B7}">
      <dgm:prSet/>
      <dgm:spPr/>
      <dgm:t>
        <a:bodyPr/>
        <a:lstStyle/>
        <a:p>
          <a:endParaRPr lang="es-PE"/>
        </a:p>
      </dgm:t>
    </dgm:pt>
    <dgm:pt modelId="{50AB6628-687C-4452-A3F0-7DB485120118}" type="pres">
      <dgm:prSet presAssocID="{8FAAAC02-BC40-4846-8650-A3E16C11A00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A54AD791-0668-4078-9310-FD3AA769BFFB}" type="pres">
      <dgm:prSet presAssocID="{9C1A0A4B-6B6C-4D2B-998C-AB285F4D2760}" presName="horFlow" presStyleCnt="0"/>
      <dgm:spPr/>
    </dgm:pt>
    <dgm:pt modelId="{A332D53A-C8A1-403D-988B-2BE956E0E584}" type="pres">
      <dgm:prSet presAssocID="{9C1A0A4B-6B6C-4D2B-998C-AB285F4D2760}" presName="bigChev" presStyleLbl="node1" presStyleIdx="0" presStyleCnt="3"/>
      <dgm:spPr/>
      <dgm:t>
        <a:bodyPr/>
        <a:lstStyle/>
        <a:p>
          <a:endParaRPr lang="es-PE"/>
        </a:p>
      </dgm:t>
    </dgm:pt>
    <dgm:pt modelId="{A4A617CB-48C9-4392-9AB1-76864F26C8BB}" type="pres">
      <dgm:prSet presAssocID="{44E5009B-1F5B-4B79-90C7-CBC6EED4C43E}" presName="parTrans" presStyleCnt="0"/>
      <dgm:spPr/>
    </dgm:pt>
    <dgm:pt modelId="{63E37BC0-7205-4952-900C-E9EEAF1E5E46}" type="pres">
      <dgm:prSet presAssocID="{AC9F653B-C622-45B0-9DCA-F3EB32145DD6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228595-4FED-491F-9FCA-C596837973C6}" type="pres">
      <dgm:prSet presAssocID="{9C1A0A4B-6B6C-4D2B-998C-AB285F4D2760}" presName="vSp" presStyleCnt="0"/>
      <dgm:spPr/>
    </dgm:pt>
    <dgm:pt modelId="{BE2261C4-D25A-4959-A079-EF3BD1D2E4DA}" type="pres">
      <dgm:prSet presAssocID="{B8691198-42CF-4570-8F20-2A20D8E7DD55}" presName="horFlow" presStyleCnt="0"/>
      <dgm:spPr/>
    </dgm:pt>
    <dgm:pt modelId="{CE260ECF-9CEC-4204-B69D-3D1812730647}" type="pres">
      <dgm:prSet presAssocID="{B8691198-42CF-4570-8F20-2A20D8E7DD55}" presName="bigChev" presStyleLbl="node1" presStyleIdx="1" presStyleCnt="3"/>
      <dgm:spPr/>
      <dgm:t>
        <a:bodyPr/>
        <a:lstStyle/>
        <a:p>
          <a:endParaRPr lang="es-PE"/>
        </a:p>
      </dgm:t>
    </dgm:pt>
    <dgm:pt modelId="{1C91B1B4-9369-49ED-8AEF-3567A0831FAD}" type="pres">
      <dgm:prSet presAssocID="{9E56275C-EC06-4DEC-BF30-23B721065501}" presName="parTrans" presStyleCnt="0"/>
      <dgm:spPr/>
    </dgm:pt>
    <dgm:pt modelId="{36E28820-71D4-4E9C-8252-A98159EFA51F}" type="pres">
      <dgm:prSet presAssocID="{47963F6E-44CE-42E8-8B7A-7A425D463E79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503358-CF14-4EAA-BE72-B305C13D7A5A}" type="pres">
      <dgm:prSet presAssocID="{B8691198-42CF-4570-8F20-2A20D8E7DD55}" presName="vSp" presStyleCnt="0"/>
      <dgm:spPr/>
    </dgm:pt>
    <dgm:pt modelId="{A0EB0593-3173-4519-B628-50CCA844533B}" type="pres">
      <dgm:prSet presAssocID="{B94CDD25-0850-458E-BDC7-25F8B623FF66}" presName="horFlow" presStyleCnt="0"/>
      <dgm:spPr/>
    </dgm:pt>
    <dgm:pt modelId="{F7FA1B62-25CC-4FFF-99EB-1C7802962D6A}" type="pres">
      <dgm:prSet presAssocID="{B94CDD25-0850-458E-BDC7-25F8B623FF66}" presName="bigChev" presStyleLbl="node1" presStyleIdx="2" presStyleCnt="3"/>
      <dgm:spPr/>
      <dgm:t>
        <a:bodyPr/>
        <a:lstStyle/>
        <a:p>
          <a:endParaRPr lang="es-PE"/>
        </a:p>
      </dgm:t>
    </dgm:pt>
    <dgm:pt modelId="{1CEA9BA8-645F-445F-9D84-F4E9B0A0E624}" type="pres">
      <dgm:prSet presAssocID="{B69BC270-CA49-4C0D-A067-B2807EFF2A2D}" presName="parTrans" presStyleCnt="0"/>
      <dgm:spPr/>
    </dgm:pt>
    <dgm:pt modelId="{7BDC3F5A-EFEF-472E-8F0B-AEA9D9B62080}" type="pres">
      <dgm:prSet presAssocID="{F529F59B-2DA4-40A6-A77E-28C52410C4D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22E657D-BBD2-411F-B672-3CC006DD8FD6}" srcId="{8FAAAC02-BC40-4846-8650-A3E16C11A009}" destId="{9C1A0A4B-6B6C-4D2B-998C-AB285F4D2760}" srcOrd="0" destOrd="0" parTransId="{9AE28530-1A75-4C3E-B221-49EF250F4C3A}" sibTransId="{DA727C95-CAED-4006-87D0-95F09414F3E0}"/>
    <dgm:cxn modelId="{AE4A9D32-40C4-4DCF-82F9-F58AAB3300CA}" srcId="{8FAAAC02-BC40-4846-8650-A3E16C11A009}" destId="{B94CDD25-0850-458E-BDC7-25F8B623FF66}" srcOrd="2" destOrd="0" parTransId="{09A48F5A-2B3A-4C6A-93EB-76E515C8DED6}" sibTransId="{BCFE1FE2-3017-4844-B668-44285C26D694}"/>
    <dgm:cxn modelId="{A1573BCD-7CFB-49E5-91F1-1EADF8BE7E82}" type="presOf" srcId="{47963F6E-44CE-42E8-8B7A-7A425D463E79}" destId="{36E28820-71D4-4E9C-8252-A98159EFA51F}" srcOrd="0" destOrd="0" presId="urn:microsoft.com/office/officeart/2005/8/layout/lProcess3"/>
    <dgm:cxn modelId="{E2BF72E8-9072-49A4-B7E2-ECB1F979CDD9}" type="presOf" srcId="{B94CDD25-0850-458E-BDC7-25F8B623FF66}" destId="{F7FA1B62-25CC-4FFF-99EB-1C7802962D6A}" srcOrd="0" destOrd="0" presId="urn:microsoft.com/office/officeart/2005/8/layout/lProcess3"/>
    <dgm:cxn modelId="{814313C1-626E-4C4E-83B8-A3BAEB027563}" srcId="{8FAAAC02-BC40-4846-8650-A3E16C11A009}" destId="{B8691198-42CF-4570-8F20-2A20D8E7DD55}" srcOrd="1" destOrd="0" parTransId="{A81F940F-308A-45D8-8547-3C24BBAEEC6D}" sibTransId="{97F4F5FD-36AE-4224-A927-B65695CDBC1F}"/>
    <dgm:cxn modelId="{CB29DD52-A72E-4132-914B-D09EA41528AF}" type="presOf" srcId="{F529F59B-2DA4-40A6-A77E-28C52410C4D9}" destId="{7BDC3F5A-EFEF-472E-8F0B-AEA9D9B62080}" srcOrd="0" destOrd="0" presId="urn:microsoft.com/office/officeart/2005/8/layout/lProcess3"/>
    <dgm:cxn modelId="{716C642A-7599-4990-98E3-C3151247C3B7}" srcId="{B8691198-42CF-4570-8F20-2A20D8E7DD55}" destId="{47963F6E-44CE-42E8-8B7A-7A425D463E79}" srcOrd="0" destOrd="0" parTransId="{9E56275C-EC06-4DEC-BF30-23B721065501}" sibTransId="{321F74FC-2F82-4B53-B4C4-E0ED589F74F0}"/>
    <dgm:cxn modelId="{80B8A284-25FC-495F-8D5C-7712A11FD141}" type="presOf" srcId="{8FAAAC02-BC40-4846-8650-A3E16C11A009}" destId="{50AB6628-687C-4452-A3F0-7DB485120118}" srcOrd="0" destOrd="0" presId="urn:microsoft.com/office/officeart/2005/8/layout/lProcess3"/>
    <dgm:cxn modelId="{105E1E3D-4DAF-4C68-B573-C6EF83A20D89}" srcId="{B94CDD25-0850-458E-BDC7-25F8B623FF66}" destId="{F529F59B-2DA4-40A6-A77E-28C52410C4D9}" srcOrd="0" destOrd="0" parTransId="{B69BC270-CA49-4C0D-A067-B2807EFF2A2D}" sibTransId="{97A93C46-CED4-47D0-B8A1-4943556E1DAF}"/>
    <dgm:cxn modelId="{DF4C2F2F-1812-47CD-A1AA-E40AA0874C41}" type="presOf" srcId="{AC9F653B-C622-45B0-9DCA-F3EB32145DD6}" destId="{63E37BC0-7205-4952-900C-E9EEAF1E5E46}" srcOrd="0" destOrd="0" presId="urn:microsoft.com/office/officeart/2005/8/layout/lProcess3"/>
    <dgm:cxn modelId="{2D140FFB-E223-4A73-ABBB-8428EC960A73}" type="presOf" srcId="{9C1A0A4B-6B6C-4D2B-998C-AB285F4D2760}" destId="{A332D53A-C8A1-403D-988B-2BE956E0E584}" srcOrd="0" destOrd="0" presId="urn:microsoft.com/office/officeart/2005/8/layout/lProcess3"/>
    <dgm:cxn modelId="{AC60D7BD-0CF3-465A-8CD8-CA5B9F9837AC}" srcId="{9C1A0A4B-6B6C-4D2B-998C-AB285F4D2760}" destId="{AC9F653B-C622-45B0-9DCA-F3EB32145DD6}" srcOrd="0" destOrd="0" parTransId="{44E5009B-1F5B-4B79-90C7-CBC6EED4C43E}" sibTransId="{46732E6B-1700-4EBF-AAA1-8531011AD321}"/>
    <dgm:cxn modelId="{71FD2F54-4733-4562-A90A-1040AEE89BC7}" type="presOf" srcId="{B8691198-42CF-4570-8F20-2A20D8E7DD55}" destId="{CE260ECF-9CEC-4204-B69D-3D1812730647}" srcOrd="0" destOrd="0" presId="urn:microsoft.com/office/officeart/2005/8/layout/lProcess3"/>
    <dgm:cxn modelId="{9276C7A8-E0DE-41DA-B190-41083B523604}" type="presParOf" srcId="{50AB6628-687C-4452-A3F0-7DB485120118}" destId="{A54AD791-0668-4078-9310-FD3AA769BFFB}" srcOrd="0" destOrd="0" presId="urn:microsoft.com/office/officeart/2005/8/layout/lProcess3"/>
    <dgm:cxn modelId="{33B1727C-4E51-4D7F-980B-F61D8762C4C0}" type="presParOf" srcId="{A54AD791-0668-4078-9310-FD3AA769BFFB}" destId="{A332D53A-C8A1-403D-988B-2BE956E0E584}" srcOrd="0" destOrd="0" presId="urn:microsoft.com/office/officeart/2005/8/layout/lProcess3"/>
    <dgm:cxn modelId="{AE2A31D0-20FD-43FD-AE69-73C383C1FC9D}" type="presParOf" srcId="{A54AD791-0668-4078-9310-FD3AA769BFFB}" destId="{A4A617CB-48C9-4392-9AB1-76864F26C8BB}" srcOrd="1" destOrd="0" presId="urn:microsoft.com/office/officeart/2005/8/layout/lProcess3"/>
    <dgm:cxn modelId="{D6F07216-A370-4782-9BF4-B74CEFEFF942}" type="presParOf" srcId="{A54AD791-0668-4078-9310-FD3AA769BFFB}" destId="{63E37BC0-7205-4952-900C-E9EEAF1E5E46}" srcOrd="2" destOrd="0" presId="urn:microsoft.com/office/officeart/2005/8/layout/lProcess3"/>
    <dgm:cxn modelId="{FEC8D9D0-D449-496B-9E13-9427BDE36F2E}" type="presParOf" srcId="{50AB6628-687C-4452-A3F0-7DB485120118}" destId="{56228595-4FED-491F-9FCA-C596837973C6}" srcOrd="1" destOrd="0" presId="urn:microsoft.com/office/officeart/2005/8/layout/lProcess3"/>
    <dgm:cxn modelId="{DB8F116F-E674-4BB9-8E13-1EA842DB1F6A}" type="presParOf" srcId="{50AB6628-687C-4452-A3F0-7DB485120118}" destId="{BE2261C4-D25A-4959-A079-EF3BD1D2E4DA}" srcOrd="2" destOrd="0" presId="urn:microsoft.com/office/officeart/2005/8/layout/lProcess3"/>
    <dgm:cxn modelId="{5733DA8D-0B9F-4A0F-8014-3CF0BD2605F5}" type="presParOf" srcId="{BE2261C4-D25A-4959-A079-EF3BD1D2E4DA}" destId="{CE260ECF-9CEC-4204-B69D-3D1812730647}" srcOrd="0" destOrd="0" presId="urn:microsoft.com/office/officeart/2005/8/layout/lProcess3"/>
    <dgm:cxn modelId="{97A21EF9-549D-4739-A04B-75E0729F137B}" type="presParOf" srcId="{BE2261C4-D25A-4959-A079-EF3BD1D2E4DA}" destId="{1C91B1B4-9369-49ED-8AEF-3567A0831FAD}" srcOrd="1" destOrd="0" presId="urn:microsoft.com/office/officeart/2005/8/layout/lProcess3"/>
    <dgm:cxn modelId="{67F2F28B-7A35-4037-95CA-9E0DBE695E63}" type="presParOf" srcId="{BE2261C4-D25A-4959-A079-EF3BD1D2E4DA}" destId="{36E28820-71D4-4E9C-8252-A98159EFA51F}" srcOrd="2" destOrd="0" presId="urn:microsoft.com/office/officeart/2005/8/layout/lProcess3"/>
    <dgm:cxn modelId="{2554A6A6-3D8D-489A-8EDF-8FF8B4DF4116}" type="presParOf" srcId="{50AB6628-687C-4452-A3F0-7DB485120118}" destId="{D6503358-CF14-4EAA-BE72-B305C13D7A5A}" srcOrd="3" destOrd="0" presId="urn:microsoft.com/office/officeart/2005/8/layout/lProcess3"/>
    <dgm:cxn modelId="{CAC7FCC2-002E-45E4-9BE8-5E05C131DF48}" type="presParOf" srcId="{50AB6628-687C-4452-A3F0-7DB485120118}" destId="{A0EB0593-3173-4519-B628-50CCA844533B}" srcOrd="4" destOrd="0" presId="urn:microsoft.com/office/officeart/2005/8/layout/lProcess3"/>
    <dgm:cxn modelId="{34B2E08F-20E8-4858-8AF7-EA7538054C5B}" type="presParOf" srcId="{A0EB0593-3173-4519-B628-50CCA844533B}" destId="{F7FA1B62-25CC-4FFF-99EB-1C7802962D6A}" srcOrd="0" destOrd="0" presId="urn:microsoft.com/office/officeart/2005/8/layout/lProcess3"/>
    <dgm:cxn modelId="{B89D8215-F970-4993-B626-BF57B74EEF1C}" type="presParOf" srcId="{A0EB0593-3173-4519-B628-50CCA844533B}" destId="{1CEA9BA8-645F-445F-9D84-F4E9B0A0E624}" srcOrd="1" destOrd="0" presId="urn:microsoft.com/office/officeart/2005/8/layout/lProcess3"/>
    <dgm:cxn modelId="{D9CF81EE-2ABA-488E-94EF-632B40CA5DD1}" type="presParOf" srcId="{A0EB0593-3173-4519-B628-50CCA844533B}" destId="{7BDC3F5A-EFEF-472E-8F0B-AEA9D9B6208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456F-8BFC-4146-8F3C-00F3DE6173A4}">
      <dsp:nvSpPr>
        <dsp:cNvPr id="0" name=""/>
        <dsp:cNvSpPr/>
      </dsp:nvSpPr>
      <dsp:spPr>
        <a:xfrm>
          <a:off x="0" y="190494"/>
          <a:ext cx="5105266" cy="380989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latin typeface="+mj-lt"/>
            </a:rPr>
            <a:t>Capítulo 1: </a:t>
          </a:r>
          <a:r>
            <a:rPr lang="en-US" sz="900" kern="1200" dirty="0" smtClean="0"/>
            <a:t>Sofware</a:t>
          </a:r>
          <a:r>
            <a:rPr lang="en-US" sz="900" b="1" kern="1200" dirty="0" smtClean="0"/>
            <a:t> </a:t>
          </a:r>
          <a:r>
            <a:rPr lang="en-US" sz="900" kern="1200" dirty="0" smtClean="0"/>
            <a:t>Design Patterns and Principles</a:t>
          </a:r>
          <a:endParaRPr lang="es-PE" sz="900" kern="1200" dirty="0">
            <a:latin typeface="+mj-lt"/>
            <a:ea typeface="+mn-ea"/>
            <a:cs typeface="Arial" pitchFamily="34" charset="0"/>
          </a:endParaRPr>
        </a:p>
      </dsp:txBody>
      <dsp:txXfrm>
        <a:off x="11159" y="201653"/>
        <a:ext cx="5082948" cy="358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2D53A-C8A1-403D-988B-2BE956E0E584}">
      <dsp:nvSpPr>
        <dsp:cNvPr id="0" name=""/>
        <dsp:cNvSpPr/>
      </dsp:nvSpPr>
      <dsp:spPr>
        <a:xfrm>
          <a:off x="416718" y="1269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Funcional 1958 Lenguaje LISP.</a:t>
          </a:r>
          <a:endParaRPr lang="es-PE" sz="1600" kern="1200" dirty="0"/>
        </a:p>
      </dsp:txBody>
      <dsp:txXfrm>
        <a:off x="1035843" y="1269"/>
        <a:ext cx="1857374" cy="1238250"/>
      </dsp:txXfrm>
    </dsp:sp>
    <dsp:sp modelId="{63E37BC0-7205-4952-900C-E9EEAF1E5E46}">
      <dsp:nvSpPr>
        <dsp:cNvPr id="0" name=""/>
        <dsp:cNvSpPr/>
      </dsp:nvSpPr>
      <dsp:spPr>
        <a:xfrm>
          <a:off x="3109912" y="106521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La programación funcional impone disciplina a la asignación</a:t>
          </a:r>
          <a:endParaRPr lang="es-PE" sz="1400" kern="1200" dirty="0"/>
        </a:p>
      </dsp:txBody>
      <dsp:txXfrm>
        <a:off x="3623786" y="106521"/>
        <a:ext cx="1541621" cy="1027747"/>
      </dsp:txXfrm>
    </dsp:sp>
    <dsp:sp modelId="{CE260ECF-9CEC-4204-B69D-3D1812730647}">
      <dsp:nvSpPr>
        <dsp:cNvPr id="0" name=""/>
        <dsp:cNvSpPr/>
      </dsp:nvSpPr>
      <dsp:spPr>
        <a:xfrm>
          <a:off x="416718" y="1412874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Orientada a Objetos 1966. Ole Johan </a:t>
          </a:r>
          <a:r>
            <a:rPr lang="es-PE" sz="1600" kern="1200" dirty="0" err="1" smtClean="0"/>
            <a:t>Dahl</a:t>
          </a:r>
          <a:r>
            <a:rPr lang="es-PE" sz="1600" kern="1200" dirty="0" smtClean="0"/>
            <a:t> y Kristen </a:t>
          </a:r>
          <a:r>
            <a:rPr lang="es-PE" sz="1600" kern="1200" dirty="0" err="1" smtClean="0"/>
            <a:t>Nygaard</a:t>
          </a:r>
          <a:r>
            <a:rPr lang="es-PE" sz="1600" kern="1200" dirty="0" smtClean="0"/>
            <a:t> en el lenguaje ALGOL</a:t>
          </a:r>
          <a:endParaRPr lang="es-PE" sz="1600" kern="1200" dirty="0"/>
        </a:p>
      </dsp:txBody>
      <dsp:txXfrm>
        <a:off x="1035843" y="1412874"/>
        <a:ext cx="1857374" cy="1238250"/>
      </dsp:txXfrm>
    </dsp:sp>
    <dsp:sp modelId="{36E28820-71D4-4E9C-8252-A98159EFA51F}">
      <dsp:nvSpPr>
        <dsp:cNvPr id="0" name=""/>
        <dsp:cNvSpPr/>
      </dsp:nvSpPr>
      <dsp:spPr>
        <a:xfrm>
          <a:off x="3109912" y="1518126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La programación orientada a objetos imponen disciplina a la transferencia indirecta de control</a:t>
          </a:r>
          <a:endParaRPr lang="es-PE" sz="1400" kern="1200" dirty="0"/>
        </a:p>
      </dsp:txBody>
      <dsp:txXfrm>
        <a:off x="3623786" y="1518126"/>
        <a:ext cx="1541621" cy="1027747"/>
      </dsp:txXfrm>
    </dsp:sp>
    <dsp:sp modelId="{F7FA1B62-25CC-4FFF-99EB-1C7802962D6A}">
      <dsp:nvSpPr>
        <dsp:cNvPr id="0" name=""/>
        <dsp:cNvSpPr/>
      </dsp:nvSpPr>
      <dsp:spPr>
        <a:xfrm>
          <a:off x="416718" y="2824480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Estructurada </a:t>
          </a:r>
          <a:r>
            <a:rPr lang="es-PE" sz="1600" kern="1200" dirty="0" err="1" smtClean="0"/>
            <a:t>Edsger</a:t>
          </a:r>
          <a:r>
            <a:rPr lang="es-PE" sz="1600" kern="1200" dirty="0" smtClean="0"/>
            <a:t> </a:t>
          </a:r>
          <a:r>
            <a:rPr lang="es-PE" sz="1600" kern="1200" dirty="0" err="1" smtClean="0"/>
            <a:t>Wybe</a:t>
          </a:r>
          <a:r>
            <a:rPr lang="es-PE" sz="1600" kern="1200" dirty="0" smtClean="0"/>
            <a:t> </a:t>
          </a:r>
          <a:r>
            <a:rPr lang="es-PE" sz="1600" kern="1200" dirty="0" err="1" smtClean="0"/>
            <a:t>Dijkstra</a:t>
          </a:r>
          <a:r>
            <a:rPr lang="es-PE" sz="1600" kern="1200" dirty="0" smtClean="0"/>
            <a:t>  1968 </a:t>
          </a:r>
          <a:endParaRPr lang="es-PE" sz="1600" kern="1200" dirty="0"/>
        </a:p>
      </dsp:txBody>
      <dsp:txXfrm>
        <a:off x="1035843" y="2824480"/>
        <a:ext cx="1857374" cy="1238250"/>
      </dsp:txXfrm>
    </dsp:sp>
    <dsp:sp modelId="{7BDC3F5A-EFEF-472E-8F0B-AEA9D9B62080}">
      <dsp:nvSpPr>
        <dsp:cNvPr id="0" name=""/>
        <dsp:cNvSpPr/>
      </dsp:nvSpPr>
      <dsp:spPr>
        <a:xfrm>
          <a:off x="3109912" y="2929731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La programación estructurada impone disciplina en la transferencia directa de control.</a:t>
          </a:r>
          <a:endParaRPr lang="es-PE" sz="1400" kern="1200" dirty="0"/>
        </a:p>
      </dsp:txBody>
      <dsp:txXfrm>
        <a:off x="3623786" y="2929731"/>
        <a:ext cx="1541621" cy="1027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2D53A-C8A1-403D-988B-2BE956E0E584}">
      <dsp:nvSpPr>
        <dsp:cNvPr id="0" name=""/>
        <dsp:cNvSpPr/>
      </dsp:nvSpPr>
      <dsp:spPr>
        <a:xfrm>
          <a:off x="416718" y="1269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Programación Funcional</a:t>
          </a:r>
          <a:endParaRPr lang="es-PE" sz="2300" kern="1200" dirty="0"/>
        </a:p>
      </dsp:txBody>
      <dsp:txXfrm>
        <a:off x="1035843" y="1269"/>
        <a:ext cx="1857374" cy="1238250"/>
      </dsp:txXfrm>
    </dsp:sp>
    <dsp:sp modelId="{63E37BC0-7205-4952-900C-E9EEAF1E5E46}">
      <dsp:nvSpPr>
        <dsp:cNvPr id="0" name=""/>
        <dsp:cNvSpPr/>
      </dsp:nvSpPr>
      <dsp:spPr>
        <a:xfrm>
          <a:off x="3109912" y="106521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Auge hace 5 años. Lenguajes representativos JAVA, </a:t>
          </a:r>
          <a:r>
            <a:rPr lang="es-PE" sz="1500" kern="1200" dirty="0" err="1" smtClean="0"/>
            <a:t>React</a:t>
          </a:r>
          <a:r>
            <a:rPr lang="es-PE" sz="1500" kern="1200" dirty="0" smtClean="0"/>
            <a:t> ,</a:t>
          </a:r>
          <a:r>
            <a:rPr lang="es-PE" sz="1500" kern="1200" dirty="0" err="1" smtClean="0"/>
            <a:t>Clojure</a:t>
          </a:r>
          <a:endParaRPr lang="es-PE" sz="1500" kern="1200" dirty="0"/>
        </a:p>
      </dsp:txBody>
      <dsp:txXfrm>
        <a:off x="3623786" y="106521"/>
        <a:ext cx="1541621" cy="1027747"/>
      </dsp:txXfrm>
    </dsp:sp>
    <dsp:sp modelId="{CE260ECF-9CEC-4204-B69D-3D1812730647}">
      <dsp:nvSpPr>
        <dsp:cNvPr id="0" name=""/>
        <dsp:cNvSpPr/>
      </dsp:nvSpPr>
      <dsp:spPr>
        <a:xfrm>
          <a:off x="416718" y="1412874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Programación Orientada a Objetos 1966. </a:t>
          </a:r>
          <a:endParaRPr lang="es-PE" sz="2300" kern="1200" dirty="0"/>
        </a:p>
      </dsp:txBody>
      <dsp:txXfrm>
        <a:off x="1035843" y="1412874"/>
        <a:ext cx="1857374" cy="1238250"/>
      </dsp:txXfrm>
    </dsp:sp>
    <dsp:sp modelId="{36E28820-71D4-4E9C-8252-A98159EFA51F}">
      <dsp:nvSpPr>
        <dsp:cNvPr id="0" name=""/>
        <dsp:cNvSpPr/>
      </dsp:nvSpPr>
      <dsp:spPr>
        <a:xfrm>
          <a:off x="3109912" y="1518126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Auge a partir de los años 90’s. Lenguajes representativos  Java, </a:t>
          </a:r>
          <a:r>
            <a:rPr lang="es-PE" sz="1500" kern="1200" dirty="0" err="1" smtClean="0"/>
            <a:t>CSharp</a:t>
          </a:r>
          <a:endParaRPr lang="es-PE" sz="1500" kern="1200" dirty="0"/>
        </a:p>
      </dsp:txBody>
      <dsp:txXfrm>
        <a:off x="3623786" y="1518126"/>
        <a:ext cx="1541621" cy="1027747"/>
      </dsp:txXfrm>
    </dsp:sp>
    <dsp:sp modelId="{F7FA1B62-25CC-4FFF-99EB-1C7802962D6A}">
      <dsp:nvSpPr>
        <dsp:cNvPr id="0" name=""/>
        <dsp:cNvSpPr/>
      </dsp:nvSpPr>
      <dsp:spPr>
        <a:xfrm>
          <a:off x="416718" y="2824480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Programación Estructurada</a:t>
          </a:r>
          <a:endParaRPr lang="es-PE" sz="2300" kern="1200" dirty="0"/>
        </a:p>
      </dsp:txBody>
      <dsp:txXfrm>
        <a:off x="1035843" y="2824480"/>
        <a:ext cx="1857374" cy="1238250"/>
      </dsp:txXfrm>
    </dsp:sp>
    <dsp:sp modelId="{7BDC3F5A-EFEF-472E-8F0B-AEA9D9B62080}">
      <dsp:nvSpPr>
        <dsp:cNvPr id="0" name=""/>
        <dsp:cNvSpPr/>
      </dsp:nvSpPr>
      <dsp:spPr>
        <a:xfrm>
          <a:off x="3109912" y="2929731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Auge en los años 60’s, 70’s 80’s Lenguajes representativos  C </a:t>
          </a:r>
          <a:r>
            <a:rPr lang="es-PE" sz="1500" kern="1200" dirty="0" err="1" smtClean="0"/>
            <a:t>Ansi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23786" y="2929731"/>
        <a:ext cx="1541621" cy="1027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898210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Cibertec </a:t>
            </a:r>
            <a:r>
              <a:rPr lang="en-US" sz="900" i="1" dirty="0" err="1" smtClean="0">
                <a:solidFill>
                  <a:schemeClr val="tx1"/>
                </a:solidFill>
                <a:ea typeface="Times New Roman" panose="02020603050405020304" pitchFamily="18" charset="0"/>
              </a:rPr>
              <a:t>Perú</a:t>
            </a:r>
            <a:r>
              <a:rPr lang="en-US" sz="900" i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 S.A.C - </a:t>
            </a:r>
            <a:r>
              <a:rPr lang="es-PE" sz="900" i="1" dirty="0"/>
              <a:t>Java </a:t>
            </a:r>
            <a:r>
              <a:rPr lang="es-PE" sz="900" i="1" dirty="0" smtClean="0"/>
              <a:t>8.0 </a:t>
            </a:r>
            <a:r>
              <a:rPr lang="es-PE" sz="900" i="1" dirty="0" err="1" smtClean="0"/>
              <a:t>Advanced</a:t>
            </a:r>
            <a:r>
              <a:rPr lang="es-PE" sz="900" i="1" dirty="0" smtClean="0"/>
              <a:t> </a:t>
            </a:r>
            <a:r>
              <a:rPr lang="es-PE" sz="900" i="1" dirty="0" err="1" smtClean="0"/>
              <a:t>Developer</a:t>
            </a:r>
            <a:r>
              <a:rPr lang="es-PE" sz="900" i="1" dirty="0" smtClean="0"/>
              <a:t> </a:t>
            </a:r>
            <a:r>
              <a:rPr lang="en-US" sz="900" i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943437" y="8896652"/>
            <a:ext cx="2024103" cy="310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0" y="899691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086407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15" tIns="12915" rIns="12915" bIns="1291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 smtClean="0"/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Third level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1"/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800" b="0"/>
          </a:p>
        </p:txBody>
      </p:sp>
    </p:spTree>
    <p:extLst>
      <p:ext uri="{BB962C8B-B14F-4D97-AF65-F5344CB8AC3E}">
        <p14:creationId xmlns:p14="http://schemas.microsoft.com/office/powerpoint/2010/main" val="188844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r>
              <a:rPr lang="en-US" altLang="es-PE" sz="27700" b="1" smtClean="0">
                <a:solidFill>
                  <a:srgbClr val="CCCCCC"/>
                </a:solidFill>
                <a:latin typeface="Times New Roman" pitchFamily="18" charset="0"/>
              </a:rPr>
              <a:t>4</a:t>
            </a:r>
            <a:endParaRPr lang="en-US" altLang="es-PE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_Copyright"/>
          <p:cNvSpPr>
            <a:spLocks noChangeArrowheads="1"/>
          </p:cNvSpPr>
          <p:nvPr userDrawn="1"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es-PE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0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 dirty="0" smtClean="0"/>
              <a:t>Click to edit Master text styles</a:t>
            </a:r>
          </a:p>
          <a:p>
            <a:pPr lvl="1"/>
            <a:r>
              <a:rPr lang="en-US" altLang="es-PE" dirty="0" smtClean="0"/>
              <a:t>Second level</a:t>
            </a:r>
          </a:p>
          <a:p>
            <a:pPr lvl="2"/>
            <a:r>
              <a:rPr lang="en-US" altLang="es-PE" dirty="0" smtClean="0"/>
              <a:t>Third level</a:t>
            </a:r>
          </a:p>
          <a:p>
            <a:pPr lvl="3"/>
            <a:r>
              <a:rPr lang="en-US" altLang="es-PE" dirty="0" smtClean="0"/>
              <a:t>Fourth level</a:t>
            </a:r>
          </a:p>
          <a:p>
            <a:pPr lvl="4"/>
            <a:r>
              <a:rPr lang="en-US" altLang="es-PE" dirty="0" smtClean="0"/>
              <a:t>Fifth level</a:t>
            </a:r>
          </a:p>
        </p:txBody>
      </p:sp>
      <p:sp>
        <p:nvSpPr>
          <p:cNvPr id="1028" name="Slide_Copyright"/>
          <p:cNvSpPr>
            <a:spLocks noChangeArrowheads="1"/>
          </p:cNvSpPr>
          <p:nvPr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es-PE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title style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457200" y="6572603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US" alt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CC6CCC35-D252-4A19-A0BD-32E64AD2563A}" type="slidenum">
              <a:rPr lang="en-US" altLang="es-PE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just" eaLnBrk="1" hangingPunct="1"/>
              <a:t>‹Nº›</a:t>
            </a:fld>
            <a:endParaRPr lang="en-US" alt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8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27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27700" b="1" dirty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dirty="0"/>
              <a:t>Sofware Design Patterns and Principles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19600"/>
            <a:ext cx="91440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Font typeface="Arial" pitchFamily="34" charset="0"/>
              <a:buNone/>
            </a:pPr>
            <a:r>
              <a:rPr lang="es-PE" altLang="zh-CN" dirty="0" smtClean="0">
                <a:ea typeface="SimSun" pitchFamily="2" charset="-122"/>
              </a:rPr>
              <a:t>Java </a:t>
            </a:r>
            <a:r>
              <a:rPr lang="en-US" dirty="0"/>
              <a:t>Backend Developer I</a:t>
            </a:r>
            <a:endParaRPr lang="es-PE" altLang="zh-CN" dirty="0" smtClean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327118"/>
              </p:ext>
            </p:extLst>
          </p:nvPr>
        </p:nvGraphicFramePr>
        <p:xfrm>
          <a:off x="381110" y="228684"/>
          <a:ext cx="5105266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Paradigmas de la Programación</a:t>
            </a:r>
            <a:br>
              <a:rPr lang="es-PE" altLang="zh-CN" dirty="0">
                <a:ea typeface="SimSun" pitchFamily="2" charset="-122"/>
              </a:rPr>
            </a:br>
            <a:r>
              <a:rPr lang="es-PE" altLang="zh-CN" dirty="0">
                <a:ea typeface="SimSun" pitchFamily="2" charset="-122"/>
              </a:rPr>
              <a:t>Conclusiones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2757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Cada uno de los tres </a:t>
            </a:r>
            <a:r>
              <a:rPr lang="es-PE" dirty="0"/>
              <a:t>paradigmas de desarrollo más utilizados hoy en </a:t>
            </a:r>
            <a:r>
              <a:rPr lang="es-PE" dirty="0" smtClean="0"/>
              <a:t>día impone </a:t>
            </a:r>
            <a:r>
              <a:rPr lang="es-PE" dirty="0"/>
              <a:t>una serie de restricciones a los </a:t>
            </a:r>
            <a:r>
              <a:rPr lang="es-PE" dirty="0" smtClean="0"/>
              <a:t>desarrolladores: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La programación estructurada nos libra del uso directo de los punteros</a:t>
            </a:r>
            <a:r>
              <a:rPr lang="es-PE" dirty="0"/>
              <a:t>, </a:t>
            </a:r>
            <a:r>
              <a:rPr lang="es-PE" dirty="0" smtClean="0"/>
              <a:t>de las </a:t>
            </a:r>
            <a:r>
              <a:rPr lang="es-PE" dirty="0"/>
              <a:t>instrucciones “</a:t>
            </a:r>
            <a:r>
              <a:rPr lang="es-PE" dirty="0" err="1"/>
              <a:t>goto</a:t>
            </a:r>
            <a:r>
              <a:rPr lang="es-PE" dirty="0" smtClean="0"/>
              <a:t>”.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La programación orientada a objetos permite </a:t>
            </a:r>
            <a:r>
              <a:rPr lang="es-PE" dirty="0"/>
              <a:t>la inversión de dependencia gracias al </a:t>
            </a:r>
            <a:r>
              <a:rPr lang="es-PE" dirty="0" smtClean="0"/>
              <a:t>polimorfismo.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La programación funcional nos  brinda la no asignación de las variables.</a:t>
            </a:r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22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66356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lvl="0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Robert C. Martin definió 5 principios de diseño de aplicaciones de software los cuales los basa en la programación orientada a objetos.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</a:t>
            </a:r>
            <a:r>
              <a:rPr lang="es-PE" sz="2400" dirty="0" smtClean="0"/>
              <a:t>RP</a:t>
            </a:r>
            <a:r>
              <a:rPr lang="es-PE" sz="2400" dirty="0"/>
              <a:t>: </a:t>
            </a:r>
            <a:r>
              <a:rPr lang="es-PE" sz="2400" dirty="0" smtClean="0"/>
              <a:t>Principio </a:t>
            </a:r>
            <a:r>
              <a:rPr lang="es-PE" sz="2400" dirty="0"/>
              <a:t>de responsabilidad </a:t>
            </a:r>
            <a:r>
              <a:rPr lang="es-PE" sz="2400" dirty="0" smtClean="0"/>
              <a:t>única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OCP: </a:t>
            </a:r>
            <a:r>
              <a:rPr lang="es-PE" sz="2400" dirty="0" smtClean="0"/>
              <a:t>Principio abierto-cerrado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LSP</a:t>
            </a:r>
            <a:r>
              <a:rPr lang="es-PE" sz="2400" dirty="0"/>
              <a:t>: </a:t>
            </a:r>
            <a:r>
              <a:rPr lang="es-PE" sz="2400" dirty="0" smtClean="0"/>
              <a:t>Principio </a:t>
            </a:r>
            <a:r>
              <a:rPr lang="es-PE" sz="2400" dirty="0"/>
              <a:t>de sustitución de </a:t>
            </a:r>
            <a:r>
              <a:rPr lang="es-PE" sz="2400" dirty="0" err="1" smtClean="0"/>
              <a:t>Liskov</a:t>
            </a:r>
            <a:endParaRPr lang="es-PE" sz="2400" dirty="0" smtClean="0"/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ISP: </a:t>
            </a:r>
            <a:r>
              <a:rPr lang="es-PE" sz="2400" dirty="0" smtClean="0"/>
              <a:t>Principio </a:t>
            </a:r>
            <a:r>
              <a:rPr lang="es-PE" sz="2400" dirty="0"/>
              <a:t>de segregación de </a:t>
            </a:r>
            <a:r>
              <a:rPr lang="es-PE" sz="2400" dirty="0" smtClean="0"/>
              <a:t>interfaz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DIP: </a:t>
            </a:r>
            <a:r>
              <a:rPr lang="es-PE" sz="2400" dirty="0" smtClean="0"/>
              <a:t>Principio </a:t>
            </a:r>
            <a:r>
              <a:rPr lang="es-PE" sz="2400" dirty="0"/>
              <a:t>de inversión de dependencia</a:t>
            </a:r>
          </a:p>
          <a:p>
            <a:pPr indent="0" algn="just"/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91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78052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lvl="0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Estos principios permiten: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/>
              <a:t>Crear un software </a:t>
            </a:r>
            <a:r>
              <a:rPr lang="es-PE" dirty="0" smtClean="0"/>
              <a:t>eficaz, </a:t>
            </a:r>
            <a:r>
              <a:rPr lang="es-PE" dirty="0"/>
              <a:t>que cumpla con su </a:t>
            </a:r>
            <a:r>
              <a:rPr lang="es-PE" dirty="0" smtClean="0"/>
              <a:t>objetivo y </a:t>
            </a:r>
            <a:r>
              <a:rPr lang="es-PE" dirty="0"/>
              <a:t>que sea robusto y estable.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/>
              <a:t>Escribir un código limpio y flexible ante los cambios: que se pueda modificar fácilmente según necesidad, que sea reutilizable y mantenible.</a:t>
            </a:r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dirty="0"/>
              <a:t>Permitir escalabilidad: que acepte ser ampliado con nuevas funcionalidades de manera ágil.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SimSun" pitchFamily="2" charset="-122"/>
              </a:rPr>
              <a:t>Desarrollar software de calidad.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SimSun" pitchFamily="2" charset="-122"/>
              </a:rPr>
              <a:t>Todo arquitecto y desarrollador de software debe conocerlo.</a:t>
            </a:r>
          </a:p>
        </p:txBody>
      </p:sp>
    </p:spTree>
    <p:extLst>
      <p:ext uri="{BB962C8B-B14F-4D97-AF65-F5344CB8AC3E}">
        <p14:creationId xmlns:p14="http://schemas.microsoft.com/office/powerpoint/2010/main" val="3748200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dirty="0"/>
              <a:t>S</a:t>
            </a:r>
            <a:r>
              <a:rPr lang="es-PE" sz="2400" dirty="0"/>
              <a:t>RP: P</a:t>
            </a:r>
            <a:r>
              <a:rPr lang="es-PE" sz="2400" dirty="0" smtClean="0"/>
              <a:t>rincipio </a:t>
            </a:r>
            <a:r>
              <a:rPr lang="es-PE" sz="2400" dirty="0"/>
              <a:t>de responsabilidad única</a:t>
            </a:r>
            <a:br>
              <a:rPr lang="es-PE" sz="2400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42069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lvl="0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Robert C. Martin nos señala que un </a:t>
            </a:r>
            <a:r>
              <a:rPr lang="es-PE" sz="2400" dirty="0"/>
              <a:t>módulo debe ser responsable ante un solo </a:t>
            </a:r>
            <a:r>
              <a:rPr lang="es-PE" sz="2400" dirty="0" smtClean="0"/>
              <a:t>actor.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Una clase debería tener una, y solo una, razón para </a:t>
            </a:r>
            <a:r>
              <a:rPr lang="es-PE" dirty="0" smtClean="0"/>
              <a:t>cambiar. La razón para cambiar es la R de responsabilidad.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Actualmente en la programación se puede señalar que este principio establece </a:t>
            </a:r>
            <a:r>
              <a:rPr lang="es-PE" dirty="0"/>
              <a:t>que una clase, componente o microservicio debe ser responsable de una sola cosa (es decir “decoupled” en inglés).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Si </a:t>
            </a:r>
            <a:r>
              <a:rPr lang="es-PE" dirty="0"/>
              <a:t>por el contrario, una clase tiene varias responsabilidades, esto implica que el cambio en una responsabilidad provocará la modificación en otra responsabilidad.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300541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sz="2400" dirty="0"/>
              <a:t>OCP: Principio abierto-cerrado</a:t>
            </a:r>
            <a:br>
              <a:rPr lang="es-PE" sz="2400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97749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Robert C. Martin nos señala que un </a:t>
            </a:r>
            <a:r>
              <a:rPr lang="es-PE" sz="2400" dirty="0"/>
              <a:t>artefacto de software debe estar abierto para extensión pero cerrado para modificación.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Actualmente en la programación se puede señalar </a:t>
            </a:r>
            <a:r>
              <a:rPr lang="es-PE" dirty="0"/>
              <a:t>que </a:t>
            </a:r>
            <a:r>
              <a:rPr lang="es-PE" dirty="0" smtClean="0"/>
              <a:t>una clase debería </a:t>
            </a:r>
            <a:r>
              <a:rPr lang="es-PE" dirty="0"/>
              <a:t>ser capaz de extender el comportamiento de una clase, sin modificarla”. En otras palabras: las clases que usas deberían estar abiertas para poder extenderse y cerradas para modificarse. </a:t>
            </a:r>
            <a:endParaRPr lang="es-PE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También es importante </a:t>
            </a:r>
            <a:r>
              <a:rPr lang="es-PE" dirty="0"/>
              <a:t>tener en cuenta el Open/</a:t>
            </a:r>
            <a:r>
              <a:rPr lang="es-PE" dirty="0" err="1"/>
              <a:t>Closed</a:t>
            </a:r>
            <a:r>
              <a:rPr lang="es-PE" dirty="0"/>
              <a:t> </a:t>
            </a:r>
            <a:r>
              <a:rPr lang="es-PE" dirty="0" err="1"/>
              <a:t>Principle</a:t>
            </a:r>
            <a:r>
              <a:rPr lang="es-PE" dirty="0"/>
              <a:t> (OCP) a la hora de desarrollar clases, librerías o </a:t>
            </a:r>
            <a:r>
              <a:rPr lang="es-PE" dirty="0" err="1" smtClean="0"/>
              <a:t>frameworks</a:t>
            </a:r>
            <a:r>
              <a:rPr lang="es-PE" dirty="0" smtClean="0"/>
              <a:t>, para llevar un orden de clases extendidas.</a:t>
            </a:r>
          </a:p>
        </p:txBody>
      </p:sp>
    </p:spTree>
    <p:extLst>
      <p:ext uri="{BB962C8B-B14F-4D97-AF65-F5344CB8AC3E}">
        <p14:creationId xmlns:p14="http://schemas.microsoft.com/office/powerpoint/2010/main" val="168932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sz="2400" dirty="0" smtClean="0">
                <a:ea typeface="SimSun" pitchFamily="2" charset="-122"/>
              </a:rPr>
              <a:t>LSP </a:t>
            </a:r>
            <a:r>
              <a:rPr lang="es-PE" sz="2400" dirty="0" smtClean="0"/>
              <a:t>Principio </a:t>
            </a:r>
            <a:r>
              <a:rPr lang="es-PE" sz="2400" dirty="0"/>
              <a:t>de sustitución de </a:t>
            </a:r>
            <a:r>
              <a:rPr lang="es-PE" sz="2400" dirty="0" err="1"/>
              <a:t>Liskov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400" dirty="0"/>
              <a:t/>
            </a:r>
            <a:br>
              <a:rPr lang="es-PE" sz="2400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605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La L deriva de </a:t>
            </a:r>
            <a:r>
              <a:rPr lang="es-PE" sz="2400" dirty="0" err="1" smtClean="0"/>
              <a:t>Barbara</a:t>
            </a:r>
            <a:r>
              <a:rPr lang="es-PE" sz="2400" dirty="0" smtClean="0"/>
              <a:t> </a:t>
            </a:r>
            <a:r>
              <a:rPr lang="es-PE" sz="2400" dirty="0" err="1" smtClean="0"/>
              <a:t>Liskov</a:t>
            </a:r>
            <a:r>
              <a:rPr lang="es-PE" sz="2400" dirty="0" smtClean="0"/>
              <a:t> quien planteo que: Las clases derivadas deben poder ser sustituidas por sus clases base.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Significa </a:t>
            </a:r>
            <a:r>
              <a:rPr lang="es-PE" sz="2400" dirty="0"/>
              <a:t>que los objetos deben poder ser reemplazados por instancias de sus subtipos sin alterar el correcto funcionamiento del sistema o lo que es lo mismo: </a:t>
            </a:r>
            <a:r>
              <a:rPr lang="es-PE" sz="2400" dirty="0" smtClean="0"/>
              <a:t>si </a:t>
            </a:r>
            <a:r>
              <a:rPr lang="es-PE" sz="2400" dirty="0"/>
              <a:t>en un programa utilizamos cierta clase, deberíamos poder usar cualquiera de sus subclases sin interferir en la funcionalidad del programa</a:t>
            </a:r>
            <a:r>
              <a:rPr lang="es-PE" sz="2400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Según Robert C. Martin incumplir el </a:t>
            </a:r>
            <a:r>
              <a:rPr lang="es-PE" sz="2400" dirty="0" err="1"/>
              <a:t>Liskov</a:t>
            </a:r>
            <a:r>
              <a:rPr lang="es-PE" sz="2400" dirty="0"/>
              <a:t> </a:t>
            </a:r>
            <a:r>
              <a:rPr lang="es-PE" sz="2400" dirty="0" err="1"/>
              <a:t>Substitution</a:t>
            </a:r>
            <a:r>
              <a:rPr lang="es-PE" sz="2400" dirty="0"/>
              <a:t> </a:t>
            </a:r>
            <a:r>
              <a:rPr lang="es-PE" sz="2400" dirty="0" err="1"/>
              <a:t>Principle</a:t>
            </a:r>
            <a:r>
              <a:rPr lang="es-PE" sz="2400" dirty="0"/>
              <a:t> (LSP) implica violar también el principio de Abierto/Cerrado.</a:t>
            </a:r>
          </a:p>
        </p:txBody>
      </p:sp>
    </p:spTree>
    <p:extLst>
      <p:ext uri="{BB962C8B-B14F-4D97-AF65-F5344CB8AC3E}">
        <p14:creationId xmlns:p14="http://schemas.microsoft.com/office/powerpoint/2010/main" val="3491214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sz="2400" dirty="0">
                <a:ea typeface="SimSun" pitchFamily="2" charset="-122"/>
              </a:rPr>
              <a:t>ISP: Principio de segregación de interfaz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400" dirty="0"/>
              <a:t/>
            </a:r>
            <a:br>
              <a:rPr lang="es-PE" sz="2400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605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En el cuarto principio de SOLID, </a:t>
            </a:r>
            <a:r>
              <a:rPr lang="es-PE" sz="2400" dirty="0" smtClean="0"/>
              <a:t>Robert C. Martin sugiere</a:t>
            </a:r>
            <a:r>
              <a:rPr lang="es-PE" sz="2400" dirty="0"/>
              <a:t>: “Haz interfaces que sean específicas para un tipo de cliente”, es decir, para una finalidad concreta.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En este sentido, según </a:t>
            </a:r>
            <a:r>
              <a:rPr lang="es-PE" sz="2400" dirty="0" smtClean="0"/>
              <a:t>este principio, </a:t>
            </a:r>
            <a:r>
              <a:rPr lang="es-PE" sz="2400" dirty="0"/>
              <a:t>es preferible contar con muchas interfaces que definan pocos métodos que tener una interface forzada a implementar muchos métodos a los que no dará uso</a:t>
            </a:r>
            <a:r>
              <a:rPr lang="es-PE" sz="2400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Así, cada clase implementa las interfaces de la que realmente necesita implementar sus métodos. A la hora de añadir nuevas funcionalidades, esto nos ahorrará bastante tiempo, y además, cumplimos con el primer principio (Responsabilidad Única).</a:t>
            </a:r>
          </a:p>
        </p:txBody>
      </p:sp>
    </p:spTree>
    <p:extLst>
      <p:ext uri="{BB962C8B-B14F-4D97-AF65-F5344CB8AC3E}">
        <p14:creationId xmlns:p14="http://schemas.microsoft.com/office/powerpoint/2010/main" val="298026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sz="2400" dirty="0"/>
              <a:t>DIP: Principio de inversión de dependencia</a:t>
            </a:r>
            <a:br>
              <a:rPr lang="es-PE" sz="24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400" dirty="0"/>
              <a:t/>
            </a:r>
            <a:br>
              <a:rPr lang="es-PE" sz="2400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67923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Último principio, el cual se puede enfocar en la siguiente frase: </a:t>
            </a:r>
            <a:r>
              <a:rPr lang="es-PE" sz="2400" dirty="0"/>
              <a:t>“Depende de abstracciones, no de clases concretas</a:t>
            </a:r>
            <a:r>
              <a:rPr lang="es-PE" sz="2400" dirty="0" smtClean="0"/>
              <a:t>”.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Según Robert C. Martin </a:t>
            </a:r>
            <a:r>
              <a:rPr lang="es-PE" sz="2400" dirty="0" smtClean="0"/>
              <a:t>los </a:t>
            </a:r>
            <a:r>
              <a:rPr lang="es-PE" sz="2400" dirty="0"/>
              <a:t>módulos de alto nivel no deberían depender de módulos de bajo nivel. Ambos deberían depender de abstracciones.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Las abstracciones no deberían depender de los detalles. Los detalles deberían depender de las abstracciones</a:t>
            </a:r>
            <a:r>
              <a:rPr lang="es-PE" sz="2400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El objetivo del </a:t>
            </a:r>
            <a:r>
              <a:rPr lang="es-PE" sz="2400" dirty="0" smtClean="0"/>
              <a:t>principio</a:t>
            </a:r>
            <a:r>
              <a:rPr lang="es-PE" sz="2400" dirty="0"/>
              <a:t> consiste en reducir las dependencias entre los módulos del código, es decir, alcanzar un bajo acoplamiento de las clases.</a:t>
            </a:r>
          </a:p>
        </p:txBody>
      </p:sp>
    </p:spTree>
    <p:extLst>
      <p:ext uri="{BB962C8B-B14F-4D97-AF65-F5344CB8AC3E}">
        <p14:creationId xmlns:p14="http://schemas.microsoft.com/office/powerpoint/2010/main" val="478612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Principios de diseño SOLID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sz="2400" dirty="0" smtClean="0"/>
              <a:t>Conclusiones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400" dirty="0"/>
              <a:t/>
            </a:r>
            <a:br>
              <a:rPr lang="es-PE" sz="2400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42350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Aplicar estos cinco principios puede parecer algo </a:t>
            </a:r>
            <a:r>
              <a:rPr lang="es-PE" sz="2400" dirty="0" smtClean="0"/>
              <a:t>complejo y a la larga costoso, </a:t>
            </a:r>
            <a:r>
              <a:rPr lang="es-PE" sz="2400" dirty="0"/>
              <a:t>pero </a:t>
            </a:r>
            <a:r>
              <a:rPr lang="es-PE" sz="2400" dirty="0" smtClean="0"/>
              <a:t>mediante </a:t>
            </a:r>
            <a:r>
              <a:rPr lang="es-PE" sz="2400" dirty="0"/>
              <a:t>la práctica </a:t>
            </a:r>
            <a:r>
              <a:rPr lang="es-PE" sz="2400" dirty="0" smtClean="0"/>
              <a:t>se </a:t>
            </a:r>
            <a:r>
              <a:rPr lang="es-PE" sz="2400" dirty="0"/>
              <a:t>volverán parte de nuestra forma </a:t>
            </a:r>
            <a:r>
              <a:rPr lang="es-PE" sz="2400" dirty="0" smtClean="0"/>
              <a:t>correcta de </a:t>
            </a:r>
            <a:r>
              <a:rPr lang="es-PE" sz="2400" dirty="0"/>
              <a:t>programar.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Nos permite finalmente que nuestros programas sean más </a:t>
            </a:r>
            <a:r>
              <a:rPr lang="es-PE" sz="2400" dirty="0"/>
              <a:t>sencillo de mantener, pero no solo para nosotros, si no más aún para los desarrolladores que vengan después, ya que verán un programa con una estructura bien definida y clara</a:t>
            </a:r>
            <a:r>
              <a:rPr lang="es-PE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59134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Concepto de Patrón 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75309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Los patrones de diseño son unas técnicas para resolver problemas comunes en el desarrollo de </a:t>
            </a:r>
            <a:r>
              <a:rPr lang="es-PE" sz="2400" dirty="0" smtClean="0"/>
              <a:t>software.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Para </a:t>
            </a:r>
            <a:r>
              <a:rPr lang="es-PE" sz="2400" dirty="0"/>
              <a:t>que una solución sea considerada un patrón debe poseer ciertas </a:t>
            </a:r>
            <a:r>
              <a:rPr lang="es-PE" sz="2400" dirty="0" smtClean="0"/>
              <a:t>características</a:t>
            </a:r>
            <a:r>
              <a:rPr lang="es-PE" sz="2400" dirty="0"/>
              <a:t>:</a:t>
            </a:r>
            <a:endParaRPr lang="es-PE" sz="2400" dirty="0" smtClean="0"/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Debe </a:t>
            </a:r>
            <a:r>
              <a:rPr lang="es-PE" sz="2400" dirty="0"/>
              <a:t>haber comprobado su efectividad resolviendo problemas similares en ocasiones anteriores. </a:t>
            </a:r>
            <a:endParaRPr lang="es-PE" sz="2400" dirty="0" smtClean="0"/>
          </a:p>
          <a:p>
            <a:pPr marL="917575" lvl="1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Debe </a:t>
            </a:r>
            <a:r>
              <a:rPr lang="es-PE" sz="2400" dirty="0"/>
              <a:t>ser reutilizable, lo que significa que es aplicable a diferentes problemas de diseño en distintas circunstancias</a:t>
            </a:r>
            <a:r>
              <a:rPr lang="es-PE" sz="2400" dirty="0" smtClean="0"/>
              <a:t>.​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GOF los clasificó en: creacionales, estructurales y de comportamiento.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60550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59866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Conocer previamente los 3 paradigmas de la programación.</a:t>
            </a:r>
          </a:p>
          <a:p>
            <a:pPr lvl="1" algn="just" eaLnBrk="1" hangingPunct="1"/>
            <a:r>
              <a:rPr lang="es-PE" altLang="zh-CN" dirty="0" smtClean="0">
                <a:ea typeface="SimSun" pitchFamily="2" charset="-122"/>
              </a:rPr>
              <a:t>Conocer </a:t>
            </a:r>
            <a:r>
              <a:rPr lang="es-PE" altLang="zh-CN" dirty="0">
                <a:ea typeface="SimSun" pitchFamily="2" charset="-122"/>
              </a:rPr>
              <a:t>los principios SOLID planteados por Robert C. Martin.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Conocer los 6 patrones de diseño de software más importantes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Explorar </a:t>
            </a:r>
            <a:r>
              <a:rPr lang="es-PE" altLang="zh-CN" dirty="0" err="1">
                <a:ea typeface="SimSun" pitchFamily="2" charset="-122"/>
              </a:rPr>
              <a:t>codigo</a:t>
            </a:r>
            <a:r>
              <a:rPr lang="es-PE" altLang="zh-CN" dirty="0">
                <a:ea typeface="SimSun" pitchFamily="2" charset="-122"/>
              </a:rPr>
              <a:t> fuente con los patrones </a:t>
            </a:r>
            <a:r>
              <a:rPr lang="es-PE" altLang="zh-CN" dirty="0" err="1">
                <a:ea typeface="SimSun" pitchFamily="2" charset="-122"/>
              </a:rPr>
              <a:t>GoF</a:t>
            </a:r>
            <a:r>
              <a:rPr lang="es-PE" altLang="zh-CN" dirty="0">
                <a:ea typeface="SimSun" pitchFamily="2" charset="-122"/>
              </a:rPr>
              <a:t> (laboratorios)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0541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Patrones a revisar: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Singleton</a:t>
            </a:r>
            <a:r>
              <a:rPr lang="es-PE" sz="2400" dirty="0" smtClean="0"/>
              <a:t> (Creacional)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/>
              <a:t>Factory </a:t>
            </a:r>
            <a:r>
              <a:rPr lang="es-PE" sz="2400" dirty="0" err="1" smtClean="0"/>
              <a:t>Method</a:t>
            </a:r>
            <a:r>
              <a:rPr lang="es-PE" sz="2400" dirty="0" smtClean="0"/>
              <a:t> (Creacional)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Iterator</a:t>
            </a:r>
            <a:r>
              <a:rPr lang="es-PE" sz="2400" dirty="0" smtClean="0"/>
              <a:t> (Comportamiento)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Observer</a:t>
            </a:r>
            <a:r>
              <a:rPr lang="es-PE" sz="2400" dirty="0" smtClean="0"/>
              <a:t> (Comportamiento)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Proxy (Estructural)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/>
              <a:t>Bridge.</a:t>
            </a:r>
            <a:r>
              <a:rPr lang="es-PE" sz="2400" dirty="0" smtClean="0"/>
              <a:t>​(Estructural)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4857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Creacional: Patrón </a:t>
            </a:r>
            <a:r>
              <a:rPr lang="es-PE" altLang="zh-CN" dirty="0" err="1" smtClean="0">
                <a:ea typeface="SimSun" pitchFamily="2" charset="-122"/>
              </a:rPr>
              <a:t>Singleton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75870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Singleton</a:t>
            </a:r>
            <a:r>
              <a:rPr lang="es-PE" sz="2400" dirty="0" smtClean="0"/>
              <a:t>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Permite asegurar que una </a:t>
            </a:r>
            <a:r>
              <a:rPr lang="es-PE" sz="2400" dirty="0"/>
              <a:t>clase solo tenga una instancia y proporcione un punto de acceso global</a:t>
            </a:r>
            <a:r>
              <a:rPr lang="es-PE" sz="2400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Garantiza </a:t>
            </a:r>
            <a:r>
              <a:rPr lang="es-PE" sz="2400" dirty="0"/>
              <a:t>la existencia de una única instancia para una clase y la creación de un mecanismo de acceso global a dicha instancia. Restringe la instanciación de una clase o valor de un tipo a un solo objeto.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0" y="4391811"/>
            <a:ext cx="4267088" cy="16001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9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Creacional</a:t>
            </a:r>
            <a:r>
              <a:rPr lang="es-PE" altLang="zh-CN" dirty="0">
                <a:ea typeface="SimSun" pitchFamily="2" charset="-122"/>
              </a:rPr>
              <a:t>: Patrón Factory </a:t>
            </a:r>
            <a:r>
              <a:rPr lang="es-PE" altLang="zh-CN" dirty="0" err="1" smtClean="0">
                <a:ea typeface="SimSun" pitchFamily="2" charset="-122"/>
              </a:rPr>
              <a:t>Method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94617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Factory </a:t>
            </a:r>
            <a:r>
              <a:rPr lang="es-PE" sz="2400" dirty="0" err="1" smtClean="0"/>
              <a:t>Method</a:t>
            </a:r>
            <a:r>
              <a:rPr lang="es-PE" sz="2400" dirty="0" smtClean="0"/>
              <a:t>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Define </a:t>
            </a:r>
            <a:r>
              <a:rPr lang="es-PE" sz="2400" dirty="0"/>
              <a:t>una interfaz para crear un objeto, pero permita que las subclases decidan qué clase instanciar. El método Factory permite que una clase difiera la creación de instancias en subclases.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2" y="3505198"/>
            <a:ext cx="3886098" cy="261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19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Comportamiento: </a:t>
            </a:r>
            <a:r>
              <a:rPr lang="es-PE" altLang="zh-CN" sz="2800" dirty="0">
                <a:ea typeface="SimSun" pitchFamily="2" charset="-122"/>
              </a:rPr>
              <a:t>Patrón </a:t>
            </a:r>
            <a:r>
              <a:rPr lang="es-PE" sz="2800" dirty="0" err="1" smtClean="0"/>
              <a:t>Patron</a:t>
            </a:r>
            <a:r>
              <a:rPr lang="es-PE" sz="2800" dirty="0" smtClean="0"/>
              <a:t> </a:t>
            </a:r>
            <a:r>
              <a:rPr lang="es-PE" sz="2800" dirty="0" err="1"/>
              <a:t>Iterator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12803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Iterator</a:t>
            </a:r>
            <a:r>
              <a:rPr lang="es-PE" sz="2400" dirty="0" smtClean="0"/>
              <a:t>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Nos </a:t>
            </a:r>
            <a:r>
              <a:rPr lang="es-PE" sz="2400" dirty="0"/>
              <a:t>permite recorrer los elementos de un conjunto sin importar cómo se representen internamente</a:t>
            </a:r>
            <a:r>
              <a:rPr lang="es-PE" sz="2400" dirty="0" smtClean="0"/>
              <a:t>.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En </a:t>
            </a:r>
            <a:r>
              <a:rPr lang="es-PE" sz="2400" dirty="0"/>
              <a:t>Java este concepto </a:t>
            </a:r>
            <a:r>
              <a:rPr lang="es-PE" sz="2400" dirty="0" smtClean="0"/>
              <a:t>es familiar</a:t>
            </a:r>
            <a:r>
              <a:rPr lang="es-PE" sz="2400" dirty="0"/>
              <a:t>, ya que su librería estándar trae implementado este patrón. Todos los elementos de tipo lista </a:t>
            </a:r>
            <a:r>
              <a:rPr lang="es-PE" sz="2400" dirty="0" err="1"/>
              <a:t>poseén</a:t>
            </a:r>
            <a:r>
              <a:rPr lang="es-PE" sz="2400" dirty="0"/>
              <a:t> un método que devuelve un </a:t>
            </a:r>
            <a:r>
              <a:rPr lang="es-PE" sz="2400" dirty="0" err="1"/>
              <a:t>iterator</a:t>
            </a:r>
            <a:r>
              <a:rPr lang="es-PE" sz="2400" dirty="0"/>
              <a:t>, con el cual podemos trabajar cómodamente sobre colecciones.</a:t>
            </a:r>
          </a:p>
        </p:txBody>
      </p:sp>
    </p:spTree>
    <p:extLst>
      <p:ext uri="{BB962C8B-B14F-4D97-AF65-F5344CB8AC3E}">
        <p14:creationId xmlns:p14="http://schemas.microsoft.com/office/powerpoint/2010/main" val="1265856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Comportamiento: </a:t>
            </a:r>
            <a:r>
              <a:rPr lang="es-PE" altLang="zh-CN" sz="2800" dirty="0">
                <a:ea typeface="SimSun" pitchFamily="2" charset="-122"/>
              </a:rPr>
              <a:t>Patrón </a:t>
            </a:r>
            <a:r>
              <a:rPr lang="es-PE" sz="2800" dirty="0" err="1" smtClean="0"/>
              <a:t>Iterator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83817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Iterator</a:t>
            </a:r>
            <a:r>
              <a:rPr lang="es-PE" sz="2400" dirty="0" smtClean="0"/>
              <a:t>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133634"/>
            <a:ext cx="6242458" cy="3276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57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Comportamiento: </a:t>
            </a:r>
            <a:r>
              <a:rPr lang="es-PE" altLang="zh-CN" sz="2800" dirty="0">
                <a:ea typeface="SimSun" pitchFamily="2" charset="-122"/>
              </a:rPr>
              <a:t>Patrón </a:t>
            </a:r>
            <a:r>
              <a:rPr lang="es-PE" sz="2800" dirty="0" err="1" smtClean="0"/>
              <a:t>Observer</a:t>
            </a:r>
            <a:r>
              <a:rPr lang="es-PE" sz="2800" dirty="0" smtClean="0"/>
              <a:t> 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75309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Observer</a:t>
            </a:r>
            <a:r>
              <a:rPr lang="es-PE" sz="2400" dirty="0" smtClean="0"/>
              <a:t>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Nos </a:t>
            </a:r>
            <a:r>
              <a:rPr lang="es-PE" sz="2400" dirty="0"/>
              <a:t>permite implementar una estrategia que reaccione a los cambios de estado en  el objeto </a:t>
            </a:r>
            <a:r>
              <a:rPr lang="es-PE" sz="2400" dirty="0" smtClean="0"/>
              <a:t>observado.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Se identifica </a:t>
            </a:r>
            <a:r>
              <a:rPr lang="es-PE" sz="2400" dirty="0"/>
              <a:t>los siguientes actores en la implementación del patrón: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Objetos </a:t>
            </a:r>
            <a:r>
              <a:rPr lang="es-PE" sz="2400" dirty="0"/>
              <a:t>observables: </a:t>
            </a:r>
            <a:r>
              <a:rPr lang="es-PE" sz="2400" dirty="0" smtClean="0"/>
              <a:t>Deberán </a:t>
            </a:r>
            <a:r>
              <a:rPr lang="es-PE" sz="2400" dirty="0"/>
              <a:t>implementar un mecanismo para poder añadir y eliminar objetos observadores. </a:t>
            </a:r>
            <a:endParaRPr lang="es-PE" sz="2400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Objetos observadores: </a:t>
            </a:r>
            <a:r>
              <a:rPr lang="es-PE" sz="2400" dirty="0" smtClean="0"/>
              <a:t>Objetos </a:t>
            </a:r>
            <a:r>
              <a:rPr lang="es-PE" sz="2400" dirty="0"/>
              <a:t>que implementen la interfaz IObserver donde vendrá definido, al menos, un método que defina la reacción correspondiente al cambio de estado.</a:t>
            </a:r>
          </a:p>
        </p:txBody>
      </p:sp>
    </p:spTree>
    <p:extLst>
      <p:ext uri="{BB962C8B-B14F-4D97-AF65-F5344CB8AC3E}">
        <p14:creationId xmlns:p14="http://schemas.microsoft.com/office/powerpoint/2010/main" val="182195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Comportamiento: </a:t>
            </a:r>
            <a:r>
              <a:rPr lang="es-PE" altLang="zh-CN" sz="2800" dirty="0">
                <a:ea typeface="SimSun" pitchFamily="2" charset="-122"/>
              </a:rPr>
              <a:t>Patrón </a:t>
            </a:r>
            <a:r>
              <a:rPr lang="es-PE" sz="2800" dirty="0" err="1" smtClean="0"/>
              <a:t>Observer</a:t>
            </a:r>
            <a:r>
              <a:rPr lang="es-PE" sz="2800" dirty="0" smtClean="0"/>
              <a:t> 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83817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</a:t>
            </a:r>
            <a:r>
              <a:rPr lang="es-PE" sz="2400" dirty="0" err="1" smtClean="0"/>
              <a:t>Observer</a:t>
            </a:r>
            <a:r>
              <a:rPr lang="es-PE" sz="2400" dirty="0" smtClean="0"/>
              <a:t>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2286030"/>
            <a:ext cx="7796396" cy="3047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94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Estructural: </a:t>
            </a:r>
            <a:r>
              <a:rPr lang="es-PE" altLang="zh-CN" sz="2800" dirty="0">
                <a:ea typeface="SimSun" pitchFamily="2" charset="-122"/>
              </a:rPr>
              <a:t>Patrón </a:t>
            </a:r>
            <a:r>
              <a:rPr lang="es-PE" sz="2800" dirty="0" smtClean="0"/>
              <a:t>Proxy 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65070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Proxy: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Nos </a:t>
            </a:r>
            <a:r>
              <a:rPr lang="es-PE" sz="2400" dirty="0"/>
              <a:t>permite </a:t>
            </a:r>
            <a:r>
              <a:rPr lang="es-PE" sz="2400" dirty="0" smtClean="0"/>
              <a:t>controlar el </a:t>
            </a:r>
            <a:r>
              <a:rPr lang="es-PE" sz="2400" dirty="0"/>
              <a:t>acceso a un </a:t>
            </a:r>
            <a:r>
              <a:rPr lang="es-PE" sz="2400" dirty="0" smtClean="0"/>
              <a:t>objeto.</a:t>
            </a:r>
            <a:endParaRPr lang="es-PE" sz="2400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Se debería proporcionar funcionalidad adicional al acceder a un </a:t>
            </a:r>
            <a:r>
              <a:rPr lang="es-PE" sz="2400" dirty="0" smtClean="0"/>
              <a:t>objeto.</a:t>
            </a:r>
            <a:endParaRPr lang="es-PE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64" y="3200405"/>
            <a:ext cx="5410058" cy="2979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94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Patrones de Diseño GOF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Estructural: </a:t>
            </a:r>
            <a:r>
              <a:rPr lang="es-PE" altLang="zh-CN" sz="2800" dirty="0">
                <a:ea typeface="SimSun" pitchFamily="2" charset="-122"/>
              </a:rPr>
              <a:t>Patrón </a:t>
            </a:r>
            <a:r>
              <a:rPr lang="es-PE" sz="2800" dirty="0" smtClean="0"/>
              <a:t>Bridge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94617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Patrón Bridge: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Usada </a:t>
            </a:r>
            <a:r>
              <a:rPr lang="es-PE" sz="2400" dirty="0"/>
              <a:t>en programación para desacoplar una abstracción de su implementación, de manera que ambas puedan ser modificadas independientemente sin necesidad de alterar por ello la otra</a:t>
            </a:r>
            <a:r>
              <a:rPr lang="es-PE" sz="2400" dirty="0" smtClean="0"/>
              <a:t>.</a:t>
            </a:r>
            <a:endParaRPr lang="es-PE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56" y="3463592"/>
            <a:ext cx="3991363" cy="2743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1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19239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Para obtener información adicional, puede </a:t>
            </a:r>
            <a:r>
              <a:rPr lang="es-PE" altLang="zh-CN" dirty="0" smtClean="0">
                <a:ea typeface="SimSun" pitchFamily="2" charset="-122"/>
              </a:rPr>
              <a:t>consultar los siguientes libros: </a:t>
            </a:r>
            <a:endParaRPr lang="es-PE" altLang="zh-CN" dirty="0">
              <a:ea typeface="SimSun" pitchFamily="2" charset="-122"/>
            </a:endParaRPr>
          </a:p>
          <a:p>
            <a:pPr marL="909637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itchFamily="2" charset="-122"/>
              </a:rPr>
              <a:t>Clean </a:t>
            </a:r>
            <a:r>
              <a:rPr lang="en-US" altLang="zh-CN" dirty="0">
                <a:ea typeface="SimSun" pitchFamily="2" charset="-122"/>
              </a:rPr>
              <a:t>Architecture: A Craftsman's Guide to Software Structure and Design, First </a:t>
            </a:r>
            <a:r>
              <a:rPr lang="en-US" altLang="zh-CN" dirty="0" smtClean="0">
                <a:ea typeface="SimSun" pitchFamily="2" charset="-122"/>
              </a:rPr>
              <a:t>Edition</a:t>
            </a:r>
          </a:p>
          <a:p>
            <a:pPr marL="909637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itchFamily="2" charset="-122"/>
              </a:rPr>
              <a:t>Java Design Patterns: A Hands-On Experience with Real-World Examples</a:t>
            </a:r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4665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Revisar los 3 </a:t>
            </a:r>
            <a:r>
              <a:rPr lang="es-PE" altLang="zh-CN" dirty="0">
                <a:ea typeface="SimSun" pitchFamily="2" charset="-122"/>
              </a:rPr>
              <a:t>paradigmas de la programación.</a:t>
            </a:r>
            <a:endParaRPr lang="es-PE" altLang="zh-CN" dirty="0" smtClean="0">
              <a:ea typeface="SimSun" pitchFamily="2" charset="-122"/>
            </a:endParaRPr>
          </a:p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Revisar los Principios de diseño SOLID</a:t>
            </a:r>
            <a:endParaRPr lang="es-PE" altLang="zh-CN" dirty="0">
              <a:ea typeface="SimSun" pitchFamily="2" charset="-122"/>
            </a:endParaRPr>
          </a:p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Revisar los 6 patrones mas relevantes del GOF </a:t>
            </a:r>
          </a:p>
          <a:p>
            <a:pPr lvl="2" eaLnBrk="1" hangingPunct="1"/>
            <a:r>
              <a:rPr lang="es-PE" altLang="zh-CN" dirty="0" smtClean="0">
                <a:ea typeface="SimSun" pitchFamily="2" charset="-122"/>
              </a:rPr>
              <a:t>Patrón </a:t>
            </a:r>
            <a:r>
              <a:rPr lang="es-PE" altLang="zh-CN" dirty="0" err="1">
                <a:ea typeface="SimSun" pitchFamily="2" charset="-122"/>
              </a:rPr>
              <a:t>Singleton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>
                <a:ea typeface="SimSun" pitchFamily="2" charset="-122"/>
              </a:rPr>
              <a:t>Factory </a:t>
            </a:r>
            <a:r>
              <a:rPr lang="es-PE" altLang="zh-CN" dirty="0" err="1">
                <a:ea typeface="SimSun" pitchFamily="2" charset="-122"/>
              </a:rPr>
              <a:t>Method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Iterator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Observer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>
                <a:ea typeface="SimSun" pitchFamily="2" charset="-122"/>
              </a:rPr>
              <a:t>Proxy</a:t>
            </a: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>
                <a:ea typeface="SimSun" pitchFamily="2" charset="-122"/>
              </a:rPr>
              <a:t>Bridge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50177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En este capítulo, usted aprendió:</a:t>
            </a:r>
            <a:r>
              <a:rPr lang="es-PE" altLang="zh-CN" dirty="0" smtClean="0">
                <a:ea typeface="SimSun" pitchFamily="2" charset="-122"/>
              </a:rPr>
              <a:t> 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Los </a:t>
            </a:r>
            <a:r>
              <a:rPr lang="es-PE" altLang="zh-CN" dirty="0">
                <a:ea typeface="SimSun" pitchFamily="2" charset="-122"/>
              </a:rPr>
              <a:t>3 paradigmas de la programación.</a:t>
            </a:r>
          </a:p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Los </a:t>
            </a:r>
            <a:r>
              <a:rPr lang="es-PE" altLang="zh-CN" dirty="0">
                <a:ea typeface="SimSun" pitchFamily="2" charset="-122"/>
              </a:rPr>
              <a:t>Principios de diseño SOLID</a:t>
            </a:r>
          </a:p>
          <a:p>
            <a:pPr lvl="1" eaLnBrk="1" hangingPunct="1"/>
            <a:r>
              <a:rPr lang="es-PE" altLang="zh-CN" dirty="0" smtClean="0">
                <a:ea typeface="SimSun" pitchFamily="2" charset="-122"/>
              </a:rPr>
              <a:t>Los </a:t>
            </a:r>
            <a:r>
              <a:rPr lang="es-PE" altLang="zh-CN" dirty="0">
                <a:ea typeface="SimSun" pitchFamily="2" charset="-122"/>
              </a:rPr>
              <a:t>6 patrones mas relevantes del GOF </a:t>
            </a: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 </a:t>
            </a:r>
            <a:r>
              <a:rPr lang="es-PE" altLang="zh-CN" dirty="0" err="1">
                <a:ea typeface="SimSun" pitchFamily="2" charset="-122"/>
              </a:rPr>
              <a:t>Singleton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 Factory </a:t>
            </a:r>
            <a:r>
              <a:rPr lang="es-PE" altLang="zh-CN" dirty="0" err="1">
                <a:ea typeface="SimSun" pitchFamily="2" charset="-122"/>
              </a:rPr>
              <a:t>Method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 </a:t>
            </a:r>
            <a:r>
              <a:rPr lang="es-PE" altLang="zh-CN" dirty="0" err="1">
                <a:ea typeface="SimSun" pitchFamily="2" charset="-122"/>
              </a:rPr>
              <a:t>Iterator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 </a:t>
            </a:r>
            <a:r>
              <a:rPr lang="es-PE" altLang="zh-CN" dirty="0" err="1">
                <a:ea typeface="SimSun" pitchFamily="2" charset="-122"/>
              </a:rPr>
              <a:t>Observer</a:t>
            </a:r>
            <a:endParaRPr lang="es-PE" altLang="zh-CN" dirty="0">
              <a:ea typeface="SimSun" pitchFamily="2" charset="-122"/>
            </a:endParaRP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 Proxy</a:t>
            </a:r>
          </a:p>
          <a:p>
            <a:pPr lvl="2" eaLnBrk="1" hangingPunct="1"/>
            <a:r>
              <a:rPr lang="es-PE" altLang="zh-CN" dirty="0">
                <a:ea typeface="SimSun" pitchFamily="2" charset="-122"/>
              </a:rPr>
              <a:t>Patrón Bridge</a:t>
            </a:r>
          </a:p>
          <a:p>
            <a:pPr lvl="1" algn="just" eaLnBrk="1" hangingPunct="1"/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/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8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Tareas 1.1: </a:t>
            </a:r>
            <a:r>
              <a:rPr lang="es-PE" dirty="0" smtClean="0"/>
              <a:t>Investigue </a:t>
            </a:r>
            <a:r>
              <a:rPr lang="es-PE" dirty="0"/>
              <a:t>los conceptos </a:t>
            </a:r>
            <a:r>
              <a:rPr lang="es-PE" dirty="0" smtClean="0"/>
              <a:t>patrones de diseño de programación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601789"/>
            <a:ext cx="7918450" cy="195232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>
              <a:buNone/>
            </a:pPr>
            <a:r>
              <a:rPr lang="es-ES_tradnl" sz="2400" dirty="0"/>
              <a:t>Investigar </a:t>
            </a:r>
            <a:r>
              <a:rPr lang="es-ES_tradnl" sz="2400" dirty="0" smtClean="0"/>
              <a:t>y presentar 4 patrones adicionales del GOF</a:t>
            </a:r>
            <a:endParaRPr lang="es-PE" sz="3600" dirty="0"/>
          </a:p>
          <a:p>
            <a:pPr lvl="1" algn="just" eaLnBrk="1" hangingPunct="1"/>
            <a:endParaRPr lang="es-ES_tradnl" dirty="0" smtClean="0"/>
          </a:p>
          <a:p>
            <a:pPr lvl="1" algn="just" eaLnBrk="1" hangingPunct="1"/>
            <a:r>
              <a:rPr lang="es-ES_tradnl" dirty="0" smtClean="0"/>
              <a:t>Presentar </a:t>
            </a:r>
            <a:r>
              <a:rPr lang="es-ES_tradnl" dirty="0"/>
              <a:t>un archivo Word de no más de 3 páginas explicando los </a:t>
            </a:r>
            <a:r>
              <a:rPr lang="es-PE" dirty="0" smtClean="0"/>
              <a:t>patrones presentado en su tarea</a:t>
            </a:r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/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Tareas 1.2: </a:t>
            </a:r>
            <a:r>
              <a:rPr lang="es-PE" dirty="0" smtClean="0"/>
              <a:t>Desarrolle e implemente Patrones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595304"/>
            <a:ext cx="7918450" cy="232166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dirty="0" smtClean="0"/>
              <a:t>Desarrollar 4 ejemplos donde utilice patrones para solucionar los problemas.</a:t>
            </a:r>
            <a:endParaRPr lang="es-PE" sz="2400" dirty="0"/>
          </a:p>
          <a:p>
            <a:pPr lvl="1" algn="just" eaLnBrk="1" hangingPunct="1"/>
            <a:r>
              <a:rPr lang="es-ES_tradnl" dirty="0" smtClean="0"/>
              <a:t>Plantee 4 problemas a resolver.</a:t>
            </a:r>
          </a:p>
          <a:p>
            <a:pPr lvl="1" algn="just" eaLnBrk="1" hangingPunct="1"/>
            <a:r>
              <a:rPr lang="es-ES_tradnl" dirty="0"/>
              <a:t>Presentar </a:t>
            </a:r>
            <a:r>
              <a:rPr lang="es-ES_tradnl" dirty="0" smtClean="0"/>
              <a:t>el código en JAVA que permita verificar el uso de los 4 patrones investigados en la tarea 1.1</a:t>
            </a:r>
            <a:endParaRPr lang="es-PE" dirty="0"/>
          </a:p>
          <a:p>
            <a:pPr lvl="1" algn="just" eaLnBrk="1" hangingPunct="1"/>
            <a:endParaRPr lang="es-PE" altLang="zh-CN" dirty="0"/>
          </a:p>
        </p:txBody>
      </p:sp>
    </p:spTree>
    <p:extLst>
      <p:ext uri="{BB962C8B-B14F-4D97-AF65-F5344CB8AC3E}">
        <p14:creationId xmlns:p14="http://schemas.microsoft.com/office/powerpoint/2010/main" val="385146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Paradigmas de la Programación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4514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 eaLnBrk="1" hangingPunct="1"/>
            <a:r>
              <a:rPr lang="es-PE" dirty="0"/>
              <a:t>Un </a:t>
            </a:r>
            <a:r>
              <a:rPr lang="es-PE" b="1" dirty="0"/>
              <a:t>paradigma</a:t>
            </a:r>
            <a:r>
              <a:rPr lang="es-PE" dirty="0"/>
              <a:t> de </a:t>
            </a:r>
            <a:r>
              <a:rPr lang="es-PE" b="1" dirty="0"/>
              <a:t>programación</a:t>
            </a:r>
            <a:r>
              <a:rPr lang="es-PE" dirty="0"/>
              <a:t> es un estilo de desarrollo de </a:t>
            </a:r>
            <a:r>
              <a:rPr lang="es-PE" dirty="0" smtClean="0"/>
              <a:t>programas. </a:t>
            </a:r>
          </a:p>
          <a:p>
            <a:pPr lvl="1" algn="just" eaLnBrk="1" hangingPunct="1"/>
            <a:r>
              <a:rPr lang="es-PE" dirty="0" smtClean="0"/>
              <a:t>Representa un enfoque particular para construir software.</a:t>
            </a:r>
          </a:p>
          <a:p>
            <a:pPr lvl="1" algn="just" eaLnBrk="1" hangingPunct="1"/>
            <a:r>
              <a:rPr lang="es-PE" dirty="0" smtClean="0"/>
              <a:t>Los </a:t>
            </a:r>
            <a:r>
              <a:rPr lang="es-PE" dirty="0"/>
              <a:t>lenguajes de </a:t>
            </a:r>
            <a:r>
              <a:rPr lang="es-PE" b="1" dirty="0"/>
              <a:t>programación</a:t>
            </a:r>
            <a:r>
              <a:rPr lang="es-PE" dirty="0"/>
              <a:t>, necesariamente, se encuadran en uno o varios </a:t>
            </a:r>
            <a:r>
              <a:rPr lang="es-PE" b="1" dirty="0"/>
              <a:t>paradigmas</a:t>
            </a:r>
            <a:r>
              <a:rPr lang="es-PE" dirty="0"/>
              <a:t> a la vez a partir del tipo de órdenes que permiten implementar, algo que tiene una relación directa con su </a:t>
            </a:r>
            <a:r>
              <a:rPr lang="es-PE" dirty="0" smtClean="0"/>
              <a:t>sintaxis.</a:t>
            </a:r>
          </a:p>
          <a:p>
            <a:pPr lvl="1" algn="just" eaLnBrk="1" hangingPunct="1"/>
            <a:r>
              <a:rPr lang="es-PE" dirty="0" smtClean="0"/>
              <a:t>A lo largo del tiempo se consideran tres paradigmas: </a:t>
            </a:r>
          </a:p>
          <a:p>
            <a:pPr lvl="2" algn="just" eaLnBrk="1" hangingPunct="1"/>
            <a:r>
              <a:rPr lang="es-PE" dirty="0" smtClean="0"/>
              <a:t>Programación estructurada</a:t>
            </a:r>
          </a:p>
          <a:p>
            <a:pPr lvl="2" algn="just" eaLnBrk="1" hangingPunct="1"/>
            <a:r>
              <a:rPr lang="es-PE" dirty="0" smtClean="0"/>
              <a:t>Programación </a:t>
            </a:r>
            <a:r>
              <a:rPr lang="es-PE" dirty="0"/>
              <a:t>orientada a </a:t>
            </a:r>
            <a:r>
              <a:rPr lang="es-PE" dirty="0" smtClean="0"/>
              <a:t>objetos</a:t>
            </a:r>
          </a:p>
          <a:p>
            <a:pPr lvl="2" algn="just" eaLnBrk="1" hangingPunct="1"/>
            <a:r>
              <a:rPr lang="es-PE" dirty="0" smtClean="0"/>
              <a:t>Programación </a:t>
            </a:r>
            <a:r>
              <a:rPr lang="es-PE" dirty="0"/>
              <a:t>funcional.</a:t>
            </a: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Paradigmas de la Programación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Cuando Surgieron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 eaLnBrk="1" hangingPunct="1">
              <a:buClr>
                <a:srgbClr val="C00000"/>
              </a:buClr>
            </a:pPr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>
              <a:ea typeface="SimSun" pitchFamily="2" charset="-122"/>
            </a:endParaRPr>
          </a:p>
          <a:p>
            <a:pPr marL="114300" lvl="1" indent="0" algn="just" eaLnBrk="1" hangingPunct="1">
              <a:buClr>
                <a:srgbClr val="C00000"/>
              </a:buClr>
              <a:buNone/>
            </a:pPr>
            <a:endParaRPr lang="es-PE" altLang="zh-CN" dirty="0" smtClean="0">
              <a:ea typeface="SimSun" pitchFamily="2" charset="-122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0640207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455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Paradigmas de la Programación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dirty="0" smtClean="0">
                <a:ea typeface="SimSun" pitchFamily="2" charset="-122"/>
              </a:rPr>
              <a:t>Auge y Lenguajes Representativos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 eaLnBrk="1" hangingPunct="1">
              <a:buClr>
                <a:srgbClr val="C00000"/>
              </a:buClr>
            </a:pPr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>
              <a:buClr>
                <a:srgbClr val="C00000"/>
              </a:buClr>
            </a:pPr>
            <a:endParaRPr lang="es-PE" altLang="zh-CN" dirty="0">
              <a:ea typeface="SimSun" pitchFamily="2" charset="-122"/>
            </a:endParaRPr>
          </a:p>
          <a:p>
            <a:pPr marL="114300" lvl="1" indent="0" algn="just" eaLnBrk="1" hangingPunct="1">
              <a:buClr>
                <a:srgbClr val="C00000"/>
              </a:buClr>
              <a:buNone/>
            </a:pPr>
            <a:endParaRPr lang="es-PE" altLang="zh-CN" dirty="0" smtClean="0">
              <a:ea typeface="SimSun" pitchFamily="2" charset="-122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5545180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302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Programación Funcional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5036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Fue el primero en inventarse. Anterior a la programación de computadoras en sí. 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 programación funcional es el resultado directo del trabajo de Alonzo </a:t>
            </a:r>
            <a:r>
              <a:rPr lang="es-PE" dirty="0" err="1"/>
              <a:t>Church</a:t>
            </a:r>
            <a:r>
              <a:rPr lang="es-PE" dirty="0"/>
              <a:t>, quien en 1936 inventó el </a:t>
            </a:r>
            <a:r>
              <a:rPr lang="es-PE" dirty="0" smtClean="0"/>
              <a:t>cálculo l. </a:t>
            </a:r>
            <a:r>
              <a:rPr lang="es-PE" dirty="0"/>
              <a:t>Su cálculo l es la base del lenguaje LISP, inventado en 1958 por John McCarthy.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No </a:t>
            </a:r>
            <a:r>
              <a:rPr lang="es-PE" dirty="0"/>
              <a:t>tiene una declaración de asignación. La mayoría de los lenguajes funcionales, de hecho, tienen algunos medios para alterar el valor de una variable, pero solo bajo una disciplina muy estricta.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 programación funcional impone disciplina a la asignación</a:t>
            </a:r>
            <a:r>
              <a:rPr lang="es-PE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u="sng" dirty="0" smtClean="0"/>
              <a:t>Nota</a:t>
            </a:r>
            <a:r>
              <a:rPr lang="es-PE" dirty="0" smtClean="0"/>
              <a:t>: Permite </a:t>
            </a:r>
            <a:r>
              <a:rPr lang="es-PE" dirty="0"/>
              <a:t>la inmutabilidad de las variables, con ello nos proporciona tener código seguro, </a:t>
            </a:r>
            <a:r>
              <a:rPr lang="es-PE" dirty="0"/>
              <a:t>no existe riesgo que las </a:t>
            </a:r>
            <a:r>
              <a:rPr lang="es-PE" dirty="0" smtClean="0"/>
              <a:t>variables </a:t>
            </a:r>
            <a:r>
              <a:rPr lang="es-PE" dirty="0"/>
              <a:t>se modifiquen de manera </a:t>
            </a:r>
            <a:r>
              <a:rPr lang="es-PE" dirty="0" smtClean="0"/>
              <a:t>arbitraria.</a:t>
            </a:r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41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Programación Orientada a Objetos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35914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 programación orientada a objetos (POO) viene a innovar la forma de obtener resultados. Los objetos manipulan los datos de entrada para la obtención de datos de salida </a:t>
            </a:r>
            <a:r>
              <a:rPr lang="es-PE" dirty="0" smtClean="0"/>
              <a:t>específicos.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Esta basado en: herencia, cohesión, abstracción, polimorfismo, acoplamiento y encapsulamiento. 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Su </a:t>
            </a:r>
            <a:r>
              <a:rPr lang="es-PE" dirty="0"/>
              <a:t>uso se popularizó a principios de la década de 1990. En la actualidad, existe una gran variedad de lenguajes de programación que soportan la orientación a objetos</a:t>
            </a:r>
            <a:r>
              <a:rPr lang="es-PE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 programación orientada a objetos imponen disciplina a la transferencia indirecta de control.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37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Programación Estructurada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00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Descubierta por </a:t>
            </a:r>
            <a:r>
              <a:rPr lang="es-PE" dirty="0" err="1"/>
              <a:t>Dijkstra</a:t>
            </a:r>
            <a:r>
              <a:rPr lang="es-PE" dirty="0"/>
              <a:t> en 1968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Identifico que el uso de saltos (</a:t>
            </a:r>
            <a:r>
              <a:rPr lang="es-PE" dirty="0" err="1"/>
              <a:t>goto</a:t>
            </a:r>
            <a:r>
              <a:rPr lang="es-PE" dirty="0"/>
              <a:t>) es perjudicial para la estructura del programa.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Reemplazo los saltos por sentencias (</a:t>
            </a:r>
            <a:r>
              <a:rPr lang="es-PE" dirty="0" err="1"/>
              <a:t>if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, do </a:t>
            </a:r>
            <a:r>
              <a:rPr lang="es-PE" dirty="0" err="1"/>
              <a:t>while</a:t>
            </a:r>
            <a:r>
              <a:rPr lang="es-PE" dirty="0"/>
              <a:t>, </a:t>
            </a:r>
            <a:r>
              <a:rPr lang="es-PE" dirty="0" err="1"/>
              <a:t>until</a:t>
            </a:r>
            <a:r>
              <a:rPr lang="es-PE" dirty="0"/>
              <a:t>).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 programación estructurada impone disciplina en la transferencia directa de control.</a:t>
            </a:r>
          </a:p>
          <a:p>
            <a:pPr indent="0" algn="just"/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4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Pages>0</Pages>
  <Words>1713</Words>
  <Characters>0</Characters>
  <Application>Microsoft Office PowerPoint</Application>
  <DocSecurity>0</DocSecurity>
  <PresentationFormat>Presentación en pantalla (4:3)</PresentationFormat>
  <Lines>0</Lines>
  <Paragraphs>174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1_OU6_Jan11</vt:lpstr>
      <vt:lpstr>Sofware Design Patterns and Principles</vt:lpstr>
      <vt:lpstr>Objetivos</vt:lpstr>
      <vt:lpstr>Agenda</vt:lpstr>
      <vt:lpstr>Paradigmas de la Programación</vt:lpstr>
      <vt:lpstr>Paradigmas de la Programación Cuando Surgieron</vt:lpstr>
      <vt:lpstr>Paradigmas de la Programación Auge y Lenguajes Representativos</vt:lpstr>
      <vt:lpstr>Programación Funcional</vt:lpstr>
      <vt:lpstr>Programación Orientada a Objetos</vt:lpstr>
      <vt:lpstr>Programación Estructurada</vt:lpstr>
      <vt:lpstr>Paradigmas de la Programación Conclusiones:</vt:lpstr>
      <vt:lpstr>Principios de diseño SOLID</vt:lpstr>
      <vt:lpstr>Principios de diseño SOLID</vt:lpstr>
      <vt:lpstr>Principios de diseño SOLID SRP: Principio de responsabilidad única </vt:lpstr>
      <vt:lpstr>Principios de diseño SOLID OCP: Principio abierto-cerrado </vt:lpstr>
      <vt:lpstr>Principios de diseño SOLID LSP Principio de sustitución de Liskov  </vt:lpstr>
      <vt:lpstr>Principios de diseño SOLID ISP: Principio de segregación de interfaz  </vt:lpstr>
      <vt:lpstr>Principios de diseño SOLID DIP: Principio de inversión de dependencia   </vt:lpstr>
      <vt:lpstr>Principios de diseño SOLID Conclusiones   </vt:lpstr>
      <vt:lpstr>Patrones de Diseño GOF Concepto de Patrón </vt:lpstr>
      <vt:lpstr>Patrones de Diseño GOF </vt:lpstr>
      <vt:lpstr>Patrones de Diseño GOF Creacional: Patrón Singleton</vt:lpstr>
      <vt:lpstr>Patrones de Diseño GOF Creacional: Patrón Factory Method</vt:lpstr>
      <vt:lpstr>Patrones de Diseño GOF Comportamiento: Patrón Patron Iterator</vt:lpstr>
      <vt:lpstr>Patrones de Diseño GOF Comportamiento: Patrón Iterator</vt:lpstr>
      <vt:lpstr>Patrones de Diseño GOF Comportamiento: Patrón Observer </vt:lpstr>
      <vt:lpstr>Patrones de Diseño GOF Comportamiento: Patrón Observer </vt:lpstr>
      <vt:lpstr>Patrones de Diseño GOF Estructural: Patrón Proxy </vt:lpstr>
      <vt:lpstr>Patrones de Diseño GOF Estructural: Patrón Bridge</vt:lpstr>
      <vt:lpstr>Lecturas adicionales</vt:lpstr>
      <vt:lpstr>Resumen</vt:lpstr>
      <vt:lpstr>Tareas 1.1: Investigue los conceptos patrones de diseño de programación</vt:lpstr>
      <vt:lpstr>Tareas 1.2: Desarrolle e implemente Patrones</vt:lpstr>
    </vt:vector>
  </TitlesOfParts>
  <Company>Cibertec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daniel</cp:lastModifiedBy>
  <cp:revision>347</cp:revision>
  <cp:lastPrinted>2002-03-28T23:57:00Z</cp:lastPrinted>
  <dcterms:created xsi:type="dcterms:W3CDTF">2011-09-12T11:53:00Z</dcterms:created>
  <dcterms:modified xsi:type="dcterms:W3CDTF">2020-02-16T12:38:08Z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