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303" r:id="rId4"/>
    <p:sldId id="321" r:id="rId5"/>
    <p:sldId id="324" r:id="rId6"/>
    <p:sldId id="323" r:id="rId7"/>
    <p:sldId id="322" r:id="rId8"/>
    <p:sldId id="325" r:id="rId9"/>
    <p:sldId id="326" r:id="rId10"/>
    <p:sldId id="327" r:id="rId11"/>
    <p:sldId id="328" r:id="rId12"/>
    <p:sldId id="329" r:id="rId13"/>
    <p:sldId id="330" r:id="rId14"/>
    <p:sldId id="318" r:id="rId15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>
              <a:latin typeface="+mj-lt"/>
            </a:rPr>
            <a:t>Capítulo </a:t>
          </a:r>
          <a:r>
            <a:rPr lang="es-PE" sz="900" dirty="0" smtClean="0">
              <a:latin typeface="+mj-lt"/>
            </a:rPr>
            <a:t>10: </a:t>
          </a:r>
          <a:r>
            <a:rPr lang="en-US" sz="900" dirty="0" smtClean="0"/>
            <a:t>Implementing security at backend service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>
              <a:latin typeface="+mj-lt"/>
            </a:rPr>
            <a:t>Capítulo </a:t>
          </a:r>
          <a:r>
            <a:rPr lang="es-PE" sz="900" kern="1200" dirty="0" smtClean="0">
              <a:latin typeface="+mj-lt"/>
            </a:rPr>
            <a:t>10: </a:t>
          </a:r>
          <a:r>
            <a:rPr lang="en-US" sz="900" kern="1200" dirty="0" smtClean="0"/>
            <a:t>Implementing security at backend service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8.0 </a:t>
            </a:r>
            <a:r>
              <a:rPr lang="es-PE" sz="900" i="1" dirty="0" err="1"/>
              <a:t>Advanced</a:t>
            </a:r>
            <a:r>
              <a:rPr lang="es-PE" sz="900" i="1" dirty="0"/>
              <a:t> </a:t>
            </a:r>
            <a:r>
              <a:rPr lang="es-PE" sz="900" i="1" dirty="0" err="1"/>
              <a:t>Developer</a:t>
            </a:r>
            <a:r>
              <a:rPr lang="es-PE" sz="900" i="1" dirty="0"/>
              <a:t> 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/>
              <a:t>Click to edit Master text styles</a:t>
            </a:r>
          </a:p>
          <a:p>
            <a:pPr lvl="1"/>
            <a:r>
              <a:rPr lang="en-US" altLang="es-PE" dirty="0"/>
              <a:t>Second level</a:t>
            </a:r>
          </a:p>
          <a:p>
            <a:pPr lvl="2"/>
            <a:r>
              <a:rPr lang="en-US" altLang="es-PE" dirty="0"/>
              <a:t>Third level</a:t>
            </a:r>
          </a:p>
          <a:p>
            <a:pPr lvl="3"/>
            <a:r>
              <a:rPr lang="en-US" altLang="es-PE" dirty="0"/>
              <a:t>Fourth level</a:t>
            </a:r>
          </a:p>
          <a:p>
            <a:pPr lvl="4"/>
            <a:r>
              <a:rPr lang="en-US" altLang="es-PE" dirty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parecki.com/oauth-2-simplified/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10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543698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/>
              <a:t>Implementing security at backend service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50644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49456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r>
              <a:rPr lang="es-PE" b="1" dirty="0"/>
              <a:t>Servidor de Recursos / Autorización: </a:t>
            </a:r>
            <a:r>
              <a:rPr lang="es-PE" b="1" i="1" dirty="0"/>
              <a:t>API</a:t>
            </a:r>
            <a:endParaRPr lang="es-PE" b="1" dirty="0"/>
          </a:p>
          <a:p>
            <a:r>
              <a:rPr lang="es-PE" dirty="0"/>
              <a:t>El servidor de recursos aloja las cuentas de usuario protegidas, y el servidor de autorizaciones verifica la identidad del usuario y luego genera </a:t>
            </a:r>
            <a:r>
              <a:rPr lang="es-PE" b="1" dirty="0" err="1"/>
              <a:t>tokens</a:t>
            </a:r>
            <a:r>
              <a:rPr lang="es-PE" dirty="0"/>
              <a:t> de acceso a la aplicación.</a:t>
            </a:r>
          </a:p>
          <a:p>
            <a:pPr algn="just"/>
            <a:r>
              <a:rPr lang="es-PE" dirty="0"/>
              <a:t>Desde el punto de vista del desarrollador de una aplicación, la API del servicio atiende tanto a los roles de recursos como a los de autorización. Nos referiremos a ambos roles combinados, como al rol de servicio o de API.</a:t>
            </a:r>
          </a:p>
          <a:p>
            <a:pPr algn="just"/>
            <a:r>
              <a:rPr lang="es-PE" b="1" dirty="0" smtClean="0"/>
              <a:t> </a:t>
            </a:r>
            <a:endParaRPr lang="es-PE" b="1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611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00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r>
              <a:rPr lang="es-PE" b="1" dirty="0"/>
              <a:t>Cliente: </a:t>
            </a:r>
            <a:r>
              <a:rPr lang="es-PE" b="1" i="1" dirty="0"/>
              <a:t>Aplicación</a:t>
            </a:r>
            <a:endParaRPr lang="es-PE" b="1" dirty="0"/>
          </a:p>
          <a:p>
            <a:r>
              <a:rPr lang="es-PE" dirty="0"/>
              <a:t>El cliente es la </a:t>
            </a:r>
            <a:r>
              <a:rPr lang="es-PE" i="1" dirty="0"/>
              <a:t>aplicación</a:t>
            </a:r>
            <a:r>
              <a:rPr lang="es-PE" dirty="0"/>
              <a:t> que desea acceder a la cuenta del </a:t>
            </a:r>
            <a:r>
              <a:rPr lang="es-PE" i="1" dirty="0"/>
              <a:t>usuario</a:t>
            </a:r>
            <a:r>
              <a:rPr lang="es-PE" dirty="0"/>
              <a:t>. Antes de que pueda hacerlo, debe ser autorizado por el usuario, y dicha autorización debe ser validada por la API.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6890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r>
              <a:rPr lang="es-PE" b="1" dirty="0"/>
              <a:t>Flujo de protocolo abstracto</a:t>
            </a:r>
          </a:p>
          <a:p>
            <a:r>
              <a:rPr lang="es-PE" dirty="0" smtClean="0"/>
              <a:t>Diagrama </a:t>
            </a:r>
            <a:r>
              <a:rPr lang="es-PE" dirty="0"/>
              <a:t>de </a:t>
            </a:r>
            <a:r>
              <a:rPr lang="es-PE" dirty="0" smtClean="0"/>
              <a:t>interacción entre los roles: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56" y="2514624"/>
            <a:ext cx="4477768" cy="305274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03235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consultar los siguientes enlaces: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PE" sz="1600" dirty="0">
                <a:hlinkClick r:id="rId2"/>
              </a:rPr>
              <a:t>https://oauth.net/2</a:t>
            </a:r>
            <a:r>
              <a:rPr lang="es-PE" sz="1600" dirty="0" smtClean="0">
                <a:hlinkClick r:id="rId2"/>
              </a:rPr>
              <a:t>/</a:t>
            </a:r>
            <a:endParaRPr lang="es-PE" sz="16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PE" sz="1600" dirty="0">
                <a:hlinkClick r:id="rId3"/>
              </a:rPr>
              <a:t>https://aaronparecki.com/oauth-2-simplified</a:t>
            </a:r>
            <a:r>
              <a:rPr lang="es-PE" sz="1600" dirty="0" smtClean="0">
                <a:hlinkClick r:id="rId3"/>
              </a:rPr>
              <a:t>/</a:t>
            </a:r>
            <a:endParaRPr lang="es-PE" sz="16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PE" altLang="zh-CN" sz="20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18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990664"/>
            <a:ext cx="7918450" cy="34665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  <a:sym typeface="Times New Roman" pitchFamily="18" charset="0"/>
              </a:rPr>
              <a:t>En este capítulo, usted aprendió: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Architecture Components</a:t>
            </a: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AuthenticationProvider</a:t>
            </a:r>
            <a:r>
              <a:rPr lang="en-US" altLang="zh-CN" dirty="0">
                <a:ea typeface="SimSun" pitchFamily="2" charset="-122"/>
              </a:rPr>
              <a:t>  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Authentication Mechanisms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Login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Client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Resource Server</a:t>
            </a: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704" y="1143060"/>
            <a:ext cx="7918450" cy="269099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Comprender los </a:t>
            </a:r>
            <a:r>
              <a:rPr lang="es-PE" altLang="zh-CN" dirty="0" smtClean="0">
                <a:ea typeface="SimSun" pitchFamily="2" charset="-122"/>
              </a:rPr>
              <a:t>conceptos: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Architecture Components</a:t>
            </a: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AuthenticationProvider</a:t>
            </a:r>
            <a:r>
              <a:rPr lang="en-US" altLang="zh-CN" dirty="0">
                <a:ea typeface="SimSun" pitchFamily="2" charset="-122"/>
              </a:rPr>
              <a:t>  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Authentication Mechanisms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Login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Client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Resource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1066862"/>
            <a:ext cx="7918450" cy="42421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Revisión de los siguientes conceptos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Architecture Components</a:t>
            </a: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AuthenticationProvider</a:t>
            </a:r>
            <a:r>
              <a:rPr lang="en-US" altLang="zh-CN" dirty="0">
                <a:ea typeface="SimSun" pitchFamily="2" charset="-122"/>
              </a:rPr>
              <a:t>  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Authentication Mechanisms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Login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Client 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OAuth 2.0 Resource Server</a:t>
            </a: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  <a:p>
            <a:pPr lvl="2" eaLnBrk="1" hangingPunct="1"/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Architecture Components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95287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 err="1">
                <a:ea typeface="SimSun" pitchFamily="2" charset="-122"/>
              </a:rPr>
              <a:t>AuthenticationProvider</a:t>
            </a:r>
            <a:endParaRPr lang="es-PE" b="1" u="sng" dirty="0"/>
          </a:p>
          <a:p>
            <a:pPr algn="just"/>
            <a:r>
              <a:rPr lang="es-PE" dirty="0"/>
              <a:t>Si hablamos de seguridad dentro de la capa de negocio, es muy habitual, </a:t>
            </a:r>
            <a:r>
              <a:rPr lang="es-PE" dirty="0" smtClean="0"/>
              <a:t>vincular el concepto con </a:t>
            </a:r>
            <a:r>
              <a:rPr lang="es-PE" b="1" dirty="0" smtClean="0"/>
              <a:t>Spring Security</a:t>
            </a:r>
            <a:r>
              <a:rPr lang="es-PE" dirty="0" smtClean="0"/>
              <a:t>.</a:t>
            </a:r>
          </a:p>
          <a:p>
            <a:pPr algn="just"/>
            <a:r>
              <a:rPr lang="es-PE" dirty="0" smtClean="0"/>
              <a:t>Este </a:t>
            </a:r>
            <a:r>
              <a:rPr lang="es-PE" dirty="0" err="1"/>
              <a:t>framework</a:t>
            </a:r>
            <a:r>
              <a:rPr lang="es-PE" dirty="0"/>
              <a:t> facilita las tareas a adoptar como medidas de seguridad en aplicaciones Java, ya sean aplicaciones </a:t>
            </a:r>
            <a:r>
              <a:rPr lang="es-PE" dirty="0" err="1"/>
              <a:t>standalone</a:t>
            </a:r>
            <a:r>
              <a:rPr lang="es-PE" dirty="0"/>
              <a:t> o aplicaciones web. La arquitectura de </a:t>
            </a:r>
            <a:r>
              <a:rPr lang="es-PE" b="1" dirty="0"/>
              <a:t>Spring Security</a:t>
            </a:r>
            <a:r>
              <a:rPr lang="es-PE" dirty="0"/>
              <a:t> está fuertemente basada en interfaces y en patrones de diseño, proporcionando las implementaciones más comúnmente utilizadas y numerosos puntos de extensión donde se pueden añadir nuevas funcionalidades</a:t>
            </a:r>
            <a:r>
              <a:rPr lang="es-PE" dirty="0" smtClean="0"/>
              <a:t>.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018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Architecture Components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4632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 err="1">
                <a:ea typeface="SimSun" pitchFamily="2" charset="-122"/>
              </a:rPr>
              <a:t>AuthenticationProvider</a:t>
            </a:r>
            <a:endParaRPr lang="es-PE" b="1" u="sng" dirty="0"/>
          </a:p>
          <a:p>
            <a:pPr algn="just"/>
            <a:r>
              <a:rPr lang="es-PE" dirty="0" smtClean="0"/>
              <a:t>Para </a:t>
            </a:r>
            <a:r>
              <a:rPr lang="es-PE" dirty="0"/>
              <a:t>utilizar los servicios de autenticación, por lo general será necesario que configurar un filtro web, junto con un </a:t>
            </a:r>
            <a:r>
              <a:rPr lang="es-PE" b="1" dirty="0" err="1"/>
              <a:t>AuthenticationProvider</a:t>
            </a:r>
            <a:r>
              <a:rPr lang="es-PE" dirty="0"/>
              <a:t> y </a:t>
            </a:r>
            <a:r>
              <a:rPr lang="es-PE" b="1" dirty="0" err="1"/>
              <a:t>AuthenticationEntryPoint</a:t>
            </a:r>
            <a:r>
              <a:rPr lang="es-PE" dirty="0"/>
              <a:t>. En el </a:t>
            </a:r>
            <a:r>
              <a:rPr lang="es-PE" b="1" dirty="0"/>
              <a:t>web.xml</a:t>
            </a:r>
            <a:r>
              <a:rPr lang="es-PE" dirty="0"/>
              <a:t> de la aplicación se necesita un sólo filtro a fin de utilizar el</a:t>
            </a:r>
            <a:r>
              <a:rPr lang="es-PE" b="1" dirty="0"/>
              <a:t> </a:t>
            </a:r>
            <a:r>
              <a:rPr lang="es-PE" b="1" dirty="0" err="1"/>
              <a:t>FilterChainProxy</a:t>
            </a:r>
            <a:r>
              <a:rPr lang="es-PE" b="1" dirty="0"/>
              <a:t>.</a:t>
            </a:r>
            <a:r>
              <a:rPr lang="es-PE" dirty="0"/>
              <a:t> Casi todas las aplicaciones tendrán una </a:t>
            </a:r>
            <a:r>
              <a:rPr lang="es-PE" dirty="0" smtClean="0"/>
              <a:t>entrada.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621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Architecture Components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17673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 err="1">
                <a:ea typeface="SimSun" pitchFamily="2" charset="-122"/>
              </a:rPr>
              <a:t>AuthenticationProvider</a:t>
            </a:r>
            <a:endParaRPr lang="es-PE" b="1" u="sng" dirty="0"/>
          </a:p>
          <a:p>
            <a:pPr algn="just"/>
            <a:r>
              <a:rPr lang="es-PE" dirty="0" smtClean="0"/>
              <a:t>Esquema:</a:t>
            </a:r>
          </a:p>
          <a:p>
            <a:pPr algn="just"/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72" y="1676446"/>
            <a:ext cx="60579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1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93721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pPr algn="just"/>
            <a:r>
              <a:rPr lang="en-US" altLang="zh-CN" b="1" u="sng" dirty="0" err="1" smtClean="0">
                <a:ea typeface="SimSun" pitchFamily="2" charset="-122"/>
              </a:rPr>
              <a:t>Concepto</a:t>
            </a:r>
            <a:endParaRPr lang="en-US" altLang="zh-CN" b="1" u="sng" dirty="0">
              <a:ea typeface="SimSun" pitchFamily="2" charset="-122"/>
            </a:endParaRPr>
          </a:p>
          <a:p>
            <a:pPr algn="just"/>
            <a:r>
              <a:rPr lang="es-PE" dirty="0" err="1" smtClean="0"/>
              <a:t>OAuth</a:t>
            </a:r>
            <a:r>
              <a:rPr lang="es-PE" dirty="0" smtClean="0"/>
              <a:t> </a:t>
            </a:r>
            <a:r>
              <a:rPr lang="es-PE" dirty="0"/>
              <a:t>2 es una estructura (</a:t>
            </a:r>
            <a:r>
              <a:rPr lang="es-PE" dirty="0" err="1"/>
              <a:t>framework</a:t>
            </a:r>
            <a:r>
              <a:rPr lang="es-PE" dirty="0"/>
              <a:t>) de autorización que le permite a las aplicaciones obtener acceso limitado a cuentas de usuario en un servicio HTTP, como Facebook, </a:t>
            </a:r>
            <a:r>
              <a:rPr lang="es-PE" dirty="0" err="1" smtClean="0"/>
              <a:t>GitHub</a:t>
            </a:r>
            <a:r>
              <a:rPr lang="es-PE" dirty="0" smtClean="0"/>
              <a:t>.. </a:t>
            </a:r>
          </a:p>
          <a:p>
            <a:pPr algn="just"/>
            <a:r>
              <a:rPr lang="es-PE" b="1" dirty="0" smtClean="0"/>
              <a:t>Delega</a:t>
            </a:r>
            <a:r>
              <a:rPr lang="es-PE" dirty="0" smtClean="0"/>
              <a:t> </a:t>
            </a:r>
            <a:r>
              <a:rPr lang="es-PE" dirty="0"/>
              <a:t>la autenticación del usuario al servicio que aloja la cuenta del mismo y autoriza a las aplicaciones de terceros el acceso a dicha cuenta de usuario. </a:t>
            </a:r>
          </a:p>
        </p:txBody>
      </p:sp>
    </p:spTree>
    <p:extLst>
      <p:ext uri="{BB962C8B-B14F-4D97-AF65-F5344CB8AC3E}">
        <p14:creationId xmlns:p14="http://schemas.microsoft.com/office/powerpoint/2010/main" val="342131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69769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pPr algn="just"/>
            <a:r>
              <a:rPr lang="es-PE" dirty="0" err="1" smtClean="0"/>
              <a:t>OAuth</a:t>
            </a:r>
            <a:r>
              <a:rPr lang="es-PE" dirty="0" smtClean="0"/>
              <a:t> </a:t>
            </a:r>
            <a:r>
              <a:rPr lang="es-PE" dirty="0"/>
              <a:t>2 proporciona flujos de autorización para aplicaciones web y de escritorio; y dispositivos móviles.</a:t>
            </a:r>
          </a:p>
          <a:p>
            <a:pPr algn="just"/>
            <a:r>
              <a:rPr lang="es-PE" dirty="0" smtClean="0"/>
              <a:t>A continuación se describe los roles del </a:t>
            </a:r>
            <a:r>
              <a:rPr lang="es-PE" b="1" dirty="0" err="1" smtClean="0"/>
              <a:t>OAuth</a:t>
            </a:r>
            <a:r>
              <a:rPr lang="es-PE" b="1" dirty="0" smtClean="0"/>
              <a:t> </a:t>
            </a:r>
            <a:r>
              <a:rPr lang="es-PE" dirty="0" smtClean="0"/>
              <a:t>los cuales son cuatro:</a:t>
            </a:r>
            <a:endParaRPr lang="es-PE" b="1" dirty="0"/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/>
              <a:t>Propietario del recurso</a:t>
            </a:r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 smtClean="0"/>
              <a:t>Cliente (</a:t>
            </a:r>
            <a:r>
              <a:rPr lang="es-PE" dirty="0" err="1" smtClean="0"/>
              <a:t>Client</a:t>
            </a:r>
            <a:r>
              <a:rPr lang="es-PE" dirty="0" smtClean="0"/>
              <a:t>)</a:t>
            </a:r>
            <a:endParaRPr lang="es-PE" dirty="0"/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/>
              <a:t>Servidor de </a:t>
            </a:r>
            <a:r>
              <a:rPr lang="es-PE" dirty="0" smtClean="0"/>
              <a:t>recursos (</a:t>
            </a:r>
            <a:r>
              <a:rPr lang="es-PE" dirty="0" err="1" smtClean="0"/>
              <a:t>Resources</a:t>
            </a:r>
            <a:r>
              <a:rPr lang="es-PE" dirty="0" smtClean="0"/>
              <a:t> Server)</a:t>
            </a:r>
            <a:endParaRPr lang="es-PE" dirty="0"/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/>
              <a:t>Servidor de autorización</a:t>
            </a:r>
          </a:p>
          <a:p>
            <a:pPr algn="just"/>
            <a:r>
              <a:rPr lang="es-PE" b="1" dirty="0" smtClean="0"/>
              <a:t> </a:t>
            </a:r>
            <a:endParaRPr lang="es-PE" b="1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6700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Authentication Mechanisms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4111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 u="sng" dirty="0">
                <a:ea typeface="SimSun" pitchFamily="2" charset="-122"/>
              </a:rPr>
              <a:t>OAuth </a:t>
            </a:r>
            <a:r>
              <a:rPr lang="en-US" altLang="zh-CN" b="1" u="sng" dirty="0" smtClean="0">
                <a:ea typeface="SimSun" pitchFamily="2" charset="-122"/>
              </a:rPr>
              <a:t>2.0</a:t>
            </a:r>
          </a:p>
          <a:p>
            <a:r>
              <a:rPr lang="es-PE" b="1" dirty="0"/>
              <a:t>Propietario del recurso: </a:t>
            </a:r>
            <a:r>
              <a:rPr lang="es-PE" b="1" i="1" dirty="0"/>
              <a:t>Usuario</a:t>
            </a:r>
            <a:endParaRPr lang="es-PE" b="1" dirty="0"/>
          </a:p>
          <a:p>
            <a:r>
              <a:rPr lang="es-PE" dirty="0"/>
              <a:t>El propietario del recurso es el “usuario” que da la autorización a una aplicación, para acceder a su cuenta. El acceso de la aplicación a la cuenta del usuario se limita al “alcance” de la autorización otorgada (</a:t>
            </a:r>
            <a:r>
              <a:rPr lang="es-PE" dirty="0" err="1"/>
              <a:t>e.g</a:t>
            </a:r>
            <a:r>
              <a:rPr lang="es-PE" dirty="0"/>
              <a:t>. acceso de lectura o escritura).</a:t>
            </a:r>
          </a:p>
          <a:p>
            <a:pPr algn="just"/>
            <a:r>
              <a:rPr lang="es-PE" b="1" dirty="0" smtClean="0"/>
              <a:t> </a:t>
            </a:r>
            <a:endParaRPr lang="es-PE" b="1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809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Pages>0</Pages>
  <Words>352</Words>
  <Characters>0</Characters>
  <Application>Microsoft Office PowerPoint</Application>
  <DocSecurity>0</DocSecurity>
  <PresentationFormat>Presentación en pantalla (4:3)</PresentationFormat>
  <Lines>0</Lines>
  <Paragraphs>78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1_OU6_Jan11</vt:lpstr>
      <vt:lpstr>Implementing security at backend service</vt:lpstr>
      <vt:lpstr>Objetivos</vt:lpstr>
      <vt:lpstr>Agenda</vt:lpstr>
      <vt:lpstr>Architecture Components   </vt:lpstr>
      <vt:lpstr>Architecture Components   </vt:lpstr>
      <vt:lpstr>Architecture Components   </vt:lpstr>
      <vt:lpstr>Authentication Mechanisms  </vt:lpstr>
      <vt:lpstr>Authentication Mechanisms  </vt:lpstr>
      <vt:lpstr>Authentication Mechanisms  </vt:lpstr>
      <vt:lpstr>Authentication Mechanisms  </vt:lpstr>
      <vt:lpstr>Authentication Mechanisms  </vt:lpstr>
      <vt:lpstr>Authentication Mechanisms  </vt:lpstr>
      <vt:lpstr>Lecturas adicionales</vt:lpstr>
      <vt:lpstr>Resumen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1509</cp:revision>
  <cp:lastPrinted>2002-03-28T23:57:00Z</cp:lastPrinted>
  <dcterms:created xsi:type="dcterms:W3CDTF">2011-09-12T11:53:00Z</dcterms:created>
  <dcterms:modified xsi:type="dcterms:W3CDTF">2020-10-31T17:11:20Z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