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303" r:id="rId4"/>
    <p:sldId id="321" r:id="rId5"/>
    <p:sldId id="322" r:id="rId6"/>
    <p:sldId id="323" r:id="rId7"/>
    <p:sldId id="324" r:id="rId8"/>
    <p:sldId id="320" r:id="rId9"/>
    <p:sldId id="326" r:id="rId10"/>
    <p:sldId id="327" r:id="rId11"/>
    <p:sldId id="309" r:id="rId12"/>
    <p:sldId id="318" r:id="rId13"/>
  </p:sldIdLst>
  <p:sldSz cx="9144000" cy="6858000" type="screen4x3"/>
  <p:notesSz cx="6991350" cy="92821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3" clrIdx="0"/>
  <p:cmAuthor id="1" name="Rosane Uribe" initials="Rosane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16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7" d="100"/>
          <a:sy n="77" d="100"/>
        </p:scale>
        <p:origin x="2994" y="-49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lumMod val="50000"/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PE" sz="900" dirty="0">
              <a:latin typeface="+mj-lt"/>
            </a:rPr>
            <a:t>Capítulo </a:t>
          </a:r>
          <a:r>
            <a:rPr lang="es-PE" sz="900" dirty="0" smtClean="0">
              <a:latin typeface="+mj-lt"/>
            </a:rPr>
            <a:t>11: </a:t>
          </a:r>
          <a:r>
            <a:rPr lang="en-US" sz="900" dirty="0" smtClean="0">
              <a:latin typeface="+mj-lt"/>
            </a:rPr>
            <a:t>Protection of sensitive data with the </a:t>
          </a:r>
          <a:r>
            <a:rPr lang="en-US" sz="900" dirty="0" smtClean="0">
              <a:latin typeface="+mj-lt"/>
            </a:rPr>
            <a:t>vault</a:t>
          </a:r>
          <a:endParaRPr lang="es-PE" sz="900" dirty="0">
            <a:latin typeface="+mj-lt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+mj-lt"/>
            <a:cs typeface="Arial" pitchFamily="34" charset="0"/>
          </a:endParaRPr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6518456F-8BFC-4146-8F3C-00F3DE6173A4}" type="pres">
      <dgm:prSet presAssocID="{6DF37B71-7B3B-44F1-96F5-6E46AF90C8A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7DA8191D-4443-49E7-94E4-045F5B6C69BC}" type="presOf" srcId="{6DF37B71-7B3B-44F1-96F5-6E46AF90C8AD}" destId="{54992F18-A5D4-4AA8-80B9-97C49B289D33}" srcOrd="0" destOrd="0" presId="urn:microsoft.com/office/officeart/2005/8/layout/vProcess5"/>
    <dgm:cxn modelId="{57184069-9474-418E-8B4E-608ADDEBE26E}" type="presOf" srcId="{0D6D29CC-4DB3-48E2-87D4-315BD8CFF353}" destId="{6518456F-8BFC-4146-8F3C-00F3DE6173A4}" srcOrd="0" destOrd="0" presId="urn:microsoft.com/office/officeart/2005/8/layout/vProcess5"/>
    <dgm:cxn modelId="{CA41FC7E-F7FB-4700-8705-8376947174D5}" type="presParOf" srcId="{54992F18-A5D4-4AA8-80B9-97C49B289D33}" destId="{FCACC8AF-3748-479E-8671-4511F2035828}" srcOrd="0" destOrd="0" presId="urn:microsoft.com/office/officeart/2005/8/layout/vProcess5"/>
    <dgm:cxn modelId="{D32648C4-BC96-4C8E-A91E-3E8233C3F8F9}" type="presParOf" srcId="{54992F18-A5D4-4AA8-80B9-97C49B289D33}" destId="{6518456F-8BFC-4146-8F3C-00F3DE6173A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456F-8BFC-4146-8F3C-00F3DE6173A4}">
      <dsp:nvSpPr>
        <dsp:cNvPr id="0" name=""/>
        <dsp:cNvSpPr/>
      </dsp:nvSpPr>
      <dsp:spPr>
        <a:xfrm>
          <a:off x="0" y="190494"/>
          <a:ext cx="5105266" cy="380989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>
              <a:latin typeface="+mj-lt"/>
            </a:rPr>
            <a:t>Capítulo </a:t>
          </a:r>
          <a:r>
            <a:rPr lang="es-PE" sz="900" kern="1200" dirty="0" smtClean="0">
              <a:latin typeface="+mj-lt"/>
            </a:rPr>
            <a:t>11: </a:t>
          </a:r>
          <a:r>
            <a:rPr lang="en-US" sz="900" kern="1200" dirty="0" smtClean="0">
              <a:latin typeface="+mj-lt"/>
            </a:rPr>
            <a:t>Protection of sensitive data with the </a:t>
          </a:r>
          <a:r>
            <a:rPr lang="en-US" sz="900" kern="1200" dirty="0" smtClean="0">
              <a:latin typeface="+mj-lt"/>
            </a:rPr>
            <a:t>vault</a:t>
          </a:r>
          <a:endParaRPr lang="es-PE" sz="900" kern="1200" dirty="0">
            <a:latin typeface="+mj-lt"/>
            <a:ea typeface="+mn-ea"/>
            <a:cs typeface="Arial" pitchFamily="34" charset="0"/>
          </a:endParaRPr>
        </a:p>
      </dsp:txBody>
      <dsp:txXfrm>
        <a:off x="11159" y="201653"/>
        <a:ext cx="5082948" cy="35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7630" y="8982104"/>
            <a:ext cx="6836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>
              <a:spcAft>
                <a:spcPts val="0"/>
              </a:spcAft>
              <a:tabLst>
                <a:tab pos="2743200" algn="ctr"/>
                <a:tab pos="5486400" algn="r"/>
                <a:tab pos="5311140" algn="l"/>
              </a:tabLst>
            </a:pP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Cibertec </a:t>
            </a:r>
            <a:r>
              <a:rPr lang="en-US" sz="900" i="1" dirty="0" err="1">
                <a:solidFill>
                  <a:schemeClr val="tx1"/>
                </a:solidFill>
                <a:ea typeface="Times New Roman" panose="02020603050405020304" pitchFamily="18" charset="0"/>
              </a:rPr>
              <a:t>Perú</a:t>
            </a: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 S.A.C - </a:t>
            </a:r>
            <a:r>
              <a:rPr lang="es-PE" sz="900" i="1" dirty="0"/>
              <a:t>Java 8.0 </a:t>
            </a:r>
            <a:r>
              <a:rPr lang="es-PE" sz="900" i="1" dirty="0" err="1"/>
              <a:t>Advanced</a:t>
            </a:r>
            <a:r>
              <a:rPr lang="es-PE" sz="900" i="1" dirty="0"/>
              <a:t> </a:t>
            </a:r>
            <a:r>
              <a:rPr lang="es-PE" sz="900" i="1" dirty="0" err="1"/>
              <a:t>Developer</a:t>
            </a:r>
            <a:r>
              <a:rPr lang="es-PE" sz="900" i="1" dirty="0"/>
              <a:t> </a:t>
            </a:r>
            <a:r>
              <a:rPr lang="en-US" sz="900" i="1" dirty="0">
                <a:solidFill>
                  <a:schemeClr val="tx1"/>
                </a:solidFill>
                <a:ea typeface="Times New Roman" panose="02020603050405020304" pitchFamily="18" charset="0"/>
              </a:rPr>
              <a:t>	</a:t>
            </a:r>
            <a:endParaRPr lang="es-PE" sz="9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3"/>
          </p:nvPr>
        </p:nvSpPr>
        <p:spPr>
          <a:xfrm>
            <a:off x="4943437" y="8896652"/>
            <a:ext cx="2024103" cy="310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75753-16DF-4C7D-BDAE-F5E0DF361801}" type="slidenum">
              <a:rPr lang="es-PE" sz="900" i="1" smtClean="0">
                <a:solidFill>
                  <a:schemeClr val="tx1"/>
                </a:solidFill>
              </a:rPr>
              <a:t>‹Nº›</a:t>
            </a:fld>
            <a:endParaRPr lang="es-PE" sz="900" i="1" dirty="0">
              <a:solidFill>
                <a:schemeClr val="tx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0" y="8996912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3 Grupo"/>
          <p:cNvGrpSpPr>
            <a:grpSpLocks/>
          </p:cNvGrpSpPr>
          <p:nvPr/>
        </p:nvGrpSpPr>
        <p:grpSpPr bwMode="auto">
          <a:xfrm>
            <a:off x="6086407" y="53505"/>
            <a:ext cx="807352" cy="526872"/>
            <a:chOff x="0" y="0"/>
            <a:chExt cx="1960685" cy="1178170"/>
          </a:xfrm>
        </p:grpSpPr>
        <p:pic>
          <p:nvPicPr>
            <p:cNvPr id="1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42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_TextBox_Placeholder"/>
          <p:cNvSpPr>
            <a:spLocks noGrp="1" noChangeArrowheads="1"/>
          </p:cNvSpPr>
          <p:nvPr/>
        </p:nvSpPr>
        <p:spPr bwMode="auto">
          <a:xfrm>
            <a:off x="547688" y="5278438"/>
            <a:ext cx="5942012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15" tIns="12915" rIns="12915" bIns="1291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s-PE" altLang="zh-CN"/>
              <a:t>Click to edit Master text styles</a:t>
            </a:r>
          </a:p>
          <a:p>
            <a:pPr>
              <a:buFontTx/>
              <a:buNone/>
              <a:defRPr/>
            </a:pPr>
            <a:r>
              <a:rPr lang="es-PE" altLang="zh-CN"/>
              <a:t>Second level</a:t>
            </a:r>
          </a:p>
          <a:p>
            <a:pPr>
              <a:buFontTx/>
              <a:buNone/>
              <a:defRPr/>
            </a:pPr>
            <a:r>
              <a:rPr lang="es-PE" altLang="zh-CN"/>
              <a:t>Third level</a:t>
            </a:r>
          </a:p>
          <a:p>
            <a:pPr>
              <a:buFontTx/>
              <a:buNone/>
              <a:defRPr/>
            </a:pPr>
            <a:r>
              <a:rPr lang="es-PE" altLang="zh-CN"/>
              <a:t>Fourth level</a:t>
            </a:r>
          </a:p>
          <a:p>
            <a:pPr>
              <a:buFontTx/>
              <a:buNone/>
              <a:defRPr/>
            </a:pPr>
            <a:r>
              <a:rPr lang="es-PE" altLang="zh-CN"/>
              <a:t>Fifth level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7200" y="8791575"/>
            <a:ext cx="6076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 b="1"/>
            </a:lvl1pPr>
          </a:lstStyle>
          <a:p>
            <a:pPr>
              <a:defRPr/>
            </a:pPr>
            <a:r>
              <a:rPr lang="en-US" altLang="es-PE"/>
              <a:t>1 - 3</a:t>
            </a:r>
            <a:endParaRPr lang="es-PE" altLang="en-US" sz="1800" b="0"/>
          </a:p>
        </p:txBody>
      </p:sp>
    </p:spTree>
    <p:extLst>
      <p:ext uri="{BB962C8B-B14F-4D97-AF65-F5344CB8AC3E}">
        <p14:creationId xmlns:p14="http://schemas.microsoft.com/office/powerpoint/2010/main" val="1888446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</a:pPr>
            <a:r>
              <a:rPr lang="en-US" altLang="es-PE" sz="27700" b="1">
                <a:solidFill>
                  <a:srgbClr val="CCCCCC"/>
                </a:solidFill>
                <a:latin typeface="Times New Roman" pitchFamily="18" charset="0"/>
              </a:rPr>
              <a:t>4</a:t>
            </a:r>
            <a:endParaRPr lang="en-US" altLang="es-PE" sz="27700" b="1" dirty="0">
              <a:solidFill>
                <a:srgbClr val="CCCCCC"/>
              </a:solidFill>
              <a:latin typeface="Times New Roman" pitchFamily="18" charset="0"/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_Copyright"/>
          <p:cNvSpPr>
            <a:spLocks noChangeArrowheads="1"/>
          </p:cNvSpPr>
          <p:nvPr userDrawn="1"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146175" indent="-457200">
              <a:buFont typeface="+mj-lt"/>
              <a:buAutoNum type="alphaUcPeriod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84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907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PE" dirty="0"/>
              <a:t>Click to edit Master text styles</a:t>
            </a:r>
          </a:p>
          <a:p>
            <a:pPr lvl="1"/>
            <a:r>
              <a:rPr lang="en-US" altLang="es-PE" dirty="0"/>
              <a:t>Second level</a:t>
            </a:r>
          </a:p>
          <a:p>
            <a:pPr lvl="2"/>
            <a:r>
              <a:rPr lang="en-US" altLang="es-PE" dirty="0"/>
              <a:t>Third level</a:t>
            </a:r>
          </a:p>
          <a:p>
            <a:pPr lvl="3"/>
            <a:r>
              <a:rPr lang="en-US" altLang="es-PE" dirty="0"/>
              <a:t>Fourth level</a:t>
            </a:r>
          </a:p>
          <a:p>
            <a:pPr lvl="4"/>
            <a:r>
              <a:rPr lang="en-US" altLang="es-PE" dirty="0"/>
              <a:t>Fifth level</a:t>
            </a:r>
          </a:p>
        </p:txBody>
      </p:sp>
      <p:sp>
        <p:nvSpPr>
          <p:cNvPr id="1028" name="Slide_Copyright"/>
          <p:cNvSpPr>
            <a:spLocks noChangeArrowheads="1"/>
          </p:cNvSpPr>
          <p:nvPr/>
        </p:nvSpPr>
        <p:spPr bwMode="auto">
          <a:xfrm>
            <a:off x="2517775" y="6564666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000" i="1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+mn-ea"/>
                <a:cs typeface="Arial" charset="0"/>
              </a:rPr>
              <a:t>Copyright © Todos los Derechos Reservados - Cibertec Perú SAC</a:t>
            </a:r>
            <a:r>
              <a:rPr lang="en-US" altLang="es-P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30" name="Slide_Page_Number"/>
          <p:cNvSpPr>
            <a:spLocks noChangeArrowheads="1"/>
          </p:cNvSpPr>
          <p:nvPr/>
        </p:nvSpPr>
        <p:spPr bwMode="auto">
          <a:xfrm>
            <a:off x="457200" y="6572603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altLang="es-P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1 - </a:t>
            </a:r>
            <a:fld id="{CC6CCC35-D252-4A19-A0BD-32E64AD2563A}" type="slidenum">
              <a:rPr lang="en-US" altLang="es-PE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 algn="just" eaLnBrk="1" hangingPunct="1"/>
              <a:t>‹Nº›</a:t>
            </a:fld>
            <a:endParaRPr lang="en-US" altLang="es-P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8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9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7938" indent="7938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45000"/>
        <a:buFont typeface="Arial" charset="0"/>
        <a:buChar char="—"/>
        <a:defRPr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427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key-vault/secrets/quick-create-portal" TargetMode="External"/><Relationship Id="rId2" Type="http://schemas.openxmlformats.org/officeDocument/2006/relationships/hyperlink" Target="https://docs.microsoft.com/es-es/azure/key-vault/general/developers-gui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Gray_Number"/>
          <p:cNvSpPr>
            <a:spLocks noChangeArrowheads="1"/>
          </p:cNvSpPr>
          <p:nvPr/>
        </p:nvSpPr>
        <p:spPr bwMode="auto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27700" b="1" dirty="0" smtClean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11</a:t>
            </a:r>
            <a:endParaRPr lang="es-PE" altLang="zh-CN" dirty="0"/>
          </a:p>
        </p:txBody>
      </p:sp>
      <p:sp>
        <p:nvSpPr>
          <p:cNvPr id="2051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  <a:sym typeface="Arial" pitchFamily="34" charset="0"/>
              </a:defRPr>
            </a:lvl9pPr>
          </a:lstStyle>
          <a:p>
            <a:pPr algn="ctr" eaLnBrk="1" hangingPunct="1"/>
            <a:r>
              <a:rPr lang="es-PE" altLang="zh-CN" sz="1000" i="1">
                <a:solidFill>
                  <a:srgbClr val="7F7F7F"/>
                </a:solidFill>
              </a:rPr>
              <a:t>Copyright © Todos los Derechos Reservados - Cibertec Perú SAC.</a:t>
            </a:r>
          </a:p>
        </p:txBody>
      </p:sp>
      <p:pic>
        <p:nvPicPr>
          <p:cNvPr id="2052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2667000"/>
            <a:ext cx="7543698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dirty="0"/>
              <a:t>Protection of sensitive data with the </a:t>
            </a:r>
            <a:r>
              <a:rPr lang="en-US" dirty="0" smtClean="0"/>
              <a:t>vault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2054" name="Subtit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419600"/>
            <a:ext cx="9144000" cy="3651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ctr">
              <a:buFont typeface="Arial" pitchFamily="34" charset="0"/>
              <a:buNone/>
            </a:pPr>
            <a:r>
              <a:rPr lang="es-PE" altLang="zh-CN" dirty="0">
                <a:ea typeface="SimSun" pitchFamily="2" charset="-122"/>
              </a:rPr>
              <a:t>Java </a:t>
            </a:r>
            <a:r>
              <a:rPr lang="en-US" dirty="0"/>
              <a:t>Backend Developer I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  <p:graphicFrame>
        <p:nvGraphicFramePr>
          <p:cNvPr id="10" name="Diagrama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03252"/>
              </p:ext>
            </p:extLst>
          </p:nvPr>
        </p:nvGraphicFramePr>
        <p:xfrm>
          <a:off x="381110" y="228684"/>
          <a:ext cx="5105266" cy="76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Vault</a:t>
            </a:r>
            <a:br>
              <a:rPr lang="en-US" altLang="zh-CN" sz="2800" dirty="0">
                <a:ea typeface="SimSun" pitchFamily="2" charset="-122"/>
              </a:rPr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066862"/>
            <a:ext cx="7918450" cy="293721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/>
              <a:t>Key </a:t>
            </a:r>
            <a:r>
              <a:rPr lang="es-PE" b="1" u="sng" dirty="0" err="1" smtClean="0"/>
              <a:t>Vault</a:t>
            </a:r>
            <a:endParaRPr lang="es-PE" b="1" u="sng" dirty="0" smtClean="0"/>
          </a:p>
          <a:p>
            <a:pPr algn="just"/>
            <a:r>
              <a:rPr lang="es-PE" b="1" u="sng" dirty="0" smtClean="0"/>
              <a:t>Composición </a:t>
            </a:r>
            <a:r>
              <a:rPr lang="es-PE" b="1" u="sng" dirty="0"/>
              <a:t>de un certificado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El identificador y la versión de los certificados es similar al de las claves y los secretos. Una versión específica de una clave </a:t>
            </a:r>
            <a:r>
              <a:rPr lang="es-PE" dirty="0" err="1"/>
              <a:t>direccionable</a:t>
            </a:r>
            <a:r>
              <a:rPr lang="es-PE" dirty="0"/>
              <a:t> y el secreto creados con la versión del certificado de Key </a:t>
            </a:r>
            <a:r>
              <a:rPr lang="es-PE" dirty="0" err="1"/>
              <a:t>Vault</a:t>
            </a:r>
            <a:r>
              <a:rPr lang="es-PE" dirty="0"/>
              <a:t> está disponible en la respuesta del certificado de Key </a:t>
            </a:r>
            <a:r>
              <a:rPr lang="es-PE" dirty="0" err="1"/>
              <a:t>Vault</a:t>
            </a:r>
            <a:r>
              <a:rPr lang="es-PE" dirty="0" smtClean="0"/>
              <a:t>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3352802"/>
            <a:ext cx="3657504" cy="275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88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Lecturas adicionales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203235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>
                <a:ea typeface="SimSun" pitchFamily="2" charset="-122"/>
              </a:rPr>
              <a:t>Para obtener información adicional, puede consultar los siguientes enlaces: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PE" sz="1600" dirty="0" smtClean="0">
                <a:hlinkClick r:id="rId2"/>
              </a:rPr>
              <a:t>https</a:t>
            </a:r>
            <a:r>
              <a:rPr lang="es-PE" sz="1600" dirty="0">
                <a:hlinkClick r:id="rId2"/>
              </a:rPr>
              <a:t>://</a:t>
            </a:r>
            <a:r>
              <a:rPr lang="es-PE" sz="1600" dirty="0" smtClean="0">
                <a:hlinkClick r:id="rId2"/>
              </a:rPr>
              <a:t>docs.microsoft.com/es-es/azure/key-vault/general/developers-guide</a:t>
            </a:r>
            <a:endParaRPr lang="es-PE" sz="16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PE" sz="1600" dirty="0">
                <a:hlinkClick r:id="rId3"/>
              </a:rPr>
              <a:t>https://docs.microsoft.com/en-us/azure/key-vault/secrets/quick-create-portal</a:t>
            </a:r>
            <a:endParaRPr lang="es-PE" sz="16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PE" sz="20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s-PE" altLang="zh-CN" sz="2000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Resumen</a:t>
            </a: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1"/>
          </p:nvPr>
        </p:nvSpPr>
        <p:spPr>
          <a:xfrm>
            <a:off x="533506" y="990664"/>
            <a:ext cx="7918450" cy="30603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1" hangingPunct="1">
              <a:buNone/>
            </a:pPr>
            <a:r>
              <a:rPr lang="es-PE" altLang="zh-CN" dirty="0">
                <a:ea typeface="SimSun" pitchFamily="2" charset="-122"/>
                <a:sym typeface="Times New Roman" pitchFamily="18" charset="0"/>
              </a:rPr>
              <a:t>En este capítulo, usted aprendió:</a:t>
            </a:r>
          </a:p>
          <a:p>
            <a:pPr lvl="1" algn="just" eaLnBrk="1" hangingPunct="1"/>
            <a:r>
              <a:rPr lang="en-US" altLang="zh-CN" dirty="0">
                <a:ea typeface="SimSun" pitchFamily="2" charset="-122"/>
              </a:rPr>
              <a:t>Vault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Concepts</a:t>
            </a:r>
          </a:p>
          <a:p>
            <a:pPr lvl="2" algn="just" eaLnBrk="1" hangingPunct="1"/>
            <a:r>
              <a:rPr lang="en-US" altLang="zh-CN" dirty="0" err="1" smtClean="0">
                <a:ea typeface="SimSun" pitchFamily="2" charset="-122"/>
              </a:rPr>
              <a:t>Tecnologías</a:t>
            </a:r>
            <a:endParaRPr lang="en-US" altLang="zh-CN" dirty="0">
              <a:ea typeface="SimSun" pitchFamily="2" charset="-122"/>
            </a:endParaRPr>
          </a:p>
          <a:p>
            <a:pPr lvl="2" algn="just" eaLnBrk="1" hangingPunct="1"/>
            <a:r>
              <a:rPr lang="en-US" altLang="zh-CN" dirty="0" err="1">
                <a:ea typeface="SimSun" pitchFamily="2" charset="-122"/>
              </a:rPr>
              <a:t>Caso</a:t>
            </a:r>
            <a:r>
              <a:rPr lang="en-US" altLang="zh-CN" dirty="0">
                <a:ea typeface="SimSun" pitchFamily="2" charset="-122"/>
              </a:rPr>
              <a:t> de </a:t>
            </a:r>
            <a:r>
              <a:rPr lang="en-US" altLang="zh-CN" dirty="0" err="1" smtClean="0">
                <a:ea typeface="SimSun" pitchFamily="2" charset="-122"/>
              </a:rPr>
              <a:t>Uso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en</a:t>
            </a:r>
            <a:r>
              <a:rPr lang="en-US" altLang="zh-CN" dirty="0">
                <a:ea typeface="SimSun" pitchFamily="2" charset="-122"/>
              </a:rPr>
              <a:t> el </a:t>
            </a:r>
            <a:r>
              <a:rPr lang="en-US" altLang="zh-CN" dirty="0" err="1">
                <a:ea typeface="SimSun" pitchFamily="2" charset="-122"/>
              </a:rPr>
              <a:t>laboratorio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Azure Key Vault</a:t>
            </a:r>
          </a:p>
          <a:p>
            <a:pPr marL="0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lvl="1" algn="just" eaLnBrk="1" hangingPunct="1"/>
            <a:endParaRPr lang="es-PE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183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1"/>
          </p:nvPr>
        </p:nvSpPr>
        <p:spPr>
          <a:xfrm>
            <a:off x="609704" y="1143060"/>
            <a:ext cx="7918450" cy="228472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Comprender los </a:t>
            </a:r>
            <a:r>
              <a:rPr lang="es-PE" altLang="zh-CN" dirty="0" smtClean="0">
                <a:ea typeface="SimSun" pitchFamily="2" charset="-122"/>
              </a:rPr>
              <a:t>conceptos:</a:t>
            </a:r>
          </a:p>
          <a:p>
            <a:pPr lvl="1" algn="just" eaLnBrk="1" hangingPunct="1"/>
            <a:r>
              <a:rPr lang="en-US" altLang="zh-CN" dirty="0">
                <a:ea typeface="SimSun" pitchFamily="2" charset="-122"/>
              </a:rPr>
              <a:t>Vault</a:t>
            </a:r>
          </a:p>
          <a:p>
            <a:pPr lvl="2" algn="just" eaLnBrk="1" hangingPunct="1"/>
            <a:r>
              <a:rPr lang="en-US" altLang="zh-CN" dirty="0" smtClean="0">
                <a:ea typeface="SimSun" pitchFamily="2" charset="-122"/>
              </a:rPr>
              <a:t>Concepts</a:t>
            </a:r>
            <a:endParaRPr lang="en-US" altLang="zh-CN" dirty="0">
              <a:ea typeface="SimSun" pitchFamily="2" charset="-122"/>
            </a:endParaRPr>
          </a:p>
          <a:p>
            <a:pPr lvl="2" algn="just" eaLnBrk="1" hangingPunct="1"/>
            <a:r>
              <a:rPr lang="en-US" altLang="zh-CN" dirty="0" err="1" smtClean="0">
                <a:ea typeface="SimSun" pitchFamily="2" charset="-122"/>
              </a:rPr>
              <a:t>Tecnologias</a:t>
            </a:r>
            <a:endParaRPr lang="en-US" altLang="zh-CN" dirty="0">
              <a:ea typeface="SimSun" pitchFamily="2" charset="-122"/>
            </a:endParaRPr>
          </a:p>
          <a:p>
            <a:pPr lvl="2" algn="just" eaLnBrk="1" hangingPunct="1"/>
            <a:r>
              <a:rPr lang="en-US" altLang="zh-CN" dirty="0" err="1" smtClean="0">
                <a:ea typeface="SimSun" pitchFamily="2" charset="-122"/>
              </a:rPr>
              <a:t>Caso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de </a:t>
            </a:r>
            <a:r>
              <a:rPr lang="en-US" altLang="zh-CN" dirty="0" err="1" smtClean="0">
                <a:ea typeface="SimSun" pitchFamily="2" charset="-122"/>
              </a:rPr>
              <a:t>Uso</a:t>
            </a:r>
            <a:r>
              <a:rPr lang="en-US" altLang="zh-CN" dirty="0" smtClean="0">
                <a:ea typeface="SimSun" pitchFamily="2" charset="-122"/>
              </a:rPr>
              <a:t> (</a:t>
            </a:r>
            <a:r>
              <a:rPr lang="en-US" altLang="zh-CN" dirty="0" err="1" smtClean="0">
                <a:ea typeface="SimSun" pitchFamily="2" charset="-122"/>
              </a:rPr>
              <a:t>en</a:t>
            </a:r>
            <a:r>
              <a:rPr lang="en-US" altLang="zh-CN" dirty="0" smtClean="0">
                <a:ea typeface="SimSun" pitchFamily="2" charset="-122"/>
              </a:rPr>
              <a:t> el </a:t>
            </a:r>
            <a:r>
              <a:rPr lang="en-US" altLang="zh-CN" dirty="0" err="1" smtClean="0">
                <a:ea typeface="SimSun" pitchFamily="2" charset="-122"/>
              </a:rPr>
              <a:t>laboratorio</a:t>
            </a:r>
            <a:r>
              <a:rPr lang="en-US" altLang="zh-CN" dirty="0" smtClean="0">
                <a:ea typeface="SimSun" pitchFamily="2" charset="-122"/>
              </a:rPr>
              <a:t>)</a:t>
            </a:r>
            <a:endParaRPr lang="en-US" altLang="zh-CN" dirty="0">
              <a:ea typeface="SimSun" pitchFamily="2" charset="-122"/>
            </a:endParaRPr>
          </a:p>
          <a:p>
            <a:pPr lvl="2" algn="just" eaLnBrk="1" hangingPunct="1"/>
            <a:r>
              <a:rPr lang="en-US" altLang="zh-CN" dirty="0" smtClean="0">
                <a:ea typeface="SimSun" pitchFamily="2" charset="-122"/>
              </a:rPr>
              <a:t>Azure </a:t>
            </a:r>
            <a:r>
              <a:rPr lang="en-US" altLang="zh-CN" dirty="0">
                <a:ea typeface="SimSun" pitchFamily="2" charset="-122"/>
              </a:rPr>
              <a:t>Key Vault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1"/>
          </p:nvPr>
        </p:nvSpPr>
        <p:spPr>
          <a:xfrm>
            <a:off x="533506" y="1066862"/>
            <a:ext cx="7918450" cy="383592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Revisión de los siguientes conceptos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  <a:p>
            <a:pPr lvl="1" algn="just" eaLnBrk="1" hangingPunct="1"/>
            <a:r>
              <a:rPr lang="en-US" altLang="zh-CN" dirty="0">
                <a:ea typeface="SimSun" pitchFamily="2" charset="-122"/>
              </a:rPr>
              <a:t>Vault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Concepts</a:t>
            </a:r>
          </a:p>
          <a:p>
            <a:pPr lvl="2" algn="just" eaLnBrk="1" hangingPunct="1"/>
            <a:r>
              <a:rPr lang="en-US" altLang="zh-CN" dirty="0" err="1">
                <a:ea typeface="SimSun" pitchFamily="2" charset="-122"/>
              </a:rPr>
              <a:t>Tecnologias</a:t>
            </a:r>
            <a:endParaRPr lang="en-US" altLang="zh-CN" dirty="0">
              <a:ea typeface="SimSun" pitchFamily="2" charset="-122"/>
            </a:endParaRPr>
          </a:p>
          <a:p>
            <a:pPr lvl="2" algn="just" eaLnBrk="1" hangingPunct="1"/>
            <a:r>
              <a:rPr lang="en-US" altLang="zh-CN" dirty="0" err="1">
                <a:ea typeface="SimSun" pitchFamily="2" charset="-122"/>
              </a:rPr>
              <a:t>Caso</a:t>
            </a:r>
            <a:r>
              <a:rPr lang="en-US" altLang="zh-CN" dirty="0">
                <a:ea typeface="SimSun" pitchFamily="2" charset="-122"/>
              </a:rPr>
              <a:t> de </a:t>
            </a:r>
            <a:r>
              <a:rPr lang="en-US" altLang="zh-CN" dirty="0" err="1" smtClean="0">
                <a:ea typeface="SimSun" pitchFamily="2" charset="-122"/>
              </a:rPr>
              <a:t>Uso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dirty="0" err="1">
                <a:ea typeface="SimSun" pitchFamily="2" charset="-122"/>
              </a:rPr>
              <a:t>en</a:t>
            </a:r>
            <a:r>
              <a:rPr lang="en-US" altLang="zh-CN" dirty="0">
                <a:ea typeface="SimSun" pitchFamily="2" charset="-122"/>
              </a:rPr>
              <a:t> el </a:t>
            </a:r>
            <a:r>
              <a:rPr lang="en-US" altLang="zh-CN" dirty="0" err="1">
                <a:ea typeface="SimSun" pitchFamily="2" charset="-122"/>
              </a:rPr>
              <a:t>laboratorio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lvl="2" algn="just" eaLnBrk="1" hangingPunct="1"/>
            <a:r>
              <a:rPr lang="en-US" altLang="zh-CN" dirty="0">
                <a:ea typeface="SimSun" pitchFamily="2" charset="-122"/>
              </a:rPr>
              <a:t>Azure Key Vault</a:t>
            </a:r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n-US" dirty="0"/>
          </a:p>
          <a:p>
            <a:pPr lvl="1" algn="just" eaLnBrk="1" hangingPunct="1"/>
            <a:endParaRPr lang="es-PE" altLang="zh-CN" dirty="0">
              <a:ea typeface="SimSun" pitchFamily="2" charset="-122"/>
            </a:endParaRPr>
          </a:p>
          <a:p>
            <a:pPr lvl="2" eaLnBrk="1" hangingPunct="1"/>
            <a:endParaRPr lang="es-PE" altLang="zh-CN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Vault</a:t>
            </a:r>
            <a:br>
              <a:rPr lang="en-US" altLang="zh-CN" sz="2800" dirty="0">
                <a:ea typeface="SimSun" pitchFamily="2" charset="-122"/>
              </a:rPr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286950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Concepto</a:t>
            </a:r>
            <a:endParaRPr lang="es-PE" b="1" u="sng" dirty="0"/>
          </a:p>
          <a:p>
            <a:pPr algn="just"/>
            <a:r>
              <a:rPr lang="es-PE" dirty="0" err="1"/>
              <a:t>Vault</a:t>
            </a:r>
            <a:r>
              <a:rPr lang="es-PE" dirty="0"/>
              <a:t> es una herramienta para acceder de forma segura a secretos. Un secreto es cualquier cosa a la que se quiera tener severamente controlado como claves de API, contraseñas y certificados. </a:t>
            </a:r>
            <a:r>
              <a:rPr lang="es-PE" dirty="0" err="1"/>
              <a:t>Vault</a:t>
            </a:r>
            <a:r>
              <a:rPr lang="es-PE" dirty="0"/>
              <a:t> proporciona una interfaz para cualquier secreto a la vez que mantiene un control de acceso y un log de acceso detallado.</a:t>
            </a:r>
            <a:endParaRPr lang="es-PE" dirty="0" smtClean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018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Vault</a:t>
            </a:r>
            <a:br>
              <a:rPr lang="en-US" altLang="zh-CN" sz="2800" dirty="0">
                <a:ea typeface="SimSun" pitchFamily="2" charset="-122"/>
              </a:rPr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0"/>
            <a:ext cx="7918450" cy="663668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smtClean="0"/>
              <a:t>Características</a:t>
            </a:r>
            <a:endParaRPr lang="es-PE" b="1" u="sng" dirty="0"/>
          </a:p>
          <a:p>
            <a:pPr algn="just"/>
            <a:r>
              <a:rPr lang="es-PE" dirty="0"/>
              <a:t>S</a:t>
            </a:r>
            <a:r>
              <a:rPr lang="es-PE" dirty="0" smtClean="0"/>
              <a:t>e </a:t>
            </a:r>
            <a:r>
              <a:rPr lang="es-PE" dirty="0"/>
              <a:t>engloban en tres aspectos de la seguridad: cifrado, control de acceso y ciclo de vida</a:t>
            </a:r>
            <a:r>
              <a:rPr lang="es-PE" dirty="0" smtClean="0"/>
              <a:t>.</a:t>
            </a:r>
          </a:p>
          <a:p>
            <a:pPr lvl="2" algn="just"/>
            <a:r>
              <a:rPr lang="es-PE" dirty="0" smtClean="0"/>
              <a:t>Almacenamiento seguro </a:t>
            </a:r>
            <a:r>
              <a:rPr lang="es-PE" dirty="0"/>
              <a:t>de </a:t>
            </a:r>
            <a:r>
              <a:rPr lang="es-PE" dirty="0" smtClean="0"/>
              <a:t>secretos: </a:t>
            </a:r>
            <a:r>
              <a:rPr lang="es-PE" dirty="0"/>
              <a:t>los secretos son cifrados previamente a ser almacenados en el almacenamiento </a:t>
            </a:r>
            <a:r>
              <a:rPr lang="es-PE" dirty="0" smtClean="0"/>
              <a:t>persistente.</a:t>
            </a:r>
            <a:endParaRPr lang="es-PE" dirty="0"/>
          </a:p>
          <a:p>
            <a:pPr lvl="2" algn="just"/>
            <a:r>
              <a:rPr lang="es-PE" dirty="0"/>
              <a:t>Secretos </a:t>
            </a:r>
            <a:r>
              <a:rPr lang="es-PE" dirty="0" smtClean="0"/>
              <a:t>dinámicos:</a:t>
            </a:r>
            <a:r>
              <a:rPr lang="es-PE" dirty="0"/>
              <a:t> puede generar secretos bajo demanda para bases de datos o algunos sistemas como AWS.</a:t>
            </a:r>
          </a:p>
          <a:p>
            <a:pPr lvl="2" algn="just"/>
            <a:r>
              <a:rPr lang="es-PE" dirty="0"/>
              <a:t>Cifrado de datos: </a:t>
            </a:r>
            <a:r>
              <a:rPr lang="es-PE" dirty="0" smtClean="0"/>
              <a:t>puede </a:t>
            </a:r>
            <a:r>
              <a:rPr lang="es-PE" dirty="0"/>
              <a:t>cifrar y descifrar datos sin almacenarlos.</a:t>
            </a:r>
          </a:p>
          <a:p>
            <a:pPr lvl="2" algn="just"/>
            <a:r>
              <a:rPr lang="es-PE" dirty="0"/>
              <a:t>Concesión y renovación: </a:t>
            </a:r>
            <a:r>
              <a:rPr lang="es-PE" dirty="0" smtClean="0"/>
              <a:t>tienen un </a:t>
            </a:r>
            <a:r>
              <a:rPr lang="es-PE" dirty="0"/>
              <a:t>tiempo de concesión asociado. Al finalizar </a:t>
            </a:r>
            <a:r>
              <a:rPr lang="es-PE" dirty="0" smtClean="0"/>
              <a:t>los </a:t>
            </a:r>
            <a:r>
              <a:rPr lang="es-PE" dirty="0"/>
              <a:t>revoca </a:t>
            </a:r>
            <a:r>
              <a:rPr lang="es-PE" dirty="0" smtClean="0"/>
              <a:t>-automáticamente</a:t>
            </a:r>
            <a:r>
              <a:rPr lang="es-PE" dirty="0"/>
              <a:t>, los clientes pueden solicitar renovar las concesiones mediante las API disponibles de </a:t>
            </a:r>
            <a:r>
              <a:rPr lang="es-PE" dirty="0" err="1"/>
              <a:t>Vault</a:t>
            </a:r>
            <a:r>
              <a:rPr lang="es-PE" dirty="0"/>
              <a:t>.</a:t>
            </a:r>
          </a:p>
          <a:p>
            <a:pPr lvl="2" algn="just"/>
            <a:r>
              <a:rPr lang="es-PE" dirty="0"/>
              <a:t>Revocación: integra la funcionalidad de revocación, no solo secretos individuales sino jerarquías de </a:t>
            </a:r>
            <a:r>
              <a:rPr lang="es-PE" dirty="0" smtClean="0"/>
              <a:t>secretos.</a:t>
            </a:r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5661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Vault</a:t>
            </a:r>
            <a:br>
              <a:rPr lang="en-US" altLang="zh-CN" sz="2800" dirty="0">
                <a:ea typeface="SimSun" pitchFamily="2" charset="-122"/>
              </a:rPr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143061"/>
            <a:ext cx="7918450" cy="594726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Tecnologias</a:t>
            </a:r>
            <a:endParaRPr lang="es-PE" b="1" u="sng" dirty="0"/>
          </a:p>
          <a:p>
            <a:pPr algn="just"/>
            <a:r>
              <a:rPr lang="es-PE" dirty="0"/>
              <a:t>Los motores de secretos son uno de los conceptos en el ámbito de </a:t>
            </a:r>
            <a:r>
              <a:rPr lang="es-PE" dirty="0" err="1"/>
              <a:t>Vault</a:t>
            </a:r>
            <a:r>
              <a:rPr lang="es-PE" dirty="0"/>
              <a:t>. Son componentes que permite almacenar, generar o cifrar datos. Algunos motores de secretos simplemente almacenan y leen datos, otros se conectan a otros servicios y generan credenciales dinámicamente bajo demanda. Otros motores de secretos proporcionan el cifrado como servicio, </a:t>
            </a:r>
            <a:r>
              <a:rPr lang="es-PE" dirty="0" err="1"/>
              <a:t>tokens</a:t>
            </a:r>
            <a:r>
              <a:rPr lang="es-PE" dirty="0"/>
              <a:t> de un solo uso, certificados y mucho más</a:t>
            </a:r>
            <a:r>
              <a:rPr lang="es-PE" dirty="0" smtClean="0"/>
              <a:t>. Existen las siguientes tecnologías API actualmente:</a:t>
            </a:r>
            <a:endParaRPr lang="es-PE" dirty="0"/>
          </a:p>
          <a:p>
            <a:pPr lvl="3" algn="just"/>
            <a:r>
              <a:rPr lang="es-PE" dirty="0" err="1" smtClean="0"/>
              <a:t>Secrets</a:t>
            </a:r>
            <a:r>
              <a:rPr lang="es-PE" dirty="0" smtClean="0"/>
              <a:t> </a:t>
            </a:r>
            <a:r>
              <a:rPr lang="es-PE" dirty="0" err="1"/>
              <a:t>Engines</a:t>
            </a:r>
            <a:endParaRPr lang="es-PE" dirty="0"/>
          </a:p>
          <a:p>
            <a:pPr lvl="3" algn="just"/>
            <a:r>
              <a:rPr lang="es-PE" dirty="0"/>
              <a:t>KV </a:t>
            </a:r>
            <a:r>
              <a:rPr lang="es-PE" dirty="0" err="1"/>
              <a:t>Secrets</a:t>
            </a:r>
            <a:r>
              <a:rPr lang="es-PE" dirty="0"/>
              <a:t> </a:t>
            </a:r>
            <a:r>
              <a:rPr lang="es-PE" dirty="0" err="1"/>
              <a:t>Engine</a:t>
            </a:r>
            <a:endParaRPr lang="es-PE" dirty="0"/>
          </a:p>
          <a:p>
            <a:pPr lvl="3" algn="just"/>
            <a:r>
              <a:rPr lang="es-PE" dirty="0" err="1"/>
              <a:t>Databases</a:t>
            </a:r>
            <a:r>
              <a:rPr lang="es-PE" dirty="0"/>
              <a:t> </a:t>
            </a:r>
            <a:r>
              <a:rPr lang="es-PE" dirty="0" err="1"/>
              <a:t>Secrets</a:t>
            </a:r>
            <a:r>
              <a:rPr lang="es-PE" dirty="0"/>
              <a:t> </a:t>
            </a:r>
            <a:r>
              <a:rPr lang="es-PE" dirty="0" err="1"/>
              <a:t>Engine</a:t>
            </a:r>
            <a:endParaRPr lang="es-PE" dirty="0"/>
          </a:p>
          <a:p>
            <a:pPr lvl="3" algn="just"/>
            <a:r>
              <a:rPr lang="es-PE" dirty="0" err="1"/>
              <a:t>RabbitMQ</a:t>
            </a:r>
            <a:r>
              <a:rPr lang="es-PE" dirty="0"/>
              <a:t> </a:t>
            </a:r>
            <a:r>
              <a:rPr lang="es-PE" dirty="0" err="1"/>
              <a:t>Secrets</a:t>
            </a:r>
            <a:r>
              <a:rPr lang="es-PE" dirty="0"/>
              <a:t> </a:t>
            </a:r>
            <a:r>
              <a:rPr lang="es-PE" dirty="0" err="1"/>
              <a:t>Engine</a:t>
            </a:r>
            <a:endParaRPr lang="es-PE" dirty="0"/>
          </a:p>
          <a:p>
            <a:pPr lvl="3" algn="just"/>
            <a:r>
              <a:rPr lang="es-PE" dirty="0"/>
              <a:t>PKI </a:t>
            </a:r>
            <a:r>
              <a:rPr lang="es-PE" dirty="0" err="1"/>
              <a:t>Secrets</a:t>
            </a:r>
            <a:r>
              <a:rPr lang="es-PE" dirty="0"/>
              <a:t> </a:t>
            </a:r>
            <a:r>
              <a:rPr lang="es-PE" dirty="0" err="1"/>
              <a:t>Engine</a:t>
            </a:r>
            <a:endParaRPr lang="es-PE" dirty="0"/>
          </a:p>
          <a:p>
            <a:pPr lvl="3" algn="just"/>
            <a:r>
              <a:rPr lang="es-PE" dirty="0"/>
              <a:t>SSH </a:t>
            </a:r>
            <a:r>
              <a:rPr lang="es-PE" dirty="0" err="1"/>
              <a:t>Secrets</a:t>
            </a:r>
            <a:r>
              <a:rPr lang="es-PE" dirty="0"/>
              <a:t> </a:t>
            </a:r>
            <a:r>
              <a:rPr lang="es-PE" dirty="0" err="1"/>
              <a:t>Engine</a:t>
            </a:r>
            <a:endParaRPr lang="es-PE" dirty="0"/>
          </a:p>
          <a:p>
            <a:pPr algn="just"/>
            <a:endParaRPr lang="es-PE" dirty="0" smtClean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1541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Vault</a:t>
            </a:r>
            <a:br>
              <a:rPr lang="en-US" altLang="zh-CN" sz="2800" dirty="0">
                <a:ea typeface="SimSun" pitchFamily="2" charset="-122"/>
              </a:rPr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066862"/>
            <a:ext cx="7918450" cy="327576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 err="1" smtClean="0"/>
              <a:t>Azure</a:t>
            </a:r>
            <a:r>
              <a:rPr lang="es-PE" b="1" u="sng" dirty="0" smtClean="0"/>
              <a:t> Key </a:t>
            </a:r>
            <a:r>
              <a:rPr lang="es-PE" b="1" u="sng" dirty="0" err="1" smtClean="0"/>
              <a:t>Vault</a:t>
            </a:r>
            <a:endParaRPr lang="es-PE" b="1" u="sng" dirty="0" smtClean="0"/>
          </a:p>
          <a:p>
            <a:pPr algn="just"/>
            <a:r>
              <a:rPr lang="es-PE" dirty="0"/>
              <a:t>E</a:t>
            </a:r>
            <a:r>
              <a:rPr lang="es-PE" dirty="0" smtClean="0"/>
              <a:t>s </a:t>
            </a:r>
            <a:r>
              <a:rPr lang="es-PE" dirty="0"/>
              <a:t>un servicio en la nube que proporciona un almacenamiento seguro de secretos. Puede almacenar de forma segura claves, contraseñas, certificados y otros secretos. Los almacenes de claves de </a:t>
            </a:r>
            <a:r>
              <a:rPr lang="es-PE" dirty="0" err="1"/>
              <a:t>Azure</a:t>
            </a:r>
            <a:r>
              <a:rPr lang="es-PE" dirty="0"/>
              <a:t> se pueden crear y administrar a través del portal de </a:t>
            </a:r>
            <a:r>
              <a:rPr lang="es-PE" dirty="0" err="1"/>
              <a:t>Azure</a:t>
            </a:r>
            <a:r>
              <a:rPr lang="es-PE" dirty="0"/>
              <a:t>. En esta guía de inicio rápido, crea una bóveda de claves y luego la usa para almacenar un secreto.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6283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Vault</a:t>
            </a:r>
            <a:br>
              <a:rPr lang="en-US" altLang="zh-CN" sz="2800" dirty="0">
                <a:ea typeface="SimSun" pitchFamily="2" charset="-122"/>
              </a:rPr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066863"/>
            <a:ext cx="7918450" cy="548625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/>
              <a:t>Key </a:t>
            </a:r>
            <a:r>
              <a:rPr lang="es-PE" b="1" u="sng" dirty="0" err="1"/>
              <a:t>Vault</a:t>
            </a:r>
            <a:endParaRPr lang="es-PE" b="1" u="sng" dirty="0"/>
          </a:p>
          <a:p>
            <a:r>
              <a:rPr lang="es-PE" dirty="0" smtClean="0"/>
              <a:t>Permite </a:t>
            </a:r>
            <a:r>
              <a:rPr lang="es-PE" dirty="0"/>
              <a:t>acceder de forma segura a información confidencial desde sus aplicaciones: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Las claves y los secretos están protegidos sin tener que escribir el código manualmente, y puede usarlos fácilmente en sus aplicaciones.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 smtClean="0"/>
              <a:t>Los </a:t>
            </a:r>
            <a:r>
              <a:rPr lang="es-PE" dirty="0"/>
              <a:t>clientes pueden poseer y administrar sus propias claves para que pueda centrarse en proporcionar las características de software fundamentales. De este modo, las aplicaciones no serán responsables de las claves y secretos del inquilino de sus clientes.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La aplicación puede usar claves para firma y cifrado y aun así que la administración de claves sea externa a la aplicación, lo que le permite ser adecuada como aplicación distribuida geográficamente.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0639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SimSun" pitchFamily="2" charset="-122"/>
              </a:rPr>
              <a:t>Vault</a:t>
            </a:r>
            <a:br>
              <a:rPr lang="en-US" altLang="zh-CN" sz="2800" dirty="0">
                <a:ea typeface="SimSun" pitchFamily="2" charset="-122"/>
              </a:rPr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altLang="zh-CN" dirty="0">
                <a:ea typeface="SimSun" pitchFamily="2" charset="-122"/>
              </a:rPr>
              <a:t/>
            </a:r>
            <a:br>
              <a:rPr lang="es-PE" altLang="zh-CN" dirty="0">
                <a:ea typeface="SimSun" pitchFamily="2" charset="-122"/>
              </a:rPr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1"/>
          </p:nvPr>
        </p:nvSpPr>
        <p:spPr>
          <a:xfrm>
            <a:off x="685902" y="1066862"/>
            <a:ext cx="7918450" cy="40205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PE" b="1" u="sng" dirty="0"/>
              <a:t>Key </a:t>
            </a:r>
            <a:r>
              <a:rPr lang="es-PE" b="1" u="sng" dirty="0" err="1"/>
              <a:t>Vault</a:t>
            </a:r>
            <a:endParaRPr lang="es-PE" b="1" u="sng" dirty="0"/>
          </a:p>
          <a:p>
            <a:pPr marL="350838" indent="-342900">
              <a:buFont typeface="Arial" panose="020B0604020202020204" pitchFamily="34" charset="0"/>
              <a:buChar char="•"/>
            </a:pPr>
            <a:r>
              <a:rPr lang="es-PE" dirty="0" smtClean="0"/>
              <a:t>Permite administrar </a:t>
            </a:r>
            <a:r>
              <a:rPr lang="es-PE" dirty="0"/>
              <a:t>certificados de Key </a:t>
            </a:r>
            <a:r>
              <a:rPr lang="es-PE" dirty="0" err="1"/>
              <a:t>Vault</a:t>
            </a:r>
            <a:r>
              <a:rPr lang="es-PE" dirty="0"/>
              <a:t>. </a:t>
            </a:r>
            <a:endParaRPr lang="es-PE" dirty="0" smtClean="0"/>
          </a:p>
          <a:p>
            <a:pPr indent="0"/>
            <a:r>
              <a:rPr lang="es-PE" b="1" u="sng" dirty="0"/>
              <a:t>Composición de un certificado</a:t>
            </a:r>
          </a:p>
          <a:p>
            <a:pPr marL="350838" indent="-342900" algn="just">
              <a:buFont typeface="Arial" panose="020B0604020202020204" pitchFamily="34" charset="0"/>
              <a:buChar char="•"/>
            </a:pPr>
            <a:r>
              <a:rPr lang="es-PE" dirty="0"/>
              <a:t>Cuando se crea un certificado de Key </a:t>
            </a:r>
            <a:r>
              <a:rPr lang="es-PE" dirty="0" err="1"/>
              <a:t>Vault</a:t>
            </a:r>
            <a:r>
              <a:rPr lang="es-PE" dirty="0"/>
              <a:t>, se crean también una clave </a:t>
            </a:r>
            <a:r>
              <a:rPr lang="es-PE" dirty="0" err="1"/>
              <a:t>direccionable</a:t>
            </a:r>
            <a:r>
              <a:rPr lang="es-PE" dirty="0"/>
              <a:t> y un secreto con el mismo nombre. La clave de Key </a:t>
            </a:r>
            <a:r>
              <a:rPr lang="es-PE" dirty="0" err="1"/>
              <a:t>Vault</a:t>
            </a:r>
            <a:r>
              <a:rPr lang="es-PE" dirty="0"/>
              <a:t> permite las operaciones de clave y el secreto de Key </a:t>
            </a:r>
            <a:r>
              <a:rPr lang="es-PE" dirty="0" err="1"/>
              <a:t>Vault</a:t>
            </a:r>
            <a:r>
              <a:rPr lang="es-PE" dirty="0"/>
              <a:t> permite la recuperación del valor del certificado como un secreto. Un certificado de Key </a:t>
            </a:r>
            <a:r>
              <a:rPr lang="es-PE" dirty="0" err="1"/>
              <a:t>Vault</a:t>
            </a:r>
            <a:r>
              <a:rPr lang="es-PE" dirty="0"/>
              <a:t> también contiene metadatos del certificado X.509 público.</a:t>
            </a:r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366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U6_Jan1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</TotalTime>
  <Pages>0</Pages>
  <Words>499</Words>
  <Characters>0</Characters>
  <Application>Microsoft Office PowerPoint</Application>
  <DocSecurity>0</DocSecurity>
  <PresentationFormat>Presentación en pantalla (4:3)</PresentationFormat>
  <Lines>0</Lines>
  <Paragraphs>71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1_OU6_Jan11</vt:lpstr>
      <vt:lpstr>Protection of sensitive data with the vault</vt:lpstr>
      <vt:lpstr>Objetivos</vt:lpstr>
      <vt:lpstr>Agenda</vt:lpstr>
      <vt:lpstr>Vault   </vt:lpstr>
      <vt:lpstr>Vault   </vt:lpstr>
      <vt:lpstr>Vault   </vt:lpstr>
      <vt:lpstr>Vault   </vt:lpstr>
      <vt:lpstr>Vault   </vt:lpstr>
      <vt:lpstr>Vault   </vt:lpstr>
      <vt:lpstr>Vault   </vt:lpstr>
      <vt:lpstr>Lecturas adicionales</vt:lpstr>
      <vt:lpstr>Resumen</vt:lpstr>
    </vt:vector>
  </TitlesOfParts>
  <Company>Cibertec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creator>Jorge Cáceres</dc:creator>
  <dc:description>Cibertec</dc:description>
  <cp:lastModifiedBy>daniel</cp:lastModifiedBy>
  <cp:revision>1487</cp:revision>
  <cp:lastPrinted>2002-03-28T23:57:00Z</cp:lastPrinted>
  <dcterms:created xsi:type="dcterms:W3CDTF">2011-09-12T11:53:00Z</dcterms:created>
  <dcterms:modified xsi:type="dcterms:W3CDTF">2020-10-31T19:08:44Z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ArticulateGUID">
    <vt:lpwstr>8DF855D4-DB12-4CA5-833A-750DA3955745</vt:lpwstr>
  </property>
  <property fmtid="{D5CDD505-2E9C-101B-9397-08002B2CF9AE}" pid="8" name="ArticulatePath">
    <vt:lpwstr>Les01</vt:lpwstr>
  </property>
  <property fmtid="{D5CDD505-2E9C-101B-9397-08002B2CF9AE}" pid="9" name="KSOProductBuildVer">
    <vt:lpwstr>1033-9.1.0.4758</vt:lpwstr>
  </property>
</Properties>
</file>