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2"/>
  </p:notesMasterIdLst>
  <p:handoutMasterIdLst>
    <p:handoutMasterId r:id="rId23"/>
  </p:handoutMasterIdLst>
  <p:sldIdLst>
    <p:sldId id="256" r:id="rId2"/>
    <p:sldId id="258" r:id="rId3"/>
    <p:sldId id="328" r:id="rId4"/>
    <p:sldId id="321" r:id="rId5"/>
    <p:sldId id="329" r:id="rId6"/>
    <p:sldId id="330" r:id="rId7"/>
    <p:sldId id="331" r:id="rId8"/>
    <p:sldId id="332" r:id="rId9"/>
    <p:sldId id="333" r:id="rId10"/>
    <p:sldId id="334" r:id="rId11"/>
    <p:sldId id="336" r:id="rId12"/>
    <p:sldId id="337" r:id="rId13"/>
    <p:sldId id="338" r:id="rId14"/>
    <p:sldId id="339" r:id="rId15"/>
    <p:sldId id="343" r:id="rId16"/>
    <p:sldId id="344" r:id="rId17"/>
    <p:sldId id="345" r:id="rId18"/>
    <p:sldId id="346" r:id="rId19"/>
    <p:sldId id="309" r:id="rId20"/>
    <p:sldId id="318" r:id="rId21"/>
  </p:sldIdLst>
  <p:sldSz cx="9144000" cy="6858000" type="screen4x3"/>
  <p:notesSz cx="6991350" cy="9282113"/>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1pPr>
    <a:lvl2pPr marL="4572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2pPr>
    <a:lvl3pPr marL="9144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3pPr>
    <a:lvl4pPr marL="13716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4pPr>
    <a:lvl5pPr marL="18288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5pPr>
    <a:lvl6pPr marL="2286000" algn="l" defTabSz="914400" rtl="0" eaLnBrk="1" latinLnBrk="0" hangingPunct="1">
      <a:defRPr kern="1200">
        <a:solidFill>
          <a:schemeClr val="tx1"/>
        </a:solidFill>
        <a:latin typeface="Arial" pitchFamily="34" charset="0"/>
        <a:ea typeface="SimSun" pitchFamily="2" charset="-122"/>
        <a:cs typeface="+mn-cs"/>
        <a:sym typeface="Arial" pitchFamily="34" charset="0"/>
      </a:defRPr>
    </a:lvl6pPr>
    <a:lvl7pPr marL="2743200" algn="l" defTabSz="914400" rtl="0" eaLnBrk="1" latinLnBrk="0" hangingPunct="1">
      <a:defRPr kern="1200">
        <a:solidFill>
          <a:schemeClr val="tx1"/>
        </a:solidFill>
        <a:latin typeface="Arial" pitchFamily="34" charset="0"/>
        <a:ea typeface="SimSun" pitchFamily="2" charset="-122"/>
        <a:cs typeface="+mn-cs"/>
        <a:sym typeface="Arial" pitchFamily="34" charset="0"/>
      </a:defRPr>
    </a:lvl7pPr>
    <a:lvl8pPr marL="3200400" algn="l" defTabSz="914400" rtl="0" eaLnBrk="1" latinLnBrk="0" hangingPunct="1">
      <a:defRPr kern="1200">
        <a:solidFill>
          <a:schemeClr val="tx1"/>
        </a:solidFill>
        <a:latin typeface="Arial" pitchFamily="34" charset="0"/>
        <a:ea typeface="SimSun" pitchFamily="2" charset="-122"/>
        <a:cs typeface="+mn-cs"/>
        <a:sym typeface="Arial" pitchFamily="34" charset="0"/>
      </a:defRPr>
    </a:lvl8pPr>
    <a:lvl9pPr marL="3657600" algn="l" defTabSz="914400" rtl="0" eaLnBrk="1" latinLnBrk="0" hangingPunct="1">
      <a:defRPr kern="1200">
        <a:solidFill>
          <a:schemeClr val="tx1"/>
        </a:solidFill>
        <a:latin typeface="Arial" pitchFamily="34" charset="0"/>
        <a:ea typeface="SimSun" pitchFamily="2" charset="-122"/>
        <a:cs typeface="+mn-cs"/>
        <a:sym typeface="Arial" pitchFamily="34" charset="0"/>
      </a:defRPr>
    </a:lvl9pPr>
  </p:defaultTextStyle>
  <p:extLst>
    <p:ext uri="{EFAFB233-063F-42B5-8137-9DF3F51BA10A}">
      <p15:sldGuideLst xmlns:p15="http://schemas.microsoft.com/office/powerpoint/2012/main" xmlns="">
        <p15:guide id="1" orient="horz" pos="960">
          <p15:clr>
            <a:srgbClr val="A4A3A4"/>
          </p15:clr>
        </p15:guide>
        <p15:guide id="2" orient="horz" pos="528">
          <p15:clr>
            <a:srgbClr val="A4A3A4"/>
          </p15:clr>
        </p15:guide>
        <p15:guide id="3" pos="2880">
          <p15:clr>
            <a:srgbClr val="A4A3A4"/>
          </p15:clr>
        </p15:guide>
        <p15:guide id="4" pos="384">
          <p15:clr>
            <a:srgbClr val="A4A3A4"/>
          </p15:clr>
        </p15:guide>
        <p15:guide id="5" pos="480">
          <p15:clr>
            <a:srgbClr val="A4A3A4"/>
          </p15:clr>
        </p15:guide>
        <p15:guide id="6" pos="768">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cisco" initials="F" lastIdx="3" clrIdx="0"/>
  <p:cmAuthor id="1" name="Rosane Uribe" initials="Rosan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960"/>
        <p:guide orient="horz" pos="528"/>
        <p:guide pos="2880"/>
        <p:guide pos="384"/>
        <p:guide pos="480"/>
        <p:guide pos="768"/>
      </p:guideLst>
    </p:cSldViewPr>
  </p:slideViewPr>
  <p:notesTextViewPr>
    <p:cViewPr>
      <p:scale>
        <a:sx n="1" d="1"/>
        <a:sy n="1" d="1"/>
      </p:scale>
      <p:origin x="0" y="0"/>
    </p:cViewPr>
  </p:notesTextViewPr>
  <p:notesViewPr>
    <p:cSldViewPr>
      <p:cViewPr>
        <p:scale>
          <a:sx n="77" d="100"/>
          <a:sy n="77" d="100"/>
        </p:scale>
        <p:origin x="2994" y="-498"/>
      </p:cViewPr>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37B71-7B3B-44F1-96F5-6E46AF90C8AD}" type="doc">
      <dgm:prSet loTypeId="urn:microsoft.com/office/officeart/2005/8/layout/vProcess5" loCatId="process" qsTypeId="urn:microsoft.com/office/officeart/2005/8/quickstyle/simple1" qsCatId="simple" csTypeId="urn:microsoft.com/office/officeart/2005/8/colors/accent0_1" csCatId="mainScheme" phldr="1"/>
      <dgm:spPr/>
    </dgm:pt>
    <dgm:pt modelId="{0D6D29CC-4DB3-48E2-87D4-315BD8CFF353}">
      <dgm:prSet phldrT="[Texto]" custT="1"/>
      <dgm:spPr>
        <a:xfrm>
          <a:off x="1796" y="751332"/>
          <a:ext cx="1167037" cy="1001776"/>
        </a:xfrm>
        <a:solidFill>
          <a:schemeClr val="bg1">
            <a:lumMod val="50000"/>
            <a:alpha val="16000"/>
          </a:schemeClr>
        </a:solidFill>
        <a:ln w="12700">
          <a:solidFill>
            <a:schemeClr val="bg1">
              <a:lumMod val="85000"/>
            </a:schemeClr>
          </a:solidFill>
        </a:ln>
      </dgm:spPr>
      <dgm:t>
        <a:bodyPr/>
        <a:lstStyle/>
        <a:p>
          <a:r>
            <a:rPr lang="es-PE" sz="900" dirty="0">
              <a:latin typeface="+mj-lt"/>
            </a:rPr>
            <a:t>Capítulo </a:t>
          </a:r>
          <a:r>
            <a:rPr lang="es-PE" sz="900" dirty="0" smtClean="0">
              <a:latin typeface="+mj-lt"/>
            </a:rPr>
            <a:t>12: </a:t>
          </a:r>
          <a:r>
            <a:rPr lang="en-US" sz="900" b="1" dirty="0" smtClean="0"/>
            <a:t>F</a:t>
          </a:r>
          <a:r>
            <a:rPr lang="en-US" sz="900" dirty="0" smtClean="0"/>
            <a:t>eatures of the framework for building SOAP Web Service</a:t>
          </a:r>
          <a:endParaRPr lang="es-PE" sz="900" dirty="0">
            <a:latin typeface="+mj-lt"/>
            <a:ea typeface="+mn-ea"/>
            <a:cs typeface="Arial" pitchFamily="34" charset="0"/>
          </a:endParaRPr>
        </a:p>
      </dgm:t>
    </dgm:pt>
    <dgm:pt modelId="{98031A2F-825C-4760-A7DB-9226161166C4}" type="parTrans" cxnId="{BF213888-E39C-492D-A287-D5CA0A2AAA77}">
      <dgm:prSet/>
      <dgm:spPr/>
      <dgm:t>
        <a:bodyPr/>
        <a:lstStyle/>
        <a:p>
          <a:endParaRPr lang="es-PE" sz="900">
            <a:latin typeface="+mj-lt"/>
            <a:cs typeface="Arial" pitchFamily="34" charset="0"/>
          </a:endParaRPr>
        </a:p>
      </dgm:t>
    </dgm:pt>
    <dgm:pt modelId="{31BE1D60-E733-4A2D-8247-CB4A99FF9055}" type="sibTrans" cxnId="{BF213888-E39C-492D-A287-D5CA0A2AAA77}">
      <dgm:prSet custT="1"/>
      <dgm:spPr>
        <a:solidFill>
          <a:schemeClr val="bg1">
            <a:lumMod val="75000"/>
            <a:alpha val="90000"/>
          </a:schemeClr>
        </a:solidFill>
        <a:ln w="3175">
          <a:solidFill>
            <a:schemeClr val="bg1">
              <a:lumMod val="75000"/>
              <a:alpha val="90000"/>
            </a:schemeClr>
          </a:solidFill>
        </a:ln>
      </dgm:spPr>
      <dgm:t>
        <a:bodyPr/>
        <a:lstStyle/>
        <a:p>
          <a:endParaRPr lang="es-PE" sz="900">
            <a:latin typeface="+mj-lt"/>
            <a:cs typeface="Arial" pitchFamily="34" charset="0"/>
          </a:endParaRPr>
        </a:p>
      </dgm:t>
    </dgm:pt>
    <dgm:pt modelId="{54992F18-A5D4-4AA8-80B9-97C49B289D33}" type="pres">
      <dgm:prSet presAssocID="{6DF37B71-7B3B-44F1-96F5-6E46AF90C8AD}" presName="outerComposite" presStyleCnt="0">
        <dgm:presLayoutVars>
          <dgm:chMax val="5"/>
          <dgm:dir/>
          <dgm:resizeHandles val="exact"/>
        </dgm:presLayoutVars>
      </dgm:prSet>
      <dgm:spPr/>
    </dgm:pt>
    <dgm:pt modelId="{FCACC8AF-3748-479E-8671-4511F2035828}" type="pres">
      <dgm:prSet presAssocID="{6DF37B71-7B3B-44F1-96F5-6E46AF90C8AD}" presName="dummyMaxCanvas" presStyleCnt="0">
        <dgm:presLayoutVars/>
      </dgm:prSet>
      <dgm:spPr/>
    </dgm:pt>
    <dgm:pt modelId="{6518456F-8BFC-4146-8F3C-00F3DE6173A4}" type="pres">
      <dgm:prSet presAssocID="{6DF37B71-7B3B-44F1-96F5-6E46AF90C8AD}" presName="OneNode_1" presStyleLbl="node1" presStyleIdx="0" presStyleCnt="1">
        <dgm:presLayoutVars>
          <dgm:bulletEnabled val="1"/>
        </dgm:presLayoutVars>
      </dgm:prSet>
      <dgm:spPr/>
      <dgm:t>
        <a:bodyPr/>
        <a:lstStyle/>
        <a:p>
          <a:endParaRPr lang="es-PE"/>
        </a:p>
      </dgm:t>
    </dgm:pt>
  </dgm:ptLst>
  <dgm:cxnLst>
    <dgm:cxn modelId="{BF213888-E39C-492D-A287-D5CA0A2AAA77}" srcId="{6DF37B71-7B3B-44F1-96F5-6E46AF90C8AD}" destId="{0D6D29CC-4DB3-48E2-87D4-315BD8CFF353}" srcOrd="0" destOrd="0" parTransId="{98031A2F-825C-4760-A7DB-9226161166C4}" sibTransId="{31BE1D60-E733-4A2D-8247-CB4A99FF9055}"/>
    <dgm:cxn modelId="{7DA8191D-4443-49E7-94E4-045F5B6C69BC}" type="presOf" srcId="{6DF37B71-7B3B-44F1-96F5-6E46AF90C8AD}" destId="{54992F18-A5D4-4AA8-80B9-97C49B289D33}" srcOrd="0" destOrd="0" presId="urn:microsoft.com/office/officeart/2005/8/layout/vProcess5"/>
    <dgm:cxn modelId="{57184069-9474-418E-8B4E-608ADDEBE26E}" type="presOf" srcId="{0D6D29CC-4DB3-48E2-87D4-315BD8CFF353}" destId="{6518456F-8BFC-4146-8F3C-00F3DE6173A4}" srcOrd="0" destOrd="0" presId="urn:microsoft.com/office/officeart/2005/8/layout/vProcess5"/>
    <dgm:cxn modelId="{CA41FC7E-F7FB-4700-8705-8376947174D5}" type="presParOf" srcId="{54992F18-A5D4-4AA8-80B9-97C49B289D33}" destId="{FCACC8AF-3748-479E-8671-4511F2035828}" srcOrd="0" destOrd="0" presId="urn:microsoft.com/office/officeart/2005/8/layout/vProcess5"/>
    <dgm:cxn modelId="{D32648C4-BC96-4C8E-A91E-3E8233C3F8F9}" type="presParOf" srcId="{54992F18-A5D4-4AA8-80B9-97C49B289D33}" destId="{6518456F-8BFC-4146-8F3C-00F3DE6173A4}" srcOrd="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456F-8BFC-4146-8F3C-00F3DE6173A4}">
      <dsp:nvSpPr>
        <dsp:cNvPr id="0" name=""/>
        <dsp:cNvSpPr/>
      </dsp:nvSpPr>
      <dsp:spPr>
        <a:xfrm>
          <a:off x="0" y="190494"/>
          <a:ext cx="5105266" cy="380989"/>
        </a:xfrm>
        <a:prstGeom prst="roundRect">
          <a:avLst>
            <a:gd name="adj" fmla="val 10000"/>
          </a:avLst>
        </a:prstGeom>
        <a:solidFill>
          <a:schemeClr val="bg1">
            <a:lumMod val="50000"/>
            <a:alpha val="16000"/>
          </a:schemeClr>
        </a:solidFill>
        <a:ln w="127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PE" sz="900" kern="1200" dirty="0">
              <a:latin typeface="+mj-lt"/>
            </a:rPr>
            <a:t>Capítulo </a:t>
          </a:r>
          <a:r>
            <a:rPr lang="es-PE" sz="900" kern="1200" dirty="0" smtClean="0">
              <a:latin typeface="+mj-lt"/>
            </a:rPr>
            <a:t>12: </a:t>
          </a:r>
          <a:r>
            <a:rPr lang="en-US" sz="900" b="1" kern="1200" dirty="0" smtClean="0"/>
            <a:t>F</a:t>
          </a:r>
          <a:r>
            <a:rPr lang="en-US" sz="900" kern="1200" dirty="0" smtClean="0"/>
            <a:t>eatures of the framework for building SOAP Web Service</a:t>
          </a:r>
          <a:endParaRPr lang="es-PE" sz="900" kern="1200" dirty="0">
            <a:latin typeface="+mj-lt"/>
            <a:ea typeface="+mn-ea"/>
            <a:cs typeface="Arial" pitchFamily="34" charset="0"/>
          </a:endParaRPr>
        </a:p>
      </dsp:txBody>
      <dsp:txXfrm>
        <a:off x="11159" y="201653"/>
        <a:ext cx="5082948" cy="3586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ángulo 5"/>
          <p:cNvSpPr/>
          <p:nvPr/>
        </p:nvSpPr>
        <p:spPr>
          <a:xfrm>
            <a:off x="97630" y="8982104"/>
            <a:ext cx="6836395" cy="230832"/>
          </a:xfrm>
          <a:prstGeom prst="rect">
            <a:avLst/>
          </a:prstGeom>
        </p:spPr>
        <p:txBody>
          <a:bodyPr wrap="square">
            <a:spAutoFit/>
          </a:bodyPr>
          <a:lstStyle/>
          <a:p>
            <a:pPr marR="1270">
              <a:spcAft>
                <a:spcPts val="0"/>
              </a:spcAft>
              <a:tabLst>
                <a:tab pos="2743200" algn="ctr"/>
                <a:tab pos="5486400" algn="r"/>
                <a:tab pos="5311140" algn="l"/>
              </a:tabLst>
            </a:pPr>
            <a:r>
              <a:rPr lang="en-US" sz="900" i="1" dirty="0">
                <a:solidFill>
                  <a:schemeClr val="tx1"/>
                </a:solidFill>
                <a:ea typeface="Times New Roman" panose="02020603050405020304" pitchFamily="18" charset="0"/>
              </a:rPr>
              <a:t>Cibertec </a:t>
            </a:r>
            <a:r>
              <a:rPr lang="en-US" sz="900" i="1" dirty="0" err="1">
                <a:solidFill>
                  <a:schemeClr val="tx1"/>
                </a:solidFill>
                <a:ea typeface="Times New Roman" panose="02020603050405020304" pitchFamily="18" charset="0"/>
              </a:rPr>
              <a:t>Perú</a:t>
            </a:r>
            <a:r>
              <a:rPr lang="en-US" sz="900" i="1" dirty="0">
                <a:solidFill>
                  <a:schemeClr val="tx1"/>
                </a:solidFill>
                <a:ea typeface="Times New Roman" panose="02020603050405020304" pitchFamily="18" charset="0"/>
              </a:rPr>
              <a:t> S.A.C - </a:t>
            </a:r>
            <a:r>
              <a:rPr lang="es-PE" sz="900" i="1" dirty="0"/>
              <a:t>Java 8.0 </a:t>
            </a:r>
            <a:r>
              <a:rPr lang="es-PE" sz="900" i="1" dirty="0" err="1"/>
              <a:t>Advanced</a:t>
            </a:r>
            <a:r>
              <a:rPr lang="es-PE" sz="900" i="1" dirty="0"/>
              <a:t> </a:t>
            </a:r>
            <a:r>
              <a:rPr lang="es-PE" sz="900" i="1" dirty="0" err="1"/>
              <a:t>Developer</a:t>
            </a:r>
            <a:r>
              <a:rPr lang="es-PE" sz="900" i="1" dirty="0"/>
              <a:t> </a:t>
            </a:r>
            <a:r>
              <a:rPr lang="en-US" sz="900" i="1" dirty="0">
                <a:solidFill>
                  <a:schemeClr val="tx1"/>
                </a:solidFill>
                <a:ea typeface="Times New Roman" panose="02020603050405020304" pitchFamily="18" charset="0"/>
              </a:rPr>
              <a:t>	</a:t>
            </a:r>
            <a:endParaRPr lang="es-PE" sz="900" i="1" dirty="0">
              <a:solidFill>
                <a:schemeClr val="tx1"/>
              </a:solidFill>
              <a:effectLst/>
              <a:latin typeface="Times New Roman" panose="02020603050405020304" pitchFamily="18" charset="0"/>
              <a:ea typeface="Times New Roman" panose="02020603050405020304" pitchFamily="18" charset="0"/>
            </a:endParaRPr>
          </a:p>
        </p:txBody>
      </p:sp>
      <p:sp>
        <p:nvSpPr>
          <p:cNvPr id="7" name="Marcador de número de diapositiva 3"/>
          <p:cNvSpPr>
            <a:spLocks noGrp="1"/>
          </p:cNvSpPr>
          <p:nvPr>
            <p:ph type="sldNum" sz="quarter" idx="3"/>
          </p:nvPr>
        </p:nvSpPr>
        <p:spPr>
          <a:xfrm>
            <a:off x="4943437" y="8896652"/>
            <a:ext cx="2024103" cy="310183"/>
          </a:xfrm>
          <a:prstGeom prst="rect">
            <a:avLst/>
          </a:prstGeom>
        </p:spPr>
        <p:txBody>
          <a:bodyPr vert="horz" lIns="91440" tIns="45720" rIns="91440" bIns="45720" rtlCol="0" anchor="b"/>
          <a:lstStyle>
            <a:lvl1pPr algn="r">
              <a:defRPr sz="1200"/>
            </a:lvl1pPr>
          </a:lstStyle>
          <a:p>
            <a:fld id="{2D275753-16DF-4C7D-BDAE-F5E0DF361801}" type="slidenum">
              <a:rPr lang="es-PE" sz="900" i="1" smtClean="0">
                <a:solidFill>
                  <a:schemeClr val="tx1"/>
                </a:solidFill>
              </a:rPr>
              <a:t>‹Nº›</a:t>
            </a:fld>
            <a:endParaRPr lang="es-PE" sz="900" i="1" dirty="0">
              <a:solidFill>
                <a:schemeClr val="tx1"/>
              </a:solidFill>
            </a:endParaRPr>
          </a:p>
        </p:txBody>
      </p:sp>
      <p:cxnSp>
        <p:nvCxnSpPr>
          <p:cNvPr id="8" name="Conector recto 7"/>
          <p:cNvCxnSpPr/>
          <p:nvPr/>
        </p:nvCxnSpPr>
        <p:spPr>
          <a:xfrm>
            <a:off x="0" y="8996912"/>
            <a:ext cx="7099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3 Grupo"/>
          <p:cNvGrpSpPr>
            <a:grpSpLocks/>
          </p:cNvGrpSpPr>
          <p:nvPr/>
        </p:nvGrpSpPr>
        <p:grpSpPr bwMode="auto">
          <a:xfrm>
            <a:off x="6086407" y="53505"/>
            <a:ext cx="807352" cy="526872"/>
            <a:chOff x="0" y="0"/>
            <a:chExt cx="1960685" cy="1178170"/>
          </a:xfrm>
        </p:grpSpPr>
        <p:pic>
          <p:nvPicPr>
            <p:cNvPr id="10" name="Imagen 1"/>
            <p:cNvPicPr>
              <a:picLocks noChangeAspect="1"/>
            </p:cNvPicPr>
            <p:nvPr/>
          </p:nvPicPr>
          <p:blipFill>
            <a:blip r:embed="rId2" cstate="print">
              <a:extLst>
                <a:ext uri="{28A0092B-C50C-407E-A947-70E740481C1C}">
                  <a14:useLocalDpi xmlns:a14="http://schemas.microsoft.com/office/drawing/2010/main" val="0"/>
                </a:ext>
              </a:extLst>
            </a:blip>
            <a:srcRect l="21629" t="24245" r="66458" b="54298"/>
            <a:stretch>
              <a:fillRect/>
            </a:stretch>
          </p:blipFill>
          <p:spPr bwMode="auto">
            <a:xfrm>
              <a:off x="624254" y="0"/>
              <a:ext cx="668216" cy="6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2"/>
            <p:cNvPicPr>
              <a:picLocks noChangeAspect="1"/>
            </p:cNvPicPr>
            <p:nvPr/>
          </p:nvPicPr>
          <p:blipFill>
            <a:blip r:embed="rId3" cstate="print">
              <a:extLst>
                <a:ext uri="{28A0092B-C50C-407E-A947-70E740481C1C}">
                  <a14:useLocalDpi xmlns:a14="http://schemas.microsoft.com/office/drawing/2010/main" val="0"/>
                </a:ext>
              </a:extLst>
            </a:blip>
            <a:srcRect l="34639" t="29260" r="23824" b="54298"/>
            <a:stretch>
              <a:fillRect/>
            </a:stretch>
          </p:blipFill>
          <p:spPr bwMode="auto">
            <a:xfrm>
              <a:off x="0" y="738554"/>
              <a:ext cx="1960685" cy="43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5428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Notes_TextBox_Placeholder"/>
          <p:cNvSpPr>
            <a:spLocks noGrp="1" noChangeArrowheads="1"/>
          </p:cNvSpPr>
          <p:nvPr/>
        </p:nvSpPr>
        <p:spPr bwMode="auto">
          <a:xfrm>
            <a:off x="547688" y="5278438"/>
            <a:ext cx="5942012"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12915" tIns="12915" rIns="12915" bIns="12915"/>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es-PE" altLang="zh-CN"/>
              <a:t>Click to edit Master text styles</a:t>
            </a:r>
          </a:p>
          <a:p>
            <a:pPr>
              <a:buFontTx/>
              <a:buNone/>
              <a:defRPr/>
            </a:pPr>
            <a:r>
              <a:rPr lang="es-PE" altLang="zh-CN"/>
              <a:t>Second level</a:t>
            </a:r>
          </a:p>
          <a:p>
            <a:pPr>
              <a:buFontTx/>
              <a:buNone/>
              <a:defRPr/>
            </a:pPr>
            <a:r>
              <a:rPr lang="es-PE" altLang="zh-CN"/>
              <a:t>Third level</a:t>
            </a:r>
          </a:p>
          <a:p>
            <a:pPr>
              <a:buFontTx/>
              <a:buNone/>
              <a:defRPr/>
            </a:pPr>
            <a:r>
              <a:rPr lang="es-PE" altLang="zh-CN"/>
              <a:t>Fourth level</a:t>
            </a:r>
          </a:p>
          <a:p>
            <a:pPr>
              <a:buFontTx/>
              <a:buNone/>
              <a:defRPr/>
            </a:pPr>
            <a:r>
              <a:rPr lang="es-PE" altLang="zh-CN"/>
              <a:t>Fifth level</a:t>
            </a:r>
          </a:p>
        </p:txBody>
      </p:sp>
      <p:sp>
        <p:nvSpPr>
          <p:cNvPr id="2051" name="Rectangle 11"/>
          <p:cNvSpPr>
            <a:spLocks noGrp="1" noChangeArrowheads="1"/>
          </p:cNvSpPr>
          <p:nvPr>
            <p:ph type="ftr" sz="quarter" idx="4"/>
          </p:nvPr>
        </p:nvSpPr>
        <p:spPr bwMode="auto">
          <a:xfrm>
            <a:off x="457200" y="8791575"/>
            <a:ext cx="6076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100" b="1"/>
            </a:lvl1pPr>
          </a:lstStyle>
          <a:p>
            <a:pPr>
              <a:defRPr/>
            </a:pPr>
            <a:r>
              <a:rPr lang="en-US" altLang="es-PE"/>
              <a:t>1 - 3</a:t>
            </a:r>
            <a:endParaRPr lang="es-PE" altLang="en-US" sz="1800" b="0"/>
          </a:p>
        </p:txBody>
      </p:sp>
    </p:spTree>
    <p:extLst>
      <p:ext uri="{BB962C8B-B14F-4D97-AF65-F5344CB8AC3E}">
        <p14:creationId xmlns:p14="http://schemas.microsoft.com/office/powerpoint/2010/main" val="188844697"/>
      </p:ext>
    </p:extLst>
  </p:cSld>
  <p:clrMap bg1="lt1" tx1="dk1" bg2="lt2" tx2="dk2" accent1="accent1" accent2="accent2" accent3="accent3" accent4="accent4" accent5="accent5" accent6="accent6" hlink="hlink" folHlink="folHlink"/>
  <p:hf hdr="0" dt="0"/>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Font typeface="Arial" charset="0"/>
              <a:buNone/>
            </a:pPr>
            <a:r>
              <a:rPr lang="en-US" altLang="es-PE" sz="27700" b="1">
                <a:solidFill>
                  <a:srgbClr val="CCCCCC"/>
                </a:solidFill>
                <a:latin typeface="Times New Roman" pitchFamily="18" charset="0"/>
              </a:rPr>
              <a:t>4</a:t>
            </a:r>
            <a:endParaRPr lang="en-US" altLang="es-PE" sz="27700" b="1" dirty="0">
              <a:solidFill>
                <a:srgbClr val="CCCCCC"/>
              </a:solidFill>
              <a:latin typeface="Times New Roman" pitchFamily="18" charset="0"/>
            </a:endParaRP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Click to edit Master title style</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Click to edit Master subtitle style</a:t>
            </a:r>
          </a:p>
        </p:txBody>
      </p:sp>
      <p:sp>
        <p:nvSpPr>
          <p:cNvPr id="7" name="Slide_Copyright"/>
          <p:cNvSpPr>
            <a:spLocks noChangeArrowheads="1"/>
          </p:cNvSpPr>
          <p:nvPr userDrawn="1"/>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a:solidFill>
                  <a:schemeClr val="tx1">
                    <a:lumMod val="50000"/>
                    <a:lumOff val="50000"/>
                  </a:schemeClr>
                </a:solidFill>
              </a:rPr>
              <a:t>.</a:t>
            </a:r>
          </a:p>
        </p:txBody>
      </p:sp>
      <p:pic>
        <p:nvPicPr>
          <p:cNvPr id="8" name="Imagen 7"/>
          <p:cNvPicPr>
            <a:picLocks noChangeAspect="1"/>
          </p:cNvPicPr>
          <p:nvPr userDrawn="1"/>
        </p:nvPicPr>
        <p:blipFill rotWithShape="1">
          <a:blip r:embed="rId2"/>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30131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860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232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51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8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09600" y="439738"/>
            <a:ext cx="7918450" cy="876300"/>
          </a:xfrm>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406907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es-PE" dirty="0"/>
              <a:t>Click to edit Master text styles</a:t>
            </a:r>
          </a:p>
          <a:p>
            <a:pPr lvl="1"/>
            <a:r>
              <a:rPr lang="en-US" altLang="es-PE" dirty="0"/>
              <a:t>Second level</a:t>
            </a:r>
          </a:p>
          <a:p>
            <a:pPr lvl="2"/>
            <a:r>
              <a:rPr lang="en-US" altLang="es-PE" dirty="0"/>
              <a:t>Third level</a:t>
            </a:r>
          </a:p>
          <a:p>
            <a:pPr lvl="3"/>
            <a:r>
              <a:rPr lang="en-US" altLang="es-PE" dirty="0"/>
              <a:t>Fourth level</a:t>
            </a:r>
          </a:p>
          <a:p>
            <a:pPr lvl="4"/>
            <a:r>
              <a:rPr lang="en-US" altLang="es-PE" dirty="0"/>
              <a:t>Fifth level</a:t>
            </a:r>
          </a:p>
        </p:txBody>
      </p:sp>
      <p:sp>
        <p:nvSpPr>
          <p:cNvPr id="1028" name="Slide_Copyright"/>
          <p:cNvSpPr>
            <a:spLocks noChangeArrowheads="1"/>
          </p:cNvSpPr>
          <p:nvPr/>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a:solidFill>
                  <a:schemeClr val="tx1">
                    <a:lumMod val="50000"/>
                    <a:lumOff val="50000"/>
                  </a:schemeClr>
                </a:solidFill>
              </a:rPr>
              <a:t>.</a:t>
            </a: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es-PE"/>
              <a:t>Click to edit Master title style</a:t>
            </a:r>
          </a:p>
        </p:txBody>
      </p:sp>
      <p:sp>
        <p:nvSpPr>
          <p:cNvPr id="1030" name="Slide_Page_Number"/>
          <p:cNvSpPr>
            <a:spLocks noChangeArrowheads="1"/>
          </p:cNvSpPr>
          <p:nvPr/>
        </p:nvSpPr>
        <p:spPr bwMode="auto">
          <a:xfrm>
            <a:off x="457200" y="6572603"/>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altLang="es-PE" sz="1000" dirty="0">
                <a:solidFill>
                  <a:schemeClr val="tx1">
                    <a:lumMod val="50000"/>
                    <a:lumOff val="50000"/>
                  </a:schemeClr>
                </a:solidFill>
              </a:rPr>
              <a:t>1 - </a:t>
            </a:r>
            <a:fld id="{CC6CCC35-D252-4A19-A0BD-32E64AD2563A}" type="slidenum">
              <a:rPr lang="en-US" altLang="es-PE" sz="1000">
                <a:solidFill>
                  <a:schemeClr val="tx1">
                    <a:lumMod val="50000"/>
                    <a:lumOff val="50000"/>
                  </a:schemeClr>
                </a:solidFill>
              </a:rPr>
              <a:pPr algn="just" eaLnBrk="1" hangingPunct="1"/>
              <a:t>‹Nº›</a:t>
            </a:fld>
            <a:endParaRPr lang="en-US" altLang="es-PE" sz="1000" dirty="0">
              <a:solidFill>
                <a:schemeClr val="tx1">
                  <a:lumMod val="50000"/>
                  <a:lumOff val="50000"/>
                </a:schemeClr>
              </a:solidFill>
            </a:endParaRPr>
          </a:p>
        </p:txBody>
      </p:sp>
      <p:pic>
        <p:nvPicPr>
          <p:cNvPr id="2" name="Imagen 1"/>
          <p:cNvPicPr>
            <a:picLocks noChangeAspect="1"/>
          </p:cNvPicPr>
          <p:nvPr userDrawn="1"/>
        </p:nvPicPr>
        <p:blipFill rotWithShape="1">
          <a:blip r:embed="rId8"/>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423549090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C0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C0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rgbClr val="C00000"/>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272">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gif"/><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cd/E23943_01/web.1111/b32511/intro_security.htm#WSSEC1112" TargetMode="External"/><Relationship Id="rId2" Type="http://schemas.openxmlformats.org/officeDocument/2006/relationships/hyperlink" Target="https://spring.io/projects/spring-ws#:~:text=Spring%20Web%20Services%20(Spring%2DWS,ways%20to%20manipulate%20XML%20payloads" TargetMode="External"/><Relationship Id="rId1" Type="http://schemas.openxmlformats.org/officeDocument/2006/relationships/slideLayout" Target="../slideLayouts/slideLayout2.xml"/><Relationship Id="rId5" Type="http://schemas.openxmlformats.org/officeDocument/2006/relationships/hyperlink" Target="https://docs.spring.io/spring-integration/reference/html/ws.html" TargetMode="External"/><Relationship Id="rId4" Type="http://schemas.openxmlformats.org/officeDocument/2006/relationships/hyperlink" Target="https://es.wikipedia.org/wiki/WS-Secu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itle_Gray_Number"/>
          <p:cNvSpPr>
            <a:spLocks noChangeArrowheads="1"/>
          </p:cNvSpPr>
          <p:nvPr/>
        </p:nvSpPr>
        <p:spPr bwMode="auto">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27700" b="1" dirty="0" smtClean="0">
                <a:solidFill>
                  <a:srgbClr val="CCCCCC"/>
                </a:solidFill>
                <a:latin typeface="Times New Roman" pitchFamily="18" charset="0"/>
                <a:sym typeface="Times New Roman" pitchFamily="18" charset="0"/>
              </a:rPr>
              <a:t>12</a:t>
            </a:r>
            <a:endParaRPr lang="es-PE" altLang="zh-CN" dirty="0"/>
          </a:p>
        </p:txBody>
      </p:sp>
      <p:sp>
        <p:nvSpPr>
          <p:cNvPr id="2051" name="Slide_Copyright"/>
          <p:cNvSpPr>
            <a:spLocks noChangeArrowheads="1"/>
          </p:cNvSpPr>
          <p:nvPr/>
        </p:nvSpPr>
        <p:spPr bwMode="auto">
          <a:xfrm>
            <a:off x="2517775" y="6564313"/>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1000" i="1">
                <a:solidFill>
                  <a:srgbClr val="7F7F7F"/>
                </a:solidFill>
              </a:rPr>
              <a:t>Copyright © Todos los Derechos Reservados - Cibertec Perú SAC.</a:t>
            </a:r>
          </a:p>
        </p:txBody>
      </p:sp>
      <p:pic>
        <p:nvPicPr>
          <p:cNvPr id="2052" name="Imagen 7"/>
          <p:cNvPicPr>
            <a:picLocks noChangeAspect="1" noChangeArrowheads="1"/>
          </p:cNvPicPr>
          <p:nvPr/>
        </p:nvPicPr>
        <p:blipFill>
          <a:blip r:embed="rId2">
            <a:extLst>
              <a:ext uri="{28A0092B-C50C-407E-A947-70E740481C1C}">
                <a14:useLocalDpi xmlns:a14="http://schemas.microsoft.com/office/drawing/2010/main" val="0"/>
              </a:ext>
            </a:extLst>
          </a:blip>
          <a:srcRect l="25999" t="4480" r="7999"/>
          <a:stretch>
            <a:fillRect/>
          </a:stretch>
        </p:blipFill>
        <p:spPr bwMode="auto">
          <a:xfrm>
            <a:off x="6748463" y="6530975"/>
            <a:ext cx="20574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10"/>
          <p:cNvSpPr>
            <a:spLocks noGrp="1" noChangeArrowheads="1"/>
          </p:cNvSpPr>
          <p:nvPr>
            <p:ph type="title"/>
          </p:nvPr>
        </p:nvSpPr>
        <p:spPr>
          <a:xfrm>
            <a:off x="914400" y="2667000"/>
            <a:ext cx="7543698"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pPr>
            <a:r>
              <a:rPr lang="en-US" dirty="0"/>
              <a:t>Features of the framework for building SOAP Web Service</a:t>
            </a:r>
            <a:endParaRPr lang="es-PE" altLang="zh-CN" dirty="0">
              <a:ea typeface="SimSun" pitchFamily="2" charset="-122"/>
            </a:endParaRPr>
          </a:p>
        </p:txBody>
      </p:sp>
      <p:sp>
        <p:nvSpPr>
          <p:cNvPr id="2054" name="Subtitle 5"/>
          <p:cNvSpPr>
            <a:spLocks noGrp="1" noChangeArrowheads="1"/>
          </p:cNvSpPr>
          <p:nvPr>
            <p:ph type="subTitle" idx="4294967295"/>
          </p:nvPr>
        </p:nvSpPr>
        <p:spPr>
          <a:xfrm>
            <a:off x="0" y="4419600"/>
            <a:ext cx="9144000" cy="365125"/>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lgn="ctr">
              <a:buFont typeface="Arial" pitchFamily="34" charset="0"/>
              <a:buNone/>
            </a:pPr>
            <a:r>
              <a:rPr lang="es-PE" altLang="zh-CN" dirty="0">
                <a:ea typeface="SimSun" pitchFamily="2" charset="-122"/>
              </a:rPr>
              <a:t>Java </a:t>
            </a:r>
            <a:r>
              <a:rPr lang="en-US" dirty="0"/>
              <a:t>Backend Developer I</a:t>
            </a:r>
            <a:endParaRPr lang="es-PE" altLang="zh-CN" dirty="0">
              <a:ea typeface="SimSun" pitchFamily="2" charset="-122"/>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28600"/>
            <a:ext cx="2715242" cy="457200"/>
          </a:xfrm>
          <a:prstGeom prst="rect">
            <a:avLst/>
          </a:prstGeom>
        </p:spPr>
      </p:pic>
      <p:graphicFrame>
        <p:nvGraphicFramePr>
          <p:cNvPr id="10" name="Diagrama 9"/>
          <p:cNvGraphicFramePr>
            <a:graphicFrameLocks/>
          </p:cNvGraphicFramePr>
          <p:nvPr>
            <p:extLst>
              <p:ext uri="{D42A27DB-BD31-4B8C-83A1-F6EECF244321}">
                <p14:modId xmlns:p14="http://schemas.microsoft.com/office/powerpoint/2010/main" val="46472917"/>
              </p:ext>
            </p:extLst>
          </p:nvPr>
        </p:nvGraphicFramePr>
        <p:xfrm>
          <a:off x="381110" y="228684"/>
          <a:ext cx="5105266" cy="7619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Why Contract First?</a:t>
            </a:r>
            <a:r>
              <a:rPr lang="es-PE" sz="2800" dirty="0"/>
              <a:t/>
            </a:r>
            <a:br>
              <a:rPr lang="es-PE" sz="2800" dirty="0"/>
            </a:b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562275"/>
          </a:xfrm>
          <a:extLst>
            <a:ext uri="{91240B29-F687-4F45-9708-019B960494DF}">
              <a14:hiddenLine xmlns:a14="http://schemas.microsoft.com/office/drawing/2010/main" w="9525">
                <a:solidFill>
                  <a:srgbClr val="000000"/>
                </a:solidFill>
                <a:miter lim="800000"/>
                <a:headEnd/>
                <a:tailEnd/>
              </a14:hiddenLine>
            </a:ext>
          </a:extLst>
        </p:spPr>
        <p:txBody>
          <a:bodyPr/>
          <a:lstStyle/>
          <a:p>
            <a:pPr lvl="1" algn="just"/>
            <a:r>
              <a:rPr lang="es-PE" dirty="0" smtClean="0"/>
              <a:t>Además</a:t>
            </a:r>
            <a:r>
              <a:rPr lang="es-PE" dirty="0"/>
              <a:t>, no todas las pilas de SOAP generan el mismo contrato de servicio web a partir de un contrato de Java. Esto significa que cambiar su pila SOAP actual por una diferente (por el motivo que sea), también podría cambiar su contrato de servicio web.</a:t>
            </a:r>
          </a:p>
          <a:p>
            <a:pPr lvl="1" algn="just"/>
            <a:r>
              <a:rPr lang="es-PE" dirty="0"/>
              <a:t>Cuando cambia un contrato de servicio web, los usuarios del contrato deberán recibir instrucciones para obtener el nuevo contrato y posiblemente cambiar su código para adaptarse a cualquier cambio en el contrato.</a:t>
            </a:r>
          </a:p>
          <a:p>
            <a:pPr lvl="1" algn="just"/>
            <a:r>
              <a:rPr lang="es-PE" dirty="0"/>
              <a:t>Para que un contrato sea útil, debe permanecer constante durante el mayor tiempo posible. Si un contrato cambia, deberá comunicarse con todos los usuarios de su servicio e indicarles que obtengan la nueva versión del contrato</a:t>
            </a:r>
            <a:r>
              <a:rPr lang="es-PE" dirty="0" smtClean="0"/>
              <a:t>.</a:t>
            </a:r>
            <a:endParaRPr lang="es-PE" dirty="0"/>
          </a:p>
        </p:txBody>
      </p:sp>
    </p:spTree>
    <p:extLst>
      <p:ext uri="{BB962C8B-B14F-4D97-AF65-F5344CB8AC3E}">
        <p14:creationId xmlns:p14="http://schemas.microsoft.com/office/powerpoint/2010/main" val="40525849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Why Contract First?</a:t>
            </a:r>
            <a:r>
              <a:rPr lang="es-PE" sz="2800" dirty="0"/>
              <a:t/>
            </a:r>
            <a:br>
              <a:rPr lang="es-PE" sz="2800" dirty="0"/>
            </a:b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546612"/>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dirty="0" smtClean="0"/>
              <a:t>Actuación</a:t>
            </a:r>
            <a:endParaRPr lang="es-PE" b="1" dirty="0"/>
          </a:p>
          <a:p>
            <a:pPr lvl="1" algn="just"/>
            <a:r>
              <a:rPr lang="es-PE" dirty="0"/>
              <a:t>Cuando Java se transforma automáticamente en XML, no hay forma de estar seguro de lo que se envía a través del </a:t>
            </a:r>
            <a:r>
              <a:rPr lang="es-PE" dirty="0" err="1" smtClean="0"/>
              <a:t>wire</a:t>
            </a:r>
            <a:r>
              <a:rPr lang="es-PE" dirty="0" smtClean="0"/>
              <a:t>.</a:t>
            </a:r>
            <a:r>
              <a:rPr lang="es-PE" dirty="0"/>
              <a:t> Un objeto puede hacer referencia a otro objeto, que se refiere a otro, etc. Al final, la mitad de los objetos </a:t>
            </a:r>
            <a:r>
              <a:rPr lang="es-PE" dirty="0" smtClean="0"/>
              <a:t>de la máquina </a:t>
            </a:r>
            <a:r>
              <a:rPr lang="es-PE" dirty="0"/>
              <a:t>virtual </a:t>
            </a:r>
            <a:r>
              <a:rPr lang="es-PE" dirty="0" smtClean="0"/>
              <a:t>JAVA podrían </a:t>
            </a:r>
            <a:r>
              <a:rPr lang="es-PE" dirty="0"/>
              <a:t>convertirse a XML, lo que resultará en tiempos de respuesta lentos.</a:t>
            </a:r>
          </a:p>
          <a:p>
            <a:pPr lvl="1" algn="just"/>
            <a:r>
              <a:rPr lang="es-PE" dirty="0"/>
              <a:t>Cuando se utiliza </a:t>
            </a:r>
            <a:r>
              <a:rPr lang="es-PE" dirty="0" err="1" smtClean="0"/>
              <a:t>Contract</a:t>
            </a:r>
            <a:r>
              <a:rPr lang="es-PE" dirty="0" smtClean="0"/>
              <a:t> </a:t>
            </a:r>
            <a:r>
              <a:rPr lang="es-PE" dirty="0" err="1" smtClean="0"/>
              <a:t>First</a:t>
            </a:r>
            <a:r>
              <a:rPr lang="es-PE" dirty="0" smtClean="0"/>
              <a:t>, </a:t>
            </a:r>
            <a:r>
              <a:rPr lang="es-PE" dirty="0"/>
              <a:t>se describe explícitamente qué XML se envía a dónde, asegurándose así de que sea exactamente lo que desea</a:t>
            </a:r>
            <a:r>
              <a:rPr lang="es-PE" dirty="0" smtClean="0"/>
              <a:t>.</a:t>
            </a:r>
            <a:endParaRPr lang="es-PE" dirty="0"/>
          </a:p>
        </p:txBody>
      </p:sp>
    </p:spTree>
    <p:extLst>
      <p:ext uri="{BB962C8B-B14F-4D97-AF65-F5344CB8AC3E}">
        <p14:creationId xmlns:p14="http://schemas.microsoft.com/office/powerpoint/2010/main" val="284995259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Why Contract First?</a:t>
            </a:r>
            <a:r>
              <a:rPr lang="es-PE" sz="2800" dirty="0"/>
              <a:t/>
            </a:r>
            <a:br>
              <a:rPr lang="es-PE" sz="2800" dirty="0"/>
            </a:b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239383"/>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dirty="0" smtClean="0"/>
              <a:t>Reutilización</a:t>
            </a:r>
            <a:endParaRPr lang="es-PE" b="1" dirty="0"/>
          </a:p>
          <a:p>
            <a:pPr lvl="1" algn="just"/>
            <a:r>
              <a:rPr lang="es-PE" dirty="0"/>
              <a:t>Definir su esquema en un archivo separado le permite reutilizar ese archivo en diferentes escenarios. Si define un </a:t>
            </a:r>
            <a:r>
              <a:rPr lang="es-PE" dirty="0" err="1"/>
              <a:t>AirportCode</a:t>
            </a:r>
            <a:r>
              <a:rPr lang="es-PE" dirty="0"/>
              <a:t> en un archivo llamado airline.xsd, así:</a:t>
            </a:r>
          </a:p>
          <a:p>
            <a:endParaRPr lang="es-PE" b="1" dirty="0" smtClean="0"/>
          </a:p>
          <a:p>
            <a:endParaRPr lang="es-PE" b="1" dirty="0" smtClean="0"/>
          </a:p>
          <a:p>
            <a:endParaRPr lang="es-PE" b="1" dirty="0"/>
          </a:p>
          <a:p>
            <a:endParaRPr lang="es-PE" b="1" dirty="0" smtClean="0"/>
          </a:p>
          <a:p>
            <a:r>
              <a:rPr lang="es-PE" b="1" dirty="0" smtClean="0"/>
              <a:t>Control </a:t>
            </a:r>
            <a:r>
              <a:rPr lang="es-PE" b="1" dirty="0"/>
              <a:t>de versiones</a:t>
            </a:r>
          </a:p>
          <a:p>
            <a:pPr lvl="1" algn="just"/>
            <a:r>
              <a:rPr lang="es-PE" dirty="0"/>
              <a:t>Aunque un contrato debe permanecer constante durante el mayor tiempo posible, a veces </a:t>
            </a:r>
            <a:r>
              <a:rPr lang="es-PE" i="1" dirty="0"/>
              <a:t>es</a:t>
            </a:r>
            <a:r>
              <a:rPr lang="es-PE" dirty="0"/>
              <a:t> necesario cambiarlo. En Java, esto normalmente da como resultado una nueva interfaz Java, como AirlineService2, y una (nueva) implementación de esa interfaz.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62" y="2667020"/>
            <a:ext cx="5029068" cy="12968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4585148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Why Contract First?</a:t>
            </a:r>
            <a:r>
              <a:rPr lang="es-PE" sz="2800" dirty="0"/>
              <a:t/>
            </a:r>
            <a:br>
              <a:rPr lang="es-PE" sz="2800" dirty="0"/>
            </a:b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546612"/>
          </a:xfrm>
          <a:extLst>
            <a:ext uri="{91240B29-F687-4F45-9708-019B960494DF}">
              <a14:hiddenLine xmlns:a14="http://schemas.microsoft.com/office/drawing/2010/main" w="9525">
                <a:solidFill>
                  <a:srgbClr val="000000"/>
                </a:solidFill>
                <a:miter lim="800000"/>
                <a:headEnd/>
                <a:tailEnd/>
              </a14:hiddenLine>
            </a:ext>
          </a:extLst>
        </p:spPr>
        <p:txBody>
          <a:bodyPr/>
          <a:lstStyle/>
          <a:p>
            <a:pPr lvl="1" algn="just"/>
            <a:r>
              <a:rPr lang="es-PE" dirty="0" smtClean="0"/>
              <a:t>Por </a:t>
            </a:r>
            <a:r>
              <a:rPr lang="es-PE" dirty="0"/>
              <a:t>supuesto, el servicio anterior debe mantenerse, porque puede haber clientes que aún no hayan migrado.</a:t>
            </a:r>
          </a:p>
          <a:p>
            <a:pPr lvl="1" algn="just"/>
            <a:r>
              <a:rPr lang="es-PE" dirty="0"/>
              <a:t>Si usamos el </a:t>
            </a:r>
            <a:r>
              <a:rPr lang="es-PE" dirty="0" err="1"/>
              <a:t>C</a:t>
            </a:r>
            <a:r>
              <a:rPr lang="es-PE" dirty="0" err="1" smtClean="0"/>
              <a:t>ontract</a:t>
            </a:r>
            <a:r>
              <a:rPr lang="es-PE" dirty="0" smtClean="0"/>
              <a:t> </a:t>
            </a:r>
            <a:r>
              <a:rPr lang="es-PE" dirty="0" err="1" smtClean="0"/>
              <a:t>First</a:t>
            </a:r>
            <a:r>
              <a:rPr lang="es-PE" dirty="0" smtClean="0"/>
              <a:t>, </a:t>
            </a:r>
            <a:r>
              <a:rPr lang="es-PE" dirty="0"/>
              <a:t>podemos tener un acoplamiento más flexible entre el contrato y la implementación. Un acoplamiento tan flexible nos permite implementar ambas versiones del contrato en una clase. Podríamos, por ejemplo, usar una hoja de estilo XSLT para convertir cualquier mensaje de "estilo antiguo" en mensajes de "estilo nuevo".</a:t>
            </a:r>
          </a:p>
          <a:p>
            <a:r>
              <a:rPr lang="es-PE" dirty="0"/>
              <a:t/>
            </a:r>
            <a:br>
              <a:rPr lang="es-PE" dirty="0"/>
            </a:br>
            <a:endParaRPr lang="es-PE" dirty="0"/>
          </a:p>
        </p:txBody>
      </p:sp>
    </p:spTree>
    <p:extLst>
      <p:ext uri="{BB962C8B-B14F-4D97-AF65-F5344CB8AC3E}">
        <p14:creationId xmlns:p14="http://schemas.microsoft.com/office/powerpoint/2010/main" val="40697740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Supports WS-Security</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562275"/>
          </a:xfrm>
          <a:extLst>
            <a:ext uri="{91240B29-F687-4F45-9708-019B960494DF}">
              <a14:hiddenLine xmlns:a14="http://schemas.microsoft.com/office/drawing/2010/main" w="9525">
                <a:solidFill>
                  <a:srgbClr val="000000"/>
                </a:solidFill>
                <a:miter lim="800000"/>
                <a:headEnd/>
                <a:tailEnd/>
              </a14:hiddenLine>
            </a:ext>
          </a:extLst>
        </p:spPr>
        <p:txBody>
          <a:bodyPr/>
          <a:lstStyle/>
          <a:p>
            <a:pPr lvl="1" algn="just"/>
            <a:r>
              <a:rPr lang="es-PE" dirty="0"/>
              <a:t>WS-Security (Seguridad en Servicios Web) es un protocolo de comunicaciones que suministra un medio para aplicar seguridad a los Servicios Web. En abril de 2004 el estándar WS-Security 1.0 fue publicado por Oasis-Open. En 2006 fue publicada la versión 1.1.</a:t>
            </a:r>
          </a:p>
          <a:p>
            <a:pPr lvl="1" algn="just"/>
            <a:r>
              <a:rPr lang="es-PE" dirty="0"/>
              <a:t>Originalmente desarrollado por IBM, Microsoft, y VeriSign, el protocolo es ahora llamado oficialmente WSS y está desarrollado por un comité en Oasis-Open.</a:t>
            </a:r>
          </a:p>
          <a:p>
            <a:pPr lvl="1" algn="just"/>
            <a:r>
              <a:rPr lang="es-PE" dirty="0"/>
              <a:t>El protocolo contiene especificaciones sobre cómo debe garantizarse la integridad y seguridad en mensajería de Servicios Web. El protocolo WSS incluye detalles en el uso de SAML y </a:t>
            </a:r>
            <a:r>
              <a:rPr lang="es-PE" dirty="0" err="1"/>
              <a:t>Kerberos</a:t>
            </a:r>
            <a:r>
              <a:rPr lang="es-PE" dirty="0"/>
              <a:t>, y formatos de certificado tales como X.509</a:t>
            </a:r>
            <a:r>
              <a:rPr lang="es-PE" dirty="0" smtClean="0"/>
              <a:t>.</a:t>
            </a:r>
            <a:endParaRPr lang="es-PE" dirty="0"/>
          </a:p>
        </p:txBody>
      </p:sp>
    </p:spTree>
    <p:extLst>
      <p:ext uri="{BB962C8B-B14F-4D97-AF65-F5344CB8AC3E}">
        <p14:creationId xmlns:p14="http://schemas.microsoft.com/office/powerpoint/2010/main" val="93699167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Supports WS-Security</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246323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dirty="0" smtClean="0"/>
              <a:t>La</a:t>
            </a:r>
            <a:r>
              <a:rPr lang="es-PE" dirty="0"/>
              <a:t> Integridad de datos y confidencialidad podrían también garantizarse sobre Servicios Web a través del uso de la </a:t>
            </a:r>
            <a:r>
              <a:rPr lang="es-PE" dirty="0" err="1"/>
              <a:t>Transport</a:t>
            </a:r>
            <a:r>
              <a:rPr lang="es-PE" dirty="0"/>
              <a:t> </a:t>
            </a:r>
            <a:r>
              <a:rPr lang="es-PE" dirty="0" err="1"/>
              <a:t>Layer</a:t>
            </a:r>
            <a:r>
              <a:rPr lang="es-PE" dirty="0"/>
              <a:t> Security (TLS), por ejemplo enviando mensajes sobre HTTPS. </a:t>
            </a:r>
            <a:endParaRPr lang="es-PE" dirty="0" smtClean="0"/>
          </a:p>
          <a:p>
            <a:pPr algn="just"/>
            <a:r>
              <a:rPr lang="es-PE" dirty="0" smtClean="0"/>
              <a:t>WS-Security </a:t>
            </a:r>
            <a:r>
              <a:rPr lang="es-PE" dirty="0"/>
              <a:t>incorpora características de seguridad en el encabezado de un mensaje SOAP, trabajando en la capa aplicación. Así asegura seguridad extremo a </a:t>
            </a:r>
            <a:r>
              <a:rPr lang="es-PE" dirty="0" smtClean="0"/>
              <a:t>extremo.</a:t>
            </a:r>
            <a:endParaRPr lang="es-PE" dirty="0"/>
          </a:p>
        </p:txBody>
      </p:sp>
    </p:spTree>
    <p:extLst>
      <p:ext uri="{BB962C8B-B14F-4D97-AF65-F5344CB8AC3E}">
        <p14:creationId xmlns:p14="http://schemas.microsoft.com/office/powerpoint/2010/main" val="221574543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Integrates with Spring</a:t>
            </a:r>
            <a:br>
              <a:rPr lang="en-US" altLang="zh-CN" sz="2800" dirty="0">
                <a:ea typeface="SimSun" pitchFamily="2" charset="-122"/>
              </a:rPr>
            </a:b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78107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dirty="0"/>
              <a:t>Actualmente la mayoría de empresas tienen Servicios SOAP debido a que hace 10 años o más esta tecnología era la mejor </a:t>
            </a:r>
            <a:r>
              <a:rPr lang="es-PE" dirty="0" smtClean="0"/>
              <a:t>especificación </a:t>
            </a:r>
            <a:r>
              <a:rPr lang="es-PE" dirty="0"/>
              <a:t>para exponer a clientes de aplicaciones web o de </a:t>
            </a:r>
            <a:r>
              <a:rPr lang="es-PE" dirty="0" smtClean="0"/>
              <a:t>escritorio. </a:t>
            </a:r>
          </a:p>
          <a:p>
            <a:pPr algn="just"/>
            <a:r>
              <a:rPr lang="es-PE" dirty="0" smtClean="0"/>
              <a:t>Spring </a:t>
            </a:r>
            <a:r>
              <a:rPr lang="es-PE" dirty="0" err="1" smtClean="0"/>
              <a:t>Boot</a:t>
            </a:r>
            <a:r>
              <a:rPr lang="es-PE" dirty="0" smtClean="0"/>
              <a:t> permite hacer llamadas al </a:t>
            </a:r>
            <a:r>
              <a:rPr lang="es-PE" dirty="0" err="1" smtClean="0"/>
              <a:t>webservices</a:t>
            </a:r>
            <a:r>
              <a:rPr lang="es-PE" dirty="0" smtClean="0"/>
              <a:t> SOAP, para ello debemos tener presente:</a:t>
            </a:r>
          </a:p>
          <a:p>
            <a:pPr lvl="1" algn="just"/>
            <a:r>
              <a:rPr lang="es-PE" dirty="0"/>
              <a:t>Para poder hacer la invocación de un servicio SOAP necesitamos generar su cliente. Esto implica que en nuestro servicio nuevo debemos conocer la implementación del SOAP que queremos invocar. Si ya has trabajado con servicios SOAP anteriormente probablemente ya has trabajado también con programas como Metro para la generación de clientes SOAP a partir de un </a:t>
            </a:r>
            <a:r>
              <a:rPr lang="es-PE" dirty="0" smtClean="0"/>
              <a:t>WSDL</a:t>
            </a:r>
          </a:p>
          <a:p>
            <a:pPr lvl="1" algn="just"/>
            <a:r>
              <a:rPr lang="es-PE" dirty="0"/>
              <a:t>Generar clases java a partir de la especificación </a:t>
            </a:r>
            <a:r>
              <a:rPr lang="es-PE" dirty="0" smtClean="0"/>
              <a:t>WSDL</a:t>
            </a:r>
          </a:p>
          <a:p>
            <a:pPr lvl="1" algn="just"/>
            <a:endParaRPr lang="es-PE" dirty="0"/>
          </a:p>
          <a:p>
            <a:pPr algn="just"/>
            <a:endParaRPr lang="es-PE" dirty="0"/>
          </a:p>
        </p:txBody>
      </p:sp>
    </p:spTree>
    <p:extLst>
      <p:ext uri="{BB962C8B-B14F-4D97-AF65-F5344CB8AC3E}">
        <p14:creationId xmlns:p14="http://schemas.microsoft.com/office/powerpoint/2010/main" val="34306368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Integrates with Spring</a:t>
            </a:r>
            <a:br>
              <a:rPr lang="en-US" altLang="zh-CN" sz="2800" dirty="0">
                <a:ea typeface="SimSun" pitchFamily="2" charset="-122"/>
              </a:rPr>
            </a:b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156010"/>
          </a:xfrm>
          <a:extLst>
            <a:ext uri="{91240B29-F687-4F45-9708-019B960494DF}">
              <a14:hiddenLine xmlns:a14="http://schemas.microsoft.com/office/drawing/2010/main" w="9525">
                <a:solidFill>
                  <a:srgbClr val="000000"/>
                </a:solidFill>
                <a:miter lim="800000"/>
                <a:headEnd/>
                <a:tailEnd/>
              </a14:hiddenLine>
            </a:ext>
          </a:extLst>
        </p:spPr>
        <p:txBody>
          <a:bodyPr/>
          <a:lstStyle/>
          <a:p>
            <a:pPr lvl="1" algn="just"/>
            <a:r>
              <a:rPr lang="es-PE" dirty="0"/>
              <a:t>Generar clase </a:t>
            </a:r>
            <a:r>
              <a:rPr lang="es-PE" dirty="0" smtClean="0"/>
              <a:t>cliente: la clase </a:t>
            </a:r>
            <a:r>
              <a:rPr lang="es-PE" dirty="0"/>
              <a:t>en la que hacemos la invocación del </a:t>
            </a:r>
            <a:r>
              <a:rPr lang="es-PE" dirty="0" smtClean="0"/>
              <a:t>servicio</a:t>
            </a:r>
          </a:p>
          <a:p>
            <a:pPr lvl="1" algn="just"/>
            <a:r>
              <a:rPr lang="es-PE" dirty="0" smtClean="0"/>
              <a:t>Configurar </a:t>
            </a:r>
            <a:r>
              <a:rPr lang="es-PE" dirty="0"/>
              <a:t>el </a:t>
            </a:r>
            <a:r>
              <a:rPr lang="es-PE" dirty="0" err="1" smtClean="0"/>
              <a:t>marshalling</a:t>
            </a:r>
            <a:r>
              <a:rPr lang="es-PE" dirty="0" smtClean="0"/>
              <a:t>: </a:t>
            </a:r>
            <a:r>
              <a:rPr lang="es-PE" dirty="0"/>
              <a:t>El </a:t>
            </a:r>
            <a:r>
              <a:rPr lang="es-PE" dirty="0" err="1"/>
              <a:t>marshalling</a:t>
            </a:r>
            <a:r>
              <a:rPr lang="es-PE" dirty="0"/>
              <a:t> se refiere a la conversión entre XML y objetos Java en tiempo de ejecución, esto es, los </a:t>
            </a:r>
            <a:r>
              <a:rPr lang="es-PE" dirty="0" err="1"/>
              <a:t>requests</a:t>
            </a:r>
            <a:r>
              <a:rPr lang="es-PE" dirty="0"/>
              <a:t> que enviamos (Java a XML) y los responses que recibimos (XML a Java</a:t>
            </a:r>
            <a:r>
              <a:rPr lang="es-PE" dirty="0" smtClean="0"/>
              <a:t>).</a:t>
            </a:r>
          </a:p>
          <a:p>
            <a:pPr lvl="1" algn="just"/>
            <a:r>
              <a:rPr lang="es-PE" dirty="0" smtClean="0"/>
              <a:t>Invocar </a:t>
            </a:r>
            <a:r>
              <a:rPr lang="es-PE" dirty="0"/>
              <a:t>el cliente </a:t>
            </a:r>
            <a:r>
              <a:rPr lang="es-PE" dirty="0" smtClean="0"/>
              <a:t>SOAP</a:t>
            </a:r>
          </a:p>
          <a:p>
            <a:pPr lvl="1" algn="just"/>
            <a:r>
              <a:rPr lang="es-PE" dirty="0" err="1"/>
              <a:t>Setear</a:t>
            </a:r>
            <a:r>
              <a:rPr lang="es-PE" dirty="0"/>
              <a:t> </a:t>
            </a:r>
            <a:r>
              <a:rPr lang="es-PE" dirty="0" smtClean="0"/>
              <a:t>autenticación</a:t>
            </a:r>
          </a:p>
          <a:p>
            <a:pPr lvl="1" algn="just"/>
            <a:r>
              <a:rPr lang="es-PE" dirty="0" err="1"/>
              <a:t>Setear</a:t>
            </a:r>
            <a:r>
              <a:rPr lang="es-PE" dirty="0"/>
              <a:t> cabeceras HTTP adicionales</a:t>
            </a:r>
          </a:p>
          <a:p>
            <a:pPr lvl="1" algn="just"/>
            <a:endParaRPr lang="es-PE" dirty="0"/>
          </a:p>
          <a:p>
            <a:pPr algn="just"/>
            <a:endParaRPr lang="es-PE" dirty="0"/>
          </a:p>
        </p:txBody>
      </p:sp>
    </p:spTree>
    <p:extLst>
      <p:ext uri="{BB962C8B-B14F-4D97-AF65-F5344CB8AC3E}">
        <p14:creationId xmlns:p14="http://schemas.microsoft.com/office/powerpoint/2010/main" val="41325215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Integrates with Spring</a:t>
            </a:r>
            <a:br>
              <a:rPr lang="en-US" altLang="zh-CN" sz="2800" dirty="0">
                <a:ea typeface="SimSun" pitchFamily="2" charset="-122"/>
              </a:rPr>
            </a:b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614323"/>
          </a:xfrm>
          <a:extLst>
            <a:ext uri="{91240B29-F687-4F45-9708-019B960494DF}">
              <a14:hiddenLine xmlns:a14="http://schemas.microsoft.com/office/drawing/2010/main" w="9525">
                <a:solidFill>
                  <a:srgbClr val="000000"/>
                </a:solidFill>
                <a:miter lim="800000"/>
                <a:headEnd/>
                <a:tailEnd/>
              </a14:hiddenLine>
            </a:ext>
          </a:extLst>
        </p:spPr>
        <p:txBody>
          <a:bodyPr/>
          <a:lstStyle/>
          <a:p>
            <a:pPr lvl="1" algn="just"/>
            <a:r>
              <a:rPr lang="es-PE" dirty="0"/>
              <a:t>Si bien hoy en día ya prácticamente no se están generando nuevos servicios SOAP, existen muchas empresas y organizaciones que aun no renuevan esta parte de su infraestructura tecnológica, por lo que el camino para muchos será escribir integraciones contra estos servicios.</a:t>
            </a:r>
          </a:p>
          <a:p>
            <a:pPr lvl="1" algn="just"/>
            <a:endParaRPr lang="es-PE" dirty="0"/>
          </a:p>
          <a:p>
            <a:pPr lvl="1" algn="just"/>
            <a:r>
              <a:rPr lang="es-PE" dirty="0"/>
              <a:t>Afortunadamente, con Spring </a:t>
            </a:r>
            <a:r>
              <a:rPr lang="es-PE" dirty="0" err="1"/>
              <a:t>Boot</a:t>
            </a:r>
            <a:r>
              <a:rPr lang="es-PE" dirty="0"/>
              <a:t> </a:t>
            </a:r>
            <a:r>
              <a:rPr lang="es-PE" dirty="0" smtClean="0"/>
              <a:t>se puede observar que </a:t>
            </a:r>
            <a:r>
              <a:rPr lang="es-PE" dirty="0"/>
              <a:t>no es complicado desarrollar estas integraciones. Es más, podemos desarrollarlas de forma bastante limpia y modular.</a:t>
            </a:r>
          </a:p>
          <a:p>
            <a:pPr algn="just"/>
            <a:endParaRPr lang="es-PE" dirty="0"/>
          </a:p>
        </p:txBody>
      </p:sp>
    </p:spTree>
    <p:extLst>
      <p:ext uri="{BB962C8B-B14F-4D97-AF65-F5344CB8AC3E}">
        <p14:creationId xmlns:p14="http://schemas.microsoft.com/office/powerpoint/2010/main" val="20432037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Lecturas adicionales</a:t>
            </a:r>
          </a:p>
        </p:txBody>
      </p:sp>
      <p:sp>
        <p:nvSpPr>
          <p:cNvPr id="16387" name="Rectangle 1031"/>
          <p:cNvSpPr>
            <a:spLocks noGrp="1" noChangeArrowheads="1"/>
          </p:cNvSpPr>
          <p:nvPr>
            <p:ph idx="1"/>
          </p:nvPr>
        </p:nvSpPr>
        <p:spPr>
          <a:xfrm>
            <a:off x="609600" y="1447800"/>
            <a:ext cx="7918450" cy="424834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s-PE" altLang="zh-CN" dirty="0">
                <a:ea typeface="SimSun" pitchFamily="2" charset="-122"/>
              </a:rPr>
              <a:t>Para obtener información adicional, puede consultar los siguientes enlaces: </a:t>
            </a:r>
          </a:p>
          <a:p>
            <a:pPr marL="342900" indent="-342900" eaLnBrk="1" hangingPunct="1">
              <a:buFont typeface="Arial" panose="020B0604020202020204" pitchFamily="34" charset="0"/>
              <a:buChar char="•"/>
            </a:pPr>
            <a:r>
              <a:rPr lang="es-PE" sz="1600" dirty="0">
                <a:hlinkClick r:id="rId2"/>
              </a:rPr>
              <a:t>https://spring.io/projects/spring-ws#:~:text=Spring%20Web%20Services%20(Spring%2DWS,ways%20to%20manipulate%20XML%20payloads</a:t>
            </a:r>
            <a:r>
              <a:rPr lang="es-PE" sz="1600" dirty="0" smtClean="0"/>
              <a:t>.</a:t>
            </a:r>
          </a:p>
          <a:p>
            <a:pPr marL="342900" indent="-342900" eaLnBrk="1" hangingPunct="1">
              <a:buFont typeface="Arial" panose="020B0604020202020204" pitchFamily="34" charset="0"/>
              <a:buChar char="•"/>
            </a:pPr>
            <a:r>
              <a:rPr lang="es-PE" sz="1600" dirty="0">
                <a:hlinkClick r:id="rId3"/>
              </a:rPr>
              <a:t>https://</a:t>
            </a:r>
            <a:r>
              <a:rPr lang="es-PE" sz="1600" dirty="0" smtClean="0">
                <a:hlinkClick r:id="rId3"/>
              </a:rPr>
              <a:t>docs.oracle.com/cd/E23943_01/web.1111/b32511/intro_security.htm#WSSEC1112</a:t>
            </a:r>
            <a:endParaRPr lang="es-PE" sz="1600" dirty="0" smtClean="0"/>
          </a:p>
          <a:p>
            <a:pPr marL="342900" indent="-342900" eaLnBrk="1" hangingPunct="1">
              <a:buFont typeface="Arial" panose="020B0604020202020204" pitchFamily="34" charset="0"/>
              <a:buChar char="•"/>
            </a:pPr>
            <a:r>
              <a:rPr lang="es-PE" sz="1600" dirty="0">
                <a:hlinkClick r:id="rId4"/>
              </a:rPr>
              <a:t>https://</a:t>
            </a:r>
            <a:r>
              <a:rPr lang="es-PE" sz="1600" dirty="0" smtClean="0">
                <a:hlinkClick r:id="rId4"/>
              </a:rPr>
              <a:t>es.wikipedia.org/wiki/WS-Security</a:t>
            </a:r>
            <a:endParaRPr lang="es-PE" sz="1600" dirty="0" smtClean="0"/>
          </a:p>
          <a:p>
            <a:pPr marL="342900" indent="-342900" eaLnBrk="1" hangingPunct="1">
              <a:buFont typeface="Arial" panose="020B0604020202020204" pitchFamily="34" charset="0"/>
              <a:buChar char="•"/>
            </a:pPr>
            <a:r>
              <a:rPr lang="es-PE" sz="1600" dirty="0">
                <a:hlinkClick r:id="rId5"/>
              </a:rPr>
              <a:t>https://</a:t>
            </a:r>
            <a:r>
              <a:rPr lang="es-PE" sz="1600" dirty="0" smtClean="0">
                <a:hlinkClick r:id="rId5"/>
              </a:rPr>
              <a:t>docs.spring.io/spring-integration/reference/html/ws.html</a:t>
            </a:r>
            <a:endParaRPr lang="es-PE" sz="1600" dirty="0" smtClean="0"/>
          </a:p>
          <a:p>
            <a:pPr marL="342900" indent="-342900" eaLnBrk="1" hangingPunct="1">
              <a:buFont typeface="Arial" panose="020B0604020202020204" pitchFamily="34" charset="0"/>
              <a:buChar char="•"/>
            </a:pPr>
            <a:endParaRPr lang="es-PE" sz="1600" dirty="0" smtClean="0"/>
          </a:p>
          <a:p>
            <a:pPr marL="342900" indent="-342900" eaLnBrk="1" hangingPunct="1">
              <a:buFont typeface="Arial" panose="020B0604020202020204" pitchFamily="34" charset="0"/>
              <a:buChar char="•"/>
            </a:pPr>
            <a:endParaRPr lang="es-PE" sz="1600" dirty="0" smtClean="0"/>
          </a:p>
          <a:p>
            <a:pPr marL="342900" indent="-342900" eaLnBrk="1" hangingPunct="1">
              <a:buFont typeface="Arial" panose="020B0604020202020204" pitchFamily="34" charset="0"/>
              <a:buChar char="•"/>
            </a:pPr>
            <a:endParaRPr lang="es-PE" sz="1600" dirty="0" smtClean="0"/>
          </a:p>
          <a:p>
            <a:pPr marL="342900" indent="-342900" eaLnBrk="1" hangingPunct="1">
              <a:buFont typeface="Arial" panose="020B0604020202020204" pitchFamily="34" charset="0"/>
              <a:buChar char="•"/>
            </a:pPr>
            <a:endParaRPr lang="es-PE" sz="2000" dirty="0" smtClean="0"/>
          </a:p>
          <a:p>
            <a:pPr marL="342900" indent="-342900" eaLnBrk="1" hangingPunct="1">
              <a:buFont typeface="Arial" panose="020B0604020202020204" pitchFamily="34" charset="0"/>
              <a:buChar char="•"/>
            </a:pPr>
            <a:endParaRPr lang="es-PE" altLang="zh-CN" sz="2000" dirty="0">
              <a:ea typeface="SimSun"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a:ea typeface="SimSun" pitchFamily="2" charset="-122"/>
              </a:rPr>
              <a:t>Objetivos</a:t>
            </a:r>
          </a:p>
        </p:txBody>
      </p:sp>
      <p:sp>
        <p:nvSpPr>
          <p:cNvPr id="3075" name="Rectangle 1031"/>
          <p:cNvSpPr>
            <a:spLocks noGrp="1" noChangeArrowheads="1"/>
          </p:cNvSpPr>
          <p:nvPr>
            <p:ph idx="1"/>
          </p:nvPr>
        </p:nvSpPr>
        <p:spPr>
          <a:xfrm>
            <a:off x="609704" y="1143060"/>
            <a:ext cx="7918450" cy="1989263"/>
          </a:xfrm>
          <a:extLs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lgn="just" eaLnBrk="1" hangingPunct="1">
              <a:buNone/>
            </a:pPr>
            <a:r>
              <a:rPr lang="es-PE" altLang="zh-CN" dirty="0">
                <a:ea typeface="SimSun" pitchFamily="2" charset="-122"/>
              </a:rPr>
              <a:t>Comprender los </a:t>
            </a:r>
            <a:r>
              <a:rPr lang="es-PE" altLang="zh-CN" dirty="0" smtClean="0">
                <a:ea typeface="SimSun" pitchFamily="2" charset="-122"/>
              </a:rPr>
              <a:t>conceptos:</a:t>
            </a:r>
          </a:p>
          <a:p>
            <a:pPr lvl="1" algn="just" eaLnBrk="1" hangingPunct="1"/>
            <a:r>
              <a:rPr lang="en-US" altLang="zh-CN" dirty="0" smtClean="0">
                <a:ea typeface="SimSun" pitchFamily="2" charset="-122"/>
              </a:rPr>
              <a:t>What </a:t>
            </a:r>
            <a:r>
              <a:rPr lang="en-US" altLang="zh-CN" dirty="0">
                <a:ea typeface="SimSun" pitchFamily="2" charset="-122"/>
              </a:rPr>
              <a:t>is Spring Web Service</a:t>
            </a:r>
          </a:p>
          <a:p>
            <a:pPr lvl="1" algn="just" eaLnBrk="1" hangingPunct="1"/>
            <a:r>
              <a:rPr lang="en-US" altLang="zh-CN" dirty="0" smtClean="0">
                <a:ea typeface="SimSun" pitchFamily="2" charset="-122"/>
              </a:rPr>
              <a:t>Why </a:t>
            </a:r>
            <a:r>
              <a:rPr lang="en-US" altLang="zh-CN" dirty="0">
                <a:ea typeface="SimSun" pitchFamily="2" charset="-122"/>
              </a:rPr>
              <a:t>Contract First?</a:t>
            </a:r>
          </a:p>
          <a:p>
            <a:pPr lvl="1" algn="just" eaLnBrk="1" hangingPunct="1"/>
            <a:r>
              <a:rPr lang="en-US" altLang="zh-CN" dirty="0" smtClean="0">
                <a:ea typeface="SimSun" pitchFamily="2" charset="-122"/>
              </a:rPr>
              <a:t>Supports </a:t>
            </a:r>
            <a:r>
              <a:rPr lang="en-US" altLang="zh-CN" dirty="0">
                <a:ea typeface="SimSun" pitchFamily="2" charset="-122"/>
              </a:rPr>
              <a:t>WS-Security</a:t>
            </a:r>
          </a:p>
          <a:p>
            <a:pPr lvl="1" algn="just" eaLnBrk="1" hangingPunct="1"/>
            <a:r>
              <a:rPr lang="en-US" altLang="zh-CN" dirty="0" smtClean="0">
                <a:ea typeface="SimSun" pitchFamily="2" charset="-122"/>
              </a:rPr>
              <a:t>Integrates </a:t>
            </a:r>
            <a:r>
              <a:rPr lang="en-US" altLang="zh-CN" dirty="0">
                <a:ea typeface="SimSun" pitchFamily="2" charset="-122"/>
              </a:rPr>
              <a:t>with </a:t>
            </a:r>
            <a:r>
              <a:rPr lang="en-US" altLang="zh-CN" dirty="0" smtClean="0">
                <a:ea typeface="SimSun" pitchFamily="2" charset="-122"/>
              </a:rPr>
              <a:t>Spring</a:t>
            </a:r>
            <a:endParaRPr lang="en-US" altLang="zh-CN" dirty="0">
              <a:ea typeface="SimSun"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Resumen</a:t>
            </a:r>
          </a:p>
        </p:txBody>
      </p:sp>
      <p:sp>
        <p:nvSpPr>
          <p:cNvPr id="17411" name="Rectangle 1031"/>
          <p:cNvSpPr>
            <a:spLocks noGrp="1" noChangeArrowheads="1"/>
          </p:cNvSpPr>
          <p:nvPr>
            <p:ph idx="1"/>
          </p:nvPr>
        </p:nvSpPr>
        <p:spPr>
          <a:xfrm>
            <a:off x="533506" y="990664"/>
            <a:ext cx="7918450" cy="280179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r>
              <a:rPr lang="es-PE" altLang="zh-CN" dirty="0">
                <a:ea typeface="SimSun" pitchFamily="2" charset="-122"/>
                <a:sym typeface="Times New Roman" pitchFamily="18" charset="0"/>
              </a:rPr>
              <a:t>En este capítulo, usted aprendió</a:t>
            </a:r>
            <a:r>
              <a:rPr lang="es-PE" altLang="zh-CN" dirty="0" smtClean="0">
                <a:ea typeface="SimSun" pitchFamily="2" charset="-122"/>
                <a:sym typeface="Times New Roman" pitchFamily="18" charset="0"/>
              </a:rPr>
              <a:t>:</a:t>
            </a:r>
          </a:p>
          <a:p>
            <a:pPr lvl="1" algn="just" eaLnBrk="1" hangingPunct="1"/>
            <a:r>
              <a:rPr lang="en-US" altLang="zh-CN" dirty="0">
                <a:ea typeface="SimSun" pitchFamily="2" charset="-122"/>
              </a:rPr>
              <a:t>What is Spring Web Service</a:t>
            </a:r>
          </a:p>
          <a:p>
            <a:pPr lvl="1" algn="just" eaLnBrk="1" hangingPunct="1"/>
            <a:r>
              <a:rPr lang="en-US" altLang="zh-CN" dirty="0">
                <a:ea typeface="SimSun" pitchFamily="2" charset="-122"/>
              </a:rPr>
              <a:t>Why Contract First?</a:t>
            </a:r>
          </a:p>
          <a:p>
            <a:pPr lvl="1" algn="just" eaLnBrk="1" hangingPunct="1"/>
            <a:r>
              <a:rPr lang="en-US" altLang="zh-CN" dirty="0">
                <a:ea typeface="SimSun" pitchFamily="2" charset="-122"/>
              </a:rPr>
              <a:t>Supports WS-Security</a:t>
            </a:r>
          </a:p>
          <a:p>
            <a:pPr lvl="1" algn="just" eaLnBrk="1" hangingPunct="1"/>
            <a:r>
              <a:rPr lang="en-US" altLang="zh-CN" dirty="0">
                <a:ea typeface="SimSun" pitchFamily="2" charset="-122"/>
              </a:rPr>
              <a:t>Integrates with Spring</a:t>
            </a:r>
          </a:p>
          <a:p>
            <a:pPr marL="0" indent="0" algn="just" eaLnBrk="1" hangingPunct="1">
              <a:buNone/>
            </a:pPr>
            <a:endParaRPr lang="es-PE" altLang="zh-CN" dirty="0">
              <a:ea typeface="SimSun" pitchFamily="2" charset="-122"/>
              <a:sym typeface="Times New Roman" pitchFamily="18" charset="0"/>
            </a:endParaRPr>
          </a:p>
          <a:p>
            <a:pPr lvl="1" algn="just" eaLnBrk="1" hangingPunct="1"/>
            <a:endParaRPr lang="es-PE" altLang="zh-CN" dirty="0">
              <a:ea typeface="SimSun" pitchFamily="2" charset="-122"/>
            </a:endParaRPr>
          </a:p>
        </p:txBody>
      </p:sp>
    </p:spTree>
    <p:extLst>
      <p:ext uri="{BB962C8B-B14F-4D97-AF65-F5344CB8AC3E}">
        <p14:creationId xmlns:p14="http://schemas.microsoft.com/office/powerpoint/2010/main" val="24531832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Agenda</a:t>
            </a:r>
          </a:p>
        </p:txBody>
      </p:sp>
      <p:sp>
        <p:nvSpPr>
          <p:cNvPr id="3075" name="Rectangle 1031"/>
          <p:cNvSpPr>
            <a:spLocks noGrp="1" noChangeArrowheads="1"/>
          </p:cNvSpPr>
          <p:nvPr>
            <p:ph idx="1"/>
          </p:nvPr>
        </p:nvSpPr>
        <p:spPr>
          <a:xfrm>
            <a:off x="609704" y="1143060"/>
            <a:ext cx="7918450" cy="1989263"/>
          </a:xfrm>
          <a:extLs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lgn="just" eaLnBrk="1" hangingPunct="1">
              <a:buNone/>
            </a:pPr>
            <a:r>
              <a:rPr lang="es-PE" altLang="zh-CN" dirty="0">
                <a:ea typeface="SimSun" pitchFamily="2" charset="-122"/>
              </a:rPr>
              <a:t>Revisión de los siguientes conceptos :</a:t>
            </a:r>
            <a:endParaRPr lang="es-PE" altLang="zh-CN" dirty="0" smtClean="0">
              <a:ea typeface="SimSun" pitchFamily="2" charset="-122"/>
            </a:endParaRPr>
          </a:p>
          <a:p>
            <a:pPr lvl="1" algn="just" eaLnBrk="1" hangingPunct="1"/>
            <a:r>
              <a:rPr lang="en-US" altLang="zh-CN" dirty="0" smtClean="0">
                <a:ea typeface="SimSun" pitchFamily="2" charset="-122"/>
              </a:rPr>
              <a:t>What </a:t>
            </a:r>
            <a:r>
              <a:rPr lang="en-US" altLang="zh-CN" dirty="0">
                <a:ea typeface="SimSun" pitchFamily="2" charset="-122"/>
              </a:rPr>
              <a:t>is Spring Web Service</a:t>
            </a:r>
          </a:p>
          <a:p>
            <a:pPr lvl="1" algn="just" eaLnBrk="1" hangingPunct="1"/>
            <a:r>
              <a:rPr lang="en-US" altLang="zh-CN" dirty="0" smtClean="0">
                <a:ea typeface="SimSun" pitchFamily="2" charset="-122"/>
              </a:rPr>
              <a:t>Why </a:t>
            </a:r>
            <a:r>
              <a:rPr lang="en-US" altLang="zh-CN" dirty="0">
                <a:ea typeface="SimSun" pitchFamily="2" charset="-122"/>
              </a:rPr>
              <a:t>Contract First?</a:t>
            </a:r>
          </a:p>
          <a:p>
            <a:pPr lvl="1" algn="just" eaLnBrk="1" hangingPunct="1"/>
            <a:r>
              <a:rPr lang="en-US" altLang="zh-CN" dirty="0" smtClean="0">
                <a:ea typeface="SimSun" pitchFamily="2" charset="-122"/>
              </a:rPr>
              <a:t>Supports </a:t>
            </a:r>
            <a:r>
              <a:rPr lang="en-US" altLang="zh-CN" dirty="0">
                <a:ea typeface="SimSun" pitchFamily="2" charset="-122"/>
              </a:rPr>
              <a:t>WS-Security</a:t>
            </a:r>
          </a:p>
          <a:p>
            <a:pPr lvl="1" algn="just" eaLnBrk="1" hangingPunct="1"/>
            <a:r>
              <a:rPr lang="en-US" altLang="zh-CN" dirty="0" smtClean="0">
                <a:ea typeface="SimSun" pitchFamily="2" charset="-122"/>
              </a:rPr>
              <a:t>Integrates </a:t>
            </a:r>
            <a:r>
              <a:rPr lang="en-US" altLang="zh-CN" dirty="0">
                <a:ea typeface="SimSun" pitchFamily="2" charset="-122"/>
              </a:rPr>
              <a:t>with </a:t>
            </a:r>
            <a:r>
              <a:rPr lang="en-US" altLang="zh-CN" dirty="0" smtClean="0">
                <a:ea typeface="SimSun" pitchFamily="2" charset="-122"/>
              </a:rPr>
              <a:t>Spring</a:t>
            </a:r>
            <a:endParaRPr lang="en-US" altLang="zh-CN" dirty="0">
              <a:ea typeface="SimSun" pitchFamily="2" charset="-122"/>
            </a:endParaRPr>
          </a:p>
        </p:txBody>
      </p:sp>
    </p:spTree>
    <p:extLst>
      <p:ext uri="{BB962C8B-B14F-4D97-AF65-F5344CB8AC3E}">
        <p14:creationId xmlns:p14="http://schemas.microsoft.com/office/powerpoint/2010/main" val="26066783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What is Spring Web Service</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95287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Concepto</a:t>
            </a:r>
            <a:endParaRPr lang="es-PE" b="1" u="sng" dirty="0"/>
          </a:p>
          <a:p>
            <a:pPr algn="just"/>
            <a:r>
              <a:rPr lang="es-PE" dirty="0"/>
              <a:t>Spring Web </a:t>
            </a:r>
            <a:r>
              <a:rPr lang="es-PE" dirty="0" err="1"/>
              <a:t>Services</a:t>
            </a:r>
            <a:r>
              <a:rPr lang="es-PE" dirty="0"/>
              <a:t> (Spring-WS) es un producto de la comunidad Spring enfocado en la creación de servicios web basados ​​en documentos. </a:t>
            </a:r>
            <a:endParaRPr lang="es-PE" dirty="0" smtClean="0"/>
          </a:p>
          <a:p>
            <a:pPr algn="just"/>
            <a:r>
              <a:rPr lang="es-PE" dirty="0" smtClean="0"/>
              <a:t>Spring </a:t>
            </a:r>
            <a:r>
              <a:rPr lang="es-PE" dirty="0"/>
              <a:t>Web </a:t>
            </a:r>
            <a:r>
              <a:rPr lang="es-PE" dirty="0" err="1"/>
              <a:t>Services</a:t>
            </a:r>
            <a:r>
              <a:rPr lang="es-PE" dirty="0"/>
              <a:t> tiene como objetivo facilitar el desarrollo de servicios SOAP de primer contrato, lo que permite la creación de servicios web flexibles utilizando una de las muchas formas de manipular cargas útiles XML. </a:t>
            </a:r>
            <a:endParaRPr lang="es-PE" dirty="0" smtClean="0"/>
          </a:p>
          <a:p>
            <a:pPr algn="just"/>
            <a:r>
              <a:rPr lang="es-PE" dirty="0" smtClean="0"/>
              <a:t>El </a:t>
            </a:r>
            <a:r>
              <a:rPr lang="es-PE" dirty="0"/>
              <a:t>producto se basa en Spring, lo que significa que puede utilizar los conceptos de Spring, como la inyección de dependencias, como parte integral de su servicio web.</a:t>
            </a:r>
          </a:p>
        </p:txBody>
      </p:sp>
    </p:spTree>
    <p:extLst>
      <p:ext uri="{BB962C8B-B14F-4D97-AF65-F5344CB8AC3E}">
        <p14:creationId xmlns:p14="http://schemas.microsoft.com/office/powerpoint/2010/main" val="298018298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What is Spring Web Service</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629985"/>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u="sng" dirty="0" smtClean="0"/>
              <a:t>Características</a:t>
            </a:r>
          </a:p>
          <a:p>
            <a:pPr lvl="1"/>
            <a:r>
              <a:rPr lang="es-PE" b="1" dirty="0"/>
              <a:t>Hace de las mejores prácticas una práctica sencilla:</a:t>
            </a:r>
            <a:r>
              <a:rPr lang="es-PE" dirty="0"/>
              <a:t> Spring Web </a:t>
            </a:r>
            <a:r>
              <a:rPr lang="es-PE" dirty="0" err="1"/>
              <a:t>Services</a:t>
            </a:r>
            <a:r>
              <a:rPr lang="es-PE" dirty="0"/>
              <a:t> facilita la aplicación de las mejores prácticas. Esto incluye prácticas como el perfil básico WS-I, el desarrollo </a:t>
            </a:r>
            <a:r>
              <a:rPr lang="es-PE" dirty="0" err="1"/>
              <a:t>Contract-First</a:t>
            </a:r>
            <a:r>
              <a:rPr lang="es-PE" dirty="0"/>
              <a:t> y un acoplamiento flexible entre contrato e </a:t>
            </a:r>
            <a:r>
              <a:rPr lang="es-PE" dirty="0" smtClean="0"/>
              <a:t>implementación.</a:t>
            </a:r>
          </a:p>
          <a:p>
            <a:pPr lvl="1"/>
            <a:r>
              <a:rPr lang="es-PE" b="1" dirty="0" smtClean="0"/>
              <a:t>Asignaciones </a:t>
            </a:r>
            <a:r>
              <a:rPr lang="es-PE" b="1" dirty="0"/>
              <a:t>potentes:</a:t>
            </a:r>
            <a:r>
              <a:rPr lang="es-PE" dirty="0"/>
              <a:t> puede distribuir solicitudes XML entrantes a cualquier objeto, según la carga útil del mensaje, el encabezado de acción SOAP o una expresión </a:t>
            </a:r>
            <a:r>
              <a:rPr lang="es-PE" dirty="0" err="1" smtClean="0"/>
              <a:t>XPath</a:t>
            </a:r>
            <a:r>
              <a:rPr lang="es-PE" dirty="0" smtClean="0"/>
              <a:t>.</a:t>
            </a:r>
          </a:p>
          <a:p>
            <a:pPr lvl="1"/>
            <a:r>
              <a:rPr lang="es-PE" b="1" dirty="0" smtClean="0"/>
              <a:t>Compatibilidad </a:t>
            </a:r>
            <a:r>
              <a:rPr lang="es-PE" b="1" dirty="0"/>
              <a:t>con API XML:</a:t>
            </a:r>
            <a:r>
              <a:rPr lang="es-PE" dirty="0"/>
              <a:t> los mensajes XML entrantes se pueden manejar en API JAXP estándar como DOM, SAX y </a:t>
            </a:r>
            <a:r>
              <a:rPr lang="es-PE" dirty="0" err="1"/>
              <a:t>StAX</a:t>
            </a:r>
            <a:r>
              <a:rPr lang="es-PE" dirty="0"/>
              <a:t>, pero también JDOM, dom4j, XOM o incluso tecnologías de </a:t>
            </a:r>
            <a:r>
              <a:rPr lang="es-PE" dirty="0" smtClean="0"/>
              <a:t>clasificación.</a:t>
            </a:r>
            <a:endParaRPr lang="es-PE" dirty="0"/>
          </a:p>
        </p:txBody>
      </p:sp>
    </p:spTree>
    <p:extLst>
      <p:ext uri="{BB962C8B-B14F-4D97-AF65-F5344CB8AC3E}">
        <p14:creationId xmlns:p14="http://schemas.microsoft.com/office/powerpoint/2010/main" val="21886586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What is Spring Web Service</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307094"/>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u="sng" dirty="0" smtClean="0"/>
              <a:t>Características</a:t>
            </a:r>
          </a:p>
          <a:p>
            <a:pPr lvl="1"/>
            <a:r>
              <a:rPr lang="es-PE" b="1" dirty="0" err="1" smtClean="0"/>
              <a:t>Marshalling</a:t>
            </a:r>
            <a:r>
              <a:rPr lang="es-PE" b="1" dirty="0" smtClean="0"/>
              <a:t> </a:t>
            </a:r>
            <a:r>
              <a:rPr lang="es-PE" b="1" dirty="0"/>
              <a:t>XML flexible:</a:t>
            </a:r>
            <a:r>
              <a:rPr lang="es-PE" dirty="0"/>
              <a:t> el módulo </a:t>
            </a:r>
            <a:r>
              <a:rPr lang="es-PE" dirty="0" err="1"/>
              <a:t>Object</a:t>
            </a:r>
            <a:r>
              <a:rPr lang="es-PE" dirty="0"/>
              <a:t> / XML </a:t>
            </a:r>
            <a:r>
              <a:rPr lang="es-PE" dirty="0" err="1"/>
              <a:t>Mapping</a:t>
            </a:r>
            <a:r>
              <a:rPr lang="es-PE" dirty="0"/>
              <a:t> en la distribución de Spring Web </a:t>
            </a:r>
            <a:r>
              <a:rPr lang="es-PE" dirty="0" err="1"/>
              <a:t>Services</a:t>
            </a:r>
            <a:r>
              <a:rPr lang="es-PE" dirty="0"/>
              <a:t> es compatible con JAXB 1 y 2, Castor, </a:t>
            </a:r>
            <a:r>
              <a:rPr lang="es-PE" dirty="0" err="1"/>
              <a:t>XMLBeans</a:t>
            </a:r>
            <a:r>
              <a:rPr lang="es-PE" dirty="0"/>
              <a:t>, </a:t>
            </a:r>
            <a:r>
              <a:rPr lang="es-PE" dirty="0" err="1"/>
              <a:t>JiBX</a:t>
            </a:r>
            <a:r>
              <a:rPr lang="es-PE" dirty="0"/>
              <a:t> y </a:t>
            </a:r>
            <a:r>
              <a:rPr lang="es-PE" dirty="0" err="1"/>
              <a:t>XStream</a:t>
            </a:r>
            <a:r>
              <a:rPr lang="es-PE" dirty="0"/>
              <a:t>. Y debido a que es un módulo separado, también puede usarlo en código de servicios no </a:t>
            </a:r>
            <a:r>
              <a:rPr lang="es-PE" dirty="0" smtClean="0"/>
              <a:t>web.</a:t>
            </a:r>
          </a:p>
          <a:p>
            <a:pPr lvl="1" algn="just"/>
            <a:r>
              <a:rPr lang="es-PE" b="1" dirty="0" smtClean="0"/>
              <a:t>Reutiliza </a:t>
            </a:r>
            <a:r>
              <a:rPr lang="es-PE" b="1" dirty="0"/>
              <a:t>su experiencia en Spring: </a:t>
            </a:r>
            <a:r>
              <a:rPr lang="es-PE" dirty="0"/>
              <a:t>Spring-WS usa contextos de aplicación Spring para todas las configuraciones, lo que debería ayudar a los desarrolladores de Spring a ponerse al día de manera rápida y agradable. Además, la arquitectura de Spring-WS se parece a la de </a:t>
            </a:r>
            <a:r>
              <a:rPr lang="es-PE" dirty="0" smtClean="0"/>
              <a:t>Spring-MVC.</a:t>
            </a:r>
          </a:p>
          <a:p>
            <a:pPr lvl="1" algn="just"/>
            <a:r>
              <a:rPr lang="es-PE" b="1" dirty="0" smtClean="0"/>
              <a:t>Soporta </a:t>
            </a:r>
            <a:r>
              <a:rPr lang="es-PE" b="1" dirty="0"/>
              <a:t>WS-Security: </a:t>
            </a:r>
            <a:r>
              <a:rPr lang="es-PE" dirty="0"/>
              <a:t>WS-Security le permite firmar mensajes SOAP, cifrarlos y descifrarlos, o autenticarse contra </a:t>
            </a:r>
            <a:r>
              <a:rPr lang="es-PE" dirty="0" smtClean="0"/>
              <a:t>ellos.</a:t>
            </a:r>
            <a:endParaRPr lang="es-PE" dirty="0"/>
          </a:p>
        </p:txBody>
      </p:sp>
    </p:spTree>
    <p:extLst>
      <p:ext uri="{BB962C8B-B14F-4D97-AF65-F5344CB8AC3E}">
        <p14:creationId xmlns:p14="http://schemas.microsoft.com/office/powerpoint/2010/main" val="7460701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What is Spring Web Service</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020588"/>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u="sng" dirty="0" smtClean="0"/>
              <a:t>Características</a:t>
            </a:r>
          </a:p>
          <a:p>
            <a:pPr lvl="1" algn="just"/>
            <a:r>
              <a:rPr lang="es-PE" b="1" dirty="0" smtClean="0"/>
              <a:t>Se </a:t>
            </a:r>
            <a:r>
              <a:rPr lang="es-PE" b="1" dirty="0"/>
              <a:t>integra con </a:t>
            </a:r>
            <a:r>
              <a:rPr lang="es-PE" b="1" dirty="0" err="1"/>
              <a:t>Acegi</a:t>
            </a:r>
            <a:r>
              <a:rPr lang="es-PE" b="1" dirty="0"/>
              <a:t> Security:</a:t>
            </a:r>
            <a:r>
              <a:rPr lang="es-PE" dirty="0"/>
              <a:t> la implementación WS-Security de Spring Web </a:t>
            </a:r>
            <a:r>
              <a:rPr lang="es-PE" dirty="0" err="1"/>
              <a:t>Services</a:t>
            </a:r>
            <a:r>
              <a:rPr lang="es-PE" dirty="0"/>
              <a:t> proporciona integración con Spring Security. Esto significa que también puede usar su configuración existente para su servicio </a:t>
            </a:r>
            <a:r>
              <a:rPr lang="es-PE" dirty="0" smtClean="0"/>
              <a:t>SOAP.</a:t>
            </a:r>
          </a:p>
          <a:p>
            <a:pPr lvl="1" algn="just"/>
            <a:r>
              <a:rPr lang="es-PE" b="1" dirty="0" smtClean="0"/>
              <a:t>Creado </a:t>
            </a:r>
            <a:r>
              <a:rPr lang="es-PE" b="1" dirty="0"/>
              <a:t>por </a:t>
            </a:r>
            <a:r>
              <a:rPr lang="es-PE" b="1" dirty="0" err="1"/>
              <a:t>Maven</a:t>
            </a:r>
            <a:r>
              <a:rPr lang="es-PE" b="1" dirty="0"/>
              <a:t>: </a:t>
            </a:r>
            <a:r>
              <a:rPr lang="es-PE" dirty="0"/>
              <a:t>esto le ayuda a reutilizar eficazmente los artefactos de Spring Web </a:t>
            </a:r>
            <a:r>
              <a:rPr lang="es-PE" dirty="0" err="1"/>
              <a:t>Services</a:t>
            </a:r>
            <a:r>
              <a:rPr lang="es-PE" dirty="0"/>
              <a:t> en sus propios proyectos basados ​​en </a:t>
            </a:r>
            <a:r>
              <a:rPr lang="es-PE" dirty="0" err="1" smtClean="0"/>
              <a:t>Maven</a:t>
            </a:r>
            <a:r>
              <a:rPr lang="es-PE" dirty="0" smtClean="0"/>
              <a:t>.</a:t>
            </a:r>
          </a:p>
          <a:p>
            <a:pPr lvl="1"/>
            <a:r>
              <a:rPr lang="es-PE" b="1" dirty="0" smtClean="0"/>
              <a:t>Licencia </a:t>
            </a:r>
            <a:r>
              <a:rPr lang="es-PE" b="1" dirty="0"/>
              <a:t>de Apache.</a:t>
            </a:r>
            <a:r>
              <a:rPr lang="es-PE" dirty="0"/>
              <a:t> Puede utilizar Spring-WS con confianza en su proyecto.</a:t>
            </a:r>
          </a:p>
          <a:p>
            <a:endParaRPr lang="es-PE" dirty="0"/>
          </a:p>
        </p:txBody>
      </p:sp>
    </p:spTree>
    <p:extLst>
      <p:ext uri="{BB962C8B-B14F-4D97-AF65-F5344CB8AC3E}">
        <p14:creationId xmlns:p14="http://schemas.microsoft.com/office/powerpoint/2010/main" val="74607012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Why Contract First?</a:t>
            </a:r>
            <a:r>
              <a:rPr lang="es-PE" sz="2800" dirty="0"/>
              <a:t/>
            </a:r>
            <a:br>
              <a:rPr lang="es-PE" sz="2800" dirty="0"/>
            </a:b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629985"/>
          </a:xfrm>
          <a:extLst>
            <a:ext uri="{91240B29-F687-4F45-9708-019B960494DF}">
              <a14:hiddenLine xmlns:a14="http://schemas.microsoft.com/office/drawing/2010/main" w="9525">
                <a:solidFill>
                  <a:srgbClr val="000000"/>
                </a:solidFill>
                <a:miter lim="800000"/>
                <a:headEnd/>
                <a:tailEnd/>
              </a14:hiddenLine>
            </a:ext>
          </a:extLst>
        </p:spPr>
        <p:txBody>
          <a:bodyPr/>
          <a:lstStyle/>
          <a:p>
            <a:pPr marL="457200" lvl="1" indent="-342900" algn="just"/>
            <a:r>
              <a:rPr lang="es-PE" dirty="0" smtClean="0"/>
              <a:t>Al </a:t>
            </a:r>
            <a:r>
              <a:rPr lang="es-PE" dirty="0"/>
              <a:t>crear servicios web, existen dos estilos de desarrollo: </a:t>
            </a:r>
            <a:r>
              <a:rPr lang="es-PE" dirty="0" err="1" smtClean="0"/>
              <a:t>Contract</a:t>
            </a:r>
            <a:r>
              <a:rPr lang="es-PE" dirty="0" smtClean="0"/>
              <a:t> </a:t>
            </a:r>
            <a:r>
              <a:rPr lang="es-PE" dirty="0" err="1" smtClean="0"/>
              <a:t>Last</a:t>
            </a:r>
            <a:r>
              <a:rPr lang="es-PE" dirty="0" smtClean="0"/>
              <a:t> o </a:t>
            </a:r>
            <a:r>
              <a:rPr lang="es-PE" dirty="0" err="1" smtClean="0"/>
              <a:t>Contract</a:t>
            </a:r>
            <a:r>
              <a:rPr lang="es-PE" dirty="0" smtClean="0"/>
              <a:t> </a:t>
            </a:r>
            <a:r>
              <a:rPr lang="es-PE" dirty="0" err="1" smtClean="0"/>
              <a:t>First</a:t>
            </a:r>
            <a:r>
              <a:rPr lang="es-PE" dirty="0" smtClean="0"/>
              <a:t>. </a:t>
            </a:r>
            <a:r>
              <a:rPr lang="es-PE" dirty="0"/>
              <a:t>Cuando utiliza un enfoque de último contrato, comienza con el código Java y deja que el contrato de servicio web ( WSDL , consulte la barra lateral) se genere a partir de eso. Cuando usa el contrato primero, comienza con el contrato WSDL y usa Java para implementar dicho contrato.</a:t>
            </a:r>
          </a:p>
          <a:p>
            <a:r>
              <a:rPr lang="es-PE" b="1" dirty="0" smtClean="0"/>
              <a:t>¿Qué es WSDL?</a:t>
            </a:r>
            <a:endParaRPr lang="es-PE" dirty="0"/>
          </a:p>
          <a:p>
            <a:pPr lvl="1" algn="just"/>
            <a:r>
              <a:rPr lang="es-PE" dirty="0"/>
              <a:t>WSDL significa Lenguaje de descripción de servicios web. Un archivo WSDL es un documento XML que describe un servicio web. Especifica la ubicación del servicio y las operaciones (o métodos) que expone el servicio.</a:t>
            </a:r>
          </a:p>
          <a:p>
            <a:endParaRPr lang="es-PE" dirty="0"/>
          </a:p>
        </p:txBody>
      </p:sp>
    </p:spTree>
    <p:extLst>
      <p:ext uri="{BB962C8B-B14F-4D97-AF65-F5344CB8AC3E}">
        <p14:creationId xmlns:p14="http://schemas.microsoft.com/office/powerpoint/2010/main" val="27506794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Why Contract First?</a:t>
            </a:r>
            <a:r>
              <a:rPr lang="es-PE" sz="2800" dirty="0"/>
              <a:t/>
            </a:r>
            <a:br>
              <a:rPr lang="es-PE" sz="2800" dirty="0"/>
            </a:b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629985"/>
          </a:xfrm>
          <a:extLst>
            <a:ext uri="{91240B29-F687-4F45-9708-019B960494DF}">
              <a14:hiddenLine xmlns:a14="http://schemas.microsoft.com/office/drawing/2010/main" w="9525">
                <a:solidFill>
                  <a:srgbClr val="000000"/>
                </a:solidFill>
                <a:miter lim="800000"/>
                <a:headEnd/>
                <a:tailEnd/>
              </a14:hiddenLine>
            </a:ext>
          </a:extLst>
        </p:spPr>
        <p:txBody>
          <a:bodyPr/>
          <a:lstStyle/>
          <a:p>
            <a:pPr marL="457200" lvl="1" indent="-342900" algn="just"/>
            <a:r>
              <a:rPr lang="es-PE" dirty="0"/>
              <a:t>Además de los problemas de asignación de objetos / XML </a:t>
            </a:r>
            <a:r>
              <a:rPr lang="es-PE" dirty="0" smtClean="0"/>
              <a:t>que tiene el </a:t>
            </a:r>
            <a:r>
              <a:rPr lang="es-PE" dirty="0" err="1" smtClean="0"/>
              <a:t>contract</a:t>
            </a:r>
            <a:r>
              <a:rPr lang="es-PE" dirty="0" smtClean="0"/>
              <a:t> </a:t>
            </a:r>
            <a:r>
              <a:rPr lang="es-PE" dirty="0" err="1" smtClean="0"/>
              <a:t>last</a:t>
            </a:r>
            <a:r>
              <a:rPr lang="es-PE" dirty="0" smtClean="0"/>
              <a:t>, </a:t>
            </a:r>
            <a:r>
              <a:rPr lang="es-PE" dirty="0"/>
              <a:t>existen otras razones para preferir un estilo de desarrollo de contrato primero</a:t>
            </a:r>
            <a:r>
              <a:rPr lang="es-PE" dirty="0" smtClean="0"/>
              <a:t>.</a:t>
            </a:r>
          </a:p>
          <a:p>
            <a:pPr marL="457200" lvl="1" indent="-342900" algn="just"/>
            <a:r>
              <a:rPr lang="es-PE" dirty="0" smtClean="0"/>
              <a:t>A continuación se revisa el porqué se prefiere </a:t>
            </a:r>
            <a:r>
              <a:rPr lang="es-PE" dirty="0" err="1" smtClean="0"/>
              <a:t>Contract</a:t>
            </a:r>
            <a:r>
              <a:rPr lang="es-PE" dirty="0" smtClean="0"/>
              <a:t> </a:t>
            </a:r>
            <a:r>
              <a:rPr lang="es-PE" dirty="0" err="1" smtClean="0"/>
              <a:t>First</a:t>
            </a:r>
            <a:r>
              <a:rPr lang="es-PE" dirty="0" smtClean="0"/>
              <a:t>.</a:t>
            </a:r>
          </a:p>
          <a:p>
            <a:pPr marL="114300" lvl="1" indent="0">
              <a:buNone/>
            </a:pPr>
            <a:r>
              <a:rPr lang="es-PE" b="1" dirty="0" smtClean="0"/>
              <a:t>Fragilidad</a:t>
            </a:r>
            <a:endParaRPr lang="es-PE" b="1" dirty="0"/>
          </a:p>
          <a:p>
            <a:pPr lvl="1" algn="just"/>
            <a:r>
              <a:rPr lang="es-PE" dirty="0"/>
              <a:t>Como se mencionó anteriormente, el estilo de desarrollo del último contrato da como resultado que su contrato de servicio web (WSDL y su XSD) se genere a partir de su contrato de Java (generalmente una interfaz). Si utiliza este enfoque, no tendrá ninguna garantía de que el contrato se mantenga constante a lo largo del tiempo. Cada vez que cambie su contrato de Java y lo vuelva a implementar, puede haber cambios posteriores en el contrato de servicio web</a:t>
            </a:r>
            <a:r>
              <a:rPr lang="es-PE" dirty="0" smtClean="0"/>
              <a:t>.</a:t>
            </a:r>
            <a:endParaRPr lang="es-PE" dirty="0"/>
          </a:p>
        </p:txBody>
      </p:sp>
    </p:spTree>
    <p:extLst>
      <p:ext uri="{BB962C8B-B14F-4D97-AF65-F5344CB8AC3E}">
        <p14:creationId xmlns:p14="http://schemas.microsoft.com/office/powerpoint/2010/main" val="119469048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U6_Jan11">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4102</TotalTime>
  <Pages>0</Pages>
  <Words>793</Words>
  <Characters>0</Characters>
  <Application>Microsoft Office PowerPoint</Application>
  <DocSecurity>0</DocSecurity>
  <PresentationFormat>Presentación en pantalla (4:3)</PresentationFormat>
  <Lines>0</Lines>
  <Paragraphs>104</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1_OU6_Jan11</vt:lpstr>
      <vt:lpstr>Features of the framework for building SOAP Web Service</vt:lpstr>
      <vt:lpstr>Objetivos</vt:lpstr>
      <vt:lpstr>Agenda</vt:lpstr>
      <vt:lpstr>What is Spring Web Service   </vt:lpstr>
      <vt:lpstr>What is Spring Web Service   </vt:lpstr>
      <vt:lpstr>What is Spring Web Service   </vt:lpstr>
      <vt:lpstr>What is Spring Web Service   </vt:lpstr>
      <vt:lpstr>Why Contract First?    </vt:lpstr>
      <vt:lpstr>Why Contract First?    </vt:lpstr>
      <vt:lpstr>Why Contract First?    </vt:lpstr>
      <vt:lpstr>Why Contract First?    </vt:lpstr>
      <vt:lpstr>Why Contract First?    </vt:lpstr>
      <vt:lpstr>Why Contract First?    </vt:lpstr>
      <vt:lpstr>Supports WS-Security   </vt:lpstr>
      <vt:lpstr>Supports WS-Security   </vt:lpstr>
      <vt:lpstr>Integrates with Spring    </vt:lpstr>
      <vt:lpstr>Integrates with Spring    </vt:lpstr>
      <vt:lpstr>Integrates with Spring    </vt:lpstr>
      <vt:lpstr>Lecturas adicionales</vt:lpstr>
      <vt:lpstr>Resumen</vt:lpstr>
    </vt:vector>
  </TitlesOfParts>
  <Company>Cibertec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Pseudocódigo y Algoritmo</dc:title>
  <dc:creator>Jorge Cáceres</dc:creator>
  <dc:description>Cibertec</dc:description>
  <cp:lastModifiedBy>daniel</cp:lastModifiedBy>
  <cp:revision>1559</cp:revision>
  <cp:lastPrinted>2002-03-28T23:57:00Z</cp:lastPrinted>
  <dcterms:created xsi:type="dcterms:W3CDTF">2011-09-12T11:53:00Z</dcterms:created>
  <dcterms:modified xsi:type="dcterms:W3CDTF">2020-10-31T18:57:13Z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ArticulateGUID">
    <vt:lpwstr>8DF855D4-DB12-4CA5-833A-750DA3955745</vt:lpwstr>
  </property>
  <property fmtid="{D5CDD505-2E9C-101B-9397-08002B2CF9AE}" pid="8" name="ArticulatePath">
    <vt:lpwstr>Les01</vt:lpwstr>
  </property>
  <property fmtid="{D5CDD505-2E9C-101B-9397-08002B2CF9AE}" pid="9" name="KSOProductBuildVer">
    <vt:lpwstr>1033-9.1.0.4758</vt:lpwstr>
  </property>
</Properties>
</file>