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5" r:id="rId31"/>
    <p:sldId id="284" r:id="rId32"/>
    <p:sldId id="285" r:id="rId33"/>
    <p:sldId id="286" r:id="rId34"/>
    <p:sldId id="296" r:id="rId35"/>
    <p:sldId id="287" r:id="rId36"/>
    <p:sldId id="288" r:id="rId37"/>
    <p:sldId id="289" r:id="rId38"/>
    <p:sldId id="290" r:id="rId39"/>
    <p:sldId id="291" r:id="rId40"/>
    <p:sldId id="292" r:id="rId41"/>
    <p:sldId id="293" r:id="rId42"/>
    <p:sldId id="294" r:id="rId43"/>
  </p:sldIdLst>
  <p:sldSz cx="9144000" cy="6858000" type="screen4x3"/>
  <p:notesSz cx="6991350" cy="92821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7B71-7B3B-44F1-96F5-6E46AF90C8AD}" type="doc">
      <dgm:prSet loTypeId="urn:microsoft.com/office/officeart/2005/8/layout/vProcess5" loCatId="process" qsTypeId="urn:microsoft.com/office/officeart/2005/8/quickstyle/simple1" qsCatId="simple" csTypeId="urn:microsoft.com/office/officeart/2005/8/colors/accent0_1" csCatId="mainScheme" phldr="1"/>
      <dgm:spPr/>
    </dgm:pt>
    <dgm:pt modelId="{0D6D29CC-4DB3-48E2-87D4-315BD8CFF353}">
      <dgm:prSet phldrT="[Texto]" custT="1"/>
      <dgm:spPr>
        <a:xfrm>
          <a:off x="1796" y="751332"/>
          <a:ext cx="1167037" cy="1001776"/>
        </a:xfrm>
        <a:solidFill>
          <a:schemeClr val="bg1">
            <a:lumMod val="50000"/>
            <a:alpha val="16000"/>
          </a:schemeClr>
        </a:solidFill>
        <a:ln w="12700">
          <a:solidFill>
            <a:schemeClr val="bg1">
              <a:lumMod val="85000"/>
            </a:schemeClr>
          </a:solidFill>
        </a:ln>
      </dgm:spPr>
      <dgm:t>
        <a:bodyPr/>
        <a:lstStyle/>
        <a:p>
          <a:r>
            <a:rPr lang="es-PE" sz="900" dirty="0" smtClean="0">
              <a:latin typeface="+mj-lt"/>
            </a:rPr>
            <a:t>Capítulo 2: </a:t>
          </a:r>
          <a:r>
            <a:rPr lang="en-US" sz="900" dirty="0" smtClean="0"/>
            <a:t>Design and Modeling of RESTful Web Services</a:t>
          </a:r>
          <a:endParaRPr lang="es-PE" sz="900" dirty="0">
            <a:latin typeface="+mj-lt"/>
            <a:ea typeface="+mn-ea"/>
            <a:cs typeface="Arial" pitchFamily="34" charset="0"/>
          </a:endParaRPr>
        </a:p>
      </dgm:t>
    </dgm:pt>
    <dgm:pt modelId="{98031A2F-825C-4760-A7DB-9226161166C4}" type="parTrans" cxnId="{BF213888-E39C-492D-A287-D5CA0A2AAA77}">
      <dgm:prSet/>
      <dgm:spPr/>
      <dgm:t>
        <a:bodyPr/>
        <a:lstStyle/>
        <a:p>
          <a:endParaRPr lang="es-PE" sz="900">
            <a:latin typeface="+mj-lt"/>
            <a:cs typeface="Arial" pitchFamily="34" charset="0"/>
          </a:endParaRPr>
        </a:p>
      </dgm:t>
    </dgm:pt>
    <dgm:pt modelId="{31BE1D60-E733-4A2D-8247-CB4A99FF9055}" type="sibTrans" cxnId="{BF213888-E39C-492D-A287-D5CA0A2AAA77}">
      <dgm:prSet custT="1"/>
      <dgm:spPr>
        <a:solidFill>
          <a:schemeClr val="bg1">
            <a:lumMod val="75000"/>
            <a:alpha val="90000"/>
          </a:schemeClr>
        </a:solidFill>
        <a:ln w="3175">
          <a:solidFill>
            <a:schemeClr val="bg1">
              <a:lumMod val="75000"/>
              <a:alpha val="90000"/>
            </a:schemeClr>
          </a:solidFill>
        </a:ln>
      </dgm:spPr>
      <dgm:t>
        <a:bodyPr/>
        <a:lstStyle/>
        <a:p>
          <a:endParaRPr lang="es-PE" sz="900">
            <a:latin typeface="+mj-lt"/>
            <a:cs typeface="Arial" pitchFamily="34" charset="0"/>
          </a:endParaRPr>
        </a:p>
      </dgm:t>
    </dgm:pt>
    <dgm:pt modelId="{54992F18-A5D4-4AA8-80B9-97C49B289D33}" type="pres">
      <dgm:prSet presAssocID="{6DF37B71-7B3B-44F1-96F5-6E46AF90C8AD}" presName="outerComposite" presStyleCnt="0">
        <dgm:presLayoutVars>
          <dgm:chMax val="5"/>
          <dgm:dir/>
          <dgm:resizeHandles val="exact"/>
        </dgm:presLayoutVars>
      </dgm:prSet>
      <dgm:spPr/>
    </dgm:pt>
    <dgm:pt modelId="{FCACC8AF-3748-479E-8671-4511F2035828}" type="pres">
      <dgm:prSet presAssocID="{6DF37B71-7B3B-44F1-96F5-6E46AF90C8AD}" presName="dummyMaxCanvas" presStyleCnt="0">
        <dgm:presLayoutVars/>
      </dgm:prSet>
      <dgm:spPr/>
    </dgm:pt>
    <dgm:pt modelId="{6518456F-8BFC-4146-8F3C-00F3DE6173A4}" type="pres">
      <dgm:prSet presAssocID="{6DF37B71-7B3B-44F1-96F5-6E46AF90C8AD}" presName="OneNode_1" presStyleLbl="node1" presStyleIdx="0" presStyleCnt="1">
        <dgm:presLayoutVars>
          <dgm:bulletEnabled val="1"/>
        </dgm:presLayoutVars>
      </dgm:prSet>
      <dgm:spPr/>
      <dgm:t>
        <a:bodyPr/>
        <a:lstStyle/>
        <a:p>
          <a:endParaRPr lang="es-PE"/>
        </a:p>
      </dgm:t>
    </dgm:pt>
  </dgm:ptLst>
  <dgm:cxnLst>
    <dgm:cxn modelId="{BF213888-E39C-492D-A287-D5CA0A2AAA77}" srcId="{6DF37B71-7B3B-44F1-96F5-6E46AF90C8AD}" destId="{0D6D29CC-4DB3-48E2-87D4-315BD8CFF353}" srcOrd="0" destOrd="0" parTransId="{98031A2F-825C-4760-A7DB-9226161166C4}" sibTransId="{31BE1D60-E733-4A2D-8247-CB4A99FF9055}"/>
    <dgm:cxn modelId="{7DA8191D-4443-49E7-94E4-045F5B6C69BC}" type="presOf" srcId="{6DF37B71-7B3B-44F1-96F5-6E46AF90C8AD}" destId="{54992F18-A5D4-4AA8-80B9-97C49B289D33}" srcOrd="0" destOrd="0" presId="urn:microsoft.com/office/officeart/2005/8/layout/vProcess5"/>
    <dgm:cxn modelId="{57184069-9474-418E-8B4E-608ADDEBE26E}" type="presOf" srcId="{0D6D29CC-4DB3-48E2-87D4-315BD8CFF353}" destId="{6518456F-8BFC-4146-8F3C-00F3DE6173A4}" srcOrd="0" destOrd="0" presId="urn:microsoft.com/office/officeart/2005/8/layout/vProcess5"/>
    <dgm:cxn modelId="{CA41FC7E-F7FB-4700-8705-8376947174D5}" type="presParOf" srcId="{54992F18-A5D4-4AA8-80B9-97C49B289D33}" destId="{FCACC8AF-3748-479E-8671-4511F2035828}" srcOrd="0" destOrd="0" presId="urn:microsoft.com/office/officeart/2005/8/layout/vProcess5"/>
    <dgm:cxn modelId="{D32648C4-BC96-4C8E-A91E-3E8233C3F8F9}" type="presParOf" srcId="{54992F18-A5D4-4AA8-80B9-97C49B289D33}" destId="{6518456F-8BFC-4146-8F3C-00F3DE6173A4}"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2AC465-8C8F-4C80-99AF-9361A6BA5F01}" type="doc">
      <dgm:prSet loTypeId="urn:microsoft.com/office/officeart/2005/8/layout/process1" loCatId="process" qsTypeId="urn:microsoft.com/office/officeart/2005/8/quickstyle/simple1" qsCatId="simple" csTypeId="urn:microsoft.com/office/officeart/2005/8/colors/accent0_2" csCatId="mainScheme" phldr="1"/>
      <dgm:spPr/>
    </dgm:pt>
    <dgm:pt modelId="{BC1E9606-7090-4193-A391-4AA825DB09B2}">
      <dgm:prSet phldrT="[Texto]"/>
      <dgm:spPr/>
      <dgm:t>
        <a:bodyPr/>
        <a:lstStyle/>
        <a:p>
          <a:r>
            <a:rPr lang="es-ES" dirty="0" smtClean="0"/>
            <a:t>HTTP/0.9 – El protocolo de una sola línea</a:t>
          </a:r>
        </a:p>
        <a:p>
          <a:r>
            <a:rPr lang="es-ES" dirty="0" smtClean="0"/>
            <a:t>1989-1994</a:t>
          </a:r>
          <a:endParaRPr lang="es-PE" dirty="0"/>
        </a:p>
      </dgm:t>
    </dgm:pt>
    <dgm:pt modelId="{C28FEA15-7E8C-4401-8B2F-19E821AF56F3}" type="parTrans" cxnId="{99B3E1E0-578B-4238-9E23-501B29DB7DB7}">
      <dgm:prSet/>
      <dgm:spPr/>
      <dgm:t>
        <a:bodyPr/>
        <a:lstStyle/>
        <a:p>
          <a:endParaRPr lang="es-PE"/>
        </a:p>
      </dgm:t>
    </dgm:pt>
    <dgm:pt modelId="{C00CB495-9799-428F-93F3-C7FB97D88B12}" type="sibTrans" cxnId="{99B3E1E0-578B-4238-9E23-501B29DB7DB7}">
      <dgm:prSet/>
      <dgm:spPr/>
      <dgm:t>
        <a:bodyPr/>
        <a:lstStyle/>
        <a:p>
          <a:endParaRPr lang="es-PE"/>
        </a:p>
      </dgm:t>
    </dgm:pt>
    <dgm:pt modelId="{7417251C-DC70-415A-81E5-F6D43F189D6B}">
      <dgm:prSet phldrT="[Texto]"/>
      <dgm:spPr/>
      <dgm:t>
        <a:bodyPr/>
        <a:lstStyle/>
        <a:p>
          <a:r>
            <a:rPr lang="es-ES" dirty="0" smtClean="0"/>
            <a:t>HTTP/1.0 – Desarrollando expansibilidad</a:t>
          </a:r>
        </a:p>
        <a:p>
          <a:r>
            <a:rPr lang="es-ES" dirty="0" smtClean="0"/>
            <a:t>1994-1997</a:t>
          </a:r>
          <a:endParaRPr lang="es-PE" dirty="0"/>
        </a:p>
      </dgm:t>
    </dgm:pt>
    <dgm:pt modelId="{D26BA7D8-C19A-4946-A68A-4F36B3DD509A}" type="parTrans" cxnId="{172FB28C-E4E2-490A-8D80-6C13659CAF9F}">
      <dgm:prSet/>
      <dgm:spPr/>
      <dgm:t>
        <a:bodyPr/>
        <a:lstStyle/>
        <a:p>
          <a:endParaRPr lang="es-PE"/>
        </a:p>
      </dgm:t>
    </dgm:pt>
    <dgm:pt modelId="{B9F59E92-4F88-45AC-B4E4-81C13C92AF94}" type="sibTrans" cxnId="{172FB28C-E4E2-490A-8D80-6C13659CAF9F}">
      <dgm:prSet/>
      <dgm:spPr/>
      <dgm:t>
        <a:bodyPr/>
        <a:lstStyle/>
        <a:p>
          <a:endParaRPr lang="es-PE"/>
        </a:p>
      </dgm:t>
    </dgm:pt>
    <dgm:pt modelId="{8CE6EA1F-CB5E-450E-869D-5E5A4AED3FED}">
      <dgm:prSet phldrT="[Texto]"/>
      <dgm:spPr/>
      <dgm:t>
        <a:bodyPr/>
        <a:lstStyle/>
        <a:p>
          <a:r>
            <a:rPr lang="es-ES" dirty="0" smtClean="0"/>
            <a:t>HTTP/1.1 – El protocolo estándar</a:t>
          </a:r>
        </a:p>
        <a:p>
          <a:r>
            <a:rPr lang="es-ES" dirty="0" smtClean="0"/>
            <a:t>1997-2014</a:t>
          </a:r>
          <a:endParaRPr lang="es-PE" dirty="0"/>
        </a:p>
      </dgm:t>
    </dgm:pt>
    <dgm:pt modelId="{23AFBAD4-833D-4E7E-8B61-F590ECD2C6A2}" type="parTrans" cxnId="{CBEE3B68-DDB4-461F-BFE1-1ABC936FE1B5}">
      <dgm:prSet/>
      <dgm:spPr/>
      <dgm:t>
        <a:bodyPr/>
        <a:lstStyle/>
        <a:p>
          <a:endParaRPr lang="es-PE"/>
        </a:p>
      </dgm:t>
    </dgm:pt>
    <dgm:pt modelId="{3B0D86F6-1972-4910-89B3-91B1DBFAE1C1}" type="sibTrans" cxnId="{CBEE3B68-DDB4-461F-BFE1-1ABC936FE1B5}">
      <dgm:prSet/>
      <dgm:spPr/>
      <dgm:t>
        <a:bodyPr/>
        <a:lstStyle/>
        <a:p>
          <a:endParaRPr lang="es-PE"/>
        </a:p>
      </dgm:t>
    </dgm:pt>
    <dgm:pt modelId="{6F80B8DA-68FE-40C6-B459-D098591C226B}">
      <dgm:prSet phldrT="[Texto]"/>
      <dgm:spPr/>
      <dgm:t>
        <a:bodyPr/>
        <a:lstStyle/>
        <a:p>
          <a:r>
            <a:rPr lang="es-ES" dirty="0" smtClean="0"/>
            <a:t>HTTP/2 – Un protocolo para un mayor rendimiento</a:t>
          </a:r>
        </a:p>
        <a:p>
          <a:r>
            <a:rPr lang="es-ES" dirty="0" smtClean="0"/>
            <a:t>2015-2016</a:t>
          </a:r>
          <a:endParaRPr lang="es-PE" dirty="0"/>
        </a:p>
      </dgm:t>
    </dgm:pt>
    <dgm:pt modelId="{B7EE3F88-E959-41A5-B57F-49AD8503E589}" type="parTrans" cxnId="{F865846F-A9AE-456F-A77E-7584216E852F}">
      <dgm:prSet/>
      <dgm:spPr/>
      <dgm:t>
        <a:bodyPr/>
        <a:lstStyle/>
        <a:p>
          <a:endParaRPr lang="es-PE"/>
        </a:p>
      </dgm:t>
    </dgm:pt>
    <dgm:pt modelId="{2B5DD57C-3470-4B0C-801D-6243D0622283}" type="sibTrans" cxnId="{F865846F-A9AE-456F-A77E-7584216E852F}">
      <dgm:prSet/>
      <dgm:spPr/>
      <dgm:t>
        <a:bodyPr/>
        <a:lstStyle/>
        <a:p>
          <a:endParaRPr lang="es-PE"/>
        </a:p>
      </dgm:t>
    </dgm:pt>
    <dgm:pt modelId="{6F80E15B-53C2-41A7-BBB0-9BC84A6B7C08}">
      <dgm:prSet phldrT="[Texto]"/>
      <dgm:spPr/>
      <dgm:t>
        <a:bodyPr/>
        <a:lstStyle/>
        <a:p>
          <a:r>
            <a:rPr lang="es-ES" dirty="0" smtClean="0"/>
            <a:t>Post-evolución del HTTP/2</a:t>
          </a:r>
        </a:p>
        <a:p>
          <a:r>
            <a:rPr lang="es-ES" dirty="0" smtClean="0"/>
            <a:t>2016-Hoy</a:t>
          </a:r>
          <a:endParaRPr lang="es-PE" dirty="0"/>
        </a:p>
      </dgm:t>
    </dgm:pt>
    <dgm:pt modelId="{7B15A973-B25A-4F8B-94C1-5684CD56F254}" type="parTrans" cxnId="{BC698FD5-E6E4-40AB-B44F-1962357BA345}">
      <dgm:prSet/>
      <dgm:spPr/>
      <dgm:t>
        <a:bodyPr/>
        <a:lstStyle/>
        <a:p>
          <a:endParaRPr lang="es-PE"/>
        </a:p>
      </dgm:t>
    </dgm:pt>
    <dgm:pt modelId="{20E0A94E-42CA-4774-8C2F-9429E13D6674}" type="sibTrans" cxnId="{BC698FD5-E6E4-40AB-B44F-1962357BA345}">
      <dgm:prSet/>
      <dgm:spPr/>
      <dgm:t>
        <a:bodyPr/>
        <a:lstStyle/>
        <a:p>
          <a:endParaRPr lang="es-PE"/>
        </a:p>
      </dgm:t>
    </dgm:pt>
    <dgm:pt modelId="{D6DCA24D-E5C9-4BCA-88E7-6E4DE3670E32}" type="pres">
      <dgm:prSet presAssocID="{962AC465-8C8F-4C80-99AF-9361A6BA5F01}" presName="Name0" presStyleCnt="0">
        <dgm:presLayoutVars>
          <dgm:dir/>
          <dgm:resizeHandles val="exact"/>
        </dgm:presLayoutVars>
      </dgm:prSet>
      <dgm:spPr/>
    </dgm:pt>
    <dgm:pt modelId="{7773D61D-A350-4405-9A51-D95154910029}" type="pres">
      <dgm:prSet presAssocID="{BC1E9606-7090-4193-A391-4AA825DB09B2}" presName="node" presStyleLbl="node1" presStyleIdx="0" presStyleCnt="5" custLinFactNeighborX="11072" custLinFactNeighborY="2418">
        <dgm:presLayoutVars>
          <dgm:bulletEnabled val="1"/>
        </dgm:presLayoutVars>
      </dgm:prSet>
      <dgm:spPr/>
      <dgm:t>
        <a:bodyPr/>
        <a:lstStyle/>
        <a:p>
          <a:endParaRPr lang="es-PE"/>
        </a:p>
      </dgm:t>
    </dgm:pt>
    <dgm:pt modelId="{F39AB6DF-228C-4D87-BF4C-FBB8B5A97EF3}" type="pres">
      <dgm:prSet presAssocID="{C00CB495-9799-428F-93F3-C7FB97D88B12}" presName="sibTrans" presStyleLbl="sibTrans2D1" presStyleIdx="0" presStyleCnt="4"/>
      <dgm:spPr/>
      <dgm:t>
        <a:bodyPr/>
        <a:lstStyle/>
        <a:p>
          <a:endParaRPr lang="es-PE"/>
        </a:p>
      </dgm:t>
    </dgm:pt>
    <dgm:pt modelId="{0B6DC034-D506-4960-A7F0-9A3163AE7262}" type="pres">
      <dgm:prSet presAssocID="{C00CB495-9799-428F-93F3-C7FB97D88B12}" presName="connectorText" presStyleLbl="sibTrans2D1" presStyleIdx="0" presStyleCnt="4"/>
      <dgm:spPr/>
      <dgm:t>
        <a:bodyPr/>
        <a:lstStyle/>
        <a:p>
          <a:endParaRPr lang="es-PE"/>
        </a:p>
      </dgm:t>
    </dgm:pt>
    <dgm:pt modelId="{53B3B8BC-3FFB-4B1E-8323-F5A6E64C704E}" type="pres">
      <dgm:prSet presAssocID="{7417251C-DC70-415A-81E5-F6D43F189D6B}" presName="node" presStyleLbl="node1" presStyleIdx="1" presStyleCnt="5">
        <dgm:presLayoutVars>
          <dgm:bulletEnabled val="1"/>
        </dgm:presLayoutVars>
      </dgm:prSet>
      <dgm:spPr/>
      <dgm:t>
        <a:bodyPr/>
        <a:lstStyle/>
        <a:p>
          <a:endParaRPr lang="es-PE"/>
        </a:p>
      </dgm:t>
    </dgm:pt>
    <dgm:pt modelId="{1E1252DC-D771-4D88-A1CD-D61F339C615C}" type="pres">
      <dgm:prSet presAssocID="{B9F59E92-4F88-45AC-B4E4-81C13C92AF94}" presName="sibTrans" presStyleLbl="sibTrans2D1" presStyleIdx="1" presStyleCnt="4"/>
      <dgm:spPr/>
      <dgm:t>
        <a:bodyPr/>
        <a:lstStyle/>
        <a:p>
          <a:endParaRPr lang="es-PE"/>
        </a:p>
      </dgm:t>
    </dgm:pt>
    <dgm:pt modelId="{11B30CBD-D540-411E-8E5D-E1A94B34E5B2}" type="pres">
      <dgm:prSet presAssocID="{B9F59E92-4F88-45AC-B4E4-81C13C92AF94}" presName="connectorText" presStyleLbl="sibTrans2D1" presStyleIdx="1" presStyleCnt="4"/>
      <dgm:spPr/>
      <dgm:t>
        <a:bodyPr/>
        <a:lstStyle/>
        <a:p>
          <a:endParaRPr lang="es-PE"/>
        </a:p>
      </dgm:t>
    </dgm:pt>
    <dgm:pt modelId="{18C71E81-752A-4436-9FF2-FFAB65E3E117}" type="pres">
      <dgm:prSet presAssocID="{8CE6EA1F-CB5E-450E-869D-5E5A4AED3FED}" presName="node" presStyleLbl="node1" presStyleIdx="2" presStyleCnt="5">
        <dgm:presLayoutVars>
          <dgm:bulletEnabled val="1"/>
        </dgm:presLayoutVars>
      </dgm:prSet>
      <dgm:spPr/>
      <dgm:t>
        <a:bodyPr/>
        <a:lstStyle/>
        <a:p>
          <a:endParaRPr lang="es-PE"/>
        </a:p>
      </dgm:t>
    </dgm:pt>
    <dgm:pt modelId="{DCF377CE-DC79-4606-947F-1212367D6CF3}" type="pres">
      <dgm:prSet presAssocID="{3B0D86F6-1972-4910-89B3-91B1DBFAE1C1}" presName="sibTrans" presStyleLbl="sibTrans2D1" presStyleIdx="2" presStyleCnt="4"/>
      <dgm:spPr/>
      <dgm:t>
        <a:bodyPr/>
        <a:lstStyle/>
        <a:p>
          <a:endParaRPr lang="es-PE"/>
        </a:p>
      </dgm:t>
    </dgm:pt>
    <dgm:pt modelId="{82DD55BF-F2A7-486F-8A43-0481F76D6236}" type="pres">
      <dgm:prSet presAssocID="{3B0D86F6-1972-4910-89B3-91B1DBFAE1C1}" presName="connectorText" presStyleLbl="sibTrans2D1" presStyleIdx="2" presStyleCnt="4"/>
      <dgm:spPr/>
      <dgm:t>
        <a:bodyPr/>
        <a:lstStyle/>
        <a:p>
          <a:endParaRPr lang="es-PE"/>
        </a:p>
      </dgm:t>
    </dgm:pt>
    <dgm:pt modelId="{58A512BB-BD6D-48FB-B4FF-B53189105F16}" type="pres">
      <dgm:prSet presAssocID="{6F80B8DA-68FE-40C6-B459-D098591C226B}" presName="node" presStyleLbl="node1" presStyleIdx="3" presStyleCnt="5">
        <dgm:presLayoutVars>
          <dgm:bulletEnabled val="1"/>
        </dgm:presLayoutVars>
      </dgm:prSet>
      <dgm:spPr/>
      <dgm:t>
        <a:bodyPr/>
        <a:lstStyle/>
        <a:p>
          <a:endParaRPr lang="es-PE"/>
        </a:p>
      </dgm:t>
    </dgm:pt>
    <dgm:pt modelId="{215BACF5-03E2-4CB6-B505-48B9164235F1}" type="pres">
      <dgm:prSet presAssocID="{2B5DD57C-3470-4B0C-801D-6243D0622283}" presName="sibTrans" presStyleLbl="sibTrans2D1" presStyleIdx="3" presStyleCnt="4"/>
      <dgm:spPr/>
      <dgm:t>
        <a:bodyPr/>
        <a:lstStyle/>
        <a:p>
          <a:endParaRPr lang="es-PE"/>
        </a:p>
      </dgm:t>
    </dgm:pt>
    <dgm:pt modelId="{672E07DE-1E84-40A6-9659-29C74000E8FE}" type="pres">
      <dgm:prSet presAssocID="{2B5DD57C-3470-4B0C-801D-6243D0622283}" presName="connectorText" presStyleLbl="sibTrans2D1" presStyleIdx="3" presStyleCnt="4"/>
      <dgm:spPr/>
      <dgm:t>
        <a:bodyPr/>
        <a:lstStyle/>
        <a:p>
          <a:endParaRPr lang="es-PE"/>
        </a:p>
      </dgm:t>
    </dgm:pt>
    <dgm:pt modelId="{5B71692C-24B8-48F5-B613-BFAA0EDEC494}" type="pres">
      <dgm:prSet presAssocID="{6F80E15B-53C2-41A7-BBB0-9BC84A6B7C08}" presName="node" presStyleLbl="node1" presStyleIdx="4" presStyleCnt="5">
        <dgm:presLayoutVars>
          <dgm:bulletEnabled val="1"/>
        </dgm:presLayoutVars>
      </dgm:prSet>
      <dgm:spPr/>
      <dgm:t>
        <a:bodyPr/>
        <a:lstStyle/>
        <a:p>
          <a:endParaRPr lang="es-PE"/>
        </a:p>
      </dgm:t>
    </dgm:pt>
  </dgm:ptLst>
  <dgm:cxnLst>
    <dgm:cxn modelId="{CBEE3B68-DDB4-461F-BFE1-1ABC936FE1B5}" srcId="{962AC465-8C8F-4C80-99AF-9361A6BA5F01}" destId="{8CE6EA1F-CB5E-450E-869D-5E5A4AED3FED}" srcOrd="2" destOrd="0" parTransId="{23AFBAD4-833D-4E7E-8B61-F590ECD2C6A2}" sibTransId="{3B0D86F6-1972-4910-89B3-91B1DBFAE1C1}"/>
    <dgm:cxn modelId="{8C5BC09A-DC15-4639-A443-02F0D935C97E}" type="presOf" srcId="{C00CB495-9799-428F-93F3-C7FB97D88B12}" destId="{F39AB6DF-228C-4D87-BF4C-FBB8B5A97EF3}" srcOrd="0" destOrd="0" presId="urn:microsoft.com/office/officeart/2005/8/layout/process1"/>
    <dgm:cxn modelId="{172FB28C-E4E2-490A-8D80-6C13659CAF9F}" srcId="{962AC465-8C8F-4C80-99AF-9361A6BA5F01}" destId="{7417251C-DC70-415A-81E5-F6D43F189D6B}" srcOrd="1" destOrd="0" parTransId="{D26BA7D8-C19A-4946-A68A-4F36B3DD509A}" sibTransId="{B9F59E92-4F88-45AC-B4E4-81C13C92AF94}"/>
    <dgm:cxn modelId="{BC698FD5-E6E4-40AB-B44F-1962357BA345}" srcId="{962AC465-8C8F-4C80-99AF-9361A6BA5F01}" destId="{6F80E15B-53C2-41A7-BBB0-9BC84A6B7C08}" srcOrd="4" destOrd="0" parTransId="{7B15A973-B25A-4F8B-94C1-5684CD56F254}" sibTransId="{20E0A94E-42CA-4774-8C2F-9429E13D6674}"/>
    <dgm:cxn modelId="{8D1A39C9-00ED-4BF8-A218-A70CD28AE88A}" type="presOf" srcId="{3B0D86F6-1972-4910-89B3-91B1DBFAE1C1}" destId="{82DD55BF-F2A7-486F-8A43-0481F76D6236}" srcOrd="1" destOrd="0" presId="urn:microsoft.com/office/officeart/2005/8/layout/process1"/>
    <dgm:cxn modelId="{9E01762B-88C8-48AC-94B7-81A65FC278E7}" type="presOf" srcId="{6F80E15B-53C2-41A7-BBB0-9BC84A6B7C08}" destId="{5B71692C-24B8-48F5-B613-BFAA0EDEC494}" srcOrd="0" destOrd="0" presId="urn:microsoft.com/office/officeart/2005/8/layout/process1"/>
    <dgm:cxn modelId="{5C34FDBC-9763-4BE3-9E24-22693F2FF9BD}" type="presOf" srcId="{7417251C-DC70-415A-81E5-F6D43F189D6B}" destId="{53B3B8BC-3FFB-4B1E-8323-F5A6E64C704E}" srcOrd="0" destOrd="0" presId="urn:microsoft.com/office/officeart/2005/8/layout/process1"/>
    <dgm:cxn modelId="{CA837436-3D8F-4C83-A06F-C5070BDCF1A4}" type="presOf" srcId="{BC1E9606-7090-4193-A391-4AA825DB09B2}" destId="{7773D61D-A350-4405-9A51-D95154910029}" srcOrd="0" destOrd="0" presId="urn:microsoft.com/office/officeart/2005/8/layout/process1"/>
    <dgm:cxn modelId="{E6CE9FC5-DB14-4770-A392-78C454A7422A}" type="presOf" srcId="{6F80B8DA-68FE-40C6-B459-D098591C226B}" destId="{58A512BB-BD6D-48FB-B4FF-B53189105F16}" srcOrd="0" destOrd="0" presId="urn:microsoft.com/office/officeart/2005/8/layout/process1"/>
    <dgm:cxn modelId="{DBCAA764-45FD-48BD-B047-0F6B45CCCBC2}" type="presOf" srcId="{B9F59E92-4F88-45AC-B4E4-81C13C92AF94}" destId="{11B30CBD-D540-411E-8E5D-E1A94B34E5B2}" srcOrd="1" destOrd="0" presId="urn:microsoft.com/office/officeart/2005/8/layout/process1"/>
    <dgm:cxn modelId="{F865846F-A9AE-456F-A77E-7584216E852F}" srcId="{962AC465-8C8F-4C80-99AF-9361A6BA5F01}" destId="{6F80B8DA-68FE-40C6-B459-D098591C226B}" srcOrd="3" destOrd="0" parTransId="{B7EE3F88-E959-41A5-B57F-49AD8503E589}" sibTransId="{2B5DD57C-3470-4B0C-801D-6243D0622283}"/>
    <dgm:cxn modelId="{289DBAE0-EEC0-429B-8E33-D3999AD6B3DB}" type="presOf" srcId="{2B5DD57C-3470-4B0C-801D-6243D0622283}" destId="{672E07DE-1E84-40A6-9659-29C74000E8FE}" srcOrd="1" destOrd="0" presId="urn:microsoft.com/office/officeart/2005/8/layout/process1"/>
    <dgm:cxn modelId="{9D0549A7-98C8-4319-A404-8CD3BFD49FB8}" type="presOf" srcId="{C00CB495-9799-428F-93F3-C7FB97D88B12}" destId="{0B6DC034-D506-4960-A7F0-9A3163AE7262}" srcOrd="1" destOrd="0" presId="urn:microsoft.com/office/officeart/2005/8/layout/process1"/>
    <dgm:cxn modelId="{C537204D-E2A3-4DBD-9B1D-FF13AFC2FD78}" type="presOf" srcId="{B9F59E92-4F88-45AC-B4E4-81C13C92AF94}" destId="{1E1252DC-D771-4D88-A1CD-D61F339C615C}" srcOrd="0" destOrd="0" presId="urn:microsoft.com/office/officeart/2005/8/layout/process1"/>
    <dgm:cxn modelId="{F9BD61AF-4602-4E0E-857A-8EA50E7ED789}" type="presOf" srcId="{3B0D86F6-1972-4910-89B3-91B1DBFAE1C1}" destId="{DCF377CE-DC79-4606-947F-1212367D6CF3}" srcOrd="0" destOrd="0" presId="urn:microsoft.com/office/officeart/2005/8/layout/process1"/>
    <dgm:cxn modelId="{55C88B16-9B13-40DC-8735-EBE499D687E2}" type="presOf" srcId="{8CE6EA1F-CB5E-450E-869D-5E5A4AED3FED}" destId="{18C71E81-752A-4436-9FF2-FFAB65E3E117}" srcOrd="0" destOrd="0" presId="urn:microsoft.com/office/officeart/2005/8/layout/process1"/>
    <dgm:cxn modelId="{430E185E-D266-4BE8-A864-C026DD8F3B67}" type="presOf" srcId="{962AC465-8C8F-4C80-99AF-9361A6BA5F01}" destId="{D6DCA24D-E5C9-4BCA-88E7-6E4DE3670E32}" srcOrd="0" destOrd="0" presId="urn:microsoft.com/office/officeart/2005/8/layout/process1"/>
    <dgm:cxn modelId="{99B3E1E0-578B-4238-9E23-501B29DB7DB7}" srcId="{962AC465-8C8F-4C80-99AF-9361A6BA5F01}" destId="{BC1E9606-7090-4193-A391-4AA825DB09B2}" srcOrd="0" destOrd="0" parTransId="{C28FEA15-7E8C-4401-8B2F-19E821AF56F3}" sibTransId="{C00CB495-9799-428F-93F3-C7FB97D88B12}"/>
    <dgm:cxn modelId="{CE2FD753-4DE8-42A6-ACA7-2AF8F3B5B3E8}" type="presOf" srcId="{2B5DD57C-3470-4B0C-801D-6243D0622283}" destId="{215BACF5-03E2-4CB6-B505-48B9164235F1}" srcOrd="0" destOrd="0" presId="urn:microsoft.com/office/officeart/2005/8/layout/process1"/>
    <dgm:cxn modelId="{EF1E6AC6-47AA-48B4-90AE-60B0BACEB6F4}" type="presParOf" srcId="{D6DCA24D-E5C9-4BCA-88E7-6E4DE3670E32}" destId="{7773D61D-A350-4405-9A51-D95154910029}" srcOrd="0" destOrd="0" presId="urn:microsoft.com/office/officeart/2005/8/layout/process1"/>
    <dgm:cxn modelId="{D10E87BD-55D6-4A20-9955-EF09E5D617D4}" type="presParOf" srcId="{D6DCA24D-E5C9-4BCA-88E7-6E4DE3670E32}" destId="{F39AB6DF-228C-4D87-BF4C-FBB8B5A97EF3}" srcOrd="1" destOrd="0" presId="urn:microsoft.com/office/officeart/2005/8/layout/process1"/>
    <dgm:cxn modelId="{65980A90-B025-4A2B-8481-BADCC47EA232}" type="presParOf" srcId="{F39AB6DF-228C-4D87-BF4C-FBB8B5A97EF3}" destId="{0B6DC034-D506-4960-A7F0-9A3163AE7262}" srcOrd="0" destOrd="0" presId="urn:microsoft.com/office/officeart/2005/8/layout/process1"/>
    <dgm:cxn modelId="{811F5BA1-B832-49C0-9469-BA75A08B3B53}" type="presParOf" srcId="{D6DCA24D-E5C9-4BCA-88E7-6E4DE3670E32}" destId="{53B3B8BC-3FFB-4B1E-8323-F5A6E64C704E}" srcOrd="2" destOrd="0" presId="urn:microsoft.com/office/officeart/2005/8/layout/process1"/>
    <dgm:cxn modelId="{C32A5553-7BC8-47F9-822D-4260D727EEE4}" type="presParOf" srcId="{D6DCA24D-E5C9-4BCA-88E7-6E4DE3670E32}" destId="{1E1252DC-D771-4D88-A1CD-D61F339C615C}" srcOrd="3" destOrd="0" presId="urn:microsoft.com/office/officeart/2005/8/layout/process1"/>
    <dgm:cxn modelId="{26AE4340-D079-4CDE-BB2B-5FBB6343379B}" type="presParOf" srcId="{1E1252DC-D771-4D88-A1CD-D61F339C615C}" destId="{11B30CBD-D540-411E-8E5D-E1A94B34E5B2}" srcOrd="0" destOrd="0" presId="urn:microsoft.com/office/officeart/2005/8/layout/process1"/>
    <dgm:cxn modelId="{BB27A0B3-23BE-4286-9809-524E800B39B3}" type="presParOf" srcId="{D6DCA24D-E5C9-4BCA-88E7-6E4DE3670E32}" destId="{18C71E81-752A-4436-9FF2-FFAB65E3E117}" srcOrd="4" destOrd="0" presId="urn:microsoft.com/office/officeart/2005/8/layout/process1"/>
    <dgm:cxn modelId="{DC8FB5CE-B267-42DE-9707-09A4A13143C8}" type="presParOf" srcId="{D6DCA24D-E5C9-4BCA-88E7-6E4DE3670E32}" destId="{DCF377CE-DC79-4606-947F-1212367D6CF3}" srcOrd="5" destOrd="0" presId="urn:microsoft.com/office/officeart/2005/8/layout/process1"/>
    <dgm:cxn modelId="{E0770DBF-F4CB-491B-AC89-7A7BF6422043}" type="presParOf" srcId="{DCF377CE-DC79-4606-947F-1212367D6CF3}" destId="{82DD55BF-F2A7-486F-8A43-0481F76D6236}" srcOrd="0" destOrd="0" presId="urn:microsoft.com/office/officeart/2005/8/layout/process1"/>
    <dgm:cxn modelId="{EE0C87C0-C0BD-4872-AB69-20BE358C4A00}" type="presParOf" srcId="{D6DCA24D-E5C9-4BCA-88E7-6E4DE3670E32}" destId="{58A512BB-BD6D-48FB-B4FF-B53189105F16}" srcOrd="6" destOrd="0" presId="urn:microsoft.com/office/officeart/2005/8/layout/process1"/>
    <dgm:cxn modelId="{B6270839-E77E-43BF-B3BD-C50F5C61E0FB}" type="presParOf" srcId="{D6DCA24D-E5C9-4BCA-88E7-6E4DE3670E32}" destId="{215BACF5-03E2-4CB6-B505-48B9164235F1}" srcOrd="7" destOrd="0" presId="urn:microsoft.com/office/officeart/2005/8/layout/process1"/>
    <dgm:cxn modelId="{A51EF067-61C9-415F-B52F-0EE4450D2286}" type="presParOf" srcId="{215BACF5-03E2-4CB6-B505-48B9164235F1}" destId="{672E07DE-1E84-40A6-9659-29C74000E8FE}" srcOrd="0" destOrd="0" presId="urn:microsoft.com/office/officeart/2005/8/layout/process1"/>
    <dgm:cxn modelId="{563722D4-316A-4652-9C1E-C55DC605E069}" type="presParOf" srcId="{D6DCA24D-E5C9-4BCA-88E7-6E4DE3670E32}" destId="{5B71692C-24B8-48F5-B613-BFAA0EDEC494}"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456F-8BFC-4146-8F3C-00F3DE6173A4}">
      <dsp:nvSpPr>
        <dsp:cNvPr id="0" name=""/>
        <dsp:cNvSpPr/>
      </dsp:nvSpPr>
      <dsp:spPr>
        <a:xfrm>
          <a:off x="0" y="190440"/>
          <a:ext cx="5104800" cy="380880"/>
        </a:xfrm>
        <a:prstGeom prst="roundRect">
          <a:avLst>
            <a:gd name="adj" fmla="val 10000"/>
          </a:avLst>
        </a:prstGeom>
        <a:solidFill>
          <a:schemeClr val="bg1">
            <a:lumMod val="50000"/>
            <a:alpha val="16000"/>
          </a:schemeClr>
        </a:solidFill>
        <a:ln w="12700" cap="flat" cmpd="sng" algn="ctr">
          <a:solidFill>
            <a:schemeClr val="bg1">
              <a:lumMod val="85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PE" sz="900" kern="1200" dirty="0" smtClean="0">
              <a:latin typeface="+mj-lt"/>
            </a:rPr>
            <a:t>Capítulo 2: </a:t>
          </a:r>
          <a:r>
            <a:rPr lang="en-US" sz="900" kern="1200" dirty="0" smtClean="0"/>
            <a:t>Design and Modeling of RESTful Web Services</a:t>
          </a:r>
          <a:endParaRPr lang="es-PE" sz="900" kern="1200" dirty="0">
            <a:latin typeface="+mj-lt"/>
            <a:ea typeface="+mn-ea"/>
            <a:cs typeface="Arial" pitchFamily="34" charset="0"/>
          </a:endParaRPr>
        </a:p>
      </dsp:txBody>
      <dsp:txXfrm>
        <a:off x="11156" y="201596"/>
        <a:ext cx="5082488" cy="358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3D61D-A350-4405-9A51-D95154910029}">
      <dsp:nvSpPr>
        <dsp:cNvPr id="0" name=""/>
        <dsp:cNvSpPr/>
      </dsp:nvSpPr>
      <dsp:spPr>
        <a:xfrm>
          <a:off x="43839" y="644545"/>
          <a:ext cx="922661" cy="772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HTTP/0.9 – El protocolo de una sola línea</a:t>
          </a:r>
        </a:p>
        <a:p>
          <a:pPr lvl="0" algn="ctr" defTabSz="400050">
            <a:lnSpc>
              <a:spcPct val="90000"/>
            </a:lnSpc>
            <a:spcBef>
              <a:spcPct val="0"/>
            </a:spcBef>
            <a:spcAft>
              <a:spcPct val="35000"/>
            </a:spcAft>
          </a:pPr>
          <a:r>
            <a:rPr lang="es-ES" sz="900" kern="1200" dirty="0" smtClean="0"/>
            <a:t>1989-1994</a:t>
          </a:r>
          <a:endParaRPr lang="es-PE" sz="900" kern="1200" dirty="0"/>
        </a:p>
      </dsp:txBody>
      <dsp:txXfrm>
        <a:off x="66466" y="667172"/>
        <a:ext cx="877407" cy="727294"/>
      </dsp:txXfrm>
    </dsp:sp>
    <dsp:sp modelId="{F39AB6DF-228C-4D87-BF4C-FBB8B5A97EF3}">
      <dsp:nvSpPr>
        <dsp:cNvPr id="0" name=""/>
        <dsp:cNvSpPr/>
      </dsp:nvSpPr>
      <dsp:spPr>
        <a:xfrm rot="21548665">
          <a:off x="1048541" y="906996"/>
          <a:ext cx="173966" cy="2288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PE" sz="800" kern="1200"/>
        </a:p>
      </dsp:txBody>
      <dsp:txXfrm>
        <a:off x="1048544" y="953150"/>
        <a:ext cx="121776" cy="137292"/>
      </dsp:txXfrm>
    </dsp:sp>
    <dsp:sp modelId="{53B3B8BC-3FFB-4B1E-8323-F5A6E64C704E}">
      <dsp:nvSpPr>
        <dsp:cNvPr id="0" name=""/>
        <dsp:cNvSpPr/>
      </dsp:nvSpPr>
      <dsp:spPr>
        <a:xfrm>
          <a:off x="1294702" y="625865"/>
          <a:ext cx="922661" cy="772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HTTP/1.0 – Desarrollando expansibilidad</a:t>
          </a:r>
        </a:p>
        <a:p>
          <a:pPr lvl="0" algn="ctr" defTabSz="400050">
            <a:lnSpc>
              <a:spcPct val="90000"/>
            </a:lnSpc>
            <a:spcBef>
              <a:spcPct val="0"/>
            </a:spcBef>
            <a:spcAft>
              <a:spcPct val="35000"/>
            </a:spcAft>
          </a:pPr>
          <a:r>
            <a:rPr lang="es-ES" sz="900" kern="1200" dirty="0" smtClean="0"/>
            <a:t>1994-1997</a:t>
          </a:r>
          <a:endParaRPr lang="es-PE" sz="900" kern="1200" dirty="0"/>
        </a:p>
      </dsp:txBody>
      <dsp:txXfrm>
        <a:off x="1317329" y="648492"/>
        <a:ext cx="877407" cy="727294"/>
      </dsp:txXfrm>
    </dsp:sp>
    <dsp:sp modelId="{1E1252DC-D771-4D88-A1CD-D61F339C615C}">
      <dsp:nvSpPr>
        <dsp:cNvPr id="0" name=""/>
        <dsp:cNvSpPr/>
      </dsp:nvSpPr>
      <dsp:spPr>
        <a:xfrm>
          <a:off x="2309630" y="897729"/>
          <a:ext cx="195604" cy="2288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PE" sz="800" kern="1200"/>
        </a:p>
      </dsp:txBody>
      <dsp:txXfrm>
        <a:off x="2309630" y="943493"/>
        <a:ext cx="136923" cy="137292"/>
      </dsp:txXfrm>
    </dsp:sp>
    <dsp:sp modelId="{18C71E81-752A-4436-9FF2-FFAB65E3E117}">
      <dsp:nvSpPr>
        <dsp:cNvPr id="0" name=""/>
        <dsp:cNvSpPr/>
      </dsp:nvSpPr>
      <dsp:spPr>
        <a:xfrm>
          <a:off x="2586429" y="625865"/>
          <a:ext cx="922661" cy="772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HTTP/1.1 – El protocolo estándar</a:t>
          </a:r>
        </a:p>
        <a:p>
          <a:pPr lvl="0" algn="ctr" defTabSz="400050">
            <a:lnSpc>
              <a:spcPct val="90000"/>
            </a:lnSpc>
            <a:spcBef>
              <a:spcPct val="0"/>
            </a:spcBef>
            <a:spcAft>
              <a:spcPct val="35000"/>
            </a:spcAft>
          </a:pPr>
          <a:r>
            <a:rPr lang="es-ES" sz="900" kern="1200" dirty="0" smtClean="0"/>
            <a:t>1997-2014</a:t>
          </a:r>
          <a:endParaRPr lang="es-PE" sz="900" kern="1200" dirty="0"/>
        </a:p>
      </dsp:txBody>
      <dsp:txXfrm>
        <a:off x="2609056" y="648492"/>
        <a:ext cx="877407" cy="727294"/>
      </dsp:txXfrm>
    </dsp:sp>
    <dsp:sp modelId="{DCF377CE-DC79-4606-947F-1212367D6CF3}">
      <dsp:nvSpPr>
        <dsp:cNvPr id="0" name=""/>
        <dsp:cNvSpPr/>
      </dsp:nvSpPr>
      <dsp:spPr>
        <a:xfrm>
          <a:off x="3601357" y="897729"/>
          <a:ext cx="195604" cy="2288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PE" sz="800" kern="1200"/>
        </a:p>
      </dsp:txBody>
      <dsp:txXfrm>
        <a:off x="3601357" y="943493"/>
        <a:ext cx="136923" cy="137292"/>
      </dsp:txXfrm>
    </dsp:sp>
    <dsp:sp modelId="{58A512BB-BD6D-48FB-B4FF-B53189105F16}">
      <dsp:nvSpPr>
        <dsp:cNvPr id="0" name=""/>
        <dsp:cNvSpPr/>
      </dsp:nvSpPr>
      <dsp:spPr>
        <a:xfrm>
          <a:off x="3878155" y="625865"/>
          <a:ext cx="922661" cy="772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HTTP/2 – Un protocolo para un mayor rendimiento</a:t>
          </a:r>
        </a:p>
        <a:p>
          <a:pPr lvl="0" algn="ctr" defTabSz="400050">
            <a:lnSpc>
              <a:spcPct val="90000"/>
            </a:lnSpc>
            <a:spcBef>
              <a:spcPct val="0"/>
            </a:spcBef>
            <a:spcAft>
              <a:spcPct val="35000"/>
            </a:spcAft>
          </a:pPr>
          <a:r>
            <a:rPr lang="es-ES" sz="900" kern="1200" dirty="0" smtClean="0"/>
            <a:t>2015-2016</a:t>
          </a:r>
          <a:endParaRPr lang="es-PE" sz="900" kern="1200" dirty="0"/>
        </a:p>
      </dsp:txBody>
      <dsp:txXfrm>
        <a:off x="3900782" y="648492"/>
        <a:ext cx="877407" cy="727294"/>
      </dsp:txXfrm>
    </dsp:sp>
    <dsp:sp modelId="{215BACF5-03E2-4CB6-B505-48B9164235F1}">
      <dsp:nvSpPr>
        <dsp:cNvPr id="0" name=""/>
        <dsp:cNvSpPr/>
      </dsp:nvSpPr>
      <dsp:spPr>
        <a:xfrm>
          <a:off x="4893083" y="897729"/>
          <a:ext cx="195604" cy="2288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PE" sz="800" kern="1200"/>
        </a:p>
      </dsp:txBody>
      <dsp:txXfrm>
        <a:off x="4893083" y="943493"/>
        <a:ext cx="136923" cy="137292"/>
      </dsp:txXfrm>
    </dsp:sp>
    <dsp:sp modelId="{5B71692C-24B8-48F5-B613-BFAA0EDEC494}">
      <dsp:nvSpPr>
        <dsp:cNvPr id="0" name=""/>
        <dsp:cNvSpPr/>
      </dsp:nvSpPr>
      <dsp:spPr>
        <a:xfrm>
          <a:off x="5169881" y="625865"/>
          <a:ext cx="922661" cy="772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Post-evolución del HTTP/2</a:t>
          </a:r>
        </a:p>
        <a:p>
          <a:pPr lvl="0" algn="ctr" defTabSz="400050">
            <a:lnSpc>
              <a:spcPct val="90000"/>
            </a:lnSpc>
            <a:spcBef>
              <a:spcPct val="0"/>
            </a:spcBef>
            <a:spcAft>
              <a:spcPct val="35000"/>
            </a:spcAft>
          </a:pPr>
          <a:r>
            <a:rPr lang="es-ES" sz="900" kern="1200" dirty="0" smtClean="0"/>
            <a:t>2016-Hoy</a:t>
          </a:r>
          <a:endParaRPr lang="es-PE" sz="900" kern="1200" dirty="0"/>
        </a:p>
      </dsp:txBody>
      <dsp:txXfrm>
        <a:off x="5192508" y="648492"/>
        <a:ext cx="877407" cy="7272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zh-CN" sz="2600" b="0" strike="noStrike" spc="-1">
                <a:solidFill>
                  <a:srgbClr val="000000"/>
                </a:solidFill>
                <a:latin typeface="Arial"/>
              </a:rPr>
              <a:t>Pulse para desplazar la página</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s-PE" sz="2000" b="0" strike="noStrike" spc="-1">
                <a:latin typeface="Arial"/>
              </a:rPr>
              <a:t>Pulse para editar el formato de las notas</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s-PE" sz="1400" b="0" strike="noStrike" spc="-1">
                <a:latin typeface="Times New Roman"/>
              </a:rPr>
              <a:t>&lt;cabecera&gt;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PE" sz="1400" b="0" strike="noStrike" spc="-1">
                <a:latin typeface="Times New Roman"/>
              </a:rPr>
              <a:t>&lt;fecha/hora&gt;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PE" sz="1400" b="0" strike="noStrike" spc="-1">
                <a:latin typeface="Times New Roman"/>
              </a:rPr>
              <a:t>&lt;pie de página&gt;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06A00B1-EA48-43DB-B9F6-3B3BE6C30F7C}" type="slidenum">
              <a:rPr lang="es-PE" sz="1400" b="0" strike="noStrike" spc="-1">
                <a:latin typeface="Times New Roman"/>
              </a:rPr>
              <a:t>‹Nº›</a:t>
            </a:fld>
            <a:endParaRPr lang="es-PE" sz="1400" b="0" strike="noStrike" spc="-1">
              <a:latin typeface="Times New Roman"/>
            </a:endParaRPr>
          </a:p>
        </p:txBody>
      </p:sp>
    </p:spTree>
    <p:extLst>
      <p:ext uri="{BB962C8B-B14F-4D97-AF65-F5344CB8AC3E}">
        <p14:creationId xmlns:p14="http://schemas.microsoft.com/office/powerpoint/2010/main" val="979260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noRot="1" noChangeAspect="1"/>
          </p:cNvSpPr>
          <p:nvPr>
            <p:ph type="sldImg"/>
          </p:nvPr>
        </p:nvSpPr>
        <p:spPr>
          <a:xfrm>
            <a:off x="1176480" y="696960"/>
            <a:ext cx="4638240" cy="3479400"/>
          </a:xfrm>
          <a:prstGeom prst="rect">
            <a:avLst/>
          </a:prstGeom>
        </p:spPr>
      </p:sp>
      <p:sp>
        <p:nvSpPr>
          <p:cNvPr id="201"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02"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1176338" y="696913"/>
            <a:ext cx="4638675" cy="3479800"/>
          </a:xfrm>
          <a:prstGeom prst="rect">
            <a:avLst/>
          </a:prstGeom>
        </p:spPr>
      </p:sp>
      <p:sp>
        <p:nvSpPr>
          <p:cNvPr id="228"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29"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1176338" y="696913"/>
            <a:ext cx="4638675" cy="3479800"/>
          </a:xfrm>
          <a:prstGeom prst="rect">
            <a:avLst/>
          </a:prstGeom>
        </p:spPr>
      </p:sp>
      <p:sp>
        <p:nvSpPr>
          <p:cNvPr id="228"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29"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1176338" y="696913"/>
            <a:ext cx="4638675" cy="3479800"/>
          </a:xfrm>
          <a:prstGeom prst="rect">
            <a:avLst/>
          </a:prstGeom>
        </p:spPr>
      </p:sp>
      <p:sp>
        <p:nvSpPr>
          <p:cNvPr id="231"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32"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176338" y="696913"/>
            <a:ext cx="4638675" cy="3479800"/>
          </a:xfrm>
          <a:prstGeom prst="rect">
            <a:avLst/>
          </a:prstGeom>
        </p:spPr>
      </p:sp>
      <p:sp>
        <p:nvSpPr>
          <p:cNvPr id="234"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35"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176338" y="696913"/>
            <a:ext cx="4638675" cy="3479800"/>
          </a:xfrm>
          <a:prstGeom prst="rect">
            <a:avLst/>
          </a:prstGeom>
        </p:spPr>
      </p:sp>
      <p:sp>
        <p:nvSpPr>
          <p:cNvPr id="237"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38"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176338" y="696913"/>
            <a:ext cx="4638675" cy="3479800"/>
          </a:xfrm>
          <a:prstGeom prst="rect">
            <a:avLst/>
          </a:prstGeom>
        </p:spPr>
      </p:sp>
      <p:sp>
        <p:nvSpPr>
          <p:cNvPr id="237"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38"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noRot="1" noChangeAspect="1"/>
          </p:cNvSpPr>
          <p:nvPr>
            <p:ph type="sldImg"/>
          </p:nvPr>
        </p:nvSpPr>
        <p:spPr>
          <a:xfrm>
            <a:off x="1176338" y="696913"/>
            <a:ext cx="4638675" cy="3479800"/>
          </a:xfrm>
          <a:prstGeom prst="rect">
            <a:avLst/>
          </a:prstGeom>
        </p:spPr>
      </p:sp>
      <p:sp>
        <p:nvSpPr>
          <p:cNvPr id="240"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41"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1176338" y="696913"/>
            <a:ext cx="4638675" cy="3479800"/>
          </a:xfrm>
          <a:prstGeom prst="rect">
            <a:avLst/>
          </a:prstGeom>
        </p:spPr>
      </p:sp>
      <p:sp>
        <p:nvSpPr>
          <p:cNvPr id="243"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44"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1176338" y="696913"/>
            <a:ext cx="4638675" cy="3479800"/>
          </a:xfrm>
          <a:prstGeom prst="rect">
            <a:avLst/>
          </a:prstGeom>
        </p:spPr>
      </p:sp>
      <p:sp>
        <p:nvSpPr>
          <p:cNvPr id="246"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47"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noRot="1" noChangeAspect="1"/>
          </p:cNvSpPr>
          <p:nvPr>
            <p:ph type="sldImg"/>
          </p:nvPr>
        </p:nvSpPr>
        <p:spPr>
          <a:xfrm>
            <a:off x="1176338" y="696913"/>
            <a:ext cx="4638675" cy="3479800"/>
          </a:xfrm>
          <a:prstGeom prst="rect">
            <a:avLst/>
          </a:prstGeom>
        </p:spPr>
      </p:sp>
      <p:sp>
        <p:nvSpPr>
          <p:cNvPr id="249"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50"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noRot="1" noChangeAspect="1"/>
          </p:cNvSpPr>
          <p:nvPr>
            <p:ph type="sldImg"/>
          </p:nvPr>
        </p:nvSpPr>
        <p:spPr>
          <a:xfrm>
            <a:off x="1176480" y="696960"/>
            <a:ext cx="4638240" cy="3479400"/>
          </a:xfrm>
          <a:prstGeom prst="rect">
            <a:avLst/>
          </a:prstGeom>
        </p:spPr>
      </p:sp>
      <p:sp>
        <p:nvSpPr>
          <p:cNvPr id="204"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05"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1176338" y="696913"/>
            <a:ext cx="4638675" cy="3479800"/>
          </a:xfrm>
          <a:prstGeom prst="rect">
            <a:avLst/>
          </a:prstGeom>
        </p:spPr>
      </p:sp>
      <p:sp>
        <p:nvSpPr>
          <p:cNvPr id="252"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53"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noRot="1" noChangeAspect="1"/>
          </p:cNvSpPr>
          <p:nvPr>
            <p:ph type="sldImg"/>
          </p:nvPr>
        </p:nvSpPr>
        <p:spPr>
          <a:xfrm>
            <a:off x="1176480" y="696960"/>
            <a:ext cx="4638240" cy="3479400"/>
          </a:xfrm>
          <a:prstGeom prst="rect">
            <a:avLst/>
          </a:prstGeom>
        </p:spPr>
      </p:sp>
      <p:sp>
        <p:nvSpPr>
          <p:cNvPr id="207"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08"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noRot="1" noChangeAspect="1"/>
          </p:cNvSpPr>
          <p:nvPr>
            <p:ph type="sldImg"/>
          </p:nvPr>
        </p:nvSpPr>
        <p:spPr>
          <a:xfrm>
            <a:off x="1176480" y="696960"/>
            <a:ext cx="4638240" cy="3479400"/>
          </a:xfrm>
          <a:prstGeom prst="rect">
            <a:avLst/>
          </a:prstGeom>
        </p:spPr>
      </p:sp>
      <p:sp>
        <p:nvSpPr>
          <p:cNvPr id="210"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11"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noRot="1" noChangeAspect="1"/>
          </p:cNvSpPr>
          <p:nvPr>
            <p:ph type="sldImg"/>
          </p:nvPr>
        </p:nvSpPr>
        <p:spPr>
          <a:xfrm>
            <a:off x="1176480" y="696960"/>
            <a:ext cx="4638240" cy="3479400"/>
          </a:xfrm>
          <a:prstGeom prst="rect">
            <a:avLst/>
          </a:prstGeom>
        </p:spPr>
      </p:sp>
      <p:sp>
        <p:nvSpPr>
          <p:cNvPr id="213"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14"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noRot="1" noChangeAspect="1"/>
          </p:cNvSpPr>
          <p:nvPr>
            <p:ph type="sldImg"/>
          </p:nvPr>
        </p:nvSpPr>
        <p:spPr>
          <a:xfrm>
            <a:off x="1176480" y="696960"/>
            <a:ext cx="4638240" cy="3479400"/>
          </a:xfrm>
          <a:prstGeom prst="rect">
            <a:avLst/>
          </a:prstGeom>
        </p:spPr>
      </p:sp>
      <p:sp>
        <p:nvSpPr>
          <p:cNvPr id="216"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17"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noRot="1" noChangeAspect="1"/>
          </p:cNvSpPr>
          <p:nvPr>
            <p:ph type="sldImg"/>
          </p:nvPr>
        </p:nvSpPr>
        <p:spPr>
          <a:xfrm>
            <a:off x="1176480" y="696960"/>
            <a:ext cx="4638240" cy="3479400"/>
          </a:xfrm>
          <a:prstGeom prst="rect">
            <a:avLst/>
          </a:prstGeom>
        </p:spPr>
      </p:sp>
      <p:sp>
        <p:nvSpPr>
          <p:cNvPr id="219"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20"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noRot="1" noChangeAspect="1"/>
          </p:cNvSpPr>
          <p:nvPr>
            <p:ph type="sldImg"/>
          </p:nvPr>
        </p:nvSpPr>
        <p:spPr>
          <a:xfrm>
            <a:off x="1176480" y="696960"/>
            <a:ext cx="4638240" cy="3479400"/>
          </a:xfrm>
          <a:prstGeom prst="rect">
            <a:avLst/>
          </a:prstGeom>
        </p:spPr>
      </p:sp>
      <p:sp>
        <p:nvSpPr>
          <p:cNvPr id="222"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23"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76338" y="696913"/>
            <a:ext cx="4638675" cy="3479800"/>
          </a:xfrm>
          <a:prstGeom prst="rect">
            <a:avLst/>
          </a:prstGeom>
        </p:spPr>
      </p:sp>
      <p:sp>
        <p:nvSpPr>
          <p:cNvPr id="225" name="PlaceHolder 2"/>
          <p:cNvSpPr>
            <a:spLocks noGrp="1"/>
          </p:cNvSpPr>
          <p:nvPr>
            <p:ph type="body"/>
          </p:nvPr>
        </p:nvSpPr>
        <p:spPr>
          <a:xfrm>
            <a:off x="698400" y="4408560"/>
            <a:ext cx="5594040" cy="4176360"/>
          </a:xfrm>
          <a:prstGeom prst="rect">
            <a:avLst/>
          </a:prstGeom>
        </p:spPr>
        <p:txBody>
          <a:bodyPr lIns="12960" tIns="12960" rIns="12960" bIns="12960">
            <a:noAutofit/>
          </a:bodyPr>
          <a:lstStyle/>
          <a:p>
            <a:endParaRPr lang="es-PE" sz="2000" b="0" strike="noStrike" spc="-1">
              <a:latin typeface="Arial"/>
            </a:endParaRPr>
          </a:p>
        </p:txBody>
      </p:sp>
      <p:sp>
        <p:nvSpPr>
          <p:cNvPr id="226" name="TextShape 3"/>
          <p:cNvSpPr txBox="1"/>
          <p:nvPr/>
        </p:nvSpPr>
        <p:spPr>
          <a:xfrm>
            <a:off x="457200" y="8791560"/>
            <a:ext cx="6076440" cy="228240"/>
          </a:xfrm>
          <a:prstGeom prst="rect">
            <a:avLst/>
          </a:prstGeom>
          <a:noFill/>
          <a:ln>
            <a:noFill/>
          </a:ln>
        </p:spPr>
        <p:txBody>
          <a:bodyPr anchor="b">
            <a:noAutofit/>
          </a:bodyPr>
          <a:lstStyle/>
          <a:p>
            <a:pPr algn="ctr">
              <a:lnSpc>
                <a:spcPct val="100000"/>
              </a:lnSpc>
            </a:pPr>
            <a:r>
              <a:rPr lang="es-PE" sz="1100" b="1" strike="noStrike" spc="-1">
                <a:solidFill>
                  <a:srgbClr val="000000"/>
                </a:solidFill>
                <a:latin typeface="Arial"/>
                <a:ea typeface="SimSun"/>
              </a:rPr>
              <a:t>1 - 3</a:t>
            </a:r>
            <a:endParaRPr lang="es-PE" sz="11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27" name="PlaceHolder 2"/>
          <p:cNvSpPr>
            <a:spLocks noGrp="1"/>
          </p:cNvSpPr>
          <p:nvPr>
            <p:ph type="body"/>
          </p:nvPr>
        </p:nvSpPr>
        <p:spPr>
          <a:xfrm>
            <a:off x="609480" y="1447920"/>
            <a:ext cx="791820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28" name="PlaceHolder 3"/>
          <p:cNvSpPr>
            <a:spLocks noGrp="1"/>
          </p:cNvSpPr>
          <p:nvPr>
            <p:ph type="body"/>
          </p:nvPr>
        </p:nvSpPr>
        <p:spPr>
          <a:xfrm>
            <a:off x="609480" y="2362320"/>
            <a:ext cx="791820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30" name="PlaceHolder 2"/>
          <p:cNvSpPr>
            <a:spLocks noGrp="1"/>
          </p:cNvSpPr>
          <p:nvPr>
            <p:ph type="body"/>
          </p:nvPr>
        </p:nvSpPr>
        <p:spPr>
          <a:xfrm>
            <a:off x="60948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1" name="PlaceHolder 3"/>
          <p:cNvSpPr>
            <a:spLocks noGrp="1"/>
          </p:cNvSpPr>
          <p:nvPr>
            <p:ph type="body"/>
          </p:nvPr>
        </p:nvSpPr>
        <p:spPr>
          <a:xfrm>
            <a:off x="466704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2" name="PlaceHolder 4"/>
          <p:cNvSpPr>
            <a:spLocks noGrp="1"/>
          </p:cNvSpPr>
          <p:nvPr>
            <p:ph type="body"/>
          </p:nvPr>
        </p:nvSpPr>
        <p:spPr>
          <a:xfrm>
            <a:off x="60948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3" name="PlaceHolder 5"/>
          <p:cNvSpPr>
            <a:spLocks noGrp="1"/>
          </p:cNvSpPr>
          <p:nvPr>
            <p:ph type="body"/>
          </p:nvPr>
        </p:nvSpPr>
        <p:spPr>
          <a:xfrm>
            <a:off x="466704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35" name="PlaceHolder 2"/>
          <p:cNvSpPr>
            <a:spLocks noGrp="1"/>
          </p:cNvSpPr>
          <p:nvPr>
            <p:ph type="body"/>
          </p:nvPr>
        </p:nvSpPr>
        <p:spPr>
          <a:xfrm>
            <a:off x="609480" y="14479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6" name="PlaceHolder 3"/>
          <p:cNvSpPr>
            <a:spLocks noGrp="1"/>
          </p:cNvSpPr>
          <p:nvPr>
            <p:ph type="body"/>
          </p:nvPr>
        </p:nvSpPr>
        <p:spPr>
          <a:xfrm>
            <a:off x="3286800" y="14479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7" name="PlaceHolder 4"/>
          <p:cNvSpPr>
            <a:spLocks noGrp="1"/>
          </p:cNvSpPr>
          <p:nvPr>
            <p:ph type="body"/>
          </p:nvPr>
        </p:nvSpPr>
        <p:spPr>
          <a:xfrm>
            <a:off x="5964120" y="14479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8" name="PlaceHolder 5"/>
          <p:cNvSpPr>
            <a:spLocks noGrp="1"/>
          </p:cNvSpPr>
          <p:nvPr>
            <p:ph type="body"/>
          </p:nvPr>
        </p:nvSpPr>
        <p:spPr>
          <a:xfrm>
            <a:off x="609480" y="23623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39" name="PlaceHolder 6"/>
          <p:cNvSpPr>
            <a:spLocks noGrp="1"/>
          </p:cNvSpPr>
          <p:nvPr>
            <p:ph type="body"/>
          </p:nvPr>
        </p:nvSpPr>
        <p:spPr>
          <a:xfrm>
            <a:off x="3286800" y="23623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40" name="PlaceHolder 7"/>
          <p:cNvSpPr>
            <a:spLocks noGrp="1"/>
          </p:cNvSpPr>
          <p:nvPr>
            <p:ph type="body"/>
          </p:nvPr>
        </p:nvSpPr>
        <p:spPr>
          <a:xfrm>
            <a:off x="5964120" y="23623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47" name="PlaceHolder 2"/>
          <p:cNvSpPr>
            <a:spLocks noGrp="1"/>
          </p:cNvSpPr>
          <p:nvPr>
            <p:ph type="subTitle"/>
          </p:nvPr>
        </p:nvSpPr>
        <p:spPr>
          <a:xfrm>
            <a:off x="609480" y="1447920"/>
            <a:ext cx="7918200" cy="175068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49" name="PlaceHolder 2"/>
          <p:cNvSpPr>
            <a:spLocks noGrp="1"/>
          </p:cNvSpPr>
          <p:nvPr>
            <p:ph type="body"/>
          </p:nvPr>
        </p:nvSpPr>
        <p:spPr>
          <a:xfrm>
            <a:off x="609480" y="1447920"/>
            <a:ext cx="7918200" cy="175068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51" name="PlaceHolder 2"/>
          <p:cNvSpPr>
            <a:spLocks noGrp="1"/>
          </p:cNvSpPr>
          <p:nvPr>
            <p:ph type="body"/>
          </p:nvPr>
        </p:nvSpPr>
        <p:spPr>
          <a:xfrm>
            <a:off x="60948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52" name="PlaceHolder 3"/>
          <p:cNvSpPr>
            <a:spLocks noGrp="1"/>
          </p:cNvSpPr>
          <p:nvPr>
            <p:ph type="body"/>
          </p:nvPr>
        </p:nvSpPr>
        <p:spPr>
          <a:xfrm>
            <a:off x="466704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439560"/>
            <a:ext cx="7918200" cy="406152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56" name="PlaceHolder 2"/>
          <p:cNvSpPr>
            <a:spLocks noGrp="1"/>
          </p:cNvSpPr>
          <p:nvPr>
            <p:ph type="body"/>
          </p:nvPr>
        </p:nvSpPr>
        <p:spPr>
          <a:xfrm>
            <a:off x="60948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57" name="PlaceHolder 3"/>
          <p:cNvSpPr>
            <a:spLocks noGrp="1"/>
          </p:cNvSpPr>
          <p:nvPr>
            <p:ph type="body"/>
          </p:nvPr>
        </p:nvSpPr>
        <p:spPr>
          <a:xfrm>
            <a:off x="466704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58" name="PlaceHolder 4"/>
          <p:cNvSpPr>
            <a:spLocks noGrp="1"/>
          </p:cNvSpPr>
          <p:nvPr>
            <p:ph type="body"/>
          </p:nvPr>
        </p:nvSpPr>
        <p:spPr>
          <a:xfrm>
            <a:off x="60948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6" name="PlaceHolder 2"/>
          <p:cNvSpPr>
            <a:spLocks noGrp="1"/>
          </p:cNvSpPr>
          <p:nvPr>
            <p:ph type="subTitle"/>
          </p:nvPr>
        </p:nvSpPr>
        <p:spPr>
          <a:xfrm>
            <a:off x="609480" y="1447920"/>
            <a:ext cx="7918200" cy="175068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60" name="PlaceHolder 2"/>
          <p:cNvSpPr>
            <a:spLocks noGrp="1"/>
          </p:cNvSpPr>
          <p:nvPr>
            <p:ph type="body"/>
          </p:nvPr>
        </p:nvSpPr>
        <p:spPr>
          <a:xfrm>
            <a:off x="60948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61" name="PlaceHolder 3"/>
          <p:cNvSpPr>
            <a:spLocks noGrp="1"/>
          </p:cNvSpPr>
          <p:nvPr>
            <p:ph type="body"/>
          </p:nvPr>
        </p:nvSpPr>
        <p:spPr>
          <a:xfrm>
            <a:off x="466704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62" name="PlaceHolder 4"/>
          <p:cNvSpPr>
            <a:spLocks noGrp="1"/>
          </p:cNvSpPr>
          <p:nvPr>
            <p:ph type="body"/>
          </p:nvPr>
        </p:nvSpPr>
        <p:spPr>
          <a:xfrm>
            <a:off x="466704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64" name="PlaceHolder 2"/>
          <p:cNvSpPr>
            <a:spLocks noGrp="1"/>
          </p:cNvSpPr>
          <p:nvPr>
            <p:ph type="body"/>
          </p:nvPr>
        </p:nvSpPr>
        <p:spPr>
          <a:xfrm>
            <a:off x="60948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65" name="PlaceHolder 3"/>
          <p:cNvSpPr>
            <a:spLocks noGrp="1"/>
          </p:cNvSpPr>
          <p:nvPr>
            <p:ph type="body"/>
          </p:nvPr>
        </p:nvSpPr>
        <p:spPr>
          <a:xfrm>
            <a:off x="466704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66" name="PlaceHolder 4"/>
          <p:cNvSpPr>
            <a:spLocks noGrp="1"/>
          </p:cNvSpPr>
          <p:nvPr>
            <p:ph type="body"/>
          </p:nvPr>
        </p:nvSpPr>
        <p:spPr>
          <a:xfrm>
            <a:off x="609480" y="2362320"/>
            <a:ext cx="791820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68" name="PlaceHolder 2"/>
          <p:cNvSpPr>
            <a:spLocks noGrp="1"/>
          </p:cNvSpPr>
          <p:nvPr>
            <p:ph type="body"/>
          </p:nvPr>
        </p:nvSpPr>
        <p:spPr>
          <a:xfrm>
            <a:off x="609480" y="1447920"/>
            <a:ext cx="791820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69" name="PlaceHolder 3"/>
          <p:cNvSpPr>
            <a:spLocks noGrp="1"/>
          </p:cNvSpPr>
          <p:nvPr>
            <p:ph type="body"/>
          </p:nvPr>
        </p:nvSpPr>
        <p:spPr>
          <a:xfrm>
            <a:off x="609480" y="2362320"/>
            <a:ext cx="791820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71" name="PlaceHolder 2"/>
          <p:cNvSpPr>
            <a:spLocks noGrp="1"/>
          </p:cNvSpPr>
          <p:nvPr>
            <p:ph type="body"/>
          </p:nvPr>
        </p:nvSpPr>
        <p:spPr>
          <a:xfrm>
            <a:off x="60948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72" name="PlaceHolder 3"/>
          <p:cNvSpPr>
            <a:spLocks noGrp="1"/>
          </p:cNvSpPr>
          <p:nvPr>
            <p:ph type="body"/>
          </p:nvPr>
        </p:nvSpPr>
        <p:spPr>
          <a:xfrm>
            <a:off x="466704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73" name="PlaceHolder 4"/>
          <p:cNvSpPr>
            <a:spLocks noGrp="1"/>
          </p:cNvSpPr>
          <p:nvPr>
            <p:ph type="body"/>
          </p:nvPr>
        </p:nvSpPr>
        <p:spPr>
          <a:xfrm>
            <a:off x="60948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74" name="PlaceHolder 5"/>
          <p:cNvSpPr>
            <a:spLocks noGrp="1"/>
          </p:cNvSpPr>
          <p:nvPr>
            <p:ph type="body"/>
          </p:nvPr>
        </p:nvSpPr>
        <p:spPr>
          <a:xfrm>
            <a:off x="466704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76" name="PlaceHolder 2"/>
          <p:cNvSpPr>
            <a:spLocks noGrp="1"/>
          </p:cNvSpPr>
          <p:nvPr>
            <p:ph type="body"/>
          </p:nvPr>
        </p:nvSpPr>
        <p:spPr>
          <a:xfrm>
            <a:off x="609480" y="14479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77" name="PlaceHolder 3"/>
          <p:cNvSpPr>
            <a:spLocks noGrp="1"/>
          </p:cNvSpPr>
          <p:nvPr>
            <p:ph type="body"/>
          </p:nvPr>
        </p:nvSpPr>
        <p:spPr>
          <a:xfrm>
            <a:off x="3286800" y="14479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78" name="PlaceHolder 4"/>
          <p:cNvSpPr>
            <a:spLocks noGrp="1"/>
          </p:cNvSpPr>
          <p:nvPr>
            <p:ph type="body"/>
          </p:nvPr>
        </p:nvSpPr>
        <p:spPr>
          <a:xfrm>
            <a:off x="5964120" y="14479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79" name="PlaceHolder 5"/>
          <p:cNvSpPr>
            <a:spLocks noGrp="1"/>
          </p:cNvSpPr>
          <p:nvPr>
            <p:ph type="body"/>
          </p:nvPr>
        </p:nvSpPr>
        <p:spPr>
          <a:xfrm>
            <a:off x="609480" y="23623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80" name="PlaceHolder 6"/>
          <p:cNvSpPr>
            <a:spLocks noGrp="1"/>
          </p:cNvSpPr>
          <p:nvPr>
            <p:ph type="body"/>
          </p:nvPr>
        </p:nvSpPr>
        <p:spPr>
          <a:xfrm>
            <a:off x="3286800" y="23623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81" name="PlaceHolder 7"/>
          <p:cNvSpPr>
            <a:spLocks noGrp="1"/>
          </p:cNvSpPr>
          <p:nvPr>
            <p:ph type="body"/>
          </p:nvPr>
        </p:nvSpPr>
        <p:spPr>
          <a:xfrm>
            <a:off x="5964120" y="2362320"/>
            <a:ext cx="254952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8" name="PlaceHolder 2"/>
          <p:cNvSpPr>
            <a:spLocks noGrp="1"/>
          </p:cNvSpPr>
          <p:nvPr>
            <p:ph type="body"/>
          </p:nvPr>
        </p:nvSpPr>
        <p:spPr>
          <a:xfrm>
            <a:off x="609480" y="1447920"/>
            <a:ext cx="7918200" cy="175068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10" name="PlaceHolder 2"/>
          <p:cNvSpPr>
            <a:spLocks noGrp="1"/>
          </p:cNvSpPr>
          <p:nvPr>
            <p:ph type="body"/>
          </p:nvPr>
        </p:nvSpPr>
        <p:spPr>
          <a:xfrm>
            <a:off x="60948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11" name="PlaceHolder 3"/>
          <p:cNvSpPr>
            <a:spLocks noGrp="1"/>
          </p:cNvSpPr>
          <p:nvPr>
            <p:ph type="body"/>
          </p:nvPr>
        </p:nvSpPr>
        <p:spPr>
          <a:xfrm>
            <a:off x="466704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439560"/>
            <a:ext cx="7918200" cy="406152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15" name="PlaceHolder 2"/>
          <p:cNvSpPr>
            <a:spLocks noGrp="1"/>
          </p:cNvSpPr>
          <p:nvPr>
            <p:ph type="body"/>
          </p:nvPr>
        </p:nvSpPr>
        <p:spPr>
          <a:xfrm>
            <a:off x="60948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16" name="PlaceHolder 3"/>
          <p:cNvSpPr>
            <a:spLocks noGrp="1"/>
          </p:cNvSpPr>
          <p:nvPr>
            <p:ph type="body"/>
          </p:nvPr>
        </p:nvSpPr>
        <p:spPr>
          <a:xfrm>
            <a:off x="466704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17" name="PlaceHolder 4"/>
          <p:cNvSpPr>
            <a:spLocks noGrp="1"/>
          </p:cNvSpPr>
          <p:nvPr>
            <p:ph type="body"/>
          </p:nvPr>
        </p:nvSpPr>
        <p:spPr>
          <a:xfrm>
            <a:off x="60948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19" name="PlaceHolder 2"/>
          <p:cNvSpPr>
            <a:spLocks noGrp="1"/>
          </p:cNvSpPr>
          <p:nvPr>
            <p:ph type="body"/>
          </p:nvPr>
        </p:nvSpPr>
        <p:spPr>
          <a:xfrm>
            <a:off x="609480" y="1447920"/>
            <a:ext cx="3863880" cy="175068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20" name="PlaceHolder 3"/>
          <p:cNvSpPr>
            <a:spLocks noGrp="1"/>
          </p:cNvSpPr>
          <p:nvPr>
            <p:ph type="body"/>
          </p:nvPr>
        </p:nvSpPr>
        <p:spPr>
          <a:xfrm>
            <a:off x="466704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21" name="PlaceHolder 4"/>
          <p:cNvSpPr>
            <a:spLocks noGrp="1"/>
          </p:cNvSpPr>
          <p:nvPr>
            <p:ph type="body"/>
          </p:nvPr>
        </p:nvSpPr>
        <p:spPr>
          <a:xfrm>
            <a:off x="4667040" y="23623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439560"/>
            <a:ext cx="7918200" cy="875880"/>
          </a:xfrm>
          <a:prstGeom prst="rect">
            <a:avLst/>
          </a:prstGeom>
        </p:spPr>
        <p:txBody>
          <a:bodyPr lIns="0" tIns="0" rIns="0" bIns="0" anchor="ctr">
            <a:noAutofit/>
          </a:bodyPr>
          <a:lstStyle/>
          <a:p>
            <a:endParaRPr lang="zh-CN" sz="2600" b="0" strike="noStrike" spc="-1">
              <a:solidFill>
                <a:srgbClr val="000000"/>
              </a:solidFill>
              <a:latin typeface="Arial"/>
            </a:endParaRPr>
          </a:p>
        </p:txBody>
      </p:sp>
      <p:sp>
        <p:nvSpPr>
          <p:cNvPr id="23" name="PlaceHolder 2"/>
          <p:cNvSpPr>
            <a:spLocks noGrp="1"/>
          </p:cNvSpPr>
          <p:nvPr>
            <p:ph type="body"/>
          </p:nvPr>
        </p:nvSpPr>
        <p:spPr>
          <a:xfrm>
            <a:off x="60948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24" name="PlaceHolder 3"/>
          <p:cNvSpPr>
            <a:spLocks noGrp="1"/>
          </p:cNvSpPr>
          <p:nvPr>
            <p:ph type="body"/>
          </p:nvPr>
        </p:nvSpPr>
        <p:spPr>
          <a:xfrm>
            <a:off x="4667040" y="1447920"/>
            <a:ext cx="3863880" cy="834840"/>
          </a:xfrm>
          <a:prstGeom prst="rect">
            <a:avLst/>
          </a:prstGeom>
        </p:spPr>
        <p:txBody>
          <a:bodyPr lIns="0" tIns="0" rIns="0" bIns="0">
            <a:normAutofit/>
          </a:bodyPr>
          <a:lstStyle/>
          <a:p>
            <a:endParaRPr lang="zh-CN" sz="2200" b="0" strike="noStrike" spc="-1">
              <a:solidFill>
                <a:srgbClr val="000000"/>
              </a:solidFill>
              <a:latin typeface="Arial"/>
            </a:endParaRPr>
          </a:p>
        </p:txBody>
      </p:sp>
      <p:sp>
        <p:nvSpPr>
          <p:cNvPr id="25" name="PlaceHolder 4"/>
          <p:cNvSpPr>
            <a:spLocks noGrp="1"/>
          </p:cNvSpPr>
          <p:nvPr>
            <p:ph type="body"/>
          </p:nvPr>
        </p:nvSpPr>
        <p:spPr>
          <a:xfrm>
            <a:off x="609480" y="2362320"/>
            <a:ext cx="7918200" cy="834840"/>
          </a:xfrm>
          <a:prstGeom prst="rect">
            <a:avLst/>
          </a:prstGeom>
        </p:spPr>
        <p:txBody>
          <a:bodyPr lIns="0" tIns="0" rIns="0" bIns="0">
            <a:normAutofit/>
          </a:bodyPr>
          <a:lstStyle/>
          <a:p>
            <a:endParaRPr lang="zh-CN" sz="2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2517840" y="6564600"/>
            <a:ext cx="4101840" cy="19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s-PE" sz="1000" b="0" i="1" strike="noStrike" spc="-1">
                <a:solidFill>
                  <a:srgbClr val="808080"/>
                </a:solidFill>
                <a:latin typeface="Arial"/>
              </a:rPr>
              <a:t>Copyright © Todos los Derechos Reservados - Cibertec Perú SAC</a:t>
            </a:r>
            <a:r>
              <a:rPr lang="es-PE" sz="1000" b="0" i="1" strike="noStrike" spc="-1">
                <a:solidFill>
                  <a:srgbClr val="808080"/>
                </a:solidFill>
                <a:latin typeface="Arial"/>
                <a:ea typeface="SimSun"/>
              </a:rPr>
              <a:t>.</a:t>
            </a:r>
            <a:endParaRPr lang="es-PE" sz="1000" b="0" strike="noStrike" spc="-1">
              <a:latin typeface="Arial"/>
            </a:endParaRPr>
          </a:p>
        </p:txBody>
      </p:sp>
      <p:sp>
        <p:nvSpPr>
          <p:cNvPr id="6" name="CustomShape 2"/>
          <p:cNvSpPr/>
          <p:nvPr/>
        </p:nvSpPr>
        <p:spPr>
          <a:xfrm>
            <a:off x="457200" y="6572520"/>
            <a:ext cx="964800" cy="18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just">
              <a:lnSpc>
                <a:spcPct val="100000"/>
              </a:lnSpc>
            </a:pPr>
            <a:r>
              <a:rPr lang="es-PE" sz="1000" b="0" strike="noStrike" spc="-1">
                <a:solidFill>
                  <a:srgbClr val="808080"/>
                </a:solidFill>
                <a:latin typeface="Arial"/>
                <a:ea typeface="SimSun"/>
              </a:rPr>
              <a:t>1 - </a:t>
            </a:r>
            <a:fld id="{13EABE8A-9D50-46B8-AD6E-BEF899C1D08A}" type="slidenum">
              <a:rPr lang="es-PE" sz="1000" b="0" strike="noStrike" spc="-1">
                <a:solidFill>
                  <a:srgbClr val="808080"/>
                </a:solidFill>
                <a:latin typeface="Arial"/>
                <a:ea typeface="SimSun"/>
              </a:rPr>
              <a:t>‹Nº›</a:t>
            </a:fld>
            <a:endParaRPr lang="es-PE" sz="1000" b="0" strike="noStrike" spc="-1">
              <a:latin typeface="Arial"/>
            </a:endParaRPr>
          </a:p>
        </p:txBody>
      </p:sp>
      <p:pic>
        <p:nvPicPr>
          <p:cNvPr id="2" name="Imagen 1"/>
          <p:cNvPicPr/>
          <p:nvPr/>
        </p:nvPicPr>
        <p:blipFill>
          <a:blip r:embed="rId14"/>
          <a:srcRect l="26005" t="4470" r="8000"/>
          <a:stretch/>
        </p:blipFill>
        <p:spPr>
          <a:xfrm>
            <a:off x="6748560" y="6531480"/>
            <a:ext cx="2057040" cy="219600"/>
          </a:xfrm>
          <a:prstGeom prst="rect">
            <a:avLst/>
          </a:prstGeom>
          <a:ln>
            <a:noFill/>
          </a:ln>
        </p:spPr>
      </p:pic>
      <p:sp>
        <p:nvSpPr>
          <p:cNvPr id="3" name="PlaceHolder 3"/>
          <p:cNvSpPr>
            <a:spLocks noGrp="1"/>
          </p:cNvSpPr>
          <p:nvPr>
            <p:ph type="title"/>
          </p:nvPr>
        </p:nvSpPr>
        <p:spPr>
          <a:xfrm>
            <a:off x="609480" y="439560"/>
            <a:ext cx="7918200" cy="875880"/>
          </a:xfrm>
          <a:prstGeom prst="rect">
            <a:avLst/>
          </a:prstGeom>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rPr>
              <a:t>Haga clic para modificar el estilo de título del patrón</a:t>
            </a:r>
            <a:endParaRPr lang="zh-CN" sz="2600" b="0" strike="noStrike" spc="-1">
              <a:solidFill>
                <a:srgbClr val="000000"/>
              </a:solidFill>
              <a:latin typeface="Arial"/>
            </a:endParaRP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2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zh-CN" sz="16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2517840" y="6564600"/>
            <a:ext cx="4101840" cy="190080"/>
          </a:xfrm>
          <a:prstGeom prst="rect">
            <a:avLst/>
          </a:prstGeom>
          <a:noFill/>
          <a:ln>
            <a:noFill/>
          </a:ln>
        </p:spPr>
        <p:style>
          <a:lnRef idx="2">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s-PE" sz="1000" b="0" i="1" strike="noStrike" spc="-1">
                <a:solidFill>
                  <a:srgbClr val="808080"/>
                </a:solidFill>
                <a:latin typeface="Arial"/>
              </a:rPr>
              <a:t>Copyright © Todos los Derechos Reservados - Cibertec Perú SAC</a:t>
            </a:r>
            <a:r>
              <a:rPr lang="es-PE" sz="1000" b="0" i="1" strike="noStrike" spc="-1">
                <a:solidFill>
                  <a:srgbClr val="808080"/>
                </a:solidFill>
                <a:latin typeface="Arial"/>
                <a:ea typeface="SimSun"/>
              </a:rPr>
              <a:t>.</a:t>
            </a:r>
            <a:endParaRPr lang="es-PE" sz="1000" b="0" strike="noStrike" spc="-1">
              <a:latin typeface="Arial"/>
            </a:endParaRPr>
          </a:p>
        </p:txBody>
      </p:sp>
      <p:sp>
        <p:nvSpPr>
          <p:cNvPr id="42" name="CustomShape 2"/>
          <p:cNvSpPr/>
          <p:nvPr/>
        </p:nvSpPr>
        <p:spPr>
          <a:xfrm>
            <a:off x="457200" y="6572520"/>
            <a:ext cx="964800" cy="18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just">
              <a:lnSpc>
                <a:spcPct val="100000"/>
              </a:lnSpc>
            </a:pPr>
            <a:r>
              <a:rPr lang="es-PE" sz="1000" b="0" strike="noStrike" spc="-1">
                <a:solidFill>
                  <a:srgbClr val="808080"/>
                </a:solidFill>
                <a:latin typeface="Arial"/>
                <a:ea typeface="SimSun"/>
              </a:rPr>
              <a:t>1 - </a:t>
            </a:r>
            <a:fld id="{6206DDD4-F96C-4249-BA63-4E299652F832}" type="slidenum">
              <a:rPr lang="es-PE" sz="1000" b="0" strike="noStrike" spc="-1">
                <a:solidFill>
                  <a:srgbClr val="808080"/>
                </a:solidFill>
                <a:latin typeface="Arial"/>
                <a:ea typeface="SimSun"/>
              </a:rPr>
              <a:t>‹Nº›</a:t>
            </a:fld>
            <a:endParaRPr lang="es-PE" sz="1000" b="0" strike="noStrike" spc="-1">
              <a:latin typeface="Arial"/>
            </a:endParaRPr>
          </a:p>
        </p:txBody>
      </p:sp>
      <p:pic>
        <p:nvPicPr>
          <p:cNvPr id="43" name="Imagen 1"/>
          <p:cNvPicPr/>
          <p:nvPr/>
        </p:nvPicPr>
        <p:blipFill>
          <a:blip r:embed="rId14"/>
          <a:srcRect l="26005" t="4470" r="8000"/>
          <a:stretch/>
        </p:blipFill>
        <p:spPr>
          <a:xfrm>
            <a:off x="6748560" y="6531480"/>
            <a:ext cx="2057040" cy="219600"/>
          </a:xfrm>
          <a:prstGeom prst="rect">
            <a:avLst/>
          </a:prstGeom>
          <a:ln>
            <a:noFill/>
          </a:ln>
        </p:spPr>
      </p:pic>
      <p:sp>
        <p:nvSpPr>
          <p:cNvPr id="44" name="PlaceHolder 3"/>
          <p:cNvSpPr>
            <a:spLocks noGrp="1"/>
          </p:cNvSpPr>
          <p:nvPr>
            <p:ph type="title"/>
          </p:nvPr>
        </p:nvSpPr>
        <p:spPr>
          <a:xfrm>
            <a:off x="609480" y="439560"/>
            <a:ext cx="7918200" cy="875880"/>
          </a:xfrm>
          <a:prstGeom prst="rect">
            <a:avLst/>
          </a:prstGeom>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rPr>
              <a:t>Click to edit Master title style</a:t>
            </a:r>
            <a:endParaRPr lang="zh-CN" sz="2600" b="0" strike="noStrike" spc="-1">
              <a:solidFill>
                <a:srgbClr val="000000"/>
              </a:solidFill>
              <a:latin typeface="Arial"/>
            </a:endParaRPr>
          </a:p>
        </p:txBody>
      </p:sp>
      <p:sp>
        <p:nvSpPr>
          <p:cNvPr id="45" name="PlaceHolder 4"/>
          <p:cNvSpPr>
            <a:spLocks noGrp="1"/>
          </p:cNvSpPr>
          <p:nvPr>
            <p:ph type="body"/>
          </p:nvPr>
        </p:nvSpPr>
        <p:spPr>
          <a:xfrm>
            <a:off x="609480" y="1447920"/>
            <a:ext cx="7918200" cy="1750680"/>
          </a:xfrm>
          <a:prstGeom prst="rect">
            <a:avLst/>
          </a:prstGeom>
        </p:spPr>
        <p:txBody>
          <a:bodyPr lIns="12600" tIns="12600" rIns="12600" bIns="12600">
            <a:noAutofit/>
          </a:bodyPr>
          <a:lstStyle/>
          <a:p>
            <a:pPr marL="7920" indent="7920">
              <a:lnSpc>
                <a:spcPct val="100000"/>
              </a:lnSpc>
              <a:spcBef>
                <a:spcPts val="439"/>
              </a:spcBef>
            </a:pPr>
            <a:r>
              <a:rPr lang="zh-CN" sz="2200" b="0" strike="noStrike" spc="-1">
                <a:solidFill>
                  <a:srgbClr val="000000"/>
                </a:solidFill>
                <a:latin typeface="Arial"/>
              </a:rPr>
              <a:t>Click to edit Master text styles</a:t>
            </a:r>
          </a:p>
          <a:p>
            <a:pPr marL="574560" lvl="1" indent="-460080">
              <a:lnSpc>
                <a:spcPct val="100000"/>
              </a:lnSpc>
              <a:spcBef>
                <a:spcPts val="439"/>
              </a:spcBef>
              <a:buClr>
                <a:srgbClr val="C00000"/>
              </a:buClr>
              <a:buFont typeface="Arial"/>
              <a:buChar char="•"/>
            </a:pPr>
            <a:r>
              <a:rPr lang="zh-CN" sz="2200" b="0" strike="noStrike" spc="-1">
                <a:solidFill>
                  <a:srgbClr val="000000"/>
                </a:solidFill>
                <a:latin typeface="Arial"/>
              </a:rPr>
              <a:t>Second level</a:t>
            </a:r>
          </a:p>
          <a:p>
            <a:pPr marL="1020600" lvl="2" indent="-331560">
              <a:lnSpc>
                <a:spcPct val="100000"/>
              </a:lnSpc>
              <a:spcBef>
                <a:spcPts val="400"/>
              </a:spcBef>
              <a:buClr>
                <a:srgbClr val="C00000"/>
              </a:buClr>
              <a:buFont typeface="Arial"/>
              <a:buChar char="–"/>
            </a:pPr>
            <a:r>
              <a:rPr lang="zh-CN" sz="2000" b="0" strike="noStrike" spc="-1">
                <a:solidFill>
                  <a:srgbClr val="000000"/>
                </a:solidFill>
                <a:latin typeface="Arial"/>
              </a:rPr>
              <a:t>Third level</a:t>
            </a:r>
          </a:p>
          <a:p>
            <a:pPr marL="1366920" lvl="3" indent="-231480">
              <a:lnSpc>
                <a:spcPct val="100000"/>
              </a:lnSpc>
              <a:spcBef>
                <a:spcPts val="360"/>
              </a:spcBef>
              <a:buClr>
                <a:srgbClr val="C00000"/>
              </a:buClr>
              <a:buSzPct val="45000"/>
              <a:buFont typeface="Arial"/>
              <a:buChar char="—"/>
            </a:pPr>
            <a:r>
              <a:rPr lang="zh-CN" sz="1800" b="0" strike="noStrike" spc="-1">
                <a:solidFill>
                  <a:srgbClr val="000000"/>
                </a:solidFill>
                <a:latin typeface="Arial"/>
              </a:rPr>
              <a:t>Fourth level</a:t>
            </a:r>
          </a:p>
          <a:p>
            <a:pPr marL="1711440" lvl="4" indent="-229680">
              <a:lnSpc>
                <a:spcPct val="100000"/>
              </a:lnSpc>
              <a:spcBef>
                <a:spcPts val="320"/>
              </a:spcBef>
              <a:buClr>
                <a:srgbClr val="FF0000"/>
              </a:buClr>
              <a:buSzPct val="55000"/>
              <a:buFont typeface="Arial"/>
              <a:buChar char="—"/>
            </a:pPr>
            <a:r>
              <a:rPr lang="zh-CN" sz="1600" b="0" strike="noStrike" spc="-1">
                <a:solidFill>
                  <a:srgbClr val="000000"/>
                </a:solidFill>
                <a:latin typeface="Arial"/>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gif"/><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ics.uci.edu/~fielding/pubs/dissertation/rest_arch_style.ht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ics.uci.edu/~fielding/pubs/dissertation/rest_arch_style.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ics.uci.edu/~fielding/pubs/dissertation/rest_arch_style.ht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505320" y="952560"/>
            <a:ext cx="2057040" cy="4317480"/>
          </a:xfrm>
          <a:prstGeom prst="rect">
            <a:avLst/>
          </a:prstGeom>
          <a:solidFill>
            <a:srgbClr val="FFFFFF"/>
          </a:solidFill>
          <a:ln w="9360">
            <a:solidFill>
              <a:srgbClr val="FFFFFF"/>
            </a:solidFill>
            <a:miter/>
          </a:ln>
        </p:spPr>
        <p:style>
          <a:lnRef idx="0">
            <a:scrgbClr r="0" g="0" b="0"/>
          </a:lnRef>
          <a:fillRef idx="0">
            <a:scrgbClr r="0" g="0" b="0"/>
          </a:fillRef>
          <a:effectRef idx="0">
            <a:scrgbClr r="0" g="0" b="0"/>
          </a:effectRef>
          <a:fontRef idx="minor"/>
        </p:style>
        <p:txBody>
          <a:bodyPr wrap="none" lIns="12600" tIns="12600" rIns="12600" bIns="12600" anchor="ctr">
            <a:noAutofit/>
          </a:bodyPr>
          <a:lstStyle/>
          <a:p>
            <a:pPr algn="ctr">
              <a:lnSpc>
                <a:spcPct val="100000"/>
              </a:lnSpc>
            </a:pPr>
            <a:r>
              <a:rPr lang="es-PE" sz="27700" b="1" strike="noStrike" spc="-1">
                <a:solidFill>
                  <a:srgbClr val="CCCCCC"/>
                </a:solidFill>
                <a:latin typeface="Times New Roman"/>
                <a:ea typeface="SimSun"/>
              </a:rPr>
              <a:t>2</a:t>
            </a:r>
            <a:endParaRPr lang="es-PE" sz="27700" b="0" strike="noStrike" spc="-1">
              <a:latin typeface="Arial"/>
            </a:endParaRPr>
          </a:p>
        </p:txBody>
      </p:sp>
      <p:sp>
        <p:nvSpPr>
          <p:cNvPr id="89" name="CustomShape 2"/>
          <p:cNvSpPr/>
          <p:nvPr/>
        </p:nvSpPr>
        <p:spPr>
          <a:xfrm>
            <a:off x="2517840" y="6564240"/>
            <a:ext cx="4101840" cy="190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s-PE" sz="1000" b="0" i="1" strike="noStrike" spc="-1">
                <a:solidFill>
                  <a:srgbClr val="7F7F7F"/>
                </a:solidFill>
                <a:latin typeface="Arial"/>
                <a:ea typeface="SimSun"/>
              </a:rPr>
              <a:t>Copyright © Todos los Derechos Reservados - Cibertec Perú SAC.</a:t>
            </a:r>
            <a:endParaRPr lang="es-PE" sz="1000" b="0" strike="noStrike" spc="-1">
              <a:latin typeface="Arial"/>
            </a:endParaRPr>
          </a:p>
        </p:txBody>
      </p:sp>
      <p:pic>
        <p:nvPicPr>
          <p:cNvPr id="90" name="Imagen 7"/>
          <p:cNvPicPr/>
          <p:nvPr/>
        </p:nvPicPr>
        <p:blipFill>
          <a:blip r:embed="rId2"/>
          <a:srcRect l="25996" t="4409" r="8003"/>
          <a:stretch/>
        </p:blipFill>
        <p:spPr>
          <a:xfrm>
            <a:off x="6748560" y="6531120"/>
            <a:ext cx="2057040" cy="220320"/>
          </a:xfrm>
          <a:prstGeom prst="rect">
            <a:avLst/>
          </a:prstGeom>
          <a:ln>
            <a:noFill/>
          </a:ln>
        </p:spPr>
      </p:pic>
      <p:sp>
        <p:nvSpPr>
          <p:cNvPr id="91" name="TextShape 3"/>
          <p:cNvSpPr txBox="1"/>
          <p:nvPr/>
        </p:nvSpPr>
        <p:spPr>
          <a:xfrm>
            <a:off x="914400" y="2666880"/>
            <a:ext cx="7314840" cy="685440"/>
          </a:xfrm>
          <a:prstGeom prst="rect">
            <a:avLst/>
          </a:prstGeom>
          <a:noFill/>
          <a:ln>
            <a:noFill/>
          </a:ln>
        </p:spPr>
        <p:txBody>
          <a:bodyPr lIns="12600" tIns="12600" rIns="12600" bIns="12600">
            <a:noAutofit/>
          </a:bodyPr>
          <a:lstStyle/>
          <a:p>
            <a:pPr algn="ctr">
              <a:lnSpc>
                <a:spcPct val="100000"/>
              </a:lnSpc>
            </a:pPr>
            <a:r>
              <a:rPr lang="zh-CN" sz="2600" b="1" strike="noStrike" spc="-1">
                <a:solidFill>
                  <a:srgbClr val="000000"/>
                </a:solidFill>
                <a:latin typeface="Arial"/>
              </a:rPr>
              <a:t>Design and Modeling of RESTful Web Services</a:t>
            </a:r>
            <a:endParaRPr lang="zh-CN" sz="2600" b="0" strike="noStrike" spc="-1">
              <a:solidFill>
                <a:srgbClr val="000000"/>
              </a:solidFill>
              <a:latin typeface="Arial"/>
            </a:endParaRPr>
          </a:p>
        </p:txBody>
      </p:sp>
      <p:sp>
        <p:nvSpPr>
          <p:cNvPr id="92" name="TextShape 4"/>
          <p:cNvSpPr txBox="1"/>
          <p:nvPr/>
        </p:nvSpPr>
        <p:spPr>
          <a:xfrm>
            <a:off x="0" y="4419720"/>
            <a:ext cx="9143640" cy="364680"/>
          </a:xfrm>
          <a:prstGeom prst="rect">
            <a:avLst/>
          </a:prstGeom>
          <a:noFill/>
          <a:ln>
            <a:noFill/>
          </a:ln>
        </p:spPr>
        <p:txBody>
          <a:bodyPr lIns="12600" tIns="12600" rIns="12600" bIns="12600">
            <a:noAutofit/>
          </a:bodyPr>
          <a:lstStyle/>
          <a:p>
            <a:pPr marL="7920" algn="ctr">
              <a:lnSpc>
                <a:spcPct val="100000"/>
              </a:lnSpc>
              <a:spcBef>
                <a:spcPts val="439"/>
              </a:spcBef>
            </a:pPr>
            <a:r>
              <a:rPr lang="es-PE" sz="2200" b="0" strike="noStrike" spc="-1">
                <a:solidFill>
                  <a:srgbClr val="000000"/>
                </a:solidFill>
                <a:latin typeface="Arial"/>
                <a:ea typeface="SimSun"/>
              </a:rPr>
              <a:t>Java Backend Developer I</a:t>
            </a:r>
            <a:endParaRPr lang="es-PE" sz="2200" b="0" strike="noStrike" spc="-1">
              <a:latin typeface="Arial"/>
            </a:endParaRPr>
          </a:p>
        </p:txBody>
      </p:sp>
      <p:pic>
        <p:nvPicPr>
          <p:cNvPr id="93" name="Imagen 6"/>
          <p:cNvPicPr/>
          <p:nvPr/>
        </p:nvPicPr>
        <p:blipFill>
          <a:blip r:embed="rId3"/>
          <a:stretch/>
        </p:blipFill>
        <p:spPr>
          <a:xfrm>
            <a:off x="6248520" y="228600"/>
            <a:ext cx="2714760" cy="456840"/>
          </a:xfrm>
          <a:prstGeom prst="rect">
            <a:avLst/>
          </a:prstGeom>
          <a:ln>
            <a:noFill/>
          </a:ln>
        </p:spPr>
      </p:pic>
      <p:graphicFrame>
        <p:nvGraphicFramePr>
          <p:cNvPr id="2" name="Diagram1"/>
          <p:cNvGraphicFramePr/>
          <p:nvPr>
            <p:extLst>
              <p:ext uri="{D42A27DB-BD31-4B8C-83A1-F6EECF244321}">
                <p14:modId xmlns:p14="http://schemas.microsoft.com/office/powerpoint/2010/main" val="3771305465"/>
              </p:ext>
            </p:extLst>
          </p:nvPr>
        </p:nvGraphicFramePr>
        <p:xfrm>
          <a:off x="381240" y="228600"/>
          <a:ext cx="5104800" cy="761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endParaRPr lang="zh-CN" sz="2600" b="0" strike="noStrike" spc="-1">
              <a:solidFill>
                <a:srgbClr val="000000"/>
              </a:solidFill>
              <a:latin typeface="Arial"/>
            </a:endParaRPr>
          </a:p>
        </p:txBody>
      </p:sp>
      <p:sp>
        <p:nvSpPr>
          <p:cNvPr id="111" name="TextShape 2"/>
          <p:cNvSpPr txBox="1"/>
          <p:nvPr/>
        </p:nvSpPr>
        <p:spPr>
          <a:xfrm>
            <a:off x="609480" y="1447920"/>
            <a:ext cx="7918200" cy="340452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Podemos identificar las propiedades inducidas por las restricciones de la web al examinar el impacto de cada restricción.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Se pueden aplicar restricciones adicionales para formar un nuevo estilo arquitectónico que refleje mejor las propiedades deseadas de una arquitectura web moderna.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En esta sección se describirán con más detalle las restricciones específicas que componen el estilo REST.</a:t>
            </a: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Perspectivas</a:t>
            </a:r>
            <a:endParaRPr lang="zh-CN" sz="2600" b="0" strike="noStrike" spc="-1">
              <a:solidFill>
                <a:srgbClr val="000000"/>
              </a:solidFill>
              <a:latin typeface="Arial"/>
            </a:endParaRPr>
          </a:p>
        </p:txBody>
      </p:sp>
      <p:sp>
        <p:nvSpPr>
          <p:cNvPr id="113" name="TextShape 2"/>
          <p:cNvSpPr txBox="1"/>
          <p:nvPr/>
        </p:nvSpPr>
        <p:spPr>
          <a:xfrm>
            <a:off x="609480" y="1447920"/>
            <a:ext cx="7918200" cy="235224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Hay dos perspectivas comunes sobre el proceso de diseño arquitectónico para software.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La primera es que un diseñador comienza sin nada y construye una arquitectura a partir de componentes familiares hasta que satisfaga las necesidades del sistema previsto.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El segundo es que un diseñador comienza con las necesidades del sistema como un todo, sin restricciones, y luego identifica y aplica restricciones de forma incremental a los elementos del sistema.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Estilo Nulo</a:t>
            </a:r>
            <a:endParaRPr lang="zh-CN" sz="2600" b="0" strike="noStrike" spc="-1">
              <a:solidFill>
                <a:srgbClr val="000000"/>
              </a:solidFill>
              <a:latin typeface="Arial"/>
            </a:endParaRPr>
          </a:p>
        </p:txBody>
      </p:sp>
      <p:sp>
        <p:nvSpPr>
          <p:cNvPr id="115" name="TextShape 2"/>
          <p:cNvSpPr txBox="1"/>
          <p:nvPr/>
        </p:nvSpPr>
        <p:spPr>
          <a:xfrm>
            <a:off x="609480" y="1447920"/>
            <a:ext cx="7918200" cy="27399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Comenzando con el estilo nulo</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El estilo nulo (Figura 5-1) es simplemente un conjunto vacío de restricciones. Desde una perspectiva arquitectónica, el estilo nulo describe un sistema en el que no hay límites distinguidos entre los componentes. Es el punto de partida para nuestra descripción de REST.</a:t>
            </a: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16" name="Picture 2"/>
          <p:cNvPicPr/>
          <p:nvPr/>
        </p:nvPicPr>
        <p:blipFill>
          <a:blip r:embed="rId2"/>
          <a:stretch/>
        </p:blipFill>
        <p:spPr>
          <a:xfrm>
            <a:off x="3471480" y="4034160"/>
            <a:ext cx="1855800" cy="1528200"/>
          </a:xfrm>
          <a:prstGeom prst="rect">
            <a:avLst/>
          </a:prstGeom>
          <a:ln>
            <a:noFill/>
          </a:ln>
        </p:spPr>
      </p:pic>
      <p:sp>
        <p:nvSpPr>
          <p:cNvPr id="117" name="CustomShape 3"/>
          <p:cNvSpPr/>
          <p:nvPr/>
        </p:nvSpPr>
        <p:spPr>
          <a:xfrm>
            <a:off x="1841040" y="5820480"/>
            <a:ext cx="5545440" cy="364680"/>
          </a:xfrm>
          <a:prstGeom prst="rect">
            <a:avLst/>
          </a:prstGeom>
          <a:noFill/>
          <a:ln>
            <a:noFill/>
          </a:ln>
        </p:spPr>
        <p:style>
          <a:lnRef idx="2">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3"/>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Cliente Servidor</a:t>
            </a:r>
            <a:endParaRPr lang="zh-CN" sz="2600" b="0" strike="noStrike" spc="-1">
              <a:solidFill>
                <a:srgbClr val="000000"/>
              </a:solidFill>
              <a:latin typeface="Arial"/>
            </a:endParaRPr>
          </a:p>
        </p:txBody>
      </p:sp>
      <p:sp>
        <p:nvSpPr>
          <p:cNvPr id="119" name="TextShape 2"/>
          <p:cNvSpPr txBox="1"/>
          <p:nvPr/>
        </p:nvSpPr>
        <p:spPr>
          <a:xfrm>
            <a:off x="609480" y="1447920"/>
            <a:ext cx="7918200" cy="390312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Cliente servidor</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Las primeras restricciones agregadas a nuestro estilo híbrido son las del estilo arquitectónico cliente-servidor (Figura 5-2). La separación de es el principio detrás de las restricciones cliente-servidor. Al separar la interfaz de usuario de lo concerniente al almacenamiento de datos, mejoramos la portabilidad.</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Sin embargo, quizás lo más importante para la Web es que la separación permite que los componentes evolucionen de forma independiente, lo que respalda el requisito de escala de Internet de múltiples dominios organizacionales.</a:t>
            </a: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20" name="Picture 2"/>
          <p:cNvPicPr/>
          <p:nvPr/>
        </p:nvPicPr>
        <p:blipFill>
          <a:blip r:embed="rId2"/>
          <a:stretch/>
        </p:blipFill>
        <p:spPr>
          <a:xfrm>
            <a:off x="2286000" y="4552920"/>
            <a:ext cx="4571640" cy="1190520"/>
          </a:xfrm>
          <a:prstGeom prst="rect">
            <a:avLst/>
          </a:prstGeom>
          <a:ln>
            <a:noFill/>
          </a:ln>
        </p:spPr>
      </p:pic>
      <p:sp>
        <p:nvSpPr>
          <p:cNvPr id="121" name="CustomShape 3"/>
          <p:cNvSpPr/>
          <p:nvPr/>
        </p:nvSpPr>
        <p:spPr>
          <a:xfrm>
            <a:off x="1841040" y="582048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3"/>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Sin Estado</a:t>
            </a:r>
            <a:endParaRPr lang="zh-CN" sz="2600" b="0" strike="noStrike" spc="-1">
              <a:solidFill>
                <a:srgbClr val="000000"/>
              </a:solidFill>
              <a:latin typeface="Arial"/>
            </a:endParaRPr>
          </a:p>
        </p:txBody>
      </p:sp>
      <p:sp>
        <p:nvSpPr>
          <p:cNvPr id="123" name="TextShape 2"/>
          <p:cNvSpPr txBox="1"/>
          <p:nvPr/>
        </p:nvSpPr>
        <p:spPr>
          <a:xfrm>
            <a:off x="609480" y="1447920"/>
            <a:ext cx="8185680" cy="47343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Sin Estado</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Agregamos una restricción a la interacción cliente-servidor: la comunicación </a:t>
            </a:r>
            <a:r>
              <a:rPr lang="zh-CN" sz="1800" b="0" i="1" u="sng" strike="noStrike" spc="-1">
                <a:solidFill>
                  <a:srgbClr val="000000"/>
                </a:solidFill>
                <a:uFillTx/>
                <a:latin typeface="Arial"/>
              </a:rPr>
              <a:t>debe ser de naturaleza sin estado</a:t>
            </a:r>
            <a:r>
              <a:rPr lang="zh-CN" sz="1800" b="0" strike="noStrike" spc="-1">
                <a:solidFill>
                  <a:srgbClr val="000000"/>
                </a:solidFill>
                <a:latin typeface="Arial"/>
              </a:rPr>
              <a:t>(Figura 5-3), de modo que cada solicitud del cliente al servidor debe contener toda la información necesaria para comprender la solicitud. Por lo tanto, el estado de la sesión se mantiene completamente en el cliente.</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Esta restricción induce las propiedades de visibilidad, confiabilidad y escalabilidad.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Se mejora la visibilidad porque un sistema de monitoreo no tiene que mirar más allá de un solo dato de solicitud para determinar la naturaleza completa de la solicitud.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Se mejora la confiabilidad porque facilita la tarea de recuperación de fallas parciales.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Se mejora la escalabilidad porque al no tener que almacenar el estado entre las solicitudes permitirá que el componente del servidor libere recursos rápidamente.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Sin Estado</a:t>
            </a:r>
            <a:endParaRPr lang="zh-CN" sz="2600" b="0" strike="noStrike" spc="-1">
              <a:solidFill>
                <a:srgbClr val="000000"/>
              </a:solidFill>
              <a:latin typeface="Arial"/>
            </a:endParaRPr>
          </a:p>
        </p:txBody>
      </p:sp>
      <p:sp>
        <p:nvSpPr>
          <p:cNvPr id="125" name="TextShape 2"/>
          <p:cNvSpPr txBox="1"/>
          <p:nvPr/>
        </p:nvSpPr>
        <p:spPr>
          <a:xfrm>
            <a:off x="609480" y="1447920"/>
            <a:ext cx="8185680" cy="307224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Sin Estado</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Como la mayoría de las opciones arquitectónicas, la restricción sin estado refleja una compensación de diseño.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Colocar el estado de la aplicación en el lado del cliente reduce el control del servidor sobre el comportamiento consistente de la aplicación, ya que la aplicación se vuelve dependiente de la implementación correcta de la semántica en múltiples versiones del cliente.</a:t>
            </a: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26" name="Picture 2"/>
          <p:cNvPicPr/>
          <p:nvPr/>
        </p:nvPicPr>
        <p:blipFill>
          <a:blip r:embed="rId2"/>
          <a:stretch/>
        </p:blipFill>
        <p:spPr>
          <a:xfrm>
            <a:off x="2057400" y="3581280"/>
            <a:ext cx="5028840" cy="2188080"/>
          </a:xfrm>
          <a:prstGeom prst="rect">
            <a:avLst/>
          </a:prstGeom>
          <a:ln>
            <a:noFill/>
          </a:ln>
        </p:spPr>
      </p:pic>
      <p:sp>
        <p:nvSpPr>
          <p:cNvPr id="127" name="CustomShape 3"/>
          <p:cNvSpPr/>
          <p:nvPr/>
        </p:nvSpPr>
        <p:spPr>
          <a:xfrm>
            <a:off x="1993680" y="582048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3"/>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Cache</a:t>
            </a:r>
            <a:endParaRPr lang="zh-CN" sz="2600" b="0" strike="noStrike" spc="-1">
              <a:solidFill>
                <a:srgbClr val="000000"/>
              </a:solidFill>
              <a:latin typeface="Arial"/>
            </a:endParaRPr>
          </a:p>
        </p:txBody>
      </p:sp>
      <p:sp>
        <p:nvSpPr>
          <p:cNvPr id="129" name="TextShape 2"/>
          <p:cNvSpPr txBox="1"/>
          <p:nvPr/>
        </p:nvSpPr>
        <p:spPr>
          <a:xfrm>
            <a:off x="609480" y="1447920"/>
            <a:ext cx="8185680" cy="29613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Cache</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Para mejorar la eficiencia de la red, agregamos restricciones de caché para formar el estilo cliente-caché-servidor sin estado (Figura 5-4). Las restricciones de caché requieren que los datos dentro de una respuesta a una solicitud se etiqueten implícita o explícitamente como almacenables en caché o no almacenables en caché. Si una respuesta es almacenable en caché, entonces el caché de un cliente tiene derecho a reutilizar esos datos de respuesta para solicitudes equivalentes posteriores.</a:t>
            </a: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30" name="Picture 2"/>
          <p:cNvPicPr/>
          <p:nvPr/>
        </p:nvPicPr>
        <p:blipFill>
          <a:blip r:embed="rId2"/>
          <a:stretch/>
        </p:blipFill>
        <p:spPr>
          <a:xfrm>
            <a:off x="2251800" y="3809880"/>
            <a:ext cx="4952520" cy="2098800"/>
          </a:xfrm>
          <a:prstGeom prst="rect">
            <a:avLst/>
          </a:prstGeom>
          <a:ln>
            <a:noFill/>
          </a:ln>
        </p:spPr>
      </p:pic>
      <p:sp>
        <p:nvSpPr>
          <p:cNvPr id="131" name="CustomShape 3"/>
          <p:cNvSpPr/>
          <p:nvPr/>
        </p:nvSpPr>
        <p:spPr>
          <a:xfrm>
            <a:off x="1219320" y="5334120"/>
            <a:ext cx="914040" cy="228240"/>
          </a:xfrm>
          <a:prstGeom prst="rightArrow">
            <a:avLst>
              <a:gd name="adj1" fmla="val 50000"/>
              <a:gd name="adj2" fmla="val 50000"/>
            </a:avLst>
          </a:prstGeom>
          <a:solidFill>
            <a:srgbClr val="00B0F0"/>
          </a:solidFill>
          <a:ln w="28440">
            <a:solidFill>
              <a:schemeClr val="tx1"/>
            </a:solidFill>
            <a:round/>
          </a:ln>
        </p:spPr>
        <p:style>
          <a:lnRef idx="0">
            <a:scrgbClr r="0" g="0" b="0"/>
          </a:lnRef>
          <a:fillRef idx="0">
            <a:scrgbClr r="0" g="0" b="0"/>
          </a:fillRef>
          <a:effectRef idx="0">
            <a:scrgbClr r="0" g="0" b="0"/>
          </a:effectRef>
          <a:fontRef idx="minor"/>
        </p:style>
      </p:sp>
      <p:sp>
        <p:nvSpPr>
          <p:cNvPr id="132" name="CustomShape 4"/>
          <p:cNvSpPr/>
          <p:nvPr/>
        </p:nvSpPr>
        <p:spPr>
          <a:xfrm>
            <a:off x="2023920" y="600480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3"/>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Uniform Interface</a:t>
            </a:r>
            <a:endParaRPr lang="zh-CN" sz="2600" b="0" strike="noStrike" spc="-1">
              <a:solidFill>
                <a:srgbClr val="000000"/>
              </a:solidFill>
              <a:latin typeface="Arial"/>
            </a:endParaRPr>
          </a:p>
        </p:txBody>
      </p:sp>
      <p:sp>
        <p:nvSpPr>
          <p:cNvPr id="134" name="TextShape 2"/>
          <p:cNvSpPr txBox="1"/>
          <p:nvPr/>
        </p:nvSpPr>
        <p:spPr>
          <a:xfrm>
            <a:off x="609480" y="1447920"/>
            <a:ext cx="8185680" cy="29613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Uniform Interface</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La característica central que distingue el estilo arquitectónico REST de otros estilos basados ​​en red es su énfasis en una interfaz uniforme entre componentes (Figura 5-6). Ello implica que las implementaciones están desconectadas de los servicios que brindan, lo que fomenta la capacidad de evolución independiente.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Sin embargo, la desventaja es que una interfaz uniforme degrada la eficiencia, ya que la información se transfiere de forma estandarizada en lugar de una que sea específica para las necesidades de una aplicación. </a:t>
            </a:r>
          </a:p>
          <a:p>
            <a:endParaRPr lang="zh-C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Uniform Interface</a:t>
            </a:r>
            <a:endParaRPr lang="zh-CN" sz="2600" b="0" strike="noStrike" spc="-1">
              <a:solidFill>
                <a:srgbClr val="000000"/>
              </a:solidFill>
              <a:latin typeface="Arial"/>
            </a:endParaRPr>
          </a:p>
        </p:txBody>
      </p:sp>
      <p:sp>
        <p:nvSpPr>
          <p:cNvPr id="136" name="TextShape 2"/>
          <p:cNvSpPr txBox="1"/>
          <p:nvPr/>
        </p:nvSpPr>
        <p:spPr>
          <a:xfrm>
            <a:off x="609480" y="1447920"/>
            <a:ext cx="8185680" cy="17982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Uniform Interface </a:t>
            </a:r>
            <a:r>
              <a:rPr lang="zh-CN" sz="1800" b="0" strike="noStrike" spc="-1">
                <a:solidFill>
                  <a:srgbClr val="000000"/>
                </a:solidFill>
                <a:latin typeface="Arial"/>
              </a:rPr>
              <a:t>La interfaz REST está diseñada para ser eficiente para la transferencia de datos hipermedia de gran tamaño, optimizando para el caso común de la Web, pero resultando en una interfaz que no es óptima para otras formas de interacción arquitectónica.</a:t>
            </a: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37" name="Picture 2"/>
          <p:cNvPicPr/>
          <p:nvPr/>
        </p:nvPicPr>
        <p:blipFill>
          <a:blip r:embed="rId2"/>
          <a:stretch/>
        </p:blipFill>
        <p:spPr>
          <a:xfrm>
            <a:off x="2057400" y="2743200"/>
            <a:ext cx="5569200" cy="2895120"/>
          </a:xfrm>
          <a:prstGeom prst="rect">
            <a:avLst/>
          </a:prstGeom>
          <a:ln>
            <a:noFill/>
          </a:ln>
        </p:spPr>
      </p:pic>
      <p:sp>
        <p:nvSpPr>
          <p:cNvPr id="138" name="CustomShape 3"/>
          <p:cNvSpPr/>
          <p:nvPr/>
        </p:nvSpPr>
        <p:spPr>
          <a:xfrm>
            <a:off x="1841040" y="582048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3"/>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Sistema de capas </a:t>
            </a:r>
            <a:endParaRPr lang="zh-CN" sz="2600" b="0" strike="noStrike" spc="-1">
              <a:solidFill>
                <a:srgbClr val="000000"/>
              </a:solidFill>
              <a:latin typeface="Arial"/>
            </a:endParaRPr>
          </a:p>
        </p:txBody>
      </p:sp>
      <p:sp>
        <p:nvSpPr>
          <p:cNvPr id="140" name="TextShape 2"/>
          <p:cNvSpPr txBox="1"/>
          <p:nvPr/>
        </p:nvSpPr>
        <p:spPr>
          <a:xfrm>
            <a:off x="609480" y="1447920"/>
            <a:ext cx="8185680" cy="440172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Sistema de capas</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Para mejorar aún más el comportamiento de los requisitos a escala de Internet, agregamos restricciones de sistema en capas (Figura 5-7). El estilo de sistema en capas permite que una arquitectura esté compuesta de capas jerárquicas al restringir el comportamiento de los componentes de manera que cada componente no pueda "ver" más allá de la capa inmediata con la que están interactuando. </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Las capas se pueden usar para encapsular servicios heredados y para proteger nuevos servicios de clientes heredados, simplificando los componentes al trasladar la funcionalidad de uso poco frecuente a un intermediario compartido. Los intermediarios también se pueden utilizar para mejorar la escalabilidad del sistema al permitir el equilibrio de carga de los servicios en múltiples redes y procesadores.</a:t>
            </a: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Objetivos</a:t>
            </a:r>
            <a:endParaRPr lang="zh-CN" sz="2600" b="0" strike="noStrike" spc="-1">
              <a:solidFill>
                <a:srgbClr val="000000"/>
              </a:solidFill>
              <a:latin typeface="Arial"/>
            </a:endParaRPr>
          </a:p>
        </p:txBody>
      </p:sp>
      <p:sp>
        <p:nvSpPr>
          <p:cNvPr id="95" name="TextShape 2"/>
          <p:cNvSpPr txBox="1"/>
          <p:nvPr/>
        </p:nvSpPr>
        <p:spPr>
          <a:xfrm>
            <a:off x="609480" y="1447920"/>
            <a:ext cx="7918200" cy="1989000"/>
          </a:xfrm>
          <a:prstGeom prst="rect">
            <a:avLst/>
          </a:prstGeom>
          <a:noFill/>
          <a:ln>
            <a:noFill/>
          </a:ln>
        </p:spPr>
        <p:txBody>
          <a:bodyPr lIns="12600" tIns="12600" rIns="12600" bIns="12600">
            <a:noAutofit/>
          </a:bodyPr>
          <a:lstStyle/>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Conocer el protocolo HTTP y sus versiones.</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Puntos claves para identificar los recurso de un servicio: Acerca de REST y restricciones</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Proceso de diseño de un servicio RESTful sobre HTTP.</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Analizar un caso de estudio (laboratorio)</a:t>
            </a:r>
            <a:endParaRPr lang="zh-CN" sz="2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Sistema de capas</a:t>
            </a:r>
            <a:endParaRPr lang="zh-CN" sz="2600" b="0" strike="noStrike" spc="-1">
              <a:solidFill>
                <a:srgbClr val="000000"/>
              </a:solidFill>
              <a:latin typeface="Arial"/>
            </a:endParaRPr>
          </a:p>
        </p:txBody>
      </p:sp>
      <p:sp>
        <p:nvSpPr>
          <p:cNvPr id="142" name="TextShape 2"/>
          <p:cNvSpPr txBox="1"/>
          <p:nvPr/>
        </p:nvSpPr>
        <p:spPr>
          <a:xfrm>
            <a:off x="609480" y="1447920"/>
            <a:ext cx="8185680" cy="63468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Sistema de capas</a:t>
            </a:r>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43" name="Picture 2"/>
          <p:cNvPicPr/>
          <p:nvPr/>
        </p:nvPicPr>
        <p:blipFill>
          <a:blip r:embed="rId3"/>
          <a:stretch/>
        </p:blipFill>
        <p:spPr>
          <a:xfrm>
            <a:off x="914400" y="1981080"/>
            <a:ext cx="7258680" cy="3047400"/>
          </a:xfrm>
          <a:prstGeom prst="rect">
            <a:avLst/>
          </a:prstGeom>
          <a:ln>
            <a:noFill/>
          </a:ln>
        </p:spPr>
      </p:pic>
      <p:sp>
        <p:nvSpPr>
          <p:cNvPr id="144" name="CustomShape 3"/>
          <p:cNvSpPr/>
          <p:nvPr/>
        </p:nvSpPr>
        <p:spPr>
          <a:xfrm>
            <a:off x="2075760" y="582048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4"/>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Código Bajo Demanda</a:t>
            </a:r>
            <a:endParaRPr lang="zh-CN" sz="2600" b="0" strike="noStrike" spc="-1">
              <a:solidFill>
                <a:srgbClr val="000000"/>
              </a:solidFill>
              <a:latin typeface="Arial"/>
            </a:endParaRPr>
          </a:p>
        </p:txBody>
      </p:sp>
      <p:sp>
        <p:nvSpPr>
          <p:cNvPr id="146" name="TextShape 2"/>
          <p:cNvSpPr txBox="1"/>
          <p:nvPr/>
        </p:nvSpPr>
        <p:spPr>
          <a:xfrm>
            <a:off x="609480" y="1447920"/>
            <a:ext cx="8185680" cy="412488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Código bajo demanda</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Tenemos el estilo de código bajo demanda (Figura 5-8). REST que permite ampliar la funcionalidad del cliente descargando y ejecutando código en forma de scripts. Esto simplifica a los clientes al reducir la cantidad de características que se deben implementar previamente. Permitir que las características se descarguen después de la implementación mejora la extensibilidad del sistema. Sin embargo, también reduce la visibilidad y, por lo tanto, es solo una restricción opcional dentro de REST.</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Una restricción opcional nos permite diseñar una arquitectura que admita el comportamiento deseado en el caso general, pero el cual puede deshabilitarse en algunos contextos.</a:t>
            </a: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Perspectiva: Código Bajo Demanda</a:t>
            </a:r>
            <a:endParaRPr lang="zh-CN" sz="2600" b="0" strike="noStrike" spc="-1">
              <a:solidFill>
                <a:srgbClr val="000000"/>
              </a:solidFill>
              <a:latin typeface="Arial"/>
            </a:endParaRPr>
          </a:p>
        </p:txBody>
      </p:sp>
      <p:sp>
        <p:nvSpPr>
          <p:cNvPr id="148" name="TextShape 2"/>
          <p:cNvSpPr txBox="1"/>
          <p:nvPr/>
        </p:nvSpPr>
        <p:spPr>
          <a:xfrm>
            <a:off x="609480" y="1447920"/>
            <a:ext cx="8185680" cy="3024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Código bajo demanda</a:t>
            </a:r>
            <a:endParaRPr lang="zh-CN" sz="1800" b="0" strike="noStrike" spc="-1">
              <a:solidFill>
                <a:srgbClr val="000000"/>
              </a:solidFill>
              <a:latin typeface="Arial"/>
            </a:endParaRPr>
          </a:p>
        </p:txBody>
      </p:sp>
      <p:pic>
        <p:nvPicPr>
          <p:cNvPr id="149" name="Picture 2"/>
          <p:cNvPicPr/>
          <p:nvPr/>
        </p:nvPicPr>
        <p:blipFill>
          <a:blip r:embed="rId3"/>
          <a:stretch/>
        </p:blipFill>
        <p:spPr>
          <a:xfrm>
            <a:off x="1342440" y="1981080"/>
            <a:ext cx="7238160" cy="3504600"/>
          </a:xfrm>
          <a:prstGeom prst="rect">
            <a:avLst/>
          </a:prstGeom>
          <a:ln>
            <a:noFill/>
          </a:ln>
        </p:spPr>
      </p:pic>
      <p:sp>
        <p:nvSpPr>
          <p:cNvPr id="150" name="CustomShape 3"/>
          <p:cNvSpPr/>
          <p:nvPr/>
        </p:nvSpPr>
        <p:spPr>
          <a:xfrm>
            <a:off x="2075760" y="600084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4"/>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Restricciones REST</a:t>
            </a:r>
            <a:r>
              <a:t/>
            </a:r>
            <a:br/>
            <a:r>
              <a:rPr lang="zh-CN" sz="2600" b="1" strike="noStrike" spc="-1">
                <a:solidFill>
                  <a:srgbClr val="000000"/>
                </a:solidFill>
                <a:latin typeface="Arial"/>
                <a:ea typeface="SimSun"/>
              </a:rPr>
              <a:t>Resumen</a:t>
            </a:r>
            <a:endParaRPr lang="zh-CN" sz="2600" b="0" strike="noStrike" spc="-1">
              <a:solidFill>
                <a:srgbClr val="000000"/>
              </a:solidFill>
              <a:latin typeface="Arial"/>
            </a:endParaRPr>
          </a:p>
        </p:txBody>
      </p:sp>
      <p:sp>
        <p:nvSpPr>
          <p:cNvPr id="152" name="TextShape 2"/>
          <p:cNvSpPr txBox="1"/>
          <p:nvPr/>
        </p:nvSpPr>
        <p:spPr>
          <a:xfrm>
            <a:off x="609480" y="1447920"/>
            <a:ext cx="8185680" cy="20196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Resumen de derivación de estilo</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REST consiste en un conjunto de restricciones arquitectónicas. Aunque cada una de estas restricciones puede considerarse de forma aislada, describirlas en términos de su derivación de estilos arquitectónicos comunes hace que sea más fácil entender la razón detrás de su selección. La Figura 5-9 representa la derivación de las restricciones de REST gráficamente en términos de los estilos arquitectónicos basados ​​en red.</a:t>
            </a:r>
          </a:p>
        </p:txBody>
      </p:sp>
      <p:pic>
        <p:nvPicPr>
          <p:cNvPr id="153" name="Picture 2"/>
          <p:cNvPicPr/>
          <p:nvPr/>
        </p:nvPicPr>
        <p:blipFill>
          <a:blip r:embed="rId3"/>
          <a:stretch/>
        </p:blipFill>
        <p:spPr>
          <a:xfrm>
            <a:off x="2362320" y="3439800"/>
            <a:ext cx="4876200" cy="2808000"/>
          </a:xfrm>
          <a:prstGeom prst="rect">
            <a:avLst/>
          </a:prstGeom>
          <a:ln>
            <a:noFill/>
          </a:ln>
        </p:spPr>
      </p:pic>
      <p:sp>
        <p:nvSpPr>
          <p:cNvPr id="154" name="CustomShape 3"/>
          <p:cNvSpPr/>
          <p:nvPr/>
        </p:nvSpPr>
        <p:spPr>
          <a:xfrm>
            <a:off x="1917360" y="6063840"/>
            <a:ext cx="5545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200" b="0" strike="noStrike" spc="-1">
                <a:solidFill>
                  <a:srgbClr val="000000"/>
                </a:solidFill>
                <a:latin typeface="Arial"/>
                <a:ea typeface="SimSun"/>
              </a:rPr>
              <a:t>Fuente: </a:t>
            </a:r>
            <a:r>
              <a:rPr lang="es-PE" sz="1200" b="0" u="sng" strike="noStrike" spc="-1">
                <a:solidFill>
                  <a:srgbClr val="FF0000"/>
                </a:solidFill>
                <a:uFillTx/>
                <a:latin typeface="Arial"/>
                <a:ea typeface="SimSun"/>
                <a:hlinkClick r:id="rId4"/>
              </a:rPr>
              <a:t>https://www.ics.uci.edu/~fielding/pubs/dissertation/rest_arch_style.htm</a:t>
            </a:r>
            <a:r>
              <a:rPr lang="es-PE" sz="1800" b="0" strike="noStrike" spc="-1">
                <a:solidFill>
                  <a:srgbClr val="000000"/>
                </a:solidFill>
                <a:latin typeface="Arial"/>
                <a:ea typeface="SimSun"/>
              </a:rPr>
              <a:t> </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zh-CN" sz="2800" b="1" strike="noStrike" spc="-1">
                <a:solidFill>
                  <a:srgbClr val="000000"/>
                </a:solidFill>
                <a:latin typeface="Arial"/>
              </a:rPr>
              <a:t>Transferencia de Estado Representacional </a:t>
            </a:r>
            <a:r>
              <a:rPr lang="zh-CN" sz="2600" b="1" strike="noStrike" spc="-1">
                <a:solidFill>
                  <a:srgbClr val="000000"/>
                </a:solidFill>
                <a:latin typeface="Arial"/>
                <a:ea typeface="SimSun"/>
              </a:rPr>
              <a:t>REST </a:t>
            </a:r>
            <a:endParaRPr lang="zh-CN" sz="2600" b="0" strike="noStrike" spc="-1">
              <a:solidFill>
                <a:srgbClr val="000000"/>
              </a:solidFill>
              <a:latin typeface="Arial"/>
            </a:endParaRPr>
          </a:p>
        </p:txBody>
      </p:sp>
      <p:sp>
        <p:nvSpPr>
          <p:cNvPr id="156" name="TextShape 2"/>
          <p:cNvSpPr txBox="1"/>
          <p:nvPr/>
        </p:nvSpPr>
        <p:spPr>
          <a:xfrm>
            <a:off x="609480" y="1447920"/>
            <a:ext cx="8185680" cy="484524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Importancia</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REST cambió por completo la ingeniería de software a partir del 2000. Este nuevo enfoque de desarrollo de proyectos y servicios web fue definido por Roy Fielding, el padre de la especificación HTTP y uno los referentes internacionales en todo lo relacionado con la Arquitectura de Redes, en su disertación ‘Estilos arquitectónicos y el diseño de arquitecturas de software basadas en red’. En el campo de las APIs, REST (Representational State Transfer- Transferencia de Estado Representacional) es, al día de hoy, lo mas utilizado en el desarrollo de servicios de aplicaciones.</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En la actualidad no existe proyecto o aplicación que no disponga de una API REST para la creación de servicios profesionales a partir de ese software. Twitter, YouTube, los sistemas de identificación con Facebook… hay cientos de empresas que generan negocio gracias a REST y las APIs REST. Sin ellas, todo el crecimiento en horizontal sería prácticamente imposible. Esto es así porque REST es el estándar más lógico, eficiente y habitual en la creación de APIs para servicios de Internet.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zh-CN" sz="2800" b="1" strike="noStrike" spc="-1">
                <a:solidFill>
                  <a:srgbClr val="000000"/>
                </a:solidFill>
                <a:latin typeface="Arial"/>
              </a:rPr>
              <a:t>Servicios API REST</a:t>
            </a:r>
            <a:endParaRPr lang="zh-CN" sz="2800" b="0" strike="noStrike" spc="-1">
              <a:solidFill>
                <a:srgbClr val="000000"/>
              </a:solidFill>
              <a:latin typeface="Arial"/>
            </a:endParaRPr>
          </a:p>
        </p:txBody>
      </p:sp>
      <p:sp>
        <p:nvSpPr>
          <p:cNvPr id="158" name="TextShape 2"/>
          <p:cNvSpPr txBox="1"/>
          <p:nvPr/>
        </p:nvSpPr>
        <p:spPr>
          <a:xfrm>
            <a:off x="609480" y="1447920"/>
            <a:ext cx="8185680" cy="12996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Algunos servicios:</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Google API: API adMob</a:t>
            </a:r>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pic>
        <p:nvPicPr>
          <p:cNvPr id="159" name="Picture 2"/>
          <p:cNvPicPr/>
          <p:nvPr/>
        </p:nvPicPr>
        <p:blipFill>
          <a:blip r:embed="rId3"/>
          <a:stretch/>
        </p:blipFill>
        <p:spPr>
          <a:xfrm>
            <a:off x="1295640" y="2209680"/>
            <a:ext cx="5166360" cy="1523520"/>
          </a:xfrm>
          <a:prstGeom prst="rect">
            <a:avLst/>
          </a:prstGeom>
          <a:ln w="9360">
            <a:solidFill>
              <a:schemeClr val="tx1"/>
            </a:solidFill>
            <a:miter/>
          </a:ln>
        </p:spPr>
      </p:pic>
      <p:sp>
        <p:nvSpPr>
          <p:cNvPr id="160" name="CustomShape 3"/>
          <p:cNvSpPr/>
          <p:nvPr/>
        </p:nvSpPr>
        <p:spPr>
          <a:xfrm>
            <a:off x="754920" y="4038480"/>
            <a:ext cx="8185680" cy="939960"/>
          </a:xfrm>
          <a:prstGeom prst="rect">
            <a:avLst/>
          </a:prstGeom>
          <a:noFill/>
          <a:ln>
            <a:noFill/>
          </a:ln>
        </p:spPr>
        <p:style>
          <a:lnRef idx="0">
            <a:scrgbClr r="0" g="0" b="0"/>
          </a:lnRef>
          <a:fillRef idx="0">
            <a:scrgbClr r="0" g="0" b="0"/>
          </a:fillRef>
          <a:effectRef idx="0">
            <a:scrgbClr r="0" g="0" b="0"/>
          </a:effectRef>
          <a:fontRef idx="minor"/>
        </p:style>
        <p:txBody>
          <a:bodyPr lIns="12600" tIns="12600" rIns="12600" bIns="12600">
            <a:spAutoFit/>
          </a:bodyPr>
          <a:lstStyle/>
          <a:p>
            <a:pPr marL="574560" lvl="1" indent="-460080" algn="just">
              <a:lnSpc>
                <a:spcPct val="100000"/>
              </a:lnSpc>
              <a:spcBef>
                <a:spcPts val="360"/>
              </a:spcBef>
              <a:buClr>
                <a:srgbClr val="C00000"/>
              </a:buClr>
              <a:buFont typeface="Arial"/>
              <a:buChar char="•"/>
            </a:pPr>
            <a:r>
              <a:rPr lang="es-PE" sz="1800" b="1" i="1" strike="noStrike" spc="-1">
                <a:solidFill>
                  <a:srgbClr val="000000"/>
                </a:solidFill>
                <a:latin typeface="Arial"/>
                <a:ea typeface="SimSun"/>
              </a:rPr>
              <a:t>Youtube API: APIs</a:t>
            </a:r>
            <a:endParaRPr lang="es-PE" sz="1800" b="0" strike="noStrike" spc="-1">
              <a:latin typeface="Arial"/>
            </a:endParaRPr>
          </a:p>
          <a:p>
            <a:pPr algn="just">
              <a:lnSpc>
                <a:spcPct val="100000"/>
              </a:lnSpc>
              <a:spcBef>
                <a:spcPts val="360"/>
              </a:spcBef>
            </a:pPr>
            <a:endParaRPr lang="es-PE" sz="1800" b="0" strike="noStrike" spc="-1">
              <a:latin typeface="Arial"/>
            </a:endParaRPr>
          </a:p>
          <a:p>
            <a:pPr algn="just">
              <a:lnSpc>
                <a:spcPct val="100000"/>
              </a:lnSpc>
              <a:spcBef>
                <a:spcPts val="360"/>
              </a:spcBef>
            </a:pPr>
            <a:endParaRPr lang="es-PE" sz="1800" b="0" strike="noStrike" spc="-1">
              <a:latin typeface="Arial"/>
            </a:endParaRPr>
          </a:p>
        </p:txBody>
      </p:sp>
      <p:pic>
        <p:nvPicPr>
          <p:cNvPr id="161" name="Picture 3"/>
          <p:cNvPicPr/>
          <p:nvPr/>
        </p:nvPicPr>
        <p:blipFill>
          <a:blip r:embed="rId4"/>
          <a:stretch/>
        </p:blipFill>
        <p:spPr>
          <a:xfrm>
            <a:off x="4343400" y="3962520"/>
            <a:ext cx="3499560" cy="2599920"/>
          </a:xfrm>
          <a:prstGeom prst="rect">
            <a:avLst/>
          </a:prstGeom>
          <a:ln w="9360">
            <a:solidFill>
              <a:schemeClr val="tx1"/>
            </a:solidFill>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zh-CN" sz="2800" b="1" strike="noStrike" spc="-1">
                <a:solidFill>
                  <a:srgbClr val="000000"/>
                </a:solidFill>
                <a:latin typeface="Arial"/>
              </a:rPr>
              <a:t>Transferencia de Estado Representacional </a:t>
            </a:r>
            <a:r>
              <a:rPr lang="zh-CN" sz="2600" b="1" strike="noStrike" spc="-1">
                <a:solidFill>
                  <a:srgbClr val="000000"/>
                </a:solidFill>
                <a:latin typeface="Arial"/>
                <a:ea typeface="SimSun"/>
              </a:rPr>
              <a:t>REST</a:t>
            </a:r>
            <a:endParaRPr lang="zh-CN" sz="2600" b="0" strike="noStrike" spc="-1">
              <a:solidFill>
                <a:srgbClr val="000000"/>
              </a:solidFill>
              <a:latin typeface="Arial"/>
            </a:endParaRPr>
          </a:p>
        </p:txBody>
      </p:sp>
      <p:sp>
        <p:nvSpPr>
          <p:cNvPr id="163" name="TextShape 2"/>
          <p:cNvSpPr txBox="1"/>
          <p:nvPr/>
        </p:nvSpPr>
        <p:spPr>
          <a:xfrm>
            <a:off x="609480" y="1447920"/>
            <a:ext cx="8185680" cy="42357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Definición </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REST es un estilo no es un protocolo entre sistemas que use HTTP para obtener datos o generar operaciones sobre esos datos en todos los formatos posibles, como XML y JSON. Es una alternativa en auge a otros protocolos estándar de intercambio de datos como SOAP (Simple Object Access Protocol), que disponen de una gran capacidad pero también mucha complejidad. A veces es preferible una solución más sencilla de manipulación de datos como REST.</a:t>
            </a:r>
          </a:p>
          <a:p>
            <a:pPr marL="574560" lvl="1" indent="-460080" algn="just">
              <a:lnSpc>
                <a:spcPct val="100000"/>
              </a:lnSpc>
              <a:spcBef>
                <a:spcPts val="360"/>
              </a:spcBef>
              <a:buClr>
                <a:srgbClr val="C00000"/>
              </a:buClr>
              <a:buFont typeface="Arial"/>
              <a:buChar char="•"/>
            </a:pPr>
            <a:r>
              <a:rPr lang="zh-CN" sz="1800" b="1" i="1" strike="noStrike" spc="-1">
                <a:solidFill>
                  <a:srgbClr val="000000"/>
                </a:solidFill>
                <a:latin typeface="Arial"/>
              </a:rPr>
              <a:t>Características  </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Protocolo Cliente/Servidor sin estado.</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Tiene operaciones: POST (crear), GET (leer y consultar), PUT (editar) y DELETE (eliminar), INFO, OPTION y otras operaciones más.</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Los objetos en REST  se manipulan a través de la URI.</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Interfaz Uniforme, Sistema de Capas y uso de hipermedios.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zh-CN" sz="2800" b="1" strike="noStrike" spc="-1" dirty="0">
                <a:solidFill>
                  <a:srgbClr val="000000"/>
                </a:solidFill>
                <a:latin typeface="Arial"/>
              </a:rPr>
              <a:t>Proceso para diseñar un servicio Web API RESTful sobre HTTP</a:t>
            </a:r>
            <a:endParaRPr lang="zh-CN" sz="2800" b="0" strike="noStrike" spc="-1" dirty="0">
              <a:solidFill>
                <a:srgbClr val="000000"/>
              </a:solidFill>
              <a:latin typeface="Arial"/>
            </a:endParaRPr>
          </a:p>
        </p:txBody>
      </p:sp>
      <p:sp>
        <p:nvSpPr>
          <p:cNvPr id="166" name="TextShape 3"/>
          <p:cNvSpPr txBox="1"/>
          <p:nvPr/>
        </p:nvSpPr>
        <p:spPr>
          <a:xfrm>
            <a:off x="609480" y="1447920"/>
            <a:ext cx="8185680" cy="4573368"/>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Este diseño significa que una API sigue el estilo arquitectónico de transferencia de estado representacional (REST) ​​y los siguientes pasos:</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01: Identificación de sustantivos y verbos</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02: Extracción de URL y sus métodos de sustantivos y verbos</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03: Definir condiciones de éxito</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04: Definir condiciones de error</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05: Definir la tolerancia a fallas</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06: Autenticación</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07: Almacenamiento en caché</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08: Bloqueo optimista</a:t>
            </a: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Paso 09: Tipos de </a:t>
            </a:r>
            <a:r>
              <a:rPr lang="zh-CN" sz="1800" b="0" strike="noStrike" spc="-1" dirty="0" smtClean="0">
                <a:solidFill>
                  <a:srgbClr val="000000"/>
                </a:solidFill>
                <a:latin typeface="Arial"/>
              </a:rPr>
              <a:t>medios</a:t>
            </a:r>
            <a:endParaRPr lang="es-PE" altLang="zh-CN" sz="1800" b="0" strike="noStrike" spc="-1" dirty="0" smtClean="0">
              <a:solidFill>
                <a:srgbClr val="000000"/>
              </a:solidFill>
              <a:latin typeface="Arial"/>
            </a:endParaRPr>
          </a:p>
          <a:p>
            <a:pPr marL="574560" lvl="1" indent="-460080" algn="just">
              <a:lnSpc>
                <a:spcPct val="100000"/>
              </a:lnSpc>
              <a:spcBef>
                <a:spcPts val="360"/>
              </a:spcBef>
              <a:buClr>
                <a:srgbClr val="C00000"/>
              </a:buClr>
              <a:buFont typeface="Arial"/>
              <a:buChar char="•"/>
            </a:pPr>
            <a:r>
              <a:rPr lang="es-PE" altLang="zh-CN" spc="-1" dirty="0" smtClean="0">
                <a:solidFill>
                  <a:srgbClr val="000000"/>
                </a:solidFill>
                <a:latin typeface="Arial"/>
              </a:rPr>
              <a:t>Paso 10: Seleccionar el estilo de la Arquitectura.</a:t>
            </a:r>
            <a:endParaRPr lang="zh-C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68" name="TextShape 2"/>
          <p:cNvSpPr txBox="1"/>
          <p:nvPr/>
        </p:nvSpPr>
        <p:spPr>
          <a:xfrm>
            <a:off x="609480" y="1447920"/>
            <a:ext cx="8185680" cy="32940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2400" b="1" i="1" u="sng" strike="noStrike" spc="-1" dirty="0">
                <a:solidFill>
                  <a:srgbClr val="000000"/>
                </a:solidFill>
                <a:uFillTx/>
                <a:latin typeface="Arial"/>
              </a:rPr>
              <a:t>Paso 01: identificación de sustantivos y verbos</a:t>
            </a:r>
            <a:endParaRPr lang="zh-CN" sz="2400" b="0" strike="noStrike" spc="-1" dirty="0">
              <a:solidFill>
                <a:srgbClr val="000000"/>
              </a:solidFill>
              <a:latin typeface="Arial"/>
            </a:endParaRPr>
          </a:p>
          <a:p>
            <a:pPr marL="571680" lvl="2" algn="just">
              <a:spcBef>
                <a:spcPts val="360"/>
              </a:spcBef>
              <a:buClr>
                <a:srgbClr val="C00000"/>
              </a:buClr>
            </a:pPr>
            <a:r>
              <a:rPr lang="zh-CN" sz="2400" b="0" strike="noStrike" spc="-1" dirty="0" smtClean="0">
                <a:solidFill>
                  <a:srgbClr val="000000"/>
                </a:solidFill>
                <a:latin typeface="Arial"/>
              </a:rPr>
              <a:t>Hemos </a:t>
            </a:r>
            <a:r>
              <a:rPr lang="zh-CN" sz="2400" b="0" strike="noStrike" spc="-1" dirty="0">
                <a:solidFill>
                  <a:srgbClr val="000000"/>
                </a:solidFill>
                <a:latin typeface="Arial"/>
              </a:rPr>
              <a:t>visto que REST está hecho de recursos, representaciones y acciones. También hemos visto que los recursos son como sustantivos y las acciones son como verbos. Por lo tanto, identificar los sustantivos y verbos disponibles en una especificación del sistema es una buena forma de empezar nuestra especificación en el proceso API.</a:t>
            </a:r>
          </a:p>
          <a:p>
            <a:endParaRPr lang="zh-C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68" name="TextShape 2"/>
          <p:cNvSpPr txBox="1"/>
          <p:nvPr/>
        </p:nvSpPr>
        <p:spPr>
          <a:xfrm>
            <a:off x="609480" y="1447920"/>
            <a:ext cx="8185680" cy="32940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2400" b="1" i="1" u="sng" strike="noStrike" spc="-1" dirty="0" smtClean="0">
                <a:solidFill>
                  <a:srgbClr val="000000"/>
                </a:solidFill>
                <a:uFillTx/>
                <a:latin typeface="Arial"/>
              </a:rPr>
              <a:t>Paso </a:t>
            </a:r>
            <a:r>
              <a:rPr lang="zh-CN" sz="2400" b="1" i="1" u="sng" strike="noStrike" spc="-1" dirty="0">
                <a:solidFill>
                  <a:srgbClr val="000000"/>
                </a:solidFill>
                <a:uFillTx/>
                <a:latin typeface="Arial"/>
              </a:rPr>
              <a:t>02: Extracción de URL y sus métodos de sustantivos y verbos</a:t>
            </a:r>
            <a:endParaRPr lang="zh-CN" sz="2400" b="0" strike="noStrike" spc="-1" dirty="0">
              <a:solidFill>
                <a:srgbClr val="000000"/>
              </a:solidFill>
              <a:latin typeface="Arial"/>
            </a:endParaRPr>
          </a:p>
          <a:p>
            <a:pPr marL="571680" lvl="2" algn="just">
              <a:spcBef>
                <a:spcPts val="360"/>
              </a:spcBef>
              <a:buClr>
                <a:srgbClr val="C00000"/>
              </a:buClr>
            </a:pPr>
            <a:r>
              <a:rPr lang="zh-CN" sz="2400" b="0" strike="noStrike" spc="-1" dirty="0" smtClean="0">
                <a:solidFill>
                  <a:srgbClr val="000000"/>
                </a:solidFill>
                <a:latin typeface="Arial"/>
              </a:rPr>
              <a:t>Algunos </a:t>
            </a:r>
            <a:r>
              <a:rPr lang="zh-CN" sz="2400" b="0" strike="noStrike" spc="-1" dirty="0">
                <a:solidFill>
                  <a:srgbClr val="000000"/>
                </a:solidFill>
                <a:latin typeface="Arial"/>
              </a:rPr>
              <a:t>verbos se asignan fácilmente a un método HTTP, porque a veces la semántica coincide. Otros verbos necesitarán ser nominados para convertirse en recursos.</a:t>
            </a:r>
          </a:p>
          <a:p>
            <a:endParaRPr lang="zh-CN" sz="1800" b="0" strike="noStrike" spc="-1" dirty="0">
              <a:solidFill>
                <a:srgbClr val="000000"/>
              </a:solidFill>
              <a:latin typeface="Arial"/>
            </a:endParaRPr>
          </a:p>
        </p:txBody>
      </p:sp>
      <p:pic>
        <p:nvPicPr>
          <p:cNvPr id="169" name="Picture 2"/>
          <p:cNvPicPr/>
          <p:nvPr/>
        </p:nvPicPr>
        <p:blipFill>
          <a:blip r:embed="rId3"/>
          <a:stretch/>
        </p:blipFill>
        <p:spPr>
          <a:xfrm>
            <a:off x="1907704" y="3861048"/>
            <a:ext cx="6264696" cy="2376264"/>
          </a:xfrm>
          <a:prstGeom prst="rect">
            <a:avLst/>
          </a:prstGeom>
          <a:ln>
            <a:noFill/>
          </a:ln>
        </p:spPr>
      </p:pic>
    </p:spTree>
    <p:extLst>
      <p:ext uri="{BB962C8B-B14F-4D97-AF65-F5344CB8AC3E}">
        <p14:creationId xmlns:p14="http://schemas.microsoft.com/office/powerpoint/2010/main" val="25638636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Agenda</a:t>
            </a:r>
            <a:endParaRPr lang="zh-CN" sz="2600" b="0" strike="noStrike" spc="-1">
              <a:solidFill>
                <a:srgbClr val="000000"/>
              </a:solidFill>
              <a:latin typeface="Arial"/>
            </a:endParaRPr>
          </a:p>
        </p:txBody>
      </p:sp>
      <p:sp>
        <p:nvSpPr>
          <p:cNvPr id="97" name="TextShape 2"/>
          <p:cNvSpPr txBox="1"/>
          <p:nvPr/>
        </p:nvSpPr>
        <p:spPr>
          <a:xfrm>
            <a:off x="609480" y="1447920"/>
            <a:ext cx="7918200" cy="2629080"/>
          </a:xfrm>
          <a:prstGeom prst="rect">
            <a:avLst/>
          </a:prstGeom>
          <a:noFill/>
          <a:ln>
            <a:noFill/>
          </a:ln>
        </p:spPr>
        <p:txBody>
          <a:bodyPr lIns="12600" tIns="12600" rIns="12600" bIns="12600">
            <a:noAutofit/>
          </a:bodyPr>
          <a:lstStyle/>
          <a:p>
            <a:pPr marL="574560" lvl="1" indent="-460080" algn="just">
              <a:lnSpc>
                <a:spcPct val="100000"/>
              </a:lnSpc>
              <a:spcBef>
                <a:spcPts val="439"/>
              </a:spcBef>
              <a:buClr>
                <a:srgbClr val="C00000"/>
              </a:buClr>
              <a:buFont typeface="Arial"/>
              <a:buChar char="•"/>
            </a:pPr>
            <a:r>
              <a:rPr lang="zh-CN" sz="2200" b="0" strike="noStrike" spc="-1" dirty="0">
                <a:solidFill>
                  <a:srgbClr val="000000"/>
                </a:solidFill>
                <a:latin typeface="Arial"/>
                <a:ea typeface="SimSun"/>
              </a:rPr>
              <a:t>Revisar el protocolo HTTP y sus versiones.</a:t>
            </a:r>
            <a:endParaRPr lang="zh-CN" sz="2200" b="0" strike="noStrike" spc="-1" dirty="0">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dirty="0">
                <a:solidFill>
                  <a:srgbClr val="000000"/>
                </a:solidFill>
                <a:latin typeface="Arial"/>
                <a:ea typeface="SimSun"/>
              </a:rPr>
              <a:t>Revisar los Puntos clave para identificar los recurso de un servicio: Overview REST, verificar sus restricciones</a:t>
            </a:r>
            <a:endParaRPr lang="zh-CN" sz="2200" b="0" strike="noStrike" spc="-1" dirty="0">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dirty="0">
                <a:solidFill>
                  <a:srgbClr val="000000"/>
                </a:solidFill>
                <a:latin typeface="Arial"/>
                <a:ea typeface="SimSun"/>
              </a:rPr>
              <a:t>Conocer los 10 pasos para </a:t>
            </a:r>
            <a:r>
              <a:rPr lang="es-PE" altLang="zh-CN" sz="2200" b="0" strike="noStrike" spc="-1" dirty="0" smtClean="0">
                <a:solidFill>
                  <a:srgbClr val="000000"/>
                </a:solidFill>
                <a:latin typeface="Arial"/>
                <a:ea typeface="SimSun"/>
              </a:rPr>
              <a:t>el diseño de </a:t>
            </a:r>
            <a:r>
              <a:rPr lang="zh-CN" sz="2200" b="0" strike="noStrike" spc="-1" dirty="0" smtClean="0">
                <a:solidFill>
                  <a:srgbClr val="000000"/>
                </a:solidFill>
                <a:latin typeface="Arial"/>
                <a:ea typeface="SimSun"/>
              </a:rPr>
              <a:t>un </a:t>
            </a:r>
            <a:r>
              <a:rPr lang="zh-CN" sz="2200" b="0" strike="noStrike" spc="-1" dirty="0">
                <a:solidFill>
                  <a:srgbClr val="000000"/>
                </a:solidFill>
                <a:latin typeface="Arial"/>
                <a:ea typeface="SimSun"/>
              </a:rPr>
              <a:t>servicio </a:t>
            </a:r>
            <a:r>
              <a:rPr lang="es-PE" altLang="zh-CN" sz="2200" b="0" strike="noStrike" spc="-1" dirty="0" smtClean="0">
                <a:solidFill>
                  <a:srgbClr val="000000"/>
                </a:solidFill>
                <a:latin typeface="Arial"/>
                <a:ea typeface="SimSun"/>
              </a:rPr>
              <a:t>web </a:t>
            </a:r>
            <a:r>
              <a:rPr lang="zh-CN" sz="2200" b="0" strike="noStrike" spc="-1" dirty="0" smtClean="0">
                <a:solidFill>
                  <a:srgbClr val="000000"/>
                </a:solidFill>
                <a:latin typeface="Arial"/>
                <a:ea typeface="SimSun"/>
              </a:rPr>
              <a:t>RESTful </a:t>
            </a:r>
            <a:r>
              <a:rPr lang="zh-CN" sz="2200" b="0" strike="noStrike" spc="-1" dirty="0">
                <a:solidFill>
                  <a:srgbClr val="000000"/>
                </a:solidFill>
                <a:latin typeface="Arial"/>
                <a:ea typeface="SimSun"/>
              </a:rPr>
              <a:t>sobre HTTP. (laboratorio)</a:t>
            </a:r>
            <a:endParaRPr lang="zh-CN" sz="2200" b="0" strike="noStrike" spc="-1" dirty="0">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dirty="0">
                <a:solidFill>
                  <a:srgbClr val="000000"/>
                </a:solidFill>
                <a:latin typeface="Arial"/>
                <a:ea typeface="SimSun"/>
              </a:rPr>
              <a:t>Analizar un caso de estudio (laboratorio)</a:t>
            </a:r>
            <a:endParaRPr lang="zh-CN" sz="2200" b="0" strike="noStrike" spc="-1" dirty="0">
              <a:solidFill>
                <a:srgbClr val="000000"/>
              </a:solidFill>
              <a:latin typeface="Arial"/>
            </a:endParaRPr>
          </a:p>
          <a:p>
            <a:endParaRPr lang="zh-CN" sz="2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71" name="TextShape 2"/>
          <p:cNvSpPr txBox="1"/>
          <p:nvPr/>
        </p:nvSpPr>
        <p:spPr>
          <a:xfrm>
            <a:off x="609480" y="1447920"/>
            <a:ext cx="8185680" cy="17427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2400" b="1" i="1" u="sng" strike="noStrike" spc="-1" dirty="0">
                <a:solidFill>
                  <a:srgbClr val="000000"/>
                </a:solidFill>
                <a:uFillTx/>
                <a:latin typeface="Arial"/>
              </a:rPr>
              <a:t>Paso 03: Definir condiciones de éxito</a:t>
            </a:r>
            <a:endParaRPr lang="zh-CN" sz="2400" b="0" strike="noStrike" spc="-1" dirty="0">
              <a:solidFill>
                <a:srgbClr val="000000"/>
              </a:solidFill>
              <a:latin typeface="Arial"/>
            </a:endParaRPr>
          </a:p>
          <a:p>
            <a:pPr marL="571680" lvl="2" algn="just">
              <a:spcBef>
                <a:spcPts val="360"/>
              </a:spcBef>
              <a:buClr>
                <a:srgbClr val="C00000"/>
              </a:buClr>
            </a:pPr>
            <a:r>
              <a:rPr lang="zh-CN" sz="2400" b="0" strike="noStrike" spc="-1" dirty="0">
                <a:solidFill>
                  <a:srgbClr val="000000"/>
                </a:solidFill>
                <a:latin typeface="Arial"/>
              </a:rPr>
              <a:t>Como ya definimos las URL y los métodos para nuestra API, ahora podemos analizar qué significa el éxito para cada combinación de URL / método. Es importante definir adecuadamente las condiciones de éxito para permitir que los clientes API comuniquen el éxito en sus interfaces a sus usuarios finales.</a:t>
            </a:r>
          </a:p>
        </p:txBody>
      </p:sp>
      <p:pic>
        <p:nvPicPr>
          <p:cNvPr id="172" name="Picture 2"/>
          <p:cNvPicPr/>
          <p:nvPr/>
        </p:nvPicPr>
        <p:blipFill>
          <a:blip r:embed="rId3"/>
          <a:stretch/>
        </p:blipFill>
        <p:spPr>
          <a:xfrm>
            <a:off x="1214460" y="4293096"/>
            <a:ext cx="7029948" cy="1944216"/>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74" name="TextShape 2"/>
          <p:cNvSpPr txBox="1"/>
          <p:nvPr/>
        </p:nvSpPr>
        <p:spPr>
          <a:xfrm>
            <a:off x="609480" y="1447920"/>
            <a:ext cx="8185680" cy="362628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u="sng" strike="noStrike" spc="-1" dirty="0">
                <a:solidFill>
                  <a:srgbClr val="000000"/>
                </a:solidFill>
                <a:uFillTx/>
                <a:latin typeface="Arial"/>
              </a:rPr>
              <a:t>Paso 04: Definir condiciones de error</a:t>
            </a:r>
            <a:endParaRPr lang="zh-CN" sz="1800" b="0" strike="noStrike" spc="-1" dirty="0">
              <a:solidFill>
                <a:srgbClr val="000000"/>
              </a:solidFill>
              <a:latin typeface="Arial"/>
            </a:endParaRPr>
          </a:p>
          <a:p>
            <a:pPr marL="571680" lvl="2" algn="just">
              <a:spcBef>
                <a:spcPts val="360"/>
              </a:spcBef>
              <a:buClr>
                <a:srgbClr val="C00000"/>
              </a:buClr>
            </a:pPr>
            <a:r>
              <a:rPr lang="zh-CN" b="0" strike="noStrike" spc="-1" dirty="0">
                <a:solidFill>
                  <a:srgbClr val="000000"/>
                </a:solidFill>
                <a:latin typeface="Arial"/>
              </a:rPr>
              <a:t>¿En qué condiciones pueden fallar nuestras operaciones API? Los códigos de estado aquí siempre serán 4xx, porque estos son errores que podemos anticipar. Como hemos visto en la descripción de la clase 4xx, los errores anticipados incluyen entradas incorrectas, acceso a recursos inexistentes, estado no sincronizado, usuarios no autenticados, etc.</a:t>
            </a:r>
          </a:p>
          <a:p>
            <a:pPr marL="571680" lvl="2" algn="just">
              <a:spcBef>
                <a:spcPts val="360"/>
              </a:spcBef>
              <a:buClr>
                <a:srgbClr val="C00000"/>
              </a:buClr>
            </a:pPr>
            <a:r>
              <a:rPr lang="zh-CN" b="0" strike="noStrike" spc="-1" dirty="0">
                <a:solidFill>
                  <a:srgbClr val="000000"/>
                </a:solidFill>
                <a:latin typeface="Arial"/>
              </a:rPr>
              <a:t>Esos son problemas genéricos que pueden ocurrir en cualquier API. Pasemos por cada combinación de URL / método para analizar las posibles fallas que pueden suceder.</a:t>
            </a:r>
          </a:p>
          <a:p>
            <a:pPr marL="574560" lvl="1" indent="-460080" algn="just">
              <a:lnSpc>
                <a:spcPct val="100000"/>
              </a:lnSpc>
              <a:spcBef>
                <a:spcPts val="360"/>
              </a:spcBef>
              <a:buClr>
                <a:srgbClr val="C00000"/>
              </a:buClr>
              <a:buFont typeface="Arial"/>
              <a:buChar char="•"/>
            </a:pPr>
            <a:r>
              <a:rPr lang="zh-CN" sz="1800" b="1" i="1" strike="noStrike" spc="-1" dirty="0">
                <a:solidFill>
                  <a:srgbClr val="000000"/>
                </a:solidFill>
                <a:latin typeface="Arial"/>
              </a:rPr>
              <a:t>HTTP código de status</a:t>
            </a:r>
            <a:endParaRPr lang="zh-CN" sz="1800" b="0" strike="noStrike" spc="-1" dirty="0">
              <a:solidFill>
                <a:srgbClr val="000000"/>
              </a:solidFill>
              <a:latin typeface="Arial"/>
            </a:endParaRPr>
          </a:p>
          <a:p>
            <a:endParaRPr lang="zh-CN" sz="1800" b="0" strike="noStrike" spc="-1" dirty="0">
              <a:solidFill>
                <a:srgbClr val="000000"/>
              </a:solidFill>
              <a:latin typeface="Arial"/>
            </a:endParaRPr>
          </a:p>
          <a:p>
            <a:endParaRPr lang="zh-CN" sz="1800" b="0" strike="noStrike" spc="-1" dirty="0">
              <a:solidFill>
                <a:srgbClr val="000000"/>
              </a:solidFill>
              <a:latin typeface="Arial"/>
            </a:endParaRPr>
          </a:p>
        </p:txBody>
      </p:sp>
      <p:pic>
        <p:nvPicPr>
          <p:cNvPr id="175" name="Picture 2"/>
          <p:cNvPicPr/>
          <p:nvPr/>
        </p:nvPicPr>
        <p:blipFill>
          <a:blip r:embed="rId3"/>
          <a:stretch/>
        </p:blipFill>
        <p:spPr>
          <a:xfrm>
            <a:off x="3006360" y="4572000"/>
            <a:ext cx="3546360" cy="1694520"/>
          </a:xfrm>
          <a:prstGeom prst="rect">
            <a:avLst/>
          </a:prstGeom>
          <a:ln w="9360">
            <a:solidFill>
              <a:schemeClr val="tx1"/>
            </a:solidFill>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77" name="TextShape 2"/>
          <p:cNvSpPr txBox="1"/>
          <p:nvPr/>
        </p:nvSpPr>
        <p:spPr>
          <a:xfrm>
            <a:off x="609480" y="1447920"/>
            <a:ext cx="8185680" cy="484524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2000" b="1" i="1" u="sng" strike="noStrike" spc="-1" dirty="0">
                <a:solidFill>
                  <a:srgbClr val="000000"/>
                </a:solidFill>
                <a:uFillTx/>
                <a:latin typeface="Arial"/>
              </a:rPr>
              <a:t>Paso 05: Definir la tolerancia a fallas</a:t>
            </a:r>
            <a:endParaRPr lang="zh-CN" sz="2000" b="0" strike="noStrike" spc="-1" dirty="0">
              <a:solidFill>
                <a:srgbClr val="000000"/>
              </a:solidFill>
              <a:latin typeface="Arial"/>
            </a:endParaRPr>
          </a:p>
          <a:p>
            <a:pPr marL="571680" lvl="2" algn="just">
              <a:spcBef>
                <a:spcPts val="360"/>
              </a:spcBef>
              <a:buClr>
                <a:srgbClr val="C00000"/>
              </a:buClr>
            </a:pPr>
            <a:r>
              <a:rPr lang="zh-CN" sz="2000" b="0" strike="noStrike" spc="-1" dirty="0">
                <a:solidFill>
                  <a:srgbClr val="000000"/>
                </a:solidFill>
                <a:latin typeface="Arial"/>
              </a:rPr>
              <a:t>¿Qué debe hacer un cliente cuando nunca recibe una respuesta? En ese caso, el cliente no conoce el estado actual del servidor, entonces, ¿está bien volver a intentarlo? La respuesta a estas preguntas se basa en dos conceptos bien definidos: </a:t>
            </a:r>
            <a:r>
              <a:rPr lang="zh-CN" sz="2000" b="1" i="1" strike="noStrike" spc="-1" dirty="0">
                <a:solidFill>
                  <a:srgbClr val="000000"/>
                </a:solidFill>
                <a:latin typeface="Arial"/>
              </a:rPr>
              <a:t>seguridad</a:t>
            </a:r>
            <a:r>
              <a:rPr lang="zh-CN" sz="2000" b="0" strike="noStrike" spc="-1" dirty="0">
                <a:solidFill>
                  <a:srgbClr val="000000"/>
                </a:solidFill>
                <a:latin typeface="Arial"/>
              </a:rPr>
              <a:t> e </a:t>
            </a:r>
            <a:r>
              <a:rPr lang="zh-CN" sz="2000" b="1" i="1" strike="noStrike" spc="-1" dirty="0">
                <a:solidFill>
                  <a:srgbClr val="000000"/>
                </a:solidFill>
                <a:latin typeface="Arial"/>
              </a:rPr>
              <a:t>idempotencia</a:t>
            </a:r>
            <a:r>
              <a:rPr lang="zh-CN" sz="2000" b="0" strike="noStrike" spc="-1" dirty="0">
                <a:solidFill>
                  <a:srgbClr val="000000"/>
                </a:solidFill>
                <a:latin typeface="Arial"/>
              </a:rPr>
              <a:t>.</a:t>
            </a:r>
          </a:p>
          <a:p>
            <a:pPr marL="571680" lvl="2" algn="just">
              <a:spcBef>
                <a:spcPts val="360"/>
              </a:spcBef>
              <a:buClr>
                <a:srgbClr val="C00000"/>
              </a:buClr>
            </a:pPr>
            <a:r>
              <a:rPr lang="zh-CN" sz="2000" b="0" strike="noStrike" spc="-1" dirty="0">
                <a:solidFill>
                  <a:srgbClr val="000000"/>
                </a:solidFill>
                <a:latin typeface="Arial"/>
              </a:rPr>
              <a:t>Seguridad significa que una solicitud dada no producirá ningún cambio en el estado del servidor. GET</a:t>
            </a:r>
          </a:p>
          <a:p>
            <a:pPr marL="571680" lvl="2" algn="just">
              <a:spcBef>
                <a:spcPts val="360"/>
              </a:spcBef>
              <a:buClr>
                <a:srgbClr val="C00000"/>
              </a:buClr>
            </a:pPr>
            <a:r>
              <a:rPr lang="zh-CN" sz="2000" b="0" strike="noStrike" spc="-1" dirty="0">
                <a:solidFill>
                  <a:srgbClr val="000000"/>
                </a:solidFill>
                <a:latin typeface="Arial"/>
              </a:rPr>
              <a:t>Idempotencia significa que el estado del recurso no cambia después de Solicitudes posteriores. DELETE, GET</a:t>
            </a:r>
          </a:p>
          <a:p>
            <a:pPr marL="571680" lvl="2" algn="just">
              <a:spcBef>
                <a:spcPts val="360"/>
              </a:spcBef>
              <a:buClr>
                <a:srgbClr val="C00000"/>
              </a:buClr>
            </a:pPr>
            <a:r>
              <a:rPr lang="zh-CN" sz="2000" b="0" strike="noStrike" spc="-1" dirty="0">
                <a:solidFill>
                  <a:srgbClr val="000000"/>
                </a:solidFill>
                <a:latin typeface="Arial"/>
              </a:rPr>
              <a:t>¿El método POST / PATCH es seguridad e idempotencia</a:t>
            </a:r>
            <a:r>
              <a:rPr lang="zh-CN" sz="2000" b="0" strike="noStrike" spc="-1" dirty="0" smtClean="0">
                <a:solidFill>
                  <a:srgbClr val="000000"/>
                </a:solidFill>
                <a:latin typeface="Arial"/>
              </a:rPr>
              <a:t>?</a:t>
            </a:r>
            <a:endParaRPr lang="zh-CN" sz="2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77" name="TextShape 2"/>
          <p:cNvSpPr txBox="1"/>
          <p:nvPr/>
        </p:nvSpPr>
        <p:spPr>
          <a:xfrm>
            <a:off x="609480" y="1447920"/>
            <a:ext cx="8185680" cy="484524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2400" b="1" i="1" u="sng" strike="noStrike" spc="-1" dirty="0" smtClean="0">
                <a:solidFill>
                  <a:srgbClr val="000000"/>
                </a:solidFill>
                <a:uFillTx/>
                <a:latin typeface="Arial"/>
              </a:rPr>
              <a:t>Paso </a:t>
            </a:r>
            <a:r>
              <a:rPr lang="zh-CN" sz="2400" b="1" i="1" u="sng" strike="noStrike" spc="-1" dirty="0">
                <a:solidFill>
                  <a:srgbClr val="000000"/>
                </a:solidFill>
                <a:uFillTx/>
                <a:latin typeface="Arial"/>
              </a:rPr>
              <a:t>06: Autenticación</a:t>
            </a:r>
            <a:endParaRPr lang="zh-CN" sz="2400" b="0" strike="noStrike" spc="-1" dirty="0">
              <a:solidFill>
                <a:srgbClr val="000000"/>
              </a:solidFill>
              <a:latin typeface="Arial"/>
            </a:endParaRPr>
          </a:p>
          <a:p>
            <a:pPr marL="571680" lvl="2" algn="just">
              <a:spcBef>
                <a:spcPts val="360"/>
              </a:spcBef>
              <a:buClr>
                <a:srgbClr val="C00000"/>
              </a:buClr>
            </a:pPr>
            <a:r>
              <a:rPr lang="zh-CN" sz="2400" b="0" strike="noStrike" spc="-1" dirty="0">
                <a:solidFill>
                  <a:srgbClr val="000000"/>
                </a:solidFill>
                <a:latin typeface="Arial"/>
              </a:rPr>
              <a:t>La pregunta principal a responder sobre la autenticación en nuestra API es: ¿cómo? Hay muchas formas de autenticar a un usuario en una API HTTP RESTful.</a:t>
            </a:r>
          </a:p>
          <a:p>
            <a:pPr marL="571680" lvl="2" algn="just">
              <a:spcBef>
                <a:spcPts val="360"/>
              </a:spcBef>
              <a:buClr>
                <a:srgbClr val="C00000"/>
              </a:buClr>
            </a:pPr>
            <a:r>
              <a:rPr lang="zh-CN" sz="2400" b="0" strike="noStrike" spc="-1" dirty="0">
                <a:solidFill>
                  <a:srgbClr val="000000"/>
                </a:solidFill>
                <a:latin typeface="Arial"/>
              </a:rPr>
              <a:t>Autenticación básica, autenticación de token, JSON Web Token (JWT) y Oauth.</a:t>
            </a:r>
          </a:p>
        </p:txBody>
      </p:sp>
    </p:spTree>
    <p:extLst>
      <p:ext uri="{BB962C8B-B14F-4D97-AF65-F5344CB8AC3E}">
        <p14:creationId xmlns:p14="http://schemas.microsoft.com/office/powerpoint/2010/main" val="28299167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79" name="TextShape 2"/>
          <p:cNvSpPr txBox="1"/>
          <p:nvPr/>
        </p:nvSpPr>
        <p:spPr>
          <a:xfrm>
            <a:off x="609480" y="1447920"/>
            <a:ext cx="8185680" cy="290592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2000" b="1" i="1" u="sng" strike="noStrike" spc="-1" dirty="0">
                <a:solidFill>
                  <a:srgbClr val="000000"/>
                </a:solidFill>
                <a:uFillTx/>
                <a:latin typeface="Arial"/>
              </a:rPr>
              <a:t>Paso 07: Almacenamiento en caché</a:t>
            </a:r>
            <a:endParaRPr lang="zh-CN" sz="2000" b="0" strike="noStrike" spc="-1" dirty="0">
              <a:solidFill>
                <a:srgbClr val="000000"/>
              </a:solidFill>
              <a:latin typeface="Arial"/>
            </a:endParaRPr>
          </a:p>
          <a:p>
            <a:pPr marL="571680" lvl="2" algn="just">
              <a:spcBef>
                <a:spcPts val="360"/>
              </a:spcBef>
              <a:buClr>
                <a:srgbClr val="C00000"/>
              </a:buClr>
            </a:pPr>
            <a:r>
              <a:rPr lang="zh-CN" sz="2000" b="0" strike="noStrike" spc="-1" dirty="0">
                <a:solidFill>
                  <a:srgbClr val="000000"/>
                </a:solidFill>
                <a:latin typeface="Arial"/>
              </a:rPr>
              <a:t>El almacenamiento en caché significa que no todas las solicitudes deben ser procesadas nuevamente por el servidor.</a:t>
            </a:r>
          </a:p>
          <a:p>
            <a:pPr marL="571680" lvl="2" algn="just">
              <a:spcBef>
                <a:spcPts val="360"/>
              </a:spcBef>
              <a:buClr>
                <a:srgbClr val="C00000"/>
              </a:buClr>
            </a:pPr>
            <a:r>
              <a:rPr lang="zh-CN" sz="2000" b="0" strike="noStrike" spc="-1" dirty="0">
                <a:solidFill>
                  <a:srgbClr val="000000"/>
                </a:solidFill>
                <a:latin typeface="Arial"/>
              </a:rPr>
              <a:t>Si nada cambió en el recurso, está bien decirle al cliente que use la copia más reciente que almacenó en caché. Dado que lo que es seguro y lo que no se define a nivel de protocolo, el almacenamiento en caché es muy genérico y portátil en HTTP. Debido a que los métodos seguros no producen cambios en el estado del servidor, podemos agregar libremente (pero con cuidado) múltiples capas de almacenamiento en caché a nuestra aplicación.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81" name="TextShape 2"/>
          <p:cNvSpPr txBox="1"/>
          <p:nvPr/>
        </p:nvSpPr>
        <p:spPr>
          <a:xfrm>
            <a:off x="609480" y="1447920"/>
            <a:ext cx="8185680" cy="368172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u="sng" strike="noStrike" spc="-1">
                <a:solidFill>
                  <a:srgbClr val="000000"/>
                </a:solidFill>
                <a:uFillTx/>
                <a:latin typeface="Arial"/>
              </a:rPr>
              <a:t>Paso 08: Bloqueo optimista</a:t>
            </a:r>
            <a:endParaRPr lang="zh-CN" sz="1800" b="0" strike="noStrike" spc="-1">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Imagine a dos personas compartiendo una sola cuenta de la aplicación de alquiler de bicicletas. Imagine que ambos quieren cambiar el destino de un alquiler. Abren la aplicación en la página de alquiler y seleccionan diferentes ubicaciones nuevas. Ahora imagine que uno de los usuarios hace clic en el botón "actualizar". Antes de que haya pasado suficiente tiempo para que este usuario reciba la respuesta, el segundo usuario también hace clic en "actualizar". ¿Lo que pasa? Bueno, si nuestra aplicación no está lista para lidiar con ese tipo de situación, ambos pensarán que el destino se establecerá en la nueva ubicación que seleccionaron, pero solo la última será la correcta. El problema aquí es que el segundo usuario en presionar "actualizar" está haciendo un cambio basado en una versión del recurso que ya no es válida.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83" name="TextShape 2"/>
          <p:cNvSpPr txBox="1"/>
          <p:nvPr/>
        </p:nvSpPr>
        <p:spPr>
          <a:xfrm>
            <a:off x="609480" y="1447920"/>
            <a:ext cx="8185680" cy="179820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u="sng" strike="noStrike" spc="-1" dirty="0">
                <a:solidFill>
                  <a:srgbClr val="000000"/>
                </a:solidFill>
                <a:uFillTx/>
                <a:latin typeface="Arial"/>
              </a:rPr>
              <a:t>Paso 09: Tipos de medios (media)</a:t>
            </a:r>
            <a:endParaRPr lang="zh-CN" sz="1800" b="0" strike="noStrike" spc="-1" dirty="0">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strike="noStrike" spc="-1" dirty="0">
                <a:solidFill>
                  <a:srgbClr val="000000"/>
                </a:solidFill>
                <a:latin typeface="Arial"/>
              </a:rPr>
              <a:t>Por ejemplo, la aplicación para compartir bicicletas tiene un recurso de estaciones. Hay muchos tipos de medios razonables que podemos usar para representar una lista de estaciones. Hemos utilizado </a:t>
            </a:r>
            <a:r>
              <a:rPr lang="zh-CN" sz="1800" b="0" strike="noStrike" spc="-1" dirty="0" smtClean="0">
                <a:solidFill>
                  <a:srgbClr val="000000"/>
                </a:solidFill>
                <a:latin typeface="Arial"/>
              </a:rPr>
              <a:t>JSON</a:t>
            </a:r>
            <a:r>
              <a:rPr lang="zh-CN" sz="1800" b="0" strike="noStrike" spc="-1" dirty="0">
                <a:solidFill>
                  <a:srgbClr val="000000"/>
                </a:solidFill>
                <a:latin typeface="Arial"/>
              </a:rPr>
              <a:t>, </a:t>
            </a:r>
            <a:r>
              <a:rPr lang="zh-CN" sz="1800" b="0" strike="noStrike" spc="-1" dirty="0" smtClean="0">
                <a:solidFill>
                  <a:srgbClr val="000000"/>
                </a:solidFill>
                <a:latin typeface="Arial"/>
              </a:rPr>
              <a:t>XML</a:t>
            </a:r>
            <a:r>
              <a:rPr lang="es-PE" altLang="zh-CN" sz="1800" b="0" strike="noStrike" spc="-1" dirty="0" smtClean="0">
                <a:solidFill>
                  <a:srgbClr val="000000"/>
                </a:solidFill>
                <a:latin typeface="Arial"/>
              </a:rPr>
              <a:t>. Existe también Protocol Buffer.</a:t>
            </a:r>
            <a:endParaRPr lang="zh-CN" sz="1800" b="0" strike="noStrike" spc="-1" dirty="0">
              <a:solidFill>
                <a:srgbClr val="000000"/>
              </a:solidFill>
              <a:latin typeface="Arial"/>
            </a:endParaRPr>
          </a:p>
          <a:p>
            <a:endParaRPr lang="zh-CN" sz="1800" b="0" strike="noStrike" spc="-1" dirty="0">
              <a:solidFill>
                <a:srgbClr val="000000"/>
              </a:solidFill>
              <a:latin typeface="Arial"/>
            </a:endParaRPr>
          </a:p>
        </p:txBody>
      </p:sp>
      <p:pic>
        <p:nvPicPr>
          <p:cNvPr id="184" name="Picture 2"/>
          <p:cNvPicPr/>
          <p:nvPr/>
        </p:nvPicPr>
        <p:blipFill>
          <a:blip r:embed="rId3"/>
          <a:stretch/>
        </p:blipFill>
        <p:spPr>
          <a:xfrm>
            <a:off x="2915816" y="2996952"/>
            <a:ext cx="4320480" cy="3384376"/>
          </a:xfrm>
          <a:prstGeom prst="rect">
            <a:avLst/>
          </a:prstGeom>
          <a:ln>
            <a:noFill/>
          </a:ln>
        </p:spPr>
      </p:pic>
      <p:sp>
        <p:nvSpPr>
          <p:cNvPr id="185" name="CustomShape 3"/>
          <p:cNvSpPr/>
          <p:nvPr/>
        </p:nvSpPr>
        <p:spPr>
          <a:xfrm>
            <a:off x="1905480" y="3544740"/>
            <a:ext cx="837720" cy="456840"/>
          </a:xfrm>
          <a:prstGeom prst="rightArrow">
            <a:avLst>
              <a:gd name="adj1" fmla="val 50000"/>
              <a:gd name="adj2" fmla="val 50000"/>
            </a:avLst>
          </a:prstGeom>
          <a:solidFill>
            <a:srgbClr val="92D050"/>
          </a:solidFill>
          <a:ln w="28440">
            <a:solidFill>
              <a:schemeClr val="tx1"/>
            </a:solidFill>
            <a:round/>
          </a:ln>
        </p:spPr>
        <p:style>
          <a:lnRef idx="0">
            <a:scrgbClr r="0" g="0" b="0"/>
          </a:lnRef>
          <a:fillRef idx="0">
            <a:scrgbClr r="0" g="0" b="0"/>
          </a:fillRef>
          <a:effectRef idx="0">
            <a:scrgbClr r="0" g="0" b="0"/>
          </a:effectRef>
          <a:fontRef idx="minor"/>
        </p:style>
      </p:sp>
      <p:sp>
        <p:nvSpPr>
          <p:cNvPr id="186" name="CustomShape 4"/>
          <p:cNvSpPr/>
          <p:nvPr/>
        </p:nvSpPr>
        <p:spPr>
          <a:xfrm>
            <a:off x="1752840" y="5257800"/>
            <a:ext cx="990360" cy="456840"/>
          </a:xfrm>
          <a:prstGeom prst="rightArrow">
            <a:avLst>
              <a:gd name="adj1" fmla="val 50000"/>
              <a:gd name="adj2" fmla="val 50000"/>
            </a:avLst>
          </a:prstGeom>
          <a:solidFill>
            <a:srgbClr val="FFFF00"/>
          </a:solidFill>
          <a:ln w="28440">
            <a:solidFill>
              <a:schemeClr val="tx1"/>
            </a:solidFill>
            <a:round/>
          </a:ln>
        </p:spPr>
        <p:style>
          <a:lnRef idx="0">
            <a:scrgbClr r="0" g="0" b="0"/>
          </a:lnRef>
          <a:fillRef idx="0">
            <a:scrgbClr r="0" g="0" b="0"/>
          </a:fillRef>
          <a:effectRef idx="0">
            <a:scrgbClr r="0" g="0" b="0"/>
          </a:effectRef>
          <a:fontRef idx="minor"/>
        </p:style>
      </p:sp>
      <p:sp>
        <p:nvSpPr>
          <p:cNvPr id="187" name="CustomShape 5"/>
          <p:cNvSpPr/>
          <p:nvPr/>
        </p:nvSpPr>
        <p:spPr>
          <a:xfrm>
            <a:off x="1051920" y="3604936"/>
            <a:ext cx="700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800" b="0" strike="noStrike" spc="-1" dirty="0" err="1">
                <a:solidFill>
                  <a:srgbClr val="000000"/>
                </a:solidFill>
                <a:latin typeface="Arial"/>
                <a:ea typeface="SimSun"/>
              </a:rPr>
              <a:t>JSon</a:t>
            </a:r>
            <a:endParaRPr lang="es-PE" sz="1800" b="0" strike="noStrike" spc="-1" dirty="0">
              <a:latin typeface="Arial"/>
            </a:endParaRPr>
          </a:p>
        </p:txBody>
      </p:sp>
      <p:sp>
        <p:nvSpPr>
          <p:cNvPr id="188" name="CustomShape 6"/>
          <p:cNvSpPr/>
          <p:nvPr/>
        </p:nvSpPr>
        <p:spPr>
          <a:xfrm>
            <a:off x="911880" y="525780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PE" sz="1800" b="0" strike="noStrike" spc="-1">
                <a:solidFill>
                  <a:srgbClr val="000000"/>
                </a:solidFill>
                <a:latin typeface="Arial"/>
                <a:ea typeface="SimSun"/>
              </a:rPr>
              <a:t>XML</a:t>
            </a:r>
            <a:endParaRPr lang="es-P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es-PE" altLang="zh-CN" sz="2800" b="1" spc="-1" dirty="0">
                <a:solidFill>
                  <a:srgbClr val="000000"/>
                </a:solidFill>
              </a:rPr>
              <a:t>Proceso para diseñar un servicio Web API </a:t>
            </a:r>
            <a:r>
              <a:rPr lang="es-PE" altLang="zh-CN" sz="2800" b="1" spc="-1" dirty="0" err="1">
                <a:solidFill>
                  <a:srgbClr val="000000"/>
                </a:solidFill>
              </a:rPr>
              <a:t>RESTful</a:t>
            </a:r>
            <a:r>
              <a:rPr lang="es-PE" altLang="zh-CN" sz="2800" b="1" spc="-1" dirty="0">
                <a:solidFill>
                  <a:srgbClr val="000000"/>
                </a:solidFill>
              </a:rPr>
              <a:t> sobre HTTP</a:t>
            </a:r>
            <a:endParaRPr lang="zh-CN" altLang="es-PE" sz="2800" spc="-1" dirty="0">
              <a:solidFill>
                <a:srgbClr val="000000"/>
              </a:solidFill>
            </a:endParaRPr>
          </a:p>
        </p:txBody>
      </p:sp>
      <p:sp>
        <p:nvSpPr>
          <p:cNvPr id="190" name="TextShape 2"/>
          <p:cNvSpPr txBox="1"/>
          <p:nvPr/>
        </p:nvSpPr>
        <p:spPr>
          <a:xfrm>
            <a:off x="609480" y="1447920"/>
            <a:ext cx="8185680" cy="9669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u="sng" strike="noStrike" spc="-1" dirty="0">
                <a:solidFill>
                  <a:srgbClr val="000000"/>
                </a:solidFill>
                <a:uFillTx/>
                <a:latin typeface="Arial"/>
              </a:rPr>
              <a:t>Paso 10: </a:t>
            </a:r>
            <a:r>
              <a:rPr lang="es-PE" altLang="zh-CN" b="1" i="1" u="sng" spc="-1" dirty="0">
                <a:solidFill>
                  <a:srgbClr val="000000"/>
                </a:solidFill>
              </a:rPr>
              <a:t>Seleccionar el estilo de la </a:t>
            </a:r>
            <a:r>
              <a:rPr lang="es-PE" altLang="zh-CN" b="1" i="1" u="sng" spc="-1" dirty="0" smtClean="0">
                <a:solidFill>
                  <a:srgbClr val="000000"/>
                </a:solidFill>
              </a:rPr>
              <a:t>Arquitectura </a:t>
            </a:r>
          </a:p>
          <a:p>
            <a:pPr marL="571680" lvl="2" algn="just">
              <a:spcBef>
                <a:spcPts val="360"/>
              </a:spcBef>
              <a:buClr>
                <a:srgbClr val="C00000"/>
              </a:buClr>
            </a:pPr>
            <a:r>
              <a:rPr lang="es-PE" altLang="zh-CN" i="1" spc="-1" dirty="0" smtClean="0">
                <a:solidFill>
                  <a:srgbClr val="000000"/>
                </a:solidFill>
              </a:rPr>
              <a:t>Por Ejm: Microservicio.</a:t>
            </a:r>
            <a:endParaRPr lang="zh-CN" i="1" strike="noStrike" spc="-1" dirty="0">
              <a:solidFill>
                <a:srgbClr val="000000"/>
              </a:solidFill>
              <a:latin typeface="Arial"/>
            </a:endParaRPr>
          </a:p>
          <a:p>
            <a:endParaRPr lang="zh-CN" sz="1800" b="0" strike="noStrike" spc="-1" dirty="0">
              <a:solidFill>
                <a:srgbClr val="000000"/>
              </a:solidFill>
              <a:latin typeface="Arial"/>
            </a:endParaRPr>
          </a:p>
          <a:p>
            <a:endParaRPr lang="zh-CN" sz="1800" b="0" strike="noStrike" spc="-1" dirty="0">
              <a:solidFill>
                <a:srgbClr val="000000"/>
              </a:solidFill>
              <a:latin typeface="Arial"/>
            </a:endParaRPr>
          </a:p>
        </p:txBody>
      </p:sp>
      <p:pic>
        <p:nvPicPr>
          <p:cNvPr id="191" name="Picture 2"/>
          <p:cNvPicPr/>
          <p:nvPr/>
        </p:nvPicPr>
        <p:blipFill>
          <a:blip r:embed="rId3"/>
          <a:stretch/>
        </p:blipFill>
        <p:spPr>
          <a:xfrm>
            <a:off x="1466089" y="2204864"/>
            <a:ext cx="7085880" cy="4205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61"/>
              </a:spcBef>
            </a:pPr>
            <a:r>
              <a:rPr lang="zh-CN" sz="2800" b="1" strike="noStrike" spc="-1">
                <a:solidFill>
                  <a:srgbClr val="000000"/>
                </a:solidFill>
                <a:latin typeface="Arial"/>
              </a:rPr>
              <a:t>Transferencia de Estado Representacional </a:t>
            </a:r>
            <a:r>
              <a:rPr lang="zh-CN" sz="2600" b="1" strike="noStrike" spc="-1">
                <a:solidFill>
                  <a:srgbClr val="000000"/>
                </a:solidFill>
                <a:latin typeface="Arial"/>
                <a:ea typeface="SimSun"/>
              </a:rPr>
              <a:t>REST</a:t>
            </a:r>
            <a:endParaRPr lang="zh-CN" sz="2600" b="0" strike="noStrike" spc="-1">
              <a:solidFill>
                <a:srgbClr val="000000"/>
              </a:solidFill>
              <a:latin typeface="Arial"/>
            </a:endParaRPr>
          </a:p>
        </p:txBody>
      </p:sp>
      <p:sp>
        <p:nvSpPr>
          <p:cNvPr id="193" name="TextShape 2"/>
          <p:cNvSpPr txBox="1"/>
          <p:nvPr/>
        </p:nvSpPr>
        <p:spPr>
          <a:xfrm>
            <a:off x="609480" y="1447920"/>
            <a:ext cx="8185680" cy="523296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1" i="1" strike="noStrike" spc="-1" dirty="0">
                <a:solidFill>
                  <a:srgbClr val="000000"/>
                </a:solidFill>
                <a:latin typeface="Arial"/>
              </a:rPr>
              <a:t>Ventajas </a:t>
            </a:r>
            <a:endParaRPr lang="zh-CN" sz="1800" b="0" strike="noStrike" spc="-1" dirty="0">
              <a:solidFill>
                <a:srgbClr val="000000"/>
              </a:solidFill>
              <a:latin typeface="Arial"/>
            </a:endParaRPr>
          </a:p>
          <a:p>
            <a:pPr marL="574560" lvl="1" indent="-460080" algn="just">
              <a:lnSpc>
                <a:spcPct val="100000"/>
              </a:lnSpc>
              <a:spcBef>
                <a:spcPts val="360"/>
              </a:spcBef>
              <a:buClr>
                <a:srgbClr val="C00000"/>
              </a:buClr>
              <a:buFont typeface="Arial"/>
              <a:buChar char="•"/>
            </a:pPr>
            <a:r>
              <a:rPr lang="zh-CN" sz="1800" b="0" i="1" u="sng" strike="noStrike" spc="-1" dirty="0">
                <a:solidFill>
                  <a:srgbClr val="000000"/>
                </a:solidFill>
                <a:uFillTx/>
                <a:latin typeface="Arial"/>
              </a:rPr>
              <a:t>Separación entre el cliente y el servidor</a:t>
            </a:r>
            <a:r>
              <a:rPr lang="zh-CN" sz="1800" b="0" strike="noStrike" spc="-1" dirty="0">
                <a:solidFill>
                  <a:srgbClr val="000000"/>
                </a:solidFill>
                <a:latin typeface="Arial"/>
              </a:rPr>
              <a:t>. El </a:t>
            </a:r>
            <a:r>
              <a:rPr lang="es-PE" altLang="zh-CN" sz="1800" b="0" strike="noStrike" spc="-1" dirty="0" smtClean="0">
                <a:solidFill>
                  <a:srgbClr val="000000"/>
                </a:solidFill>
                <a:latin typeface="Arial"/>
              </a:rPr>
              <a:t>estilo </a:t>
            </a:r>
            <a:r>
              <a:rPr lang="zh-CN" sz="1800" b="0" strike="noStrike" spc="-1" dirty="0" smtClean="0">
                <a:solidFill>
                  <a:srgbClr val="000000"/>
                </a:solidFill>
                <a:latin typeface="Arial"/>
              </a:rPr>
              <a:t>REST </a:t>
            </a:r>
            <a:r>
              <a:rPr lang="zh-CN" sz="1800" b="0" strike="noStrike" spc="-1" dirty="0">
                <a:solidFill>
                  <a:srgbClr val="000000"/>
                </a:solidFill>
                <a:latin typeface="Arial"/>
              </a:rPr>
              <a:t>separa totalmente la interfaz de usuario del servidor y el almacenamiento de datos</a:t>
            </a:r>
          </a:p>
          <a:p>
            <a:pPr marL="574560" lvl="1" indent="-460080" algn="just">
              <a:lnSpc>
                <a:spcPct val="100000"/>
              </a:lnSpc>
              <a:spcBef>
                <a:spcPts val="360"/>
              </a:spcBef>
              <a:buClr>
                <a:srgbClr val="C00000"/>
              </a:buClr>
              <a:buFont typeface="Arial"/>
              <a:buChar char="•"/>
            </a:pPr>
            <a:r>
              <a:rPr lang="zh-CN" sz="1800" b="0" i="1" u="sng" strike="noStrike" spc="-1" dirty="0">
                <a:solidFill>
                  <a:srgbClr val="000000"/>
                </a:solidFill>
                <a:uFillTx/>
                <a:latin typeface="Arial"/>
              </a:rPr>
              <a:t>Visibilidad, fiabilidad y escalabilidad</a:t>
            </a:r>
            <a:r>
              <a:rPr lang="zh-CN" sz="1800" b="0" i="1" strike="noStrike" spc="-1" dirty="0">
                <a:solidFill>
                  <a:srgbClr val="000000"/>
                </a:solidFill>
                <a:latin typeface="Arial"/>
              </a:rPr>
              <a:t>. </a:t>
            </a:r>
            <a:r>
              <a:rPr lang="zh-CN" sz="1800" b="0" strike="noStrike" spc="-1" dirty="0">
                <a:solidFill>
                  <a:srgbClr val="000000"/>
                </a:solidFill>
                <a:latin typeface="Arial"/>
              </a:rPr>
              <a:t>La separación entre cliente y servidor tiene una ventaja y es que cualquier equipo de desarrollo puede escalar el producto sin excesivos problemas. Se puede migrar a otros servidores o realizar todo tipo de cambios en la base de datos, siempre y cuando los datos de cada una de las peticiones se envíen de forma correcta</a:t>
            </a:r>
          </a:p>
          <a:p>
            <a:pPr marL="574560" lvl="1" indent="-460080" algn="just">
              <a:lnSpc>
                <a:spcPct val="100000"/>
              </a:lnSpc>
              <a:spcBef>
                <a:spcPts val="360"/>
              </a:spcBef>
              <a:buClr>
                <a:srgbClr val="C00000"/>
              </a:buClr>
              <a:buFont typeface="Arial"/>
              <a:buChar char="•"/>
            </a:pPr>
            <a:r>
              <a:rPr lang="zh-CN" sz="1800" b="0" i="1" u="sng" strike="noStrike" spc="-1" dirty="0" smtClean="0">
                <a:solidFill>
                  <a:srgbClr val="000000"/>
                </a:solidFill>
                <a:uFillTx/>
                <a:latin typeface="Arial"/>
              </a:rPr>
              <a:t>REST </a:t>
            </a:r>
            <a:r>
              <a:rPr lang="zh-CN" sz="1800" b="0" i="1" u="sng" strike="noStrike" spc="-1" dirty="0">
                <a:solidFill>
                  <a:srgbClr val="000000"/>
                </a:solidFill>
                <a:uFillTx/>
                <a:latin typeface="Arial"/>
              </a:rPr>
              <a:t>siempre es independiente del tipo de plataformas o lenguajes</a:t>
            </a:r>
            <a:r>
              <a:rPr lang="zh-CN" sz="1800" b="0" strike="noStrike" spc="-1" dirty="0">
                <a:solidFill>
                  <a:srgbClr val="000000"/>
                </a:solidFill>
                <a:latin typeface="Arial"/>
              </a:rPr>
              <a:t>. Siempre se adapta al tipo de sintaxis o plataformas con las que se estén trabajando, lo que ofrece una gran libertad a la hora de cambiar o probar nuevos entornos dentro del desarrollo. Con una API REST se pueden tener </a:t>
            </a:r>
            <a:r>
              <a:rPr lang="zh-CN" sz="1800" b="0" strike="noStrike" spc="-1" dirty="0" smtClean="0">
                <a:solidFill>
                  <a:srgbClr val="000000"/>
                </a:solidFill>
                <a:latin typeface="Arial"/>
              </a:rPr>
              <a:t>servidores </a:t>
            </a:r>
            <a:r>
              <a:rPr lang="zh-CN" sz="1800" b="0" strike="noStrike" spc="-1" dirty="0">
                <a:solidFill>
                  <a:srgbClr val="000000"/>
                </a:solidFill>
                <a:latin typeface="Arial"/>
              </a:rPr>
              <a:t>Java, Python o Node.js. Lo único que es indispensable es que las respuestas a las peticiones se hagan siempre en el lenguaje de intercambio de información usado, normalmente XML o JSON.</a:t>
            </a:r>
          </a:p>
          <a:p>
            <a:endParaRPr lang="zh-C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Lecturas adicionales</a:t>
            </a:r>
            <a:endParaRPr lang="zh-CN" sz="2600" b="0" strike="noStrike" spc="-1">
              <a:solidFill>
                <a:srgbClr val="000000"/>
              </a:solidFill>
              <a:latin typeface="Arial"/>
            </a:endParaRPr>
          </a:p>
        </p:txBody>
      </p:sp>
      <p:sp>
        <p:nvSpPr>
          <p:cNvPr id="195" name="TextShape 2"/>
          <p:cNvSpPr txBox="1"/>
          <p:nvPr/>
        </p:nvSpPr>
        <p:spPr>
          <a:xfrm>
            <a:off x="609480" y="1447920"/>
            <a:ext cx="7778944" cy="4717384"/>
          </a:xfrm>
          <a:prstGeom prst="rect">
            <a:avLst/>
          </a:prstGeom>
          <a:noFill/>
          <a:ln>
            <a:noFill/>
          </a:ln>
        </p:spPr>
        <p:txBody>
          <a:bodyPr lIns="12600" tIns="12600" rIns="12600" bIns="12600">
            <a:noAutofit/>
          </a:bodyPr>
          <a:lstStyle/>
          <a:p>
            <a:pPr>
              <a:lnSpc>
                <a:spcPct val="100000"/>
              </a:lnSpc>
              <a:spcBef>
                <a:spcPts val="439"/>
              </a:spcBef>
            </a:pPr>
            <a:r>
              <a:rPr lang="zh-CN" sz="2200" b="0" strike="noStrike" spc="-1" dirty="0">
                <a:solidFill>
                  <a:srgbClr val="000000"/>
                </a:solidFill>
                <a:latin typeface="Arial"/>
                <a:ea typeface="SimSun"/>
              </a:rPr>
              <a:t>Para obtener información adicional, puede consultar:</a:t>
            </a:r>
            <a:endParaRPr lang="zh-CN" sz="2200" b="0" strike="noStrike" spc="-1" dirty="0">
              <a:solidFill>
                <a:srgbClr val="000000"/>
              </a:solidFill>
              <a:latin typeface="Arial"/>
            </a:endParaRPr>
          </a:p>
          <a:p>
            <a:pPr>
              <a:lnSpc>
                <a:spcPct val="100000"/>
              </a:lnSpc>
              <a:spcBef>
                <a:spcPts val="439"/>
              </a:spcBef>
            </a:pPr>
            <a:r>
              <a:rPr lang="zh-CN" sz="2200" b="0" strike="noStrike" spc="-1" dirty="0">
                <a:solidFill>
                  <a:srgbClr val="000000"/>
                </a:solidFill>
                <a:latin typeface="Arial"/>
                <a:ea typeface="SimSun"/>
              </a:rPr>
              <a:t> </a:t>
            </a:r>
            <a:endParaRPr lang="zh-CN" sz="2200" b="0" strike="noStrike" spc="-1" dirty="0">
              <a:solidFill>
                <a:srgbClr val="000000"/>
              </a:solidFill>
              <a:latin typeface="Arial"/>
            </a:endParaRPr>
          </a:p>
          <a:p>
            <a:pPr marL="909720" lvl="1" indent="-342720" algn="just">
              <a:lnSpc>
                <a:spcPct val="100000"/>
              </a:lnSpc>
              <a:spcBef>
                <a:spcPts val="439"/>
              </a:spcBef>
              <a:buClr>
                <a:srgbClr val="C00000"/>
              </a:buClr>
              <a:buFont typeface="Arial"/>
              <a:buChar char="•"/>
            </a:pPr>
            <a:r>
              <a:rPr lang="zh-CN" sz="2200" b="0" u="sng" strike="noStrike" spc="-1" dirty="0">
                <a:solidFill>
                  <a:srgbClr val="FF0000"/>
                </a:solidFill>
                <a:uFillTx/>
                <a:latin typeface="Arial"/>
                <a:ea typeface="SimSun"/>
                <a:hlinkClick r:id="rId2"/>
              </a:rPr>
              <a:t>https://www.ics.uci.edu/~</a:t>
            </a:r>
            <a:r>
              <a:rPr lang="zh-CN" sz="2200" b="0" u="sng" strike="noStrike" spc="-1" dirty="0" smtClean="0">
                <a:solidFill>
                  <a:srgbClr val="FF0000"/>
                </a:solidFill>
                <a:uFillTx/>
                <a:latin typeface="Arial"/>
                <a:ea typeface="SimSun"/>
                <a:hlinkClick r:id="rId2"/>
              </a:rPr>
              <a:t>fielding/pubs/dissertation/rest_arch_style.htm</a:t>
            </a:r>
            <a:endParaRPr lang="zh-CN" sz="2200" b="0" strike="noStrike" spc="-1" dirty="0">
              <a:solidFill>
                <a:srgbClr val="000000"/>
              </a:solidFill>
              <a:latin typeface="Arial"/>
            </a:endParaRPr>
          </a:p>
          <a:p>
            <a:pPr marL="909720" lvl="1" indent="-342720" algn="just">
              <a:lnSpc>
                <a:spcPct val="100000"/>
              </a:lnSpc>
              <a:spcBef>
                <a:spcPts val="439"/>
              </a:spcBef>
              <a:buClr>
                <a:srgbClr val="C00000"/>
              </a:buClr>
              <a:buFont typeface="Arial"/>
              <a:buChar char="•"/>
            </a:pPr>
            <a:r>
              <a:rPr lang="es-PE" altLang="zh-CN" sz="2200" b="0" strike="noStrike" spc="-1" dirty="0" smtClean="0">
                <a:solidFill>
                  <a:srgbClr val="000000"/>
                </a:solidFill>
                <a:latin typeface="Arial"/>
                <a:ea typeface="SimSun"/>
              </a:rPr>
              <a:t>Libros: </a:t>
            </a:r>
            <a:r>
              <a:rPr lang="zh-CN" sz="2200" b="0" strike="noStrike" spc="-1" dirty="0" smtClean="0">
                <a:solidFill>
                  <a:srgbClr val="000000"/>
                </a:solidFill>
                <a:latin typeface="Arial"/>
                <a:ea typeface="SimSun"/>
              </a:rPr>
              <a:t>REST </a:t>
            </a:r>
            <a:r>
              <a:rPr lang="zh-CN" sz="2200" b="0" strike="noStrike" spc="-1" dirty="0">
                <a:solidFill>
                  <a:srgbClr val="000000"/>
                </a:solidFill>
                <a:latin typeface="Arial"/>
                <a:ea typeface="SimSun"/>
              </a:rPr>
              <a:t>API Design Rulebook by Mark </a:t>
            </a:r>
            <a:r>
              <a:rPr lang="zh-CN" sz="2200" b="0" strike="noStrike" spc="-1" dirty="0" smtClean="0">
                <a:solidFill>
                  <a:srgbClr val="000000"/>
                </a:solidFill>
                <a:latin typeface="Arial"/>
                <a:ea typeface="SimSun"/>
              </a:rPr>
              <a:t>Masse</a:t>
            </a:r>
            <a:endParaRPr lang="es-PE" altLang="zh-CN" sz="2200" b="0" strike="noStrike" spc="-1" dirty="0" smtClean="0">
              <a:solidFill>
                <a:srgbClr val="000000"/>
              </a:solidFill>
              <a:latin typeface="Arial"/>
              <a:ea typeface="SimSun"/>
            </a:endParaRPr>
          </a:p>
          <a:p>
            <a:pPr marL="909720" lvl="1" indent="-342720" algn="just">
              <a:lnSpc>
                <a:spcPct val="100000"/>
              </a:lnSpc>
              <a:spcBef>
                <a:spcPts val="439"/>
              </a:spcBef>
              <a:buClr>
                <a:srgbClr val="C00000"/>
              </a:buClr>
              <a:buFont typeface="Arial"/>
              <a:buChar char="•"/>
            </a:pPr>
            <a:r>
              <a:rPr lang="en-US" altLang="zh-CN" sz="2200" spc="-1" dirty="0">
                <a:solidFill>
                  <a:srgbClr val="000000"/>
                </a:solidFill>
                <a:ea typeface="SimSun"/>
              </a:rPr>
              <a:t>How a RESTful API represents </a:t>
            </a:r>
            <a:r>
              <a:rPr lang="en-US" altLang="zh-CN" sz="2200" spc="-1" dirty="0" smtClean="0">
                <a:solidFill>
                  <a:srgbClr val="000000"/>
                </a:solidFill>
                <a:ea typeface="SimSun"/>
              </a:rPr>
              <a:t>resources.pdf</a:t>
            </a:r>
          </a:p>
          <a:p>
            <a:pPr marL="909720" lvl="1" indent="-342720" algn="just">
              <a:lnSpc>
                <a:spcPct val="100000"/>
              </a:lnSpc>
              <a:spcBef>
                <a:spcPts val="439"/>
              </a:spcBef>
              <a:buClr>
                <a:srgbClr val="C00000"/>
              </a:buClr>
              <a:buFont typeface="Arial"/>
              <a:buChar char="•"/>
            </a:pPr>
            <a:r>
              <a:rPr lang="en-US" altLang="zh-CN" sz="2200" spc="-1" dirty="0">
                <a:solidFill>
                  <a:srgbClr val="000000"/>
                </a:solidFill>
                <a:ea typeface="SimSun"/>
              </a:rPr>
              <a:t>How a RESTful API server reacts to </a:t>
            </a:r>
            <a:r>
              <a:rPr lang="en-US" altLang="zh-CN" sz="2200" spc="-1" dirty="0" smtClean="0">
                <a:solidFill>
                  <a:srgbClr val="000000"/>
                </a:solidFill>
                <a:ea typeface="SimSun"/>
              </a:rPr>
              <a:t>requests.pdf</a:t>
            </a:r>
          </a:p>
          <a:p>
            <a:pPr marL="909720" lvl="1" indent="-342720" algn="just">
              <a:lnSpc>
                <a:spcPct val="100000"/>
              </a:lnSpc>
              <a:spcBef>
                <a:spcPts val="439"/>
              </a:spcBef>
              <a:buClr>
                <a:srgbClr val="C00000"/>
              </a:buClr>
              <a:buFont typeface="Arial"/>
              <a:buChar char="•"/>
            </a:pPr>
            <a:r>
              <a:rPr lang="en-US" altLang="zh-CN" sz="2200" spc="-1" dirty="0">
                <a:solidFill>
                  <a:srgbClr val="000000"/>
                </a:solidFill>
                <a:ea typeface="SimSun"/>
              </a:rPr>
              <a:t>How to design a RESTful API architecture from a human.pdf</a:t>
            </a:r>
            <a:endParaRPr lang="es-PE" altLang="zh-CN" sz="2200" b="0" strike="noStrike" spc="-1" dirty="0" smtClean="0">
              <a:solidFill>
                <a:srgbClr val="000000"/>
              </a:solidFill>
              <a:latin typeface="Arial"/>
              <a:ea typeface="SimSun"/>
            </a:endParaRPr>
          </a:p>
          <a:p>
            <a:pPr marL="909720" lvl="1" indent="-342720" algn="just">
              <a:lnSpc>
                <a:spcPct val="100000"/>
              </a:lnSpc>
              <a:spcBef>
                <a:spcPts val="439"/>
              </a:spcBef>
              <a:buClr>
                <a:srgbClr val="C00000"/>
              </a:buClr>
              <a:buFont typeface="Arial"/>
              <a:buChar char="•"/>
            </a:pPr>
            <a:endParaRPr lang="zh-CN" sz="2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Protocolo HTTP</a:t>
            </a:r>
            <a:endParaRPr lang="zh-CN" sz="2600" b="0" strike="noStrike" spc="-1">
              <a:solidFill>
                <a:srgbClr val="000000"/>
              </a:solidFill>
              <a:latin typeface="Arial"/>
            </a:endParaRPr>
          </a:p>
        </p:txBody>
      </p:sp>
      <p:sp>
        <p:nvSpPr>
          <p:cNvPr id="99" name="TextShape 2"/>
          <p:cNvSpPr txBox="1"/>
          <p:nvPr/>
        </p:nvSpPr>
        <p:spPr>
          <a:xfrm>
            <a:off x="609480" y="1447920"/>
            <a:ext cx="7918200" cy="4155480"/>
          </a:xfrm>
          <a:prstGeom prst="rect">
            <a:avLst/>
          </a:prstGeom>
          <a:noFill/>
          <a:ln>
            <a:noFill/>
          </a:ln>
        </p:spPr>
        <p:txBody>
          <a:bodyPr lIns="12600" tIns="12600" rIns="12600" bIns="12600">
            <a:noAutofit/>
          </a:bodyPr>
          <a:lstStyle/>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HTTP es el protocolo en el que se basa la Web. Fue inventado por Tim Berners-Lee entre los años 1989-1991, HTTP ha evolucionado, al inicio era un protocolo destinado al intercambio de archivos en un entorno de un laboratorio semi-seguro, y actualmente sobre internet, sirve para el intercambio de imágenes, vídeos en alta resolución y en 3D.</a:t>
            </a:r>
          </a:p>
          <a:p>
            <a:pPr marL="574560" lvl="1" indent="-460080" algn="just">
              <a:lnSpc>
                <a:spcPct val="100000"/>
              </a:lnSpc>
              <a:spcBef>
                <a:spcPts val="439"/>
              </a:spcBef>
              <a:buClr>
                <a:srgbClr val="C00000"/>
              </a:buClr>
              <a:buFont typeface="Arial"/>
              <a:buChar char="•"/>
            </a:pPr>
            <a:r>
              <a:rPr lang="zh-CN" sz="2200" b="0" u="sng" strike="noStrike" spc="-1">
                <a:solidFill>
                  <a:srgbClr val="000000"/>
                </a:solidFill>
                <a:uFillTx/>
                <a:latin typeface="Arial"/>
              </a:rPr>
              <a:t>Historia</a:t>
            </a:r>
            <a:r>
              <a:rPr lang="zh-CN" sz="2200" b="0" strike="noStrike" spc="-1">
                <a:solidFill>
                  <a:srgbClr val="000000"/>
                </a:solidFill>
                <a:latin typeface="Arial"/>
              </a:rPr>
              <a:t>: En 1989, Tim Berners-Lee escribió una propuesta para desarrollar un sistema de hipertexto sobre Internet. Inicialmente lo llamó: '</a:t>
            </a:r>
            <a:r>
              <a:rPr lang="zh-CN" sz="2200" b="0" i="1" strike="noStrike" spc="-1">
                <a:solidFill>
                  <a:srgbClr val="000000"/>
                </a:solidFill>
                <a:latin typeface="Arial"/>
              </a:rPr>
              <a:t>Mesh' </a:t>
            </a:r>
            <a:r>
              <a:rPr lang="zh-CN" sz="2200" b="0" strike="noStrike" spc="-1">
                <a:solidFill>
                  <a:srgbClr val="000000"/>
                </a:solidFill>
                <a:latin typeface="Arial"/>
              </a:rPr>
              <a:t>(malla, en inglés), y posteriormente se renombró como</a:t>
            </a:r>
            <a:r>
              <a:rPr lang="zh-CN" sz="2200" b="0" i="1" strike="noStrike" spc="-1">
                <a:solidFill>
                  <a:srgbClr val="000000"/>
                </a:solidFill>
                <a:latin typeface="Arial"/>
              </a:rPr>
              <a:t> World Wide Web </a:t>
            </a:r>
            <a:r>
              <a:rPr lang="zh-CN" sz="2200" b="0" strike="noStrike" spc="-1">
                <a:solidFill>
                  <a:srgbClr val="000000"/>
                </a:solidFill>
                <a:latin typeface="Arial"/>
              </a:rPr>
              <a:t>(red mundial), durante su implementación en 1990.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Resumen</a:t>
            </a:r>
            <a:endParaRPr lang="zh-CN" sz="2600" b="0" strike="noStrike" spc="-1">
              <a:solidFill>
                <a:srgbClr val="000000"/>
              </a:solidFill>
              <a:latin typeface="Arial"/>
            </a:endParaRPr>
          </a:p>
        </p:txBody>
      </p:sp>
      <p:sp>
        <p:nvSpPr>
          <p:cNvPr id="197" name="TextShape 2"/>
          <p:cNvSpPr txBox="1"/>
          <p:nvPr/>
        </p:nvSpPr>
        <p:spPr>
          <a:xfrm>
            <a:off x="609480" y="1447920"/>
            <a:ext cx="7918200" cy="4223520"/>
          </a:xfrm>
          <a:prstGeom prst="rect">
            <a:avLst/>
          </a:prstGeom>
          <a:noFill/>
          <a:ln>
            <a:noFill/>
          </a:ln>
        </p:spPr>
        <p:txBody>
          <a:bodyPr lIns="12600" tIns="12600" rIns="12600" bIns="12600">
            <a:noAutofit/>
          </a:bodyPr>
          <a:lstStyle/>
          <a:p>
            <a:pPr algn="just">
              <a:lnSpc>
                <a:spcPct val="100000"/>
              </a:lnSpc>
              <a:spcBef>
                <a:spcPts val="439"/>
              </a:spcBef>
            </a:pPr>
            <a:r>
              <a:rPr lang="zh-CN" sz="2200" b="0" strike="noStrike" spc="-1">
                <a:solidFill>
                  <a:srgbClr val="000000"/>
                </a:solidFill>
                <a:latin typeface="Arial"/>
                <a:ea typeface="SimSun"/>
              </a:rPr>
              <a:t>En este capítulo, usted aprendió: </a:t>
            </a:r>
            <a:endParaRPr lang="zh-CN" sz="2200" b="0" strike="noStrike" spc="-1">
              <a:solidFill>
                <a:srgbClr val="000000"/>
              </a:solidFill>
              <a:latin typeface="Arial"/>
            </a:endParaRPr>
          </a:p>
          <a:p>
            <a:pPr algn="just">
              <a:lnSpc>
                <a:spcPct val="100000"/>
              </a:lnSpc>
              <a:spcBef>
                <a:spcPts val="439"/>
              </a:spcBef>
            </a:pP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El protocolo HTTP y sus versiones.</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Puntos claves para identificar los recurso de un servicio: Acerca de REST y restricciones</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Definición, importancia, características y ventajas de usar REST.</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Proceso de diseño de un servicio RESTful sobre HTTP (laboratorio).</a:t>
            </a:r>
            <a:endParaRPr lang="zh-CN" sz="2200" b="0" strike="noStrike" spc="-1">
              <a:solidFill>
                <a:srgbClr val="000000"/>
              </a:solidFill>
              <a:latin typeface="Arial"/>
            </a:endParaRP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ea typeface="SimSun"/>
              </a:rPr>
              <a:t>Analizar un caso de estudio (laboratorio)</a:t>
            </a:r>
            <a:endParaRPr lang="zh-CN" sz="2200" b="0" strike="noStrike" spc="-1">
              <a:solidFill>
                <a:srgbClr val="000000"/>
              </a:solidFill>
              <a:latin typeface="Arial"/>
            </a:endParaRPr>
          </a:p>
          <a:p>
            <a:endParaRPr lang="zh-CN" sz="2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dirty="0">
                <a:solidFill>
                  <a:srgbClr val="000000"/>
                </a:solidFill>
                <a:latin typeface="Arial"/>
                <a:ea typeface="SimSun"/>
              </a:rPr>
              <a:t>Tareas 1.1: </a:t>
            </a:r>
            <a:r>
              <a:rPr lang="es-PE" altLang="zh-CN" sz="2600" b="1" strike="noStrike" spc="-1" dirty="0" smtClean="0">
                <a:solidFill>
                  <a:srgbClr val="000000"/>
                </a:solidFill>
                <a:latin typeface="Arial"/>
                <a:ea typeface="SimSun"/>
              </a:rPr>
              <a:t>Diseñar un </a:t>
            </a:r>
            <a:r>
              <a:rPr lang="zh-CN" sz="2600" b="1" strike="noStrike" spc="-1" dirty="0" smtClean="0">
                <a:solidFill>
                  <a:srgbClr val="000000"/>
                </a:solidFill>
                <a:latin typeface="Arial"/>
                <a:ea typeface="SimSun"/>
              </a:rPr>
              <a:t>Servic</a:t>
            </a:r>
            <a:r>
              <a:rPr lang="es-PE" altLang="zh-CN" sz="2600" b="1" strike="noStrike" spc="-1" dirty="0" err="1" smtClean="0">
                <a:solidFill>
                  <a:srgbClr val="000000"/>
                </a:solidFill>
                <a:latin typeface="Arial"/>
                <a:ea typeface="SimSun"/>
              </a:rPr>
              <a:t>io</a:t>
            </a:r>
            <a:r>
              <a:rPr lang="es-PE" altLang="zh-CN" sz="2600" b="1" strike="noStrike" spc="-1" dirty="0" smtClean="0">
                <a:solidFill>
                  <a:srgbClr val="000000"/>
                </a:solidFill>
                <a:latin typeface="Arial"/>
                <a:ea typeface="SimSun"/>
              </a:rPr>
              <a:t> Web</a:t>
            </a:r>
            <a:r>
              <a:rPr lang="zh-CN" sz="2600" b="1" strike="noStrike" spc="-1" dirty="0" smtClean="0">
                <a:solidFill>
                  <a:srgbClr val="000000"/>
                </a:solidFill>
                <a:latin typeface="Arial"/>
                <a:ea typeface="SimSun"/>
              </a:rPr>
              <a:t> </a:t>
            </a:r>
            <a:r>
              <a:rPr lang="zh-CN" sz="2600" b="1" strike="noStrike" spc="-1" dirty="0">
                <a:solidFill>
                  <a:srgbClr val="000000"/>
                </a:solidFill>
                <a:latin typeface="Arial"/>
                <a:ea typeface="SimSun"/>
              </a:rPr>
              <a:t>usando </a:t>
            </a:r>
            <a:r>
              <a:rPr lang="zh-CN" sz="2600" b="1" strike="noStrike" spc="-1" dirty="0" smtClean="0">
                <a:solidFill>
                  <a:srgbClr val="000000"/>
                </a:solidFill>
                <a:latin typeface="Arial"/>
                <a:ea typeface="SimSun"/>
              </a:rPr>
              <a:t>RESTful</a:t>
            </a:r>
            <a:r>
              <a:rPr lang="es-PE" altLang="zh-CN" sz="2600" b="1" strike="noStrike" spc="-1" dirty="0" smtClean="0">
                <a:solidFill>
                  <a:srgbClr val="000000"/>
                </a:solidFill>
                <a:latin typeface="Arial"/>
                <a:ea typeface="SimSun"/>
              </a:rPr>
              <a:t> API</a:t>
            </a:r>
            <a:endParaRPr lang="zh-CN" sz="2600" b="0" strike="noStrike" spc="-1" dirty="0">
              <a:solidFill>
                <a:srgbClr val="000000"/>
              </a:solidFill>
              <a:latin typeface="Arial"/>
            </a:endParaRPr>
          </a:p>
        </p:txBody>
      </p:sp>
      <p:sp>
        <p:nvSpPr>
          <p:cNvPr id="199" name="TextShape 2"/>
          <p:cNvSpPr txBox="1"/>
          <p:nvPr/>
        </p:nvSpPr>
        <p:spPr>
          <a:xfrm>
            <a:off x="609480" y="1601640"/>
            <a:ext cx="7918200" cy="1915200"/>
          </a:xfrm>
          <a:prstGeom prst="rect">
            <a:avLst/>
          </a:prstGeom>
          <a:noFill/>
          <a:ln>
            <a:noFill/>
          </a:ln>
        </p:spPr>
        <p:txBody>
          <a:bodyPr lIns="12600" tIns="12600" rIns="12600" bIns="12600">
            <a:noAutofit/>
          </a:bodyPr>
          <a:lstStyle/>
          <a:p>
            <a:pPr marL="7920">
              <a:lnSpc>
                <a:spcPct val="100000"/>
              </a:lnSpc>
              <a:spcBef>
                <a:spcPts val="479"/>
              </a:spcBef>
            </a:pPr>
            <a:r>
              <a:rPr lang="zh-CN" sz="2400" b="0" strike="noStrike" spc="-1" dirty="0">
                <a:solidFill>
                  <a:srgbClr val="000000"/>
                </a:solidFill>
                <a:latin typeface="Arial"/>
              </a:rPr>
              <a:t>Investigar </a:t>
            </a:r>
            <a:r>
              <a:rPr lang="es-PE" altLang="zh-CN" sz="2400" spc="-1" dirty="0" smtClean="0">
                <a:solidFill>
                  <a:srgbClr val="000000"/>
                </a:solidFill>
                <a:latin typeface="Arial"/>
              </a:rPr>
              <a:t>y diseñar </a:t>
            </a:r>
            <a:r>
              <a:rPr lang="zh-CN" sz="2400" b="0" strike="noStrike" spc="-1" dirty="0" smtClean="0">
                <a:solidFill>
                  <a:srgbClr val="000000"/>
                </a:solidFill>
                <a:latin typeface="Arial"/>
              </a:rPr>
              <a:t>un</a:t>
            </a:r>
            <a:r>
              <a:rPr lang="es-PE" altLang="zh-CN" sz="2400" b="0" strike="noStrike" spc="-1" dirty="0" smtClean="0">
                <a:solidFill>
                  <a:srgbClr val="000000"/>
                </a:solidFill>
                <a:latin typeface="Arial"/>
              </a:rPr>
              <a:t> servicio </a:t>
            </a:r>
            <a:r>
              <a:rPr lang="zh-CN" sz="2400" b="0" strike="noStrike" spc="-1" dirty="0" smtClean="0">
                <a:solidFill>
                  <a:srgbClr val="000000"/>
                </a:solidFill>
                <a:latin typeface="Arial"/>
              </a:rPr>
              <a:t>Web en </a:t>
            </a:r>
            <a:r>
              <a:rPr lang="zh-CN" sz="2400" b="0" strike="noStrike" spc="-1" dirty="0">
                <a:solidFill>
                  <a:srgbClr val="000000"/>
                </a:solidFill>
                <a:latin typeface="Arial"/>
              </a:rPr>
              <a:t>RESTful de un caso que usted proponga.</a:t>
            </a:r>
          </a:p>
          <a:p>
            <a:pPr marL="574560" lvl="1" indent="-460080" algn="just">
              <a:lnSpc>
                <a:spcPct val="100000"/>
              </a:lnSpc>
              <a:spcBef>
                <a:spcPts val="439"/>
              </a:spcBef>
              <a:buClr>
                <a:srgbClr val="C00000"/>
              </a:buClr>
              <a:buFont typeface="Arial"/>
              <a:buChar char="•"/>
            </a:pPr>
            <a:r>
              <a:rPr lang="zh-CN" sz="2200" b="0" strike="noStrike" spc="-1" dirty="0">
                <a:solidFill>
                  <a:srgbClr val="000000"/>
                </a:solidFill>
                <a:latin typeface="Arial"/>
              </a:rPr>
              <a:t>Presentar </a:t>
            </a:r>
            <a:r>
              <a:rPr lang="es-PE" altLang="zh-CN" sz="2200" b="0" strike="noStrike" spc="-1" dirty="0" smtClean="0">
                <a:solidFill>
                  <a:srgbClr val="000000"/>
                </a:solidFill>
                <a:latin typeface="Arial"/>
              </a:rPr>
              <a:t>una ficha </a:t>
            </a:r>
            <a:r>
              <a:rPr lang="zh-CN" sz="2200" b="0" strike="noStrike" spc="-1" dirty="0" smtClean="0">
                <a:solidFill>
                  <a:srgbClr val="000000"/>
                </a:solidFill>
                <a:latin typeface="Arial"/>
              </a:rPr>
              <a:t>técnica </a:t>
            </a:r>
            <a:r>
              <a:rPr lang="es-PE" altLang="zh-CN" sz="2200" b="0" strike="noStrike" spc="-1" dirty="0" smtClean="0">
                <a:solidFill>
                  <a:srgbClr val="000000"/>
                </a:solidFill>
                <a:latin typeface="Arial"/>
              </a:rPr>
              <a:t>del </a:t>
            </a:r>
            <a:r>
              <a:rPr lang="zh-CN" sz="2200" b="0" strike="noStrike" spc="-1" dirty="0" smtClean="0">
                <a:solidFill>
                  <a:srgbClr val="000000"/>
                </a:solidFill>
                <a:latin typeface="Arial"/>
              </a:rPr>
              <a:t>diseño we</a:t>
            </a:r>
            <a:r>
              <a:rPr lang="es-PE" altLang="zh-CN" sz="2200" b="0" strike="noStrike" spc="-1" dirty="0" smtClean="0">
                <a:solidFill>
                  <a:srgbClr val="000000"/>
                </a:solidFill>
                <a:latin typeface="Arial"/>
              </a:rPr>
              <a:t>b</a:t>
            </a:r>
            <a:r>
              <a:rPr lang="zh-CN" sz="2200" b="0" strike="noStrike" spc="-1" dirty="0" smtClean="0">
                <a:solidFill>
                  <a:srgbClr val="000000"/>
                </a:solidFill>
                <a:latin typeface="Arial"/>
              </a:rPr>
              <a:t>.</a:t>
            </a:r>
            <a:endParaRPr lang="zh-CN" sz="2200" b="0" strike="noStrike" spc="-1" dirty="0">
              <a:solidFill>
                <a:srgbClr val="000000"/>
              </a:solidFill>
              <a:latin typeface="Arial"/>
            </a:endParaRPr>
          </a:p>
          <a:p>
            <a:endParaRPr lang="zh-CN" sz="2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Protocolo HTTP</a:t>
            </a:r>
            <a:endParaRPr lang="zh-CN" sz="2600" b="0" strike="noStrike" spc="-1">
              <a:solidFill>
                <a:srgbClr val="000000"/>
              </a:solidFill>
              <a:latin typeface="Arial"/>
            </a:endParaRPr>
          </a:p>
        </p:txBody>
      </p:sp>
      <p:sp>
        <p:nvSpPr>
          <p:cNvPr id="101" name="TextShape 2"/>
          <p:cNvSpPr txBox="1"/>
          <p:nvPr/>
        </p:nvSpPr>
        <p:spPr>
          <a:xfrm>
            <a:off x="609480" y="1447920"/>
            <a:ext cx="7918200" cy="4093920"/>
          </a:xfrm>
          <a:prstGeom prst="rect">
            <a:avLst/>
          </a:prstGeom>
          <a:noFill/>
          <a:ln>
            <a:noFill/>
          </a:ln>
        </p:spPr>
        <p:txBody>
          <a:bodyPr lIns="12600" tIns="12600" rIns="12600" bIns="12600">
            <a:noAutofit/>
          </a:bodyPr>
          <a:lstStyle/>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Desarrollado sobre los protocolos existentes TCP e IP, está basado en cuatro bloques:</a:t>
            </a:r>
          </a:p>
          <a:p>
            <a:pPr marL="1020600" lvl="2" indent="-331560" algn="just">
              <a:lnSpc>
                <a:spcPct val="100000"/>
              </a:lnSpc>
              <a:spcBef>
                <a:spcPts val="400"/>
              </a:spcBef>
              <a:buClr>
                <a:srgbClr val="C00000"/>
              </a:buClr>
              <a:buFont typeface="Arial"/>
              <a:buChar char="–"/>
            </a:pPr>
            <a:r>
              <a:rPr lang="zh-CN" sz="2000" b="0" strike="noStrike" spc="-1">
                <a:solidFill>
                  <a:srgbClr val="000000"/>
                </a:solidFill>
                <a:latin typeface="Arial"/>
              </a:rPr>
              <a:t>Un formato de texto para representar documentos de hiper-texto: HyperText Markup Language (HTML).</a:t>
            </a:r>
          </a:p>
          <a:p>
            <a:pPr marL="1020600" lvl="2" indent="-331560" algn="just">
              <a:lnSpc>
                <a:spcPct val="100000"/>
              </a:lnSpc>
              <a:spcBef>
                <a:spcPts val="400"/>
              </a:spcBef>
              <a:buClr>
                <a:srgbClr val="C00000"/>
              </a:buClr>
              <a:buFont typeface="Arial"/>
              <a:buChar char="–"/>
            </a:pPr>
            <a:r>
              <a:rPr lang="zh-CN" sz="2000" b="0" strike="noStrike" spc="-1">
                <a:solidFill>
                  <a:srgbClr val="000000"/>
                </a:solidFill>
                <a:latin typeface="Arial"/>
              </a:rPr>
              <a:t>Un protocolo sencillo para el intercambio de esos documentos, del inglés: HypertText Transfer Protocol (HTTP) : protocolo de transferencia de hiper-texto.</a:t>
            </a:r>
          </a:p>
          <a:p>
            <a:pPr marL="1020600" lvl="2" indent="-331560" algn="just">
              <a:lnSpc>
                <a:spcPct val="100000"/>
              </a:lnSpc>
              <a:spcBef>
                <a:spcPts val="400"/>
              </a:spcBef>
              <a:buClr>
                <a:srgbClr val="C00000"/>
              </a:buClr>
              <a:buFont typeface="Arial"/>
              <a:buChar char="–"/>
            </a:pPr>
            <a:r>
              <a:rPr lang="zh-CN" sz="2000" b="0" strike="noStrike" spc="-1">
                <a:solidFill>
                  <a:srgbClr val="000000"/>
                </a:solidFill>
                <a:latin typeface="Arial"/>
              </a:rPr>
              <a:t>Un cliente que muestre (e incluso pueda editar) esos documentos. El primer navegador Web, llamado: WorldWideWeb.</a:t>
            </a:r>
          </a:p>
          <a:p>
            <a:pPr marL="1020600" lvl="2" indent="-331560" algn="just">
              <a:lnSpc>
                <a:spcPct val="100000"/>
              </a:lnSpc>
              <a:spcBef>
                <a:spcPts val="400"/>
              </a:spcBef>
              <a:buClr>
                <a:srgbClr val="C00000"/>
              </a:buClr>
              <a:buFont typeface="Arial"/>
              <a:buChar char="–"/>
            </a:pPr>
            <a:r>
              <a:rPr lang="zh-CN" sz="2000" b="0" strike="noStrike" spc="-1">
                <a:solidFill>
                  <a:srgbClr val="000000"/>
                </a:solidFill>
                <a:latin typeface="Arial"/>
              </a:rPr>
              <a:t>Un servidor para dar acceso a los documentos, una versión temprana: httpd (http daemon)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Protocolo HTTP versiones</a:t>
            </a:r>
            <a:endParaRPr lang="zh-CN" sz="2600" b="0" strike="noStrike" spc="-1">
              <a:solidFill>
                <a:srgbClr val="000000"/>
              </a:solidFill>
              <a:latin typeface="Arial"/>
            </a:endParaRPr>
          </a:p>
        </p:txBody>
      </p:sp>
      <p:sp>
        <p:nvSpPr>
          <p:cNvPr id="103" name="TextShape 2"/>
          <p:cNvSpPr txBox="1"/>
          <p:nvPr/>
        </p:nvSpPr>
        <p:spPr>
          <a:xfrm>
            <a:off x="609480" y="1447920"/>
            <a:ext cx="7918200" cy="3207600"/>
          </a:xfrm>
          <a:prstGeom prst="rect">
            <a:avLst/>
          </a:prstGeom>
          <a:noFill/>
          <a:ln>
            <a:noFill/>
          </a:ln>
        </p:spPr>
        <p:txBody>
          <a:bodyPr lIns="12600" tIns="12600" rIns="12600" bIns="12600">
            <a:noAutofit/>
          </a:bodyPr>
          <a:lstStyle/>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HTTP/0.9 – El protocolo de una sola línea</a:t>
            </a: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HTTP/1.0 – Desarrollando expansibilidad</a:t>
            </a: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HTTP/1.1 – El protocolo estándar</a:t>
            </a: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HTTP/2 – Un protocolo para un mayor rendimiento</a:t>
            </a:r>
          </a:p>
          <a:p>
            <a:pPr marL="574560" lvl="1" indent="-460080" algn="just">
              <a:lnSpc>
                <a:spcPct val="100000"/>
              </a:lnSpc>
              <a:spcBef>
                <a:spcPts val="439"/>
              </a:spcBef>
              <a:buClr>
                <a:srgbClr val="C00000"/>
              </a:buClr>
              <a:buFont typeface="Arial"/>
              <a:buChar char="•"/>
            </a:pPr>
            <a:r>
              <a:rPr lang="zh-CN" sz="2200" b="0" strike="noStrike" spc="-1">
                <a:solidFill>
                  <a:srgbClr val="000000"/>
                </a:solidFill>
                <a:latin typeface="Arial"/>
              </a:rPr>
              <a:t>Post-evolución del HTTP/2</a:t>
            </a:r>
          </a:p>
          <a:p>
            <a:endParaRPr lang="zh-CN" sz="2200" b="0" strike="noStrike" spc="-1">
              <a:solidFill>
                <a:srgbClr val="000000"/>
              </a:solidFill>
              <a:latin typeface="Arial"/>
            </a:endParaRPr>
          </a:p>
          <a:p>
            <a:endParaRPr lang="zh-CN" sz="2200" b="0" strike="noStrike" spc="-1">
              <a:solidFill>
                <a:srgbClr val="000000"/>
              </a:solidFill>
              <a:latin typeface="Arial"/>
            </a:endParaRPr>
          </a:p>
          <a:p>
            <a:endParaRPr lang="zh-CN" sz="2200" b="0" strike="noStrike" spc="-1">
              <a:solidFill>
                <a:srgbClr val="000000"/>
              </a:solidFill>
              <a:latin typeface="Arial"/>
            </a:endParaRPr>
          </a:p>
        </p:txBody>
      </p:sp>
      <p:graphicFrame>
        <p:nvGraphicFramePr>
          <p:cNvPr id="2" name="Diagram2"/>
          <p:cNvGraphicFramePr/>
          <p:nvPr>
            <p:extLst>
              <p:ext uri="{D42A27DB-BD31-4B8C-83A1-F6EECF244321}">
                <p14:modId xmlns:p14="http://schemas.microsoft.com/office/powerpoint/2010/main" val="2470253033"/>
              </p:ext>
            </p:extLst>
          </p:nvPr>
        </p:nvGraphicFramePr>
        <p:xfrm>
          <a:off x="1295640" y="3657600"/>
          <a:ext cx="6095520" cy="2024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Protocolo HTTP versiones</a:t>
            </a:r>
            <a:endParaRPr lang="zh-CN" sz="2600" b="0" strike="noStrike" spc="-1">
              <a:solidFill>
                <a:srgbClr val="000000"/>
              </a:solidFill>
              <a:latin typeface="Arial"/>
            </a:endParaRPr>
          </a:p>
        </p:txBody>
      </p:sp>
      <p:sp>
        <p:nvSpPr>
          <p:cNvPr id="105" name="TextShape 2"/>
          <p:cNvSpPr txBox="1"/>
          <p:nvPr/>
        </p:nvSpPr>
        <p:spPr>
          <a:xfrm>
            <a:off x="609480" y="1447920"/>
            <a:ext cx="7918200" cy="5398920"/>
          </a:xfrm>
          <a:prstGeom prst="rect">
            <a:avLst/>
          </a:prstGeom>
          <a:noFill/>
          <a:ln>
            <a:noFill/>
          </a:ln>
        </p:spPr>
        <p:txBody>
          <a:bodyPr lIns="12600" tIns="12600" rIns="12600" bIns="12600">
            <a:noAutofit/>
          </a:bodyPr>
          <a:lstStyle/>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HTTP/0.9 – El protocolo de una sola línea, no usa cabecera HTTP. Solo se transmitía HTML y no otro tipo de archivo. No usa estado.</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HTTP/1.0 – Desarrollando expansibilidad, se envía el estado y cabeceras con ello se puede transmitir otro tipo de archivos. (cabecera Content-Type)</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HTTP/1.1 – El protocolo estándar, durante 15 años de constante evolución. Transmitía sobre SSL, luego TLS. Permitía las transmisiones seguras. En el año 2000 un nuevo formato para usar HTTP fue diseñado: REST (Transferencia de Estado Representacional)</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HTTP/2 – Un protocolo para un mayor rendimiento. Es un protocolo binario en respuesta al protocolo de cadena de texto en versiones anteriores. Permite peticiones paralelas.</a:t>
            </a:r>
          </a:p>
          <a:p>
            <a:pPr marL="574560" lvl="1" indent="-460080" algn="just">
              <a:lnSpc>
                <a:spcPct val="100000"/>
              </a:lnSpc>
              <a:spcBef>
                <a:spcPts val="360"/>
              </a:spcBef>
              <a:buClr>
                <a:srgbClr val="C00000"/>
              </a:buClr>
              <a:buFont typeface="Arial"/>
              <a:buChar char="•"/>
            </a:pPr>
            <a:r>
              <a:rPr lang="zh-CN" sz="1800" b="0" strike="noStrike" spc="-1">
                <a:solidFill>
                  <a:srgbClr val="000000"/>
                </a:solidFill>
                <a:latin typeface="Arial"/>
              </a:rPr>
              <a:t>Post-evolución del HTTP/2, utilizar prefijo de seguridad en la cabecera cookie garantizando que no haya sido alterada. Adicionar cabecera Client-Hints comunicación proactiva con el servidor.</a:t>
            </a: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Acerca de REST</a:t>
            </a:r>
            <a:endParaRPr lang="zh-CN" sz="2600" b="0" strike="noStrike" spc="-1">
              <a:solidFill>
                <a:srgbClr val="000000"/>
              </a:solidFill>
              <a:latin typeface="Arial"/>
            </a:endParaRPr>
          </a:p>
        </p:txBody>
      </p:sp>
      <p:sp>
        <p:nvSpPr>
          <p:cNvPr id="107" name="TextShape 2"/>
          <p:cNvSpPr txBox="1"/>
          <p:nvPr/>
        </p:nvSpPr>
        <p:spPr>
          <a:xfrm>
            <a:off x="609480" y="1447920"/>
            <a:ext cx="7918200" cy="5183640"/>
          </a:xfrm>
          <a:prstGeom prst="rect">
            <a:avLst/>
          </a:prstGeom>
          <a:noFill/>
          <a:ln>
            <a:noFill/>
          </a:ln>
        </p:spPr>
        <p:txBody>
          <a:bodyPr lIns="12600" tIns="12600" rIns="12600" bIns="12600">
            <a:noAutofit/>
          </a:bodyPr>
          <a:lstStyle/>
          <a:p>
            <a:pPr marL="574560" lvl="1" indent="-460080" algn="just">
              <a:lnSpc>
                <a:spcPct val="100000"/>
              </a:lnSpc>
              <a:spcBef>
                <a:spcPts val="400"/>
              </a:spcBef>
              <a:buClr>
                <a:srgbClr val="C00000"/>
              </a:buClr>
              <a:buFont typeface="Arial"/>
              <a:buChar char="•"/>
            </a:pPr>
            <a:r>
              <a:rPr lang="zh-CN" sz="2000" b="0" strike="noStrike" spc="-1">
                <a:solidFill>
                  <a:srgbClr val="000000"/>
                </a:solidFill>
                <a:latin typeface="Arial"/>
              </a:rPr>
              <a:t>El término "Transferencia de Estado Representacional" (REST) representa un conjunto de características de diseño de arquitecturas software que aportan confiabilidad, eficiencia y escalibilidad a los sistemas distribuidos. Un sistema es llamado RESTful cuando se ajusta a estas características.</a:t>
            </a:r>
          </a:p>
          <a:p>
            <a:pPr marL="574560" lvl="1" indent="-460080" algn="just">
              <a:lnSpc>
                <a:spcPct val="100000"/>
              </a:lnSpc>
              <a:spcBef>
                <a:spcPts val="400"/>
              </a:spcBef>
              <a:buClr>
                <a:srgbClr val="C00000"/>
              </a:buClr>
              <a:buFont typeface="Arial"/>
              <a:buChar char="•"/>
            </a:pPr>
            <a:r>
              <a:rPr lang="zh-CN" sz="2000" b="0" strike="noStrike" spc="-1">
                <a:solidFill>
                  <a:srgbClr val="000000"/>
                </a:solidFill>
                <a:latin typeface="Arial"/>
              </a:rPr>
              <a:t>La idea básica de REST es que permite que un recurso, por ejemplo un documento, sea transferido con su estado y su relaciones (hipertexto) mediante formatos y operaciones estandarizadas bien definidas.</a:t>
            </a:r>
          </a:p>
          <a:p>
            <a:endParaRPr lang="zh-CN" sz="2000" b="0" strike="noStrike" spc="-1">
              <a:solidFill>
                <a:srgbClr val="000000"/>
              </a:solidFill>
              <a:latin typeface="Arial"/>
            </a:endParaRPr>
          </a:p>
          <a:p>
            <a:endParaRPr lang="zh-CN" sz="2000" b="0" strike="noStrike" spc="-1">
              <a:solidFill>
                <a:srgbClr val="000000"/>
              </a:solidFill>
              <a:latin typeface="Arial"/>
            </a:endParaRPr>
          </a:p>
          <a:p>
            <a:endParaRPr lang="zh-CN" sz="2000" b="0" strike="noStrike" spc="-1">
              <a:solidFill>
                <a:srgbClr val="000000"/>
              </a:solidFill>
              <a:latin typeface="Arial"/>
            </a:endParaRPr>
          </a:p>
          <a:p>
            <a:endParaRPr lang="zh-CN" sz="2000" b="0" strike="noStrike" spc="-1">
              <a:solidFill>
                <a:srgbClr val="000000"/>
              </a:solidFill>
              <a:latin typeface="Arial"/>
            </a:endParaRPr>
          </a:p>
          <a:p>
            <a:endParaRPr lang="zh-CN" sz="2000" b="0" strike="noStrike" spc="-1">
              <a:solidFill>
                <a:srgbClr val="000000"/>
              </a:solidFill>
              <a:latin typeface="Arial"/>
            </a:endParaRPr>
          </a:p>
          <a:p>
            <a:endParaRPr lang="zh-CN" sz="2000" b="0" strike="noStrike" spc="-1">
              <a:solidFill>
                <a:srgbClr val="000000"/>
              </a:solidFill>
              <a:latin typeface="Arial"/>
            </a:endParaRPr>
          </a:p>
          <a:p>
            <a:endParaRPr lang="zh-CN" sz="20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09480" y="439560"/>
            <a:ext cx="7918200" cy="875880"/>
          </a:xfrm>
          <a:prstGeom prst="rect">
            <a:avLst/>
          </a:prstGeom>
          <a:noFill/>
          <a:ln>
            <a:noFill/>
          </a:ln>
        </p:spPr>
        <p:txBody>
          <a:bodyPr lIns="12600" tIns="12600" rIns="12600" bIns="12600">
            <a:noAutofit/>
          </a:bodyPr>
          <a:lstStyle/>
          <a:p>
            <a:pPr algn="ctr">
              <a:lnSpc>
                <a:spcPct val="100000"/>
              </a:lnSpc>
              <a:spcBef>
                <a:spcPts val="519"/>
              </a:spcBef>
            </a:pPr>
            <a:r>
              <a:rPr lang="zh-CN" sz="2600" b="1" strike="noStrike" spc="-1">
                <a:solidFill>
                  <a:srgbClr val="000000"/>
                </a:solidFill>
                <a:latin typeface="Arial"/>
                <a:ea typeface="SimSun"/>
              </a:rPr>
              <a:t>Acerca de REST</a:t>
            </a:r>
            <a:endParaRPr lang="zh-CN" sz="2600" b="0" strike="noStrike" spc="-1">
              <a:solidFill>
                <a:srgbClr val="000000"/>
              </a:solidFill>
              <a:latin typeface="Arial"/>
            </a:endParaRPr>
          </a:p>
        </p:txBody>
      </p:sp>
      <p:sp>
        <p:nvSpPr>
          <p:cNvPr id="109" name="TextShape 2"/>
          <p:cNvSpPr txBox="1"/>
          <p:nvPr/>
        </p:nvSpPr>
        <p:spPr>
          <a:xfrm>
            <a:off x="609840" y="1371600"/>
            <a:ext cx="7918200" cy="3903120"/>
          </a:xfrm>
          <a:prstGeom prst="rect">
            <a:avLst/>
          </a:prstGeom>
          <a:noFill/>
          <a:ln>
            <a:noFill/>
          </a:ln>
        </p:spPr>
        <p:txBody>
          <a:bodyPr lIns="12600" tIns="12600" rIns="12600" bIns="12600">
            <a:noAutofit/>
          </a:bodyPr>
          <a:lstStyle/>
          <a:p>
            <a:pPr marL="574560" lvl="1" indent="-460080" algn="just">
              <a:lnSpc>
                <a:spcPct val="100000"/>
              </a:lnSpc>
              <a:spcBef>
                <a:spcPts val="400"/>
              </a:spcBef>
              <a:buClr>
                <a:srgbClr val="C00000"/>
              </a:buClr>
              <a:buFont typeface="Arial"/>
              <a:buChar char="•"/>
            </a:pPr>
            <a:r>
              <a:rPr lang="zh-CN" sz="2000" b="0" strike="noStrike" spc="-1">
                <a:solidFill>
                  <a:srgbClr val="000000"/>
                </a:solidFill>
                <a:latin typeface="Arial"/>
              </a:rPr>
              <a:t>Como HTTP, el protocolo estándar de la Web, también transfiere documentos e hipertexto, las APIs HTTP a veces son llamadas APIs RESTful, servicios RESTful, o simplemente servicios REST, aunque no se ajusten del todo a la definición de REST. </a:t>
            </a:r>
          </a:p>
          <a:p>
            <a:pPr marL="574560" lvl="1" indent="-460080" algn="just">
              <a:lnSpc>
                <a:spcPct val="100000"/>
              </a:lnSpc>
              <a:spcBef>
                <a:spcPts val="400"/>
              </a:spcBef>
              <a:buClr>
                <a:srgbClr val="C00000"/>
              </a:buClr>
              <a:buFont typeface="Arial"/>
              <a:buChar char="•"/>
            </a:pPr>
            <a:r>
              <a:rPr lang="zh-CN" sz="2000" b="0" strike="noStrike" spc="-1">
                <a:solidFill>
                  <a:srgbClr val="000000"/>
                </a:solidFill>
                <a:latin typeface="Arial"/>
              </a:rPr>
              <a:t>Los que recién inician pueden pensar que una API REST es un servicio HTTP que puede ser llamado mediante librerías y herramientas web estándar</a:t>
            </a:r>
            <a:r>
              <a:rPr lang="zh-CN" sz="1800" b="0" strike="noStrike" spc="-1">
                <a:solidFill>
                  <a:srgbClr val="000000"/>
                </a:solidFill>
                <a:latin typeface="Arial"/>
              </a:rPr>
              <a:t>.</a:t>
            </a: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a:p>
            <a:endParaRPr lang="zh-CN"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TotalTime>
  <Pages>0</Pages>
  <Words>3430</Words>
  <Characters>0</Characters>
  <Application>Microsoft Office PowerPoint</Application>
  <PresentationFormat>Presentación en pantalla (4:3)</PresentationFormat>
  <Paragraphs>236</Paragraphs>
  <Slides>41</Slides>
  <Notes>20</Notes>
  <HiddenSlides>0</HiddenSlides>
  <MMClips>0</MMClips>
  <ScaleCrop>false</ScaleCrop>
  <HeadingPairs>
    <vt:vector size="4" baseType="variant">
      <vt:variant>
        <vt:lpstr>Tema</vt:lpstr>
      </vt:variant>
      <vt:variant>
        <vt:i4>2</vt:i4>
      </vt:variant>
      <vt:variant>
        <vt:lpstr>Títulos de diapositiva</vt:lpstr>
      </vt:variant>
      <vt:variant>
        <vt:i4>41</vt:i4>
      </vt:variant>
    </vt:vector>
  </HeadingPairs>
  <TitlesOfParts>
    <vt:vector size="43"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Cibertec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Pseudocódigo y Algoritmo</dc:title>
  <dc:creator>Jorge Cáceres</dc:creator>
  <dc:description>Cibertec</dc:description>
  <cp:lastModifiedBy>daniel</cp:lastModifiedBy>
  <cp:revision>658</cp:revision>
  <cp:lastPrinted>2002-03-28T23:57:00Z</cp:lastPrinted>
  <dcterms:created xsi:type="dcterms:W3CDTF">2011-09-12T11:53:00Z</dcterms:created>
  <dcterms:modified xsi:type="dcterms:W3CDTF">2020-03-08T14:35:37Z</dcterms:modified>
  <dc:language>es-PE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ArticulateGUID">
    <vt:lpwstr>8DF855D4-DB12-4CA5-833A-750DA3955745</vt:lpwstr>
  </property>
  <property fmtid="{D5CDD505-2E9C-101B-9397-08002B2CF9AE}" pid="4" name="ArticulatePath">
    <vt:lpwstr>Les01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Build_version">
    <vt:lpwstr> 111</vt:lpwstr>
  </property>
  <property fmtid="{D5CDD505-2E9C-101B-9397-08002B2CF9AE}" pid="8" name="Company">
    <vt:lpwstr>Cibertec</vt:lpwstr>
  </property>
  <property fmtid="{D5CDD505-2E9C-101B-9397-08002B2CF9AE}" pid="9" name="DocSecurity">
    <vt:i4>0</vt:i4>
  </property>
  <property fmtid="{D5CDD505-2E9C-101B-9397-08002B2CF9AE}" pid="10" name="HiddenSlides">
    <vt:i4>0</vt:i4>
  </property>
  <property fmtid="{D5CDD505-2E9C-101B-9397-08002B2CF9AE}" pid="11" name="HyperlinksChanged">
    <vt:bool>false</vt:bool>
  </property>
  <property fmtid="{D5CDD505-2E9C-101B-9397-08002B2CF9AE}" pid="12" name="KSOProductBuildVer">
    <vt:lpwstr>1033-9.1.0.4758</vt:lpwstr>
  </property>
  <property fmtid="{D5CDD505-2E9C-101B-9397-08002B2CF9AE}" pid="13" name="LinksUpToDate">
    <vt:bool>false</vt:bool>
  </property>
  <property fmtid="{D5CDD505-2E9C-101B-9397-08002B2CF9AE}" pid="14" name="MMClips">
    <vt:i4>0</vt:i4>
  </property>
  <property fmtid="{D5CDD505-2E9C-101B-9397-08002B2CF9AE}" pid="15" name="Notes">
    <vt:i4>18</vt:i4>
  </property>
  <property fmtid="{D5CDD505-2E9C-101B-9397-08002B2CF9AE}" pid="16" name="PresentationFormat">
    <vt:lpwstr>Presentación en pantalla (4:3)</vt:lpwstr>
  </property>
  <property fmtid="{D5CDD505-2E9C-101B-9397-08002B2CF9AE}" pid="17" name="ScaleCrop">
    <vt:bool>false</vt:bool>
  </property>
  <property fmtid="{D5CDD505-2E9C-101B-9397-08002B2CF9AE}" pid="18" name="ShareDoc">
    <vt:bool>false</vt:bool>
  </property>
  <property fmtid="{D5CDD505-2E9C-101B-9397-08002B2CF9AE}" pid="19" name="Slides">
    <vt:i4>39</vt:i4>
  </property>
  <property fmtid="{D5CDD505-2E9C-101B-9397-08002B2CF9AE}" pid="20" name="Version">
    <vt:lpwstr>1.00</vt:lpwstr>
  </property>
  <property fmtid="{D5CDD505-2E9C-101B-9397-08002B2CF9AE}" pid="21" name="home_page">
    <vt:lpwstr>http://ap337sun.us.oracle.com/powerpoint</vt:lpwstr>
  </property>
</Properties>
</file>