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1"/>
  </p:notesMasterIdLst>
  <p:handoutMasterIdLst>
    <p:handoutMasterId r:id="rId52"/>
  </p:handoutMasterIdLst>
  <p:sldIdLst>
    <p:sldId id="256" r:id="rId2"/>
    <p:sldId id="258" r:id="rId3"/>
    <p:sldId id="303" r:id="rId4"/>
    <p:sldId id="296" r:id="rId5"/>
    <p:sldId id="399" r:id="rId6"/>
    <p:sldId id="373" r:id="rId7"/>
    <p:sldId id="371" r:id="rId8"/>
    <p:sldId id="370" r:id="rId9"/>
    <p:sldId id="369" r:id="rId10"/>
    <p:sldId id="345" r:id="rId11"/>
    <p:sldId id="346" r:id="rId12"/>
    <p:sldId id="376" r:id="rId13"/>
    <p:sldId id="400" r:id="rId14"/>
    <p:sldId id="374" r:id="rId15"/>
    <p:sldId id="379" r:id="rId16"/>
    <p:sldId id="381" r:id="rId17"/>
    <p:sldId id="382" r:id="rId18"/>
    <p:sldId id="383" r:id="rId19"/>
    <p:sldId id="384" r:id="rId20"/>
    <p:sldId id="385" r:id="rId21"/>
    <p:sldId id="403" r:id="rId22"/>
    <p:sldId id="404" r:id="rId23"/>
    <p:sldId id="405" r:id="rId24"/>
    <p:sldId id="386" r:id="rId25"/>
    <p:sldId id="387" r:id="rId26"/>
    <p:sldId id="407" r:id="rId27"/>
    <p:sldId id="388" r:id="rId28"/>
    <p:sldId id="389" r:id="rId29"/>
    <p:sldId id="393" r:id="rId30"/>
    <p:sldId id="394" r:id="rId31"/>
    <p:sldId id="395" r:id="rId32"/>
    <p:sldId id="408" r:id="rId33"/>
    <p:sldId id="396" r:id="rId34"/>
    <p:sldId id="397" r:id="rId35"/>
    <p:sldId id="390" r:id="rId36"/>
    <p:sldId id="391" r:id="rId37"/>
    <p:sldId id="392" r:id="rId38"/>
    <p:sldId id="409" r:id="rId39"/>
    <p:sldId id="412" r:id="rId40"/>
    <p:sldId id="410" r:id="rId41"/>
    <p:sldId id="411" r:id="rId42"/>
    <p:sldId id="413" r:id="rId43"/>
    <p:sldId id="417" r:id="rId44"/>
    <p:sldId id="418" r:id="rId45"/>
    <p:sldId id="416" r:id="rId46"/>
    <p:sldId id="415" r:id="rId47"/>
    <p:sldId id="414" r:id="rId48"/>
    <p:sldId id="309" r:id="rId49"/>
    <p:sldId id="318" r:id="rId50"/>
  </p:sldIdLst>
  <p:sldSz cx="9144000" cy="6858000" type="screen4x3"/>
  <p:notesSz cx="6991350" cy="9282113"/>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5pPr>
    <a:lvl6pPr marL="2286000" algn="l" defTabSz="914400" rtl="0" eaLnBrk="1" latinLnBrk="0" hangingPunct="1">
      <a:defRPr kern="1200">
        <a:solidFill>
          <a:schemeClr val="tx1"/>
        </a:solidFill>
        <a:latin typeface="Arial" pitchFamily="34" charset="0"/>
        <a:ea typeface="SimSun" pitchFamily="2" charset="-122"/>
        <a:cs typeface="+mn-cs"/>
        <a:sym typeface="Arial" pitchFamily="34" charset="0"/>
      </a:defRPr>
    </a:lvl6pPr>
    <a:lvl7pPr marL="2743200" algn="l" defTabSz="914400" rtl="0" eaLnBrk="1" latinLnBrk="0" hangingPunct="1">
      <a:defRPr kern="1200">
        <a:solidFill>
          <a:schemeClr val="tx1"/>
        </a:solidFill>
        <a:latin typeface="Arial" pitchFamily="34" charset="0"/>
        <a:ea typeface="SimSun" pitchFamily="2" charset="-122"/>
        <a:cs typeface="+mn-cs"/>
        <a:sym typeface="Arial" pitchFamily="34" charset="0"/>
      </a:defRPr>
    </a:lvl7pPr>
    <a:lvl8pPr marL="3200400" algn="l" defTabSz="914400" rtl="0" eaLnBrk="1" latinLnBrk="0" hangingPunct="1">
      <a:defRPr kern="1200">
        <a:solidFill>
          <a:schemeClr val="tx1"/>
        </a:solidFill>
        <a:latin typeface="Arial" pitchFamily="34" charset="0"/>
        <a:ea typeface="SimSun" pitchFamily="2" charset="-122"/>
        <a:cs typeface="+mn-cs"/>
        <a:sym typeface="Arial" pitchFamily="34" charset="0"/>
      </a:defRPr>
    </a:lvl8pPr>
    <a:lvl9pPr marL="3657600" algn="l" defTabSz="914400" rtl="0" eaLnBrk="1" latinLnBrk="0" hangingPunct="1">
      <a:defRPr kern="1200">
        <a:solidFill>
          <a:schemeClr val="tx1"/>
        </a:solidFill>
        <a:latin typeface="Arial" pitchFamily="34" charset="0"/>
        <a:ea typeface="SimSun" pitchFamily="2" charset="-122"/>
        <a:cs typeface="+mn-cs"/>
        <a:sym typeface="Arial" pitchFamily="34" charset="0"/>
      </a:defRPr>
    </a:lvl9pPr>
  </p:defaultTextStyle>
  <p:extLst>
    <p:ext uri="{EFAFB233-063F-42B5-8137-9DF3F51BA10A}">
      <p15:sldGuideLst xmlns="" xmlns:p15="http://schemas.microsoft.com/office/powerpoint/2012/main">
        <p15:guide id="1" orient="horz" pos="960">
          <p15:clr>
            <a:srgbClr val="A4A3A4"/>
          </p15:clr>
        </p15:guide>
        <p15:guide id="2" orient="horz" pos="528">
          <p15:clr>
            <a:srgbClr val="A4A3A4"/>
          </p15:clr>
        </p15:guide>
        <p15:guide id="3" pos="2880">
          <p15:clr>
            <a:srgbClr val="A4A3A4"/>
          </p15:clr>
        </p15:guide>
        <p15:guide id="4" pos="384">
          <p15:clr>
            <a:srgbClr val="A4A3A4"/>
          </p15:clr>
        </p15:guide>
        <p15:guide id="5" pos="480">
          <p15:clr>
            <a:srgbClr val="A4A3A4"/>
          </p15:clr>
        </p15:guide>
        <p15:guide id="6" pos="768">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co" initials="F" lastIdx="3" clrIdx="0"/>
  <p:cmAuthor id="1" name="Rosane Uribe" initials="Rosan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62"/>
      </p:cViewPr>
      <p:guideLst>
        <p:guide orient="horz" pos="960"/>
        <p:guide orient="horz" pos="528"/>
        <p:guide pos="2880"/>
        <p:guide pos="384"/>
        <p:guide pos="480"/>
        <p:guide pos="768"/>
      </p:guideLst>
    </p:cSldViewPr>
  </p:slideViewPr>
  <p:notesTextViewPr>
    <p:cViewPr>
      <p:scale>
        <a:sx n="1" d="1"/>
        <a:sy n="1" d="1"/>
      </p:scale>
      <p:origin x="0" y="0"/>
    </p:cViewPr>
  </p:notesTextViewPr>
  <p:notesViewPr>
    <p:cSldViewPr>
      <p:cViewPr>
        <p:scale>
          <a:sx n="77" d="100"/>
          <a:sy n="77" d="100"/>
        </p:scale>
        <p:origin x="2994" y="-498"/>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37B71-7B3B-44F1-96F5-6E46AF90C8AD}" type="doc">
      <dgm:prSet loTypeId="urn:microsoft.com/office/officeart/2005/8/layout/vProcess5" loCatId="process" qsTypeId="urn:microsoft.com/office/officeart/2005/8/quickstyle/simple1" qsCatId="simple" csTypeId="urn:microsoft.com/office/officeart/2005/8/colors/accent0_1" csCatId="mainScheme" phldr="1"/>
      <dgm:spPr/>
    </dgm:pt>
    <dgm:pt modelId="{0D6D29CC-4DB3-48E2-87D4-315BD8CFF353}">
      <dgm:prSet phldrT="[Texto]" custT="1"/>
      <dgm:spPr>
        <a:xfrm>
          <a:off x="1796" y="751332"/>
          <a:ext cx="1167037" cy="1001776"/>
        </a:xfrm>
        <a:solidFill>
          <a:schemeClr val="bg1">
            <a:lumMod val="50000"/>
            <a:alpha val="16000"/>
          </a:schemeClr>
        </a:solidFill>
        <a:ln w="12700">
          <a:solidFill>
            <a:schemeClr val="bg1">
              <a:lumMod val="85000"/>
            </a:schemeClr>
          </a:solidFill>
        </a:ln>
      </dgm:spPr>
      <dgm:t>
        <a:bodyPr/>
        <a:lstStyle/>
        <a:p>
          <a:r>
            <a:rPr lang="es-PE" sz="900" dirty="0" smtClean="0">
              <a:latin typeface="+mj-lt"/>
            </a:rPr>
            <a:t>Capítulo 3: </a:t>
          </a:r>
          <a:r>
            <a:rPr lang="en-US" sz="900" dirty="0" smtClean="0"/>
            <a:t>Features of the framework for building RESTful Service</a:t>
          </a:r>
          <a:endParaRPr lang="es-PE" sz="900" dirty="0">
            <a:latin typeface="+mj-lt"/>
            <a:ea typeface="+mn-ea"/>
            <a:cs typeface="Arial" pitchFamily="34" charset="0"/>
          </a:endParaRPr>
        </a:p>
      </dgm:t>
    </dgm:pt>
    <dgm:pt modelId="{98031A2F-825C-4760-A7DB-9226161166C4}" type="parTrans" cxnId="{BF213888-E39C-492D-A287-D5CA0A2AAA77}">
      <dgm:prSet/>
      <dgm:spPr/>
      <dgm:t>
        <a:bodyPr/>
        <a:lstStyle/>
        <a:p>
          <a:endParaRPr lang="es-PE" sz="900">
            <a:latin typeface="+mj-lt"/>
            <a:cs typeface="Arial" pitchFamily="34" charset="0"/>
          </a:endParaRPr>
        </a:p>
      </dgm:t>
    </dgm:pt>
    <dgm:pt modelId="{31BE1D60-E733-4A2D-8247-CB4A99FF9055}" type="sibTrans" cxnId="{BF213888-E39C-492D-A287-D5CA0A2AAA77}">
      <dgm:prSet custT="1"/>
      <dgm:spPr>
        <a:solidFill>
          <a:schemeClr val="bg1">
            <a:lumMod val="75000"/>
            <a:alpha val="90000"/>
          </a:schemeClr>
        </a:solidFill>
        <a:ln w="3175">
          <a:solidFill>
            <a:schemeClr val="bg1">
              <a:lumMod val="75000"/>
              <a:alpha val="90000"/>
            </a:schemeClr>
          </a:solidFill>
        </a:ln>
      </dgm:spPr>
      <dgm:t>
        <a:bodyPr/>
        <a:lstStyle/>
        <a:p>
          <a:endParaRPr lang="es-PE" sz="900">
            <a:latin typeface="+mj-lt"/>
            <a:cs typeface="Arial" pitchFamily="34" charset="0"/>
          </a:endParaRPr>
        </a:p>
      </dgm:t>
    </dgm:pt>
    <dgm:pt modelId="{54992F18-A5D4-4AA8-80B9-97C49B289D33}" type="pres">
      <dgm:prSet presAssocID="{6DF37B71-7B3B-44F1-96F5-6E46AF90C8AD}" presName="outerComposite" presStyleCnt="0">
        <dgm:presLayoutVars>
          <dgm:chMax val="5"/>
          <dgm:dir/>
          <dgm:resizeHandles val="exact"/>
        </dgm:presLayoutVars>
      </dgm:prSet>
      <dgm:spPr/>
    </dgm:pt>
    <dgm:pt modelId="{FCACC8AF-3748-479E-8671-4511F2035828}" type="pres">
      <dgm:prSet presAssocID="{6DF37B71-7B3B-44F1-96F5-6E46AF90C8AD}" presName="dummyMaxCanvas" presStyleCnt="0">
        <dgm:presLayoutVars/>
      </dgm:prSet>
      <dgm:spPr/>
    </dgm:pt>
    <dgm:pt modelId="{6518456F-8BFC-4146-8F3C-00F3DE6173A4}" type="pres">
      <dgm:prSet presAssocID="{6DF37B71-7B3B-44F1-96F5-6E46AF90C8AD}" presName="OneNode_1" presStyleLbl="node1" presStyleIdx="0" presStyleCnt="1">
        <dgm:presLayoutVars>
          <dgm:bulletEnabled val="1"/>
        </dgm:presLayoutVars>
      </dgm:prSet>
      <dgm:spPr/>
      <dgm:t>
        <a:bodyPr/>
        <a:lstStyle/>
        <a:p>
          <a:endParaRPr lang="es-PE"/>
        </a:p>
      </dgm:t>
    </dgm:pt>
  </dgm:ptLst>
  <dgm:cxnLst>
    <dgm:cxn modelId="{BF213888-E39C-492D-A287-D5CA0A2AAA77}" srcId="{6DF37B71-7B3B-44F1-96F5-6E46AF90C8AD}" destId="{0D6D29CC-4DB3-48E2-87D4-315BD8CFF353}" srcOrd="0" destOrd="0" parTransId="{98031A2F-825C-4760-A7DB-9226161166C4}" sibTransId="{31BE1D60-E733-4A2D-8247-CB4A99FF9055}"/>
    <dgm:cxn modelId="{7DA8191D-4443-49E7-94E4-045F5B6C69BC}" type="presOf" srcId="{6DF37B71-7B3B-44F1-96F5-6E46AF90C8AD}" destId="{54992F18-A5D4-4AA8-80B9-97C49B289D33}" srcOrd="0" destOrd="0" presId="urn:microsoft.com/office/officeart/2005/8/layout/vProcess5"/>
    <dgm:cxn modelId="{57184069-9474-418E-8B4E-608ADDEBE26E}" type="presOf" srcId="{0D6D29CC-4DB3-48E2-87D4-315BD8CFF353}" destId="{6518456F-8BFC-4146-8F3C-00F3DE6173A4}" srcOrd="0" destOrd="0" presId="urn:microsoft.com/office/officeart/2005/8/layout/vProcess5"/>
    <dgm:cxn modelId="{CA41FC7E-F7FB-4700-8705-8376947174D5}" type="presParOf" srcId="{54992F18-A5D4-4AA8-80B9-97C49B289D33}" destId="{FCACC8AF-3748-479E-8671-4511F2035828}" srcOrd="0" destOrd="0" presId="urn:microsoft.com/office/officeart/2005/8/layout/vProcess5"/>
    <dgm:cxn modelId="{D32648C4-BC96-4C8E-A91E-3E8233C3F8F9}" type="presParOf" srcId="{54992F18-A5D4-4AA8-80B9-97C49B289D33}" destId="{6518456F-8BFC-4146-8F3C-00F3DE6173A4}"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456F-8BFC-4146-8F3C-00F3DE6173A4}">
      <dsp:nvSpPr>
        <dsp:cNvPr id="0" name=""/>
        <dsp:cNvSpPr/>
      </dsp:nvSpPr>
      <dsp:spPr>
        <a:xfrm>
          <a:off x="0" y="190494"/>
          <a:ext cx="5105266" cy="380989"/>
        </a:xfrm>
        <a:prstGeom prst="roundRect">
          <a:avLst>
            <a:gd name="adj" fmla="val 10000"/>
          </a:avLst>
        </a:prstGeom>
        <a:solidFill>
          <a:schemeClr val="bg1">
            <a:lumMod val="50000"/>
            <a:alpha val="16000"/>
          </a:schemeClr>
        </a:solidFill>
        <a:ln w="127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PE" sz="900" kern="1200" dirty="0" smtClean="0">
              <a:latin typeface="+mj-lt"/>
            </a:rPr>
            <a:t>Capítulo 3: </a:t>
          </a:r>
          <a:r>
            <a:rPr lang="en-US" sz="900" kern="1200" dirty="0" smtClean="0"/>
            <a:t>Features of the framework for building RESTful Service</a:t>
          </a:r>
          <a:endParaRPr lang="es-PE" sz="900" kern="1200" dirty="0">
            <a:latin typeface="+mj-lt"/>
            <a:ea typeface="+mn-ea"/>
            <a:cs typeface="Arial" pitchFamily="34" charset="0"/>
          </a:endParaRPr>
        </a:p>
      </dsp:txBody>
      <dsp:txXfrm>
        <a:off x="11159" y="201653"/>
        <a:ext cx="5082948" cy="3586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ángulo 5"/>
          <p:cNvSpPr/>
          <p:nvPr/>
        </p:nvSpPr>
        <p:spPr>
          <a:xfrm>
            <a:off x="97630" y="8982104"/>
            <a:ext cx="6836395" cy="230832"/>
          </a:xfrm>
          <a:prstGeom prst="rect">
            <a:avLst/>
          </a:prstGeom>
        </p:spPr>
        <p:txBody>
          <a:bodyPr wrap="square">
            <a:spAutoFit/>
          </a:bodyPr>
          <a:lstStyle/>
          <a:p>
            <a:pPr marR="1270">
              <a:spcAft>
                <a:spcPts val="0"/>
              </a:spcAft>
              <a:tabLst>
                <a:tab pos="2743200" algn="ctr"/>
                <a:tab pos="5486400" algn="r"/>
                <a:tab pos="5311140" algn="l"/>
              </a:tabLst>
            </a:pPr>
            <a:r>
              <a:rPr lang="en-US" sz="900" i="1" dirty="0" smtClean="0">
                <a:solidFill>
                  <a:schemeClr val="tx1"/>
                </a:solidFill>
                <a:ea typeface="Times New Roman" panose="02020603050405020304" pitchFamily="18" charset="0"/>
              </a:rPr>
              <a:t>Cibertec </a:t>
            </a:r>
            <a:r>
              <a:rPr lang="en-US" sz="900" i="1" dirty="0" err="1" smtClean="0">
                <a:solidFill>
                  <a:schemeClr val="tx1"/>
                </a:solidFill>
                <a:ea typeface="Times New Roman" panose="02020603050405020304" pitchFamily="18" charset="0"/>
              </a:rPr>
              <a:t>Perú</a:t>
            </a:r>
            <a:r>
              <a:rPr lang="en-US" sz="900" i="1" dirty="0" smtClean="0">
                <a:solidFill>
                  <a:schemeClr val="tx1"/>
                </a:solidFill>
                <a:ea typeface="Times New Roman" panose="02020603050405020304" pitchFamily="18" charset="0"/>
              </a:rPr>
              <a:t> S.A.C - </a:t>
            </a:r>
            <a:r>
              <a:rPr lang="es-PE" sz="900" i="1" dirty="0"/>
              <a:t>Java </a:t>
            </a:r>
            <a:r>
              <a:rPr lang="es-PE" sz="900" i="1" dirty="0" smtClean="0"/>
              <a:t>8.0 </a:t>
            </a:r>
            <a:r>
              <a:rPr lang="es-PE" sz="900" i="1" dirty="0" err="1" smtClean="0"/>
              <a:t>Advanced</a:t>
            </a:r>
            <a:r>
              <a:rPr lang="es-PE" sz="900" i="1" dirty="0" smtClean="0"/>
              <a:t> </a:t>
            </a:r>
            <a:r>
              <a:rPr lang="es-PE" sz="900" i="1" dirty="0" err="1" smtClean="0"/>
              <a:t>Developer</a:t>
            </a:r>
            <a:r>
              <a:rPr lang="es-PE" sz="900" i="1" dirty="0" smtClean="0"/>
              <a:t> </a:t>
            </a:r>
            <a:r>
              <a:rPr lang="en-US" sz="900" i="1" dirty="0" smtClean="0">
                <a:solidFill>
                  <a:schemeClr val="tx1"/>
                </a:solidFill>
                <a:ea typeface="Times New Roman" panose="02020603050405020304" pitchFamily="18" charset="0"/>
              </a:rPr>
              <a:t>	</a:t>
            </a:r>
            <a:endParaRPr lang="es-PE" sz="900" i="1" dirty="0">
              <a:solidFill>
                <a:schemeClr val="tx1"/>
              </a:solidFill>
              <a:effectLst/>
              <a:latin typeface="Times New Roman" panose="02020603050405020304" pitchFamily="18" charset="0"/>
              <a:ea typeface="Times New Roman" panose="02020603050405020304" pitchFamily="18" charset="0"/>
            </a:endParaRPr>
          </a:p>
        </p:txBody>
      </p:sp>
      <p:sp>
        <p:nvSpPr>
          <p:cNvPr id="7" name="Marcador de número de diapositiva 3"/>
          <p:cNvSpPr>
            <a:spLocks noGrp="1"/>
          </p:cNvSpPr>
          <p:nvPr>
            <p:ph type="sldNum" sz="quarter" idx="3"/>
          </p:nvPr>
        </p:nvSpPr>
        <p:spPr>
          <a:xfrm>
            <a:off x="4943437" y="8896652"/>
            <a:ext cx="2024103" cy="310183"/>
          </a:xfrm>
          <a:prstGeom prst="rect">
            <a:avLst/>
          </a:prstGeom>
        </p:spPr>
        <p:txBody>
          <a:bodyPr vert="horz" lIns="91440" tIns="45720" rIns="91440" bIns="45720" rtlCol="0" anchor="b"/>
          <a:lstStyle>
            <a:lvl1pPr algn="r">
              <a:defRPr sz="1200"/>
            </a:lvl1pPr>
          </a:lstStyle>
          <a:p>
            <a:fld id="{2D275753-16DF-4C7D-BDAE-F5E0DF361801}" type="slidenum">
              <a:rPr lang="es-PE" sz="900" i="1" smtClean="0">
                <a:solidFill>
                  <a:schemeClr val="tx1"/>
                </a:solidFill>
              </a:rPr>
              <a:t>‹Nº›</a:t>
            </a:fld>
            <a:endParaRPr lang="es-PE" sz="900" i="1" dirty="0">
              <a:solidFill>
                <a:schemeClr val="tx1"/>
              </a:solidFill>
            </a:endParaRPr>
          </a:p>
        </p:txBody>
      </p:sp>
      <p:cxnSp>
        <p:nvCxnSpPr>
          <p:cNvPr id="8" name="Conector recto 7"/>
          <p:cNvCxnSpPr/>
          <p:nvPr/>
        </p:nvCxnSpPr>
        <p:spPr>
          <a:xfrm>
            <a:off x="0" y="8996912"/>
            <a:ext cx="7099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3 Grupo"/>
          <p:cNvGrpSpPr>
            <a:grpSpLocks/>
          </p:cNvGrpSpPr>
          <p:nvPr/>
        </p:nvGrpSpPr>
        <p:grpSpPr bwMode="auto">
          <a:xfrm>
            <a:off x="6086407" y="53505"/>
            <a:ext cx="807352" cy="526872"/>
            <a:chOff x="0" y="0"/>
            <a:chExt cx="1960685" cy="1178170"/>
          </a:xfrm>
        </p:grpSpPr>
        <p:pic>
          <p:nvPicPr>
            <p:cNvPr id="10" name="Imagen 1"/>
            <p:cNvPicPr>
              <a:picLocks noChangeAspect="1"/>
            </p:cNvPicPr>
            <p:nvPr/>
          </p:nvPicPr>
          <p:blipFill>
            <a:blip r:embed="rId2" cstate="print">
              <a:extLst>
                <a:ext uri="{28A0092B-C50C-407E-A947-70E740481C1C}">
                  <a14:useLocalDpi xmlns:a14="http://schemas.microsoft.com/office/drawing/2010/main" val="0"/>
                </a:ext>
              </a:extLst>
            </a:blip>
            <a:srcRect l="21629" t="24245" r="66458" b="54298"/>
            <a:stretch>
              <a:fillRect/>
            </a:stretch>
          </p:blipFill>
          <p:spPr bwMode="auto">
            <a:xfrm>
              <a:off x="624254" y="0"/>
              <a:ext cx="668216" cy="6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2"/>
            <p:cNvPicPr>
              <a:picLocks noChangeAspect="1"/>
            </p:cNvPicPr>
            <p:nvPr/>
          </p:nvPicPr>
          <p:blipFill>
            <a:blip r:embed="rId3" cstate="print">
              <a:extLst>
                <a:ext uri="{28A0092B-C50C-407E-A947-70E740481C1C}">
                  <a14:useLocalDpi xmlns:a14="http://schemas.microsoft.com/office/drawing/2010/main" val="0"/>
                </a:ext>
              </a:extLst>
            </a:blip>
            <a:srcRect l="34639" t="29260" r="23824" b="54298"/>
            <a:stretch>
              <a:fillRect/>
            </a:stretch>
          </p:blipFill>
          <p:spPr bwMode="auto">
            <a:xfrm>
              <a:off x="0" y="738554"/>
              <a:ext cx="1960685" cy="4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5428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Notes_TextBox_Placeholder"/>
          <p:cNvSpPr>
            <a:spLocks noGrp="1" noChangeArrowheads="1"/>
          </p:cNvSpPr>
          <p:nvPr/>
        </p:nvSpPr>
        <p:spPr bwMode="auto">
          <a:xfrm>
            <a:off x="547688" y="5278438"/>
            <a:ext cx="59420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12915" tIns="12915" rIns="12915" bIns="12915"/>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es-PE" altLang="zh-CN" smtClean="0"/>
              <a:t>Click to edit Master text styles</a:t>
            </a:r>
          </a:p>
          <a:p>
            <a:pPr>
              <a:buFontTx/>
              <a:buNone/>
              <a:defRPr/>
            </a:pPr>
            <a:r>
              <a:rPr lang="es-PE" altLang="zh-CN" smtClean="0"/>
              <a:t>Second level</a:t>
            </a:r>
          </a:p>
          <a:p>
            <a:pPr>
              <a:buFontTx/>
              <a:buNone/>
              <a:defRPr/>
            </a:pPr>
            <a:r>
              <a:rPr lang="es-PE" altLang="zh-CN" smtClean="0"/>
              <a:t>Third level</a:t>
            </a:r>
          </a:p>
          <a:p>
            <a:pPr>
              <a:buFontTx/>
              <a:buNone/>
              <a:defRPr/>
            </a:pPr>
            <a:r>
              <a:rPr lang="es-PE" altLang="zh-CN" smtClean="0"/>
              <a:t>Fourth level</a:t>
            </a:r>
          </a:p>
          <a:p>
            <a:pPr>
              <a:buFontTx/>
              <a:buNone/>
              <a:defRPr/>
            </a:pPr>
            <a:r>
              <a:rPr lang="es-PE" altLang="zh-CN" smtClean="0"/>
              <a:t>Fifth level</a:t>
            </a:r>
          </a:p>
        </p:txBody>
      </p:sp>
      <p:sp>
        <p:nvSpPr>
          <p:cNvPr id="2051" name="Rectangle 11"/>
          <p:cNvSpPr>
            <a:spLocks noGrp="1" noChangeArrowheads="1"/>
          </p:cNvSpPr>
          <p:nvPr>
            <p:ph type="ftr" sz="quarter" idx="4"/>
          </p:nvPr>
        </p:nvSpPr>
        <p:spPr bwMode="auto">
          <a:xfrm>
            <a:off x="457200" y="8791575"/>
            <a:ext cx="6076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100" b="1"/>
            </a:lvl1pPr>
          </a:lstStyle>
          <a:p>
            <a:pPr>
              <a:defRPr/>
            </a:pPr>
            <a:r>
              <a:rPr lang="en-US" altLang="es-PE"/>
              <a:t>1 - 3</a:t>
            </a:r>
            <a:endParaRPr lang="es-PE" altLang="en-US" sz="1800" b="0"/>
          </a:p>
        </p:txBody>
      </p:sp>
    </p:spTree>
    <p:extLst>
      <p:ext uri="{BB962C8B-B14F-4D97-AF65-F5344CB8AC3E}">
        <p14:creationId xmlns:p14="http://schemas.microsoft.com/office/powerpoint/2010/main" val="188844697"/>
      </p:ext>
    </p:extLst>
  </p:cSld>
  <p:clrMap bg1="lt1" tx1="dk1" bg2="lt2" tx2="dk2" accent1="accent1" accent2="accent2" accent3="accent3" accent4="accent4" accent5="accent5" accent6="accent6" hlink="hlink" folHlink="folHlink"/>
  <p:hf hdr="0" dt="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r>
              <a:rPr lang="en-US" altLang="es-PE" sz="27700" b="1" smtClean="0">
                <a:solidFill>
                  <a:srgbClr val="CCCCCC"/>
                </a:solidFill>
                <a:latin typeface="Times New Roman" pitchFamily="18" charset="0"/>
              </a:rPr>
              <a:t>4</a:t>
            </a:r>
            <a:endParaRPr lang="en-US" altLang="es-PE" sz="27700" b="1" dirty="0">
              <a:solidFill>
                <a:srgbClr val="CCCCCC"/>
              </a:solidFill>
              <a:latin typeface="Times New Roman" pitchFamily="18" charset="0"/>
            </a:endParaRP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smtClean="0"/>
              <a:t>Click to edit Master title style</a:t>
            </a:r>
            <a:endParaRPr lang="en-US"/>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smtClean="0"/>
              <a:t>Click to edit Master subtitle style</a:t>
            </a:r>
            <a:endParaRPr lang="en-US"/>
          </a:p>
        </p:txBody>
      </p:sp>
      <p:sp>
        <p:nvSpPr>
          <p:cNvPr id="7" name="Slide_Copyright"/>
          <p:cNvSpPr>
            <a:spLocks noChangeArrowheads="1"/>
          </p:cNvSpPr>
          <p:nvPr userDrawn="1"/>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smtClean="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smtClean="0">
                <a:solidFill>
                  <a:schemeClr val="tx1">
                    <a:lumMod val="50000"/>
                    <a:lumOff val="50000"/>
                  </a:schemeClr>
                </a:solidFill>
              </a:rPr>
              <a:t>.</a:t>
            </a:r>
            <a:endParaRPr lang="en-US" altLang="es-PE" sz="1000" i="1" dirty="0">
              <a:solidFill>
                <a:schemeClr val="tx1">
                  <a:lumMod val="50000"/>
                  <a:lumOff val="50000"/>
                </a:schemeClr>
              </a:solidFill>
            </a:endParaRPr>
          </a:p>
        </p:txBody>
      </p:sp>
      <p:pic>
        <p:nvPicPr>
          <p:cNvPr id="8" name="Imagen 7"/>
          <p:cNvPicPr>
            <a:picLocks noChangeAspect="1"/>
          </p:cNvPicPr>
          <p:nvPr userDrawn="1"/>
        </p:nvPicPr>
        <p:blipFill rotWithShape="1">
          <a:blip r:embed="rId2"/>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3013101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86092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23276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1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8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09600" y="439738"/>
            <a:ext cx="7918450" cy="876300"/>
          </a:xfrm>
        </p:spPr>
        <p:txBody>
          <a:bodyPr/>
          <a:lstStyle/>
          <a:p>
            <a:r>
              <a:rPr lang="es-ES" smtClean="0"/>
              <a:t>Haga clic para modificar el estilo de título del patrón</a:t>
            </a:r>
            <a:endParaRPr lang="es-PE"/>
          </a:p>
        </p:txBody>
      </p:sp>
    </p:spTree>
    <p:extLst>
      <p:ext uri="{BB962C8B-B14F-4D97-AF65-F5344CB8AC3E}">
        <p14:creationId xmlns:p14="http://schemas.microsoft.com/office/powerpoint/2010/main" val="406907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es-PE" dirty="0" smtClean="0"/>
              <a:t>Click to edit Master text styles</a:t>
            </a:r>
          </a:p>
          <a:p>
            <a:pPr lvl="1"/>
            <a:r>
              <a:rPr lang="en-US" altLang="es-PE" dirty="0" smtClean="0"/>
              <a:t>Second level</a:t>
            </a:r>
          </a:p>
          <a:p>
            <a:pPr lvl="2"/>
            <a:r>
              <a:rPr lang="en-US" altLang="es-PE" dirty="0" smtClean="0"/>
              <a:t>Third level</a:t>
            </a:r>
          </a:p>
          <a:p>
            <a:pPr lvl="3"/>
            <a:r>
              <a:rPr lang="en-US" altLang="es-PE" dirty="0" smtClean="0"/>
              <a:t>Fourth level</a:t>
            </a:r>
          </a:p>
          <a:p>
            <a:pPr lvl="4"/>
            <a:r>
              <a:rPr lang="en-US" altLang="es-PE" dirty="0" smtClean="0"/>
              <a:t>Fifth level</a:t>
            </a:r>
          </a:p>
        </p:txBody>
      </p:sp>
      <p:sp>
        <p:nvSpPr>
          <p:cNvPr id="1028" name="Slide_Copyright"/>
          <p:cNvSpPr>
            <a:spLocks noChangeArrowheads="1"/>
          </p:cNvSpPr>
          <p:nvPr/>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smtClean="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smtClean="0">
                <a:solidFill>
                  <a:schemeClr val="tx1">
                    <a:lumMod val="50000"/>
                    <a:lumOff val="50000"/>
                  </a:schemeClr>
                </a:solidFill>
              </a:rPr>
              <a:t>.</a:t>
            </a:r>
            <a:endParaRPr lang="en-US" altLang="es-PE" sz="1000" i="1" dirty="0">
              <a:solidFill>
                <a:schemeClr val="tx1">
                  <a:lumMod val="50000"/>
                  <a:lumOff val="50000"/>
                </a:schemeClr>
              </a:solidFill>
            </a:endParaRP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es-PE" smtClean="0"/>
              <a:t>Click to edit Master title style</a:t>
            </a:r>
          </a:p>
        </p:txBody>
      </p:sp>
      <p:sp>
        <p:nvSpPr>
          <p:cNvPr id="1030" name="Slide_Page_Number"/>
          <p:cNvSpPr>
            <a:spLocks noChangeArrowheads="1"/>
          </p:cNvSpPr>
          <p:nvPr/>
        </p:nvSpPr>
        <p:spPr bwMode="auto">
          <a:xfrm>
            <a:off x="457200" y="6572603"/>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es-PE" sz="1000" dirty="0" smtClean="0">
                <a:solidFill>
                  <a:schemeClr val="tx1">
                    <a:lumMod val="50000"/>
                    <a:lumOff val="50000"/>
                  </a:schemeClr>
                </a:solidFill>
              </a:rPr>
              <a:t>1 </a:t>
            </a:r>
            <a:r>
              <a:rPr lang="en-US" altLang="es-PE" sz="1000" dirty="0">
                <a:solidFill>
                  <a:schemeClr val="tx1">
                    <a:lumMod val="50000"/>
                    <a:lumOff val="50000"/>
                  </a:schemeClr>
                </a:solidFill>
              </a:rPr>
              <a:t>- </a:t>
            </a:r>
            <a:fld id="{CC6CCC35-D252-4A19-A0BD-32E64AD2563A}" type="slidenum">
              <a:rPr lang="en-US" altLang="es-PE" sz="1000">
                <a:solidFill>
                  <a:schemeClr val="tx1">
                    <a:lumMod val="50000"/>
                    <a:lumOff val="50000"/>
                  </a:schemeClr>
                </a:solidFill>
              </a:rPr>
              <a:pPr algn="just" eaLnBrk="1" hangingPunct="1"/>
              <a:t>‹Nº›</a:t>
            </a:fld>
            <a:endParaRPr lang="en-US" altLang="es-PE" sz="1000" dirty="0">
              <a:solidFill>
                <a:schemeClr val="tx1">
                  <a:lumMod val="50000"/>
                  <a:lumOff val="50000"/>
                </a:schemeClr>
              </a:solidFill>
            </a:endParaRPr>
          </a:p>
        </p:txBody>
      </p:sp>
      <p:pic>
        <p:nvPicPr>
          <p:cNvPr id="2" name="Imagen 1"/>
          <p:cNvPicPr>
            <a:picLocks noChangeAspect="1"/>
          </p:cNvPicPr>
          <p:nvPr userDrawn="1"/>
        </p:nvPicPr>
        <p:blipFill rotWithShape="1">
          <a:blip r:embed="rId8"/>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423549090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iming>
    <p:tnLst>
      <p:par>
        <p:cTn id="1" dur="indefinite" restart="never" nodeType="tmRoot"/>
      </p:par>
    </p:tnLst>
  </p:timing>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C0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C0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rgbClr val="C00000"/>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272">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gif"/><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cs.spring.io/spring/docs/current/spring-framework-reference/web.html" TargetMode="External"/><Relationship Id="rId2" Type="http://schemas.openxmlformats.org/officeDocument/2006/relationships/hyperlink" Target="https://docs.spring.io/spring-framework/docs/current/spring-framework-reference/core.html" TargetMode="External"/><Relationship Id="rId1" Type="http://schemas.openxmlformats.org/officeDocument/2006/relationships/slideLayout" Target="../slideLayouts/slideLayout2.xml"/><Relationship Id="rId4" Type="http://schemas.openxmlformats.org/officeDocument/2006/relationships/hyperlink" Target="http://www.http2demo.io/"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_Gray_Number"/>
          <p:cNvSpPr>
            <a:spLocks noChangeArrowheads="1"/>
          </p:cNvSpPr>
          <p:nvPr/>
        </p:nvSpPr>
        <p:spPr bwMode="auto">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27700" b="1" dirty="0">
                <a:solidFill>
                  <a:srgbClr val="CCCCCC"/>
                </a:solidFill>
                <a:latin typeface="Times New Roman" pitchFamily="18" charset="0"/>
                <a:sym typeface="Times New Roman" pitchFamily="18" charset="0"/>
              </a:rPr>
              <a:t>3</a:t>
            </a:r>
            <a:endParaRPr lang="es-PE" altLang="zh-CN" dirty="0"/>
          </a:p>
        </p:txBody>
      </p:sp>
      <p:sp>
        <p:nvSpPr>
          <p:cNvPr id="2051" name="Slide_Copyright"/>
          <p:cNvSpPr>
            <a:spLocks noChangeArrowheads="1"/>
          </p:cNvSpPr>
          <p:nvPr/>
        </p:nvSpPr>
        <p:spPr bwMode="auto">
          <a:xfrm>
            <a:off x="2517775" y="6564313"/>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1000" i="1">
                <a:solidFill>
                  <a:srgbClr val="7F7F7F"/>
                </a:solidFill>
              </a:rPr>
              <a:t>Copyright © Todos los Derechos Reservados - Cibertec Perú SAC.</a:t>
            </a:r>
          </a:p>
        </p:txBody>
      </p:sp>
      <p:pic>
        <p:nvPicPr>
          <p:cNvPr id="2052" name="Imagen 7"/>
          <p:cNvPicPr>
            <a:picLocks noChangeAspect="1" noChangeArrowheads="1"/>
          </p:cNvPicPr>
          <p:nvPr/>
        </p:nvPicPr>
        <p:blipFill>
          <a:blip r:embed="rId2">
            <a:extLst>
              <a:ext uri="{28A0092B-C50C-407E-A947-70E740481C1C}">
                <a14:useLocalDpi xmlns:a14="http://schemas.microsoft.com/office/drawing/2010/main" val="0"/>
              </a:ext>
            </a:extLst>
          </a:blip>
          <a:srcRect l="25999" t="4480" r="7999"/>
          <a:stretch>
            <a:fillRect/>
          </a:stretch>
        </p:blipFill>
        <p:spPr bwMode="auto">
          <a:xfrm>
            <a:off x="6748463" y="6530975"/>
            <a:ext cx="20574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10"/>
          <p:cNvSpPr>
            <a:spLocks noGrp="1" noChangeArrowheads="1"/>
          </p:cNvSpPr>
          <p:nvPr>
            <p:ph type="title"/>
          </p:nvPr>
        </p:nvSpPr>
        <p:spPr>
          <a:xfrm>
            <a:off x="914400" y="2667000"/>
            <a:ext cx="73152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pPr>
            <a:r>
              <a:rPr lang="en-US" dirty="0"/>
              <a:t>Features of the framework for building RESTful Service</a:t>
            </a:r>
            <a:endParaRPr lang="es-PE" altLang="zh-CN" dirty="0" smtClean="0">
              <a:ea typeface="SimSun" pitchFamily="2" charset="-122"/>
            </a:endParaRPr>
          </a:p>
        </p:txBody>
      </p:sp>
      <p:sp>
        <p:nvSpPr>
          <p:cNvPr id="2054" name="Subtitle 5"/>
          <p:cNvSpPr>
            <a:spLocks noGrp="1" noChangeArrowheads="1"/>
          </p:cNvSpPr>
          <p:nvPr>
            <p:ph type="subTitle" idx="4294967295"/>
          </p:nvPr>
        </p:nvSpPr>
        <p:spPr>
          <a:xfrm>
            <a:off x="0" y="4419600"/>
            <a:ext cx="9144000" cy="365125"/>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ctr">
              <a:buFont typeface="Arial" pitchFamily="34" charset="0"/>
              <a:buNone/>
            </a:pPr>
            <a:r>
              <a:rPr lang="es-PE" altLang="zh-CN" dirty="0" smtClean="0">
                <a:ea typeface="SimSun" pitchFamily="2" charset="-122"/>
              </a:rPr>
              <a:t>Java </a:t>
            </a:r>
            <a:r>
              <a:rPr lang="en-US" dirty="0"/>
              <a:t>Backend Developer I</a:t>
            </a:r>
            <a:endParaRPr lang="es-PE" altLang="zh-CN" dirty="0" smtClean="0">
              <a:ea typeface="SimSun" pitchFamily="2" charset="-122"/>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28600"/>
            <a:ext cx="2715242" cy="457200"/>
          </a:xfrm>
          <a:prstGeom prst="rect">
            <a:avLst/>
          </a:prstGeom>
        </p:spPr>
      </p:pic>
      <p:graphicFrame>
        <p:nvGraphicFramePr>
          <p:cNvPr id="10" name="Diagrama 9"/>
          <p:cNvGraphicFramePr>
            <a:graphicFrameLocks/>
          </p:cNvGraphicFramePr>
          <p:nvPr>
            <p:extLst>
              <p:ext uri="{D42A27DB-BD31-4B8C-83A1-F6EECF244321}">
                <p14:modId xmlns:p14="http://schemas.microsoft.com/office/powerpoint/2010/main" val="949081401"/>
              </p:ext>
            </p:extLst>
          </p:nvPr>
        </p:nvGraphicFramePr>
        <p:xfrm>
          <a:off x="381110" y="228684"/>
          <a:ext cx="5105266" cy="761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Framework</a:t>
            </a:r>
          </a:p>
        </p:txBody>
      </p:sp>
      <p:sp>
        <p:nvSpPr>
          <p:cNvPr id="5123" name="Rectangle 1031"/>
          <p:cNvSpPr>
            <a:spLocks noGrp="1" noChangeArrowheads="1"/>
          </p:cNvSpPr>
          <p:nvPr>
            <p:ph idx="1"/>
          </p:nvPr>
        </p:nvSpPr>
        <p:spPr>
          <a:xfrm>
            <a:off x="533506" y="1066862"/>
            <a:ext cx="7918450" cy="5510226"/>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altLang="zh-CN" b="1" u="sng" dirty="0">
                <a:ea typeface="SimSun" pitchFamily="2" charset="-122"/>
              </a:rPr>
              <a:t>Características</a:t>
            </a:r>
            <a:endParaRPr lang="es-PE" u="sng" dirty="0" smtClean="0"/>
          </a:p>
          <a:p>
            <a:pPr algn="just"/>
            <a:r>
              <a:rPr lang="es-PE" u="sng" dirty="0" smtClean="0"/>
              <a:t>Evoluciona</a:t>
            </a:r>
            <a:endParaRPr lang="es-PE" u="sng" dirty="0"/>
          </a:p>
          <a:p>
            <a:pPr algn="just"/>
            <a:r>
              <a:rPr lang="es-PE" dirty="0" smtClean="0"/>
              <a:t>En </a:t>
            </a:r>
            <a:r>
              <a:rPr lang="es-PE" dirty="0"/>
              <a:t>los primeros días de Java EE y Spring, se crearon aplicaciones para implementarlas en un servidor de aplicaciones. Hoy en día, con la ayuda de Spring </a:t>
            </a:r>
            <a:r>
              <a:rPr lang="es-PE" dirty="0" err="1"/>
              <a:t>Boot</a:t>
            </a:r>
            <a:r>
              <a:rPr lang="es-PE" dirty="0"/>
              <a:t>, las aplicaciones se crean de una forma amigable a los </a:t>
            </a:r>
            <a:r>
              <a:rPr lang="es-PE" dirty="0" err="1"/>
              <a:t>devops</a:t>
            </a:r>
            <a:r>
              <a:rPr lang="es-PE" dirty="0"/>
              <a:t> y la nube, con el contenedor de servlets embebido y fácil de cambiar</a:t>
            </a:r>
            <a:r>
              <a:rPr lang="es-PE" dirty="0" smtClean="0"/>
              <a:t>.</a:t>
            </a:r>
          </a:p>
          <a:p>
            <a:pPr algn="just"/>
            <a:r>
              <a:rPr lang="es-PE" u="sng" dirty="0" smtClean="0"/>
              <a:t>Innovando y evolucionando en proyectos</a:t>
            </a:r>
            <a:endParaRPr lang="es-PE" dirty="0"/>
          </a:p>
          <a:p>
            <a:pPr algn="just"/>
            <a:r>
              <a:rPr lang="es-PE" dirty="0" smtClean="0"/>
              <a:t>Más </a:t>
            </a:r>
            <a:r>
              <a:rPr lang="es-PE" dirty="0"/>
              <a:t>allá del Spring Framework, hay otros proyectos, como Spring </a:t>
            </a:r>
            <a:r>
              <a:rPr lang="es-PE" dirty="0" err="1"/>
              <a:t>Boot</a:t>
            </a:r>
            <a:r>
              <a:rPr lang="es-PE" dirty="0"/>
              <a:t>, Spring Security, Spring Data, Spring Cloud, Spring </a:t>
            </a:r>
            <a:r>
              <a:rPr lang="es-PE" dirty="0" err="1"/>
              <a:t>Batch</a:t>
            </a:r>
            <a:r>
              <a:rPr lang="es-PE" dirty="0"/>
              <a:t>, entre otros. </a:t>
            </a:r>
            <a:r>
              <a:rPr lang="es-PE" dirty="0" smtClean="0"/>
              <a:t>En</a:t>
            </a:r>
            <a:r>
              <a:rPr lang="es-PE" dirty="0"/>
              <a:t> </a:t>
            </a:r>
            <a:r>
              <a:rPr lang="es-PE" u="sng" dirty="0"/>
              <a:t>spring.io/</a:t>
            </a:r>
            <a:r>
              <a:rPr lang="es-PE" u="sng" dirty="0" err="1"/>
              <a:t>projects</a:t>
            </a:r>
            <a:r>
              <a:rPr lang="es-PE" dirty="0"/>
              <a:t> </a:t>
            </a:r>
            <a:r>
              <a:rPr lang="es-PE" dirty="0" smtClean="0"/>
              <a:t>se puede </a:t>
            </a:r>
            <a:r>
              <a:rPr lang="es-PE" dirty="0"/>
              <a:t>ver la lista completa de proyectos Spring</a:t>
            </a:r>
            <a:r>
              <a:rPr lang="es-PE" dirty="0" smtClean="0"/>
              <a:t>.</a:t>
            </a:r>
            <a:endParaRPr lang="es-PE" dirty="0"/>
          </a:p>
          <a:p>
            <a:pPr marL="114300" lvl="1" indent="0" algn="just" eaLnBrk="1" hangingPunct="1">
              <a:buNone/>
            </a:pPr>
            <a:endParaRPr lang="es-ES" dirty="0"/>
          </a:p>
          <a:p>
            <a:pPr algn="just"/>
            <a:endParaRPr lang="es-PE" dirty="0"/>
          </a:p>
        </p:txBody>
      </p:sp>
    </p:spTree>
    <p:extLst>
      <p:ext uri="{BB962C8B-B14F-4D97-AF65-F5344CB8AC3E}">
        <p14:creationId xmlns:p14="http://schemas.microsoft.com/office/powerpoint/2010/main" val="7459423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Módulo Spring Core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902" y="1315084"/>
            <a:ext cx="4278879" cy="40384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CuadroTexto"/>
          <p:cNvSpPr txBox="1"/>
          <p:nvPr/>
        </p:nvSpPr>
        <p:spPr>
          <a:xfrm>
            <a:off x="5333980" y="1353279"/>
            <a:ext cx="3428910" cy="3139321"/>
          </a:xfrm>
          <a:prstGeom prst="rect">
            <a:avLst/>
          </a:prstGeom>
          <a:noFill/>
          <a:ln w="9525">
            <a:solidFill>
              <a:schemeClr val="tx1"/>
            </a:solidFill>
          </a:ln>
        </p:spPr>
        <p:txBody>
          <a:bodyPr wrap="square" rtlCol="0">
            <a:spAutoFit/>
          </a:bodyPr>
          <a:lstStyle/>
          <a:p>
            <a:pPr algn="just"/>
            <a:r>
              <a:rPr lang="es-PE" u="sng" dirty="0" smtClean="0"/>
              <a:t>Permite</a:t>
            </a:r>
          </a:p>
          <a:p>
            <a:pPr marL="285750" indent="-285750" algn="just">
              <a:buFont typeface="Arial" panose="020B0604020202020204" pitchFamily="34" charset="0"/>
              <a:buChar char="•"/>
            </a:pPr>
            <a:r>
              <a:rPr lang="es-PE" dirty="0" smtClean="0"/>
              <a:t>Utiliza el paradigma de la inversión de control</a:t>
            </a:r>
          </a:p>
          <a:p>
            <a:pPr marL="285750" indent="-285750" algn="just">
              <a:buFont typeface="Arial" panose="020B0604020202020204" pitchFamily="34" charset="0"/>
              <a:buChar char="•"/>
            </a:pPr>
            <a:r>
              <a:rPr lang="es-PE" dirty="0" smtClean="0"/>
              <a:t>La creación de Beans a través de la inyección de dependencia.</a:t>
            </a:r>
          </a:p>
          <a:p>
            <a:pPr marL="285750" indent="-285750" algn="just">
              <a:buFont typeface="Arial" panose="020B0604020202020204" pitchFamily="34" charset="0"/>
              <a:buChar char="•"/>
            </a:pPr>
            <a:r>
              <a:rPr lang="es-PE" dirty="0" smtClean="0"/>
              <a:t>El Uso de contexto como almacén de los </a:t>
            </a:r>
            <a:r>
              <a:rPr lang="es-PE" dirty="0" err="1" smtClean="0"/>
              <a:t>Bean</a:t>
            </a:r>
            <a:r>
              <a:rPr lang="es-PE" dirty="0" smtClean="0"/>
              <a:t> en memoria.</a:t>
            </a:r>
          </a:p>
          <a:p>
            <a:pPr marL="285750" indent="-285750" algn="just">
              <a:buFont typeface="Arial" panose="020B0604020202020204" pitchFamily="34" charset="0"/>
              <a:buChar char="•"/>
            </a:pPr>
            <a:r>
              <a:rPr lang="es-PE" dirty="0" smtClean="0"/>
              <a:t>El uso de Spring </a:t>
            </a:r>
            <a:r>
              <a:rPr lang="es-PE" dirty="0" err="1" smtClean="0"/>
              <a:t>Expresion</a:t>
            </a:r>
            <a:r>
              <a:rPr lang="es-PE" dirty="0" smtClean="0"/>
              <a:t> </a:t>
            </a:r>
            <a:r>
              <a:rPr lang="es-PE" dirty="0" err="1" smtClean="0"/>
              <a:t>Language</a:t>
            </a:r>
            <a:r>
              <a:rPr lang="es-PE" dirty="0" smtClean="0"/>
              <a:t> (</a:t>
            </a:r>
            <a:r>
              <a:rPr lang="es-PE" dirty="0" err="1" smtClean="0"/>
              <a:t>SpEL</a:t>
            </a:r>
            <a:r>
              <a:rPr lang="es-PE" dirty="0" smtClean="0"/>
              <a:t>) </a:t>
            </a:r>
            <a:endParaRPr lang="es-PE" dirty="0"/>
          </a:p>
        </p:txBody>
      </p:sp>
    </p:spTree>
    <p:extLst>
      <p:ext uri="{BB962C8B-B14F-4D97-AF65-F5344CB8AC3E}">
        <p14:creationId xmlns:p14="http://schemas.microsoft.com/office/powerpoint/2010/main" val="33045080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Core</a:t>
            </a:r>
          </a:p>
        </p:txBody>
      </p:sp>
      <p:sp>
        <p:nvSpPr>
          <p:cNvPr id="5123" name="Rectangle 1031"/>
          <p:cNvSpPr>
            <a:spLocks noGrp="1" noChangeArrowheads="1"/>
          </p:cNvSpPr>
          <p:nvPr>
            <p:ph idx="1"/>
          </p:nvPr>
        </p:nvSpPr>
        <p:spPr>
          <a:xfrm>
            <a:off x="609704" y="1295456"/>
            <a:ext cx="7918450" cy="320805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dirty="0" smtClean="0"/>
              <a:t>El </a:t>
            </a:r>
            <a:r>
              <a:rPr lang="es-PE" dirty="0" err="1"/>
              <a:t>core</a:t>
            </a:r>
            <a:r>
              <a:rPr lang="es-PE" dirty="0"/>
              <a:t> de </a:t>
            </a:r>
            <a:r>
              <a:rPr lang="es-PE" b="1" dirty="0"/>
              <a:t>Spring</a:t>
            </a:r>
            <a:r>
              <a:rPr lang="es-PE" dirty="0"/>
              <a:t> se basa en el concepto de </a:t>
            </a:r>
            <a:r>
              <a:rPr lang="es-PE" b="1" dirty="0"/>
              <a:t>Inversión de Control</a:t>
            </a:r>
            <a:r>
              <a:rPr lang="es-PE" dirty="0"/>
              <a:t> (</a:t>
            </a:r>
            <a:r>
              <a:rPr lang="es-PE" b="1" dirty="0" err="1"/>
              <a:t>IoC</a:t>
            </a:r>
            <a:r>
              <a:rPr lang="es-PE" dirty="0"/>
              <a:t> por sus siglas en inglés), más específicamente en la </a:t>
            </a:r>
            <a:r>
              <a:rPr lang="es-PE" b="1" dirty="0"/>
              <a:t>Inyección de Dependencias</a:t>
            </a:r>
            <a:r>
              <a:rPr lang="es-PE" dirty="0"/>
              <a:t> (</a:t>
            </a:r>
            <a:r>
              <a:rPr lang="es-PE" b="1" dirty="0"/>
              <a:t>DI</a:t>
            </a:r>
            <a:r>
              <a:rPr lang="es-PE" dirty="0"/>
              <a:t>). </a:t>
            </a:r>
            <a:endParaRPr lang="es-PE" dirty="0" smtClean="0"/>
          </a:p>
          <a:p>
            <a:pPr algn="just"/>
            <a:r>
              <a:rPr lang="es-PE" u="sng" dirty="0" smtClean="0"/>
              <a:t>Inversión de Control</a:t>
            </a:r>
            <a:r>
              <a:rPr lang="es-PE" dirty="0" smtClean="0"/>
              <a:t> </a:t>
            </a:r>
          </a:p>
          <a:p>
            <a:pPr algn="just"/>
            <a:r>
              <a:rPr lang="es-PE" u="sng" dirty="0" smtClean="0"/>
              <a:t>Concepto</a:t>
            </a:r>
            <a:r>
              <a:rPr lang="es-PE" dirty="0" smtClean="0"/>
              <a:t> Este </a:t>
            </a:r>
            <a:r>
              <a:rPr lang="es-PE" dirty="0"/>
              <a:t>es un proceso en el cual los objetos definen sus </a:t>
            </a:r>
            <a:r>
              <a:rPr lang="es-PE" b="1" dirty="0"/>
              <a:t>dependencias</a:t>
            </a:r>
            <a:r>
              <a:rPr lang="es-PE" dirty="0"/>
              <a:t> (o sea, los otros objetos con los que trabajan) solo a través de los argumentos de su constructor, argumentos a un método de </a:t>
            </a:r>
            <a:r>
              <a:rPr lang="es-PE" dirty="0" err="1"/>
              <a:t>factory</a:t>
            </a:r>
            <a:r>
              <a:rPr lang="es-PE" dirty="0"/>
              <a:t>, o métodos setter que son invocados después de que el objeto se ha construido. </a:t>
            </a:r>
            <a:endParaRPr lang="es-PE" dirty="0" smtClean="0"/>
          </a:p>
        </p:txBody>
      </p:sp>
    </p:spTree>
    <p:extLst>
      <p:ext uri="{BB962C8B-B14F-4D97-AF65-F5344CB8AC3E}">
        <p14:creationId xmlns:p14="http://schemas.microsoft.com/office/powerpoint/2010/main" val="194991659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Core</a:t>
            </a:r>
          </a:p>
        </p:txBody>
      </p:sp>
      <p:sp>
        <p:nvSpPr>
          <p:cNvPr id="5123" name="Rectangle 1031"/>
          <p:cNvSpPr>
            <a:spLocks noGrp="1" noChangeArrowheads="1"/>
          </p:cNvSpPr>
          <p:nvPr>
            <p:ph idx="1"/>
          </p:nvPr>
        </p:nvSpPr>
        <p:spPr>
          <a:xfrm>
            <a:off x="533506" y="1143060"/>
            <a:ext cx="7918450" cy="3952877"/>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ES" b="1" u="sng" dirty="0" smtClean="0"/>
              <a:t>Inversión de Control</a:t>
            </a:r>
          </a:p>
          <a:p>
            <a:pPr marL="114300" lvl="1" indent="0" algn="just" eaLnBrk="1" hangingPunct="1">
              <a:buNone/>
            </a:pPr>
            <a:r>
              <a:rPr lang="es-ES" u="sng" dirty="0" smtClean="0"/>
              <a:t>Beneficios</a:t>
            </a:r>
            <a:r>
              <a:rPr lang="es-ES" dirty="0" smtClean="0"/>
              <a:t> </a:t>
            </a:r>
          </a:p>
          <a:p>
            <a:pPr marL="114300" lvl="1" indent="0" algn="just" eaLnBrk="1" hangingPunct="1">
              <a:buNone/>
            </a:pPr>
            <a:r>
              <a:rPr lang="es-ES" dirty="0" smtClean="0"/>
              <a:t>Nos proporciona los siguientes beneficios:</a:t>
            </a:r>
          </a:p>
          <a:p>
            <a:pPr marL="350838" indent="-342900" algn="just">
              <a:buFont typeface="Arial" panose="020B0604020202020204" pitchFamily="34" charset="0"/>
              <a:buChar char="•"/>
            </a:pPr>
            <a:r>
              <a:rPr lang="es-PE" dirty="0" smtClean="0"/>
              <a:t>Crea </a:t>
            </a:r>
            <a:r>
              <a:rPr lang="es-PE" dirty="0"/>
              <a:t>los objetos por nosotros</a:t>
            </a:r>
          </a:p>
          <a:p>
            <a:pPr marL="350838" indent="-342900" algn="just">
              <a:buFont typeface="Arial" panose="020B0604020202020204" pitchFamily="34" charset="0"/>
              <a:buChar char="•"/>
            </a:pPr>
            <a:r>
              <a:rPr lang="es-PE" dirty="0"/>
              <a:t>Maneja nuestros objetos</a:t>
            </a:r>
          </a:p>
          <a:p>
            <a:pPr marL="350838" indent="-342900" algn="just">
              <a:buFont typeface="Arial" panose="020B0604020202020204" pitchFamily="34" charset="0"/>
              <a:buChar char="•"/>
            </a:pPr>
            <a:r>
              <a:rPr lang="es-PE" dirty="0"/>
              <a:t>Ayuda a que nuestra aplicación sea configurable.</a:t>
            </a:r>
          </a:p>
          <a:p>
            <a:pPr marL="350838" indent="-342900" algn="just">
              <a:buFont typeface="Arial" panose="020B0604020202020204" pitchFamily="34" charset="0"/>
              <a:buChar char="•"/>
            </a:pPr>
            <a:r>
              <a:rPr lang="es-PE" dirty="0"/>
              <a:t>Manejo de dependencias.</a:t>
            </a:r>
          </a:p>
          <a:p>
            <a:pPr marL="114300" lvl="1" indent="0" algn="just" eaLnBrk="1" hangingPunct="1">
              <a:buNone/>
            </a:pPr>
            <a:r>
              <a:rPr lang="es-ES" dirty="0" smtClean="0"/>
              <a:t>El paradigma de inversión de control se aplica en Spring Core a través de la Inyección de Dependencia.</a:t>
            </a:r>
          </a:p>
          <a:p>
            <a:pPr marL="114300" lvl="1" indent="0" algn="just" eaLnBrk="1" hangingPunct="1">
              <a:buNone/>
            </a:pPr>
            <a:endParaRPr lang="es-ES" dirty="0" smtClean="0"/>
          </a:p>
        </p:txBody>
      </p:sp>
    </p:spTree>
    <p:extLst>
      <p:ext uri="{BB962C8B-B14F-4D97-AF65-F5344CB8AC3E}">
        <p14:creationId xmlns:p14="http://schemas.microsoft.com/office/powerpoint/2010/main" val="58539010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Core</a:t>
            </a:r>
          </a:p>
        </p:txBody>
      </p:sp>
      <p:sp>
        <p:nvSpPr>
          <p:cNvPr id="5123" name="Rectangle 1031"/>
          <p:cNvSpPr>
            <a:spLocks noGrp="1" noChangeArrowheads="1"/>
          </p:cNvSpPr>
          <p:nvPr>
            <p:ph idx="1"/>
          </p:nvPr>
        </p:nvSpPr>
        <p:spPr>
          <a:xfrm>
            <a:off x="609704" y="1219258"/>
            <a:ext cx="7918450" cy="4426853"/>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b="1" u="sng" dirty="0" smtClean="0">
                <a:ea typeface="SimSun" pitchFamily="2" charset="-122"/>
              </a:rPr>
              <a:t>Inyección de Dependencias </a:t>
            </a:r>
            <a:endParaRPr lang="es-ES" b="1" u="sng" dirty="0" smtClean="0"/>
          </a:p>
          <a:p>
            <a:pPr marL="114300" lvl="1" indent="0" algn="just" eaLnBrk="1" hangingPunct="1">
              <a:buNone/>
            </a:pPr>
            <a:r>
              <a:rPr lang="es-PE" b="1" u="sng" dirty="0" smtClean="0"/>
              <a:t>Concepto</a:t>
            </a:r>
          </a:p>
          <a:p>
            <a:pPr marL="114300" lvl="1" indent="0" algn="just" eaLnBrk="1" hangingPunct="1">
              <a:buNone/>
            </a:pPr>
            <a:r>
              <a:rPr lang="es-PE" dirty="0" smtClean="0"/>
              <a:t>Se </a:t>
            </a:r>
            <a:r>
              <a:rPr lang="es-PE" dirty="0"/>
              <a:t>enfoca en el acoplamiento débil: los componentes de nuestra aplicación deben estar lo más separado posible acerca de otros componentes. </a:t>
            </a:r>
          </a:p>
          <a:p>
            <a:pPr marL="114300" lvl="1" indent="0" algn="just" eaLnBrk="1" hangingPunct="1">
              <a:buNone/>
            </a:pPr>
            <a:r>
              <a:rPr lang="es-PE" dirty="0"/>
              <a:t>La forma más fácil de lograr este bajo acoplamiento en Java es mediante el uso de Interfaces. </a:t>
            </a:r>
          </a:p>
          <a:p>
            <a:pPr marL="114300" lvl="1" indent="0" algn="just" eaLnBrk="1" hangingPunct="1">
              <a:buNone/>
            </a:pPr>
            <a:r>
              <a:rPr lang="es-PE" dirty="0"/>
              <a:t>Como cada componente de la aplicación solo está consciente de la interface de otros componentes, podemos cambiar la implementación del componente sin afectar a los componentes que usan el nuevo componente. </a:t>
            </a:r>
          </a:p>
          <a:p>
            <a:pPr marL="114300" lvl="1" indent="0" algn="just" eaLnBrk="1" hangingPunct="1">
              <a:buNone/>
            </a:pPr>
            <a:r>
              <a:rPr lang="es-PE" dirty="0"/>
              <a:t>Permite el desarrollo a base de </a:t>
            </a:r>
            <a:r>
              <a:rPr lang="es-PE" dirty="0" err="1"/>
              <a:t>Beans</a:t>
            </a:r>
            <a:r>
              <a:rPr lang="es-PE" dirty="0"/>
              <a:t> (</a:t>
            </a:r>
            <a:r>
              <a:rPr lang="es-PE" dirty="0" err="1"/>
              <a:t>POJOs</a:t>
            </a:r>
            <a:r>
              <a:rPr lang="es-PE" dirty="0"/>
              <a:t>)</a:t>
            </a:r>
            <a:endParaRPr lang="es-ES" dirty="0"/>
          </a:p>
        </p:txBody>
      </p:sp>
    </p:spTree>
    <p:extLst>
      <p:ext uri="{BB962C8B-B14F-4D97-AF65-F5344CB8AC3E}">
        <p14:creationId xmlns:p14="http://schemas.microsoft.com/office/powerpoint/2010/main" val="42049453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Core</a:t>
            </a:r>
          </a:p>
        </p:txBody>
      </p:sp>
      <p:sp>
        <p:nvSpPr>
          <p:cNvPr id="5123" name="Rectangle 1031"/>
          <p:cNvSpPr>
            <a:spLocks noGrp="1" noChangeArrowheads="1"/>
          </p:cNvSpPr>
          <p:nvPr>
            <p:ph idx="1"/>
          </p:nvPr>
        </p:nvSpPr>
        <p:spPr>
          <a:xfrm>
            <a:off x="609704" y="1295456"/>
            <a:ext cx="7918450" cy="314034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Inyección de Dependencia en Spring</a:t>
            </a:r>
          </a:p>
          <a:p>
            <a:pPr algn="just"/>
            <a:r>
              <a:rPr lang="es-PE" dirty="0" smtClean="0"/>
              <a:t>En lugar de que el </a:t>
            </a:r>
            <a:r>
              <a:rPr lang="es-PE" dirty="0"/>
              <a:t>mismo objeto </a:t>
            </a:r>
            <a:r>
              <a:rPr lang="es-PE" dirty="0" smtClean="0"/>
              <a:t>sea quien </a:t>
            </a:r>
            <a:r>
              <a:rPr lang="es-PE" dirty="0"/>
              <a:t>se encargue de instanciar, o localizar, las dependencias con las que trabaja (usando directamente su constructor o un localizador de servicios), </a:t>
            </a:r>
            <a:r>
              <a:rPr lang="es-PE" b="1" dirty="0"/>
              <a:t>es el contenedor el que inyecta estas dependencias cuando crea al </a:t>
            </a:r>
            <a:r>
              <a:rPr lang="es-PE" b="1" dirty="0" err="1"/>
              <a:t>bean</a:t>
            </a:r>
            <a:r>
              <a:rPr lang="es-PE" dirty="0"/>
              <a:t>. Este proceso, como podemos observar, es el inverso al que normalmente se hace, y de ahí el nombre de Inversión de Control (es el </a:t>
            </a:r>
            <a:r>
              <a:rPr lang="es-PE" dirty="0" err="1"/>
              <a:t>framework</a:t>
            </a:r>
            <a:r>
              <a:rPr lang="es-PE" dirty="0"/>
              <a:t> el que hace el trabajo, no el </a:t>
            </a:r>
            <a:r>
              <a:rPr lang="es-PE" dirty="0" smtClean="0"/>
              <a:t>programador).</a:t>
            </a:r>
          </a:p>
        </p:txBody>
      </p:sp>
    </p:spTree>
    <p:extLst>
      <p:ext uri="{BB962C8B-B14F-4D97-AF65-F5344CB8AC3E}">
        <p14:creationId xmlns:p14="http://schemas.microsoft.com/office/powerpoint/2010/main" val="33031956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Core</a:t>
            </a:r>
          </a:p>
        </p:txBody>
      </p:sp>
      <p:sp>
        <p:nvSpPr>
          <p:cNvPr id="5123" name="Rectangle 1031"/>
          <p:cNvSpPr>
            <a:spLocks noGrp="1" noChangeArrowheads="1"/>
          </p:cNvSpPr>
          <p:nvPr>
            <p:ph idx="1"/>
          </p:nvPr>
        </p:nvSpPr>
        <p:spPr>
          <a:xfrm>
            <a:off x="609704" y="1143060"/>
            <a:ext cx="7918450" cy="510396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Spring </a:t>
            </a:r>
            <a:r>
              <a:rPr lang="es-PE" b="1" u="sng" dirty="0" err="1" smtClean="0"/>
              <a:t>Beans</a:t>
            </a:r>
            <a:r>
              <a:rPr lang="es-PE" dirty="0" smtClean="0"/>
              <a:t> </a:t>
            </a:r>
          </a:p>
          <a:p>
            <a:pPr algn="just"/>
            <a:r>
              <a:rPr lang="es-PE" b="1" u="sng" dirty="0" smtClean="0"/>
              <a:t>Concepto</a:t>
            </a:r>
            <a:r>
              <a:rPr lang="es-PE" b="1" dirty="0" smtClean="0"/>
              <a:t> </a:t>
            </a:r>
          </a:p>
          <a:p>
            <a:pPr algn="just"/>
            <a:r>
              <a:rPr lang="es-PE" dirty="0" smtClean="0"/>
              <a:t>Cualquier </a:t>
            </a:r>
            <a:r>
              <a:rPr lang="es-PE" dirty="0"/>
              <a:t>objeto en </a:t>
            </a:r>
            <a:r>
              <a:rPr lang="es-PE" dirty="0" smtClean="0"/>
              <a:t>Spring </a:t>
            </a:r>
            <a:r>
              <a:rPr lang="es-PE" dirty="0" err="1" smtClean="0"/>
              <a:t>framework</a:t>
            </a:r>
            <a:r>
              <a:rPr lang="es-PE" dirty="0" smtClean="0"/>
              <a:t> que </a:t>
            </a:r>
            <a:r>
              <a:rPr lang="es-PE" dirty="0"/>
              <a:t>inicializamos a través del contenedor Spring se llama Spring </a:t>
            </a:r>
            <a:r>
              <a:rPr lang="es-PE" dirty="0" err="1"/>
              <a:t>Bean</a:t>
            </a:r>
            <a:r>
              <a:rPr lang="es-PE" dirty="0"/>
              <a:t>. Cualquier clase Java POJO normal puede ser un Spring </a:t>
            </a:r>
            <a:r>
              <a:rPr lang="es-PE" dirty="0" err="1"/>
              <a:t>Bean</a:t>
            </a:r>
            <a:r>
              <a:rPr lang="es-PE" dirty="0"/>
              <a:t> si está configurada para inicializarse a través del contenedor al proporcionar información de metadatos de configuración</a:t>
            </a:r>
            <a:r>
              <a:rPr lang="es-PE" dirty="0" smtClean="0"/>
              <a:t>.</a:t>
            </a:r>
          </a:p>
          <a:p>
            <a:pPr algn="just"/>
            <a:r>
              <a:rPr lang="es-PE" b="1" u="sng" dirty="0"/>
              <a:t>Á</a:t>
            </a:r>
            <a:r>
              <a:rPr lang="es-PE" b="1" u="sng" dirty="0" smtClean="0"/>
              <a:t>mbito</a:t>
            </a:r>
            <a:endParaRPr lang="es-PE" b="1" dirty="0"/>
          </a:p>
          <a:p>
            <a:pPr algn="just"/>
            <a:r>
              <a:rPr lang="es-PE" dirty="0"/>
              <a:t>Hay cinco ámbitos definidos para Spring Beans.</a:t>
            </a:r>
          </a:p>
          <a:p>
            <a:pPr algn="just"/>
            <a:r>
              <a:rPr lang="es-PE" dirty="0" smtClean="0"/>
              <a:t>1.- </a:t>
            </a:r>
            <a:r>
              <a:rPr lang="es-PE" dirty="0" err="1" smtClean="0"/>
              <a:t>singleton</a:t>
            </a:r>
            <a:r>
              <a:rPr lang="es-PE" dirty="0"/>
              <a:t>: solo se creará una instancia del </a:t>
            </a:r>
            <a:r>
              <a:rPr lang="es-PE" dirty="0" err="1"/>
              <a:t>bean</a:t>
            </a:r>
            <a:r>
              <a:rPr lang="es-PE" dirty="0"/>
              <a:t> para cada contenedor. Este es el alcance predeterminado para los </a:t>
            </a:r>
            <a:r>
              <a:rPr lang="es-PE" dirty="0" err="1" smtClean="0"/>
              <a:t>beans</a:t>
            </a:r>
            <a:r>
              <a:rPr lang="es-PE" dirty="0" smtClean="0"/>
              <a:t> de </a:t>
            </a:r>
            <a:r>
              <a:rPr lang="es-PE" dirty="0" err="1" smtClean="0"/>
              <a:t>spring</a:t>
            </a:r>
            <a:r>
              <a:rPr lang="es-PE" dirty="0" smtClean="0"/>
              <a:t>. </a:t>
            </a:r>
            <a:r>
              <a:rPr lang="es-PE" dirty="0"/>
              <a:t>Al usar este alcance, asegúrese de que </a:t>
            </a:r>
            <a:r>
              <a:rPr lang="es-PE" dirty="0" err="1"/>
              <a:t>bean</a:t>
            </a:r>
            <a:r>
              <a:rPr lang="es-PE" dirty="0"/>
              <a:t> no tenga variables de instancia compartidas, de lo contrario, podría generar problemas de inconsistencia de datos</a:t>
            </a:r>
            <a:r>
              <a:rPr lang="es-PE" dirty="0" smtClean="0"/>
              <a:t>.</a:t>
            </a:r>
            <a:endParaRPr lang="es-PE" dirty="0"/>
          </a:p>
        </p:txBody>
      </p:sp>
    </p:spTree>
    <p:extLst>
      <p:ext uri="{BB962C8B-B14F-4D97-AF65-F5344CB8AC3E}">
        <p14:creationId xmlns:p14="http://schemas.microsoft.com/office/powerpoint/2010/main" val="380021886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Core</a:t>
            </a:r>
          </a:p>
        </p:txBody>
      </p:sp>
      <p:sp>
        <p:nvSpPr>
          <p:cNvPr id="5123" name="Rectangle 1031"/>
          <p:cNvSpPr>
            <a:spLocks noGrp="1" noChangeArrowheads="1"/>
          </p:cNvSpPr>
          <p:nvPr>
            <p:ph idx="1"/>
          </p:nvPr>
        </p:nvSpPr>
        <p:spPr>
          <a:xfrm>
            <a:off x="533506" y="1066862"/>
            <a:ext cx="7918450" cy="408829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Spring </a:t>
            </a:r>
            <a:r>
              <a:rPr lang="es-PE" b="1" u="sng" dirty="0" err="1" smtClean="0"/>
              <a:t>Beans</a:t>
            </a:r>
            <a:endParaRPr lang="es-PE" b="1" u="sng" dirty="0" smtClean="0"/>
          </a:p>
          <a:p>
            <a:pPr algn="just"/>
            <a:r>
              <a:rPr lang="es-PE" b="1" u="sng" dirty="0" smtClean="0"/>
              <a:t>Ámbito</a:t>
            </a:r>
            <a:endParaRPr lang="es-PE" b="1" u="sng" dirty="0"/>
          </a:p>
          <a:p>
            <a:pPr algn="just"/>
            <a:r>
              <a:rPr lang="es-PE" dirty="0" smtClean="0"/>
              <a:t>2.- </a:t>
            </a:r>
            <a:r>
              <a:rPr lang="es-PE" dirty="0" err="1"/>
              <a:t>p</a:t>
            </a:r>
            <a:r>
              <a:rPr lang="es-PE" dirty="0" err="1" smtClean="0"/>
              <a:t>rototype</a:t>
            </a:r>
            <a:r>
              <a:rPr lang="es-PE" dirty="0" smtClean="0"/>
              <a:t>: </a:t>
            </a:r>
            <a:r>
              <a:rPr lang="es-PE" dirty="0"/>
              <a:t>se creará una nueva instancia cada vez que se solicite el </a:t>
            </a:r>
            <a:r>
              <a:rPr lang="es-PE" dirty="0" err="1"/>
              <a:t>bean</a:t>
            </a:r>
            <a:r>
              <a:rPr lang="es-PE" dirty="0"/>
              <a:t>.</a:t>
            </a:r>
          </a:p>
          <a:p>
            <a:pPr algn="just"/>
            <a:r>
              <a:rPr lang="es-PE" dirty="0" smtClean="0"/>
              <a:t>3.- </a:t>
            </a:r>
            <a:r>
              <a:rPr lang="es-PE" dirty="0" err="1"/>
              <a:t>r</a:t>
            </a:r>
            <a:r>
              <a:rPr lang="es-PE" dirty="0" err="1" smtClean="0"/>
              <a:t>equest</a:t>
            </a:r>
            <a:r>
              <a:rPr lang="es-PE" dirty="0" smtClean="0"/>
              <a:t>: </a:t>
            </a:r>
            <a:r>
              <a:rPr lang="es-PE" dirty="0"/>
              <a:t>es igual que el alcance del prototipo, sin embargo, está destinado a ser utilizado para aplicaciones web. Se creará una nueva instancia del </a:t>
            </a:r>
            <a:r>
              <a:rPr lang="es-PE" dirty="0" err="1"/>
              <a:t>bean</a:t>
            </a:r>
            <a:r>
              <a:rPr lang="es-PE" dirty="0"/>
              <a:t> para cada solicitud HTTP.</a:t>
            </a:r>
          </a:p>
          <a:p>
            <a:pPr algn="just"/>
            <a:r>
              <a:rPr lang="es-PE" dirty="0" smtClean="0"/>
              <a:t>4.- </a:t>
            </a:r>
            <a:r>
              <a:rPr lang="es-PE" dirty="0" err="1" smtClean="0"/>
              <a:t>session</a:t>
            </a:r>
            <a:r>
              <a:rPr lang="es-PE" dirty="0"/>
              <a:t>: el contenedor creará un nuevo </a:t>
            </a:r>
            <a:r>
              <a:rPr lang="es-PE" dirty="0" err="1"/>
              <a:t>bean</a:t>
            </a:r>
            <a:r>
              <a:rPr lang="es-PE" dirty="0"/>
              <a:t> para cada sesión HTTP.</a:t>
            </a:r>
          </a:p>
          <a:p>
            <a:pPr algn="just"/>
            <a:r>
              <a:rPr lang="es-PE" dirty="0" smtClean="0"/>
              <a:t>5.- global-</a:t>
            </a:r>
            <a:r>
              <a:rPr lang="es-PE" dirty="0" err="1" smtClean="0"/>
              <a:t>session</a:t>
            </a:r>
            <a:r>
              <a:rPr lang="es-PE" dirty="0"/>
              <a:t>: se utiliza para crear </a:t>
            </a:r>
            <a:r>
              <a:rPr lang="es-PE" dirty="0" err="1"/>
              <a:t>beans</a:t>
            </a:r>
            <a:r>
              <a:rPr lang="es-PE" dirty="0"/>
              <a:t> de sesión global para aplicaciones de </a:t>
            </a:r>
            <a:r>
              <a:rPr lang="es-PE" dirty="0" err="1"/>
              <a:t>portlet</a:t>
            </a:r>
            <a:r>
              <a:rPr lang="es-PE" dirty="0" smtClean="0"/>
              <a:t>.</a:t>
            </a:r>
            <a:endParaRPr lang="es-PE" dirty="0"/>
          </a:p>
        </p:txBody>
      </p:sp>
    </p:spTree>
    <p:extLst>
      <p:ext uri="{BB962C8B-B14F-4D97-AF65-F5344CB8AC3E}">
        <p14:creationId xmlns:p14="http://schemas.microsoft.com/office/powerpoint/2010/main" val="145082787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Core</a:t>
            </a:r>
          </a:p>
        </p:txBody>
      </p:sp>
      <p:sp>
        <p:nvSpPr>
          <p:cNvPr id="5123" name="Rectangle 1031"/>
          <p:cNvSpPr>
            <a:spLocks noGrp="1" noChangeArrowheads="1"/>
          </p:cNvSpPr>
          <p:nvPr>
            <p:ph idx="1"/>
          </p:nvPr>
        </p:nvSpPr>
        <p:spPr>
          <a:xfrm>
            <a:off x="685902" y="914466"/>
            <a:ext cx="7918450" cy="5442516"/>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Spring </a:t>
            </a:r>
            <a:r>
              <a:rPr lang="es-PE" b="1" u="sng" dirty="0" err="1"/>
              <a:t>b</a:t>
            </a:r>
            <a:r>
              <a:rPr lang="es-PE" b="1" u="sng" dirty="0" err="1" smtClean="0"/>
              <a:t>eans</a:t>
            </a:r>
            <a:endParaRPr lang="es-PE" b="1" u="sng" dirty="0" smtClean="0"/>
          </a:p>
          <a:p>
            <a:pPr algn="just"/>
            <a:r>
              <a:rPr lang="es-PE" b="1" u="sng" dirty="0" smtClean="0"/>
              <a:t>Configuración</a:t>
            </a:r>
          </a:p>
          <a:p>
            <a:pPr algn="just"/>
            <a:r>
              <a:rPr lang="es-PE" dirty="0" smtClean="0"/>
              <a:t>Spring </a:t>
            </a:r>
            <a:r>
              <a:rPr lang="es-PE" dirty="0"/>
              <a:t>Framework proporciona tres formas de configurar </a:t>
            </a:r>
            <a:r>
              <a:rPr lang="es-PE" dirty="0" err="1"/>
              <a:t>beans</a:t>
            </a:r>
            <a:r>
              <a:rPr lang="es-PE" dirty="0"/>
              <a:t> para usar en la aplicación.</a:t>
            </a:r>
          </a:p>
          <a:p>
            <a:pPr algn="just"/>
            <a:r>
              <a:rPr lang="es-PE" dirty="0" smtClean="0"/>
              <a:t>1.- Basada </a:t>
            </a:r>
            <a:r>
              <a:rPr lang="es-PE" dirty="0"/>
              <a:t>en anotaciones: mediante el uso de anotaciones @</a:t>
            </a:r>
            <a:r>
              <a:rPr lang="es-PE" dirty="0" err="1"/>
              <a:t>Service</a:t>
            </a:r>
            <a:r>
              <a:rPr lang="es-PE" dirty="0"/>
              <a:t> o @</a:t>
            </a:r>
            <a:r>
              <a:rPr lang="es-PE" dirty="0" err="1"/>
              <a:t>Component</a:t>
            </a:r>
            <a:r>
              <a:rPr lang="es-PE" dirty="0"/>
              <a:t>. Los detalles del alcance se pueden proporcionar con la anotación @</a:t>
            </a:r>
            <a:r>
              <a:rPr lang="es-PE" dirty="0" err="1"/>
              <a:t>Scope</a:t>
            </a:r>
            <a:r>
              <a:rPr lang="es-PE" dirty="0"/>
              <a:t>.</a:t>
            </a:r>
          </a:p>
          <a:p>
            <a:pPr algn="just"/>
            <a:r>
              <a:rPr lang="es-PE" dirty="0" smtClean="0"/>
              <a:t>2.- Basada </a:t>
            </a:r>
            <a:r>
              <a:rPr lang="es-PE" dirty="0"/>
              <a:t>en XML: al crear un archivo XML de configuración de Spring para configurar los </a:t>
            </a:r>
            <a:r>
              <a:rPr lang="es-PE" dirty="0" err="1"/>
              <a:t>beans</a:t>
            </a:r>
            <a:r>
              <a:rPr lang="es-PE" dirty="0"/>
              <a:t>. Si está utilizando Spring MVC Framework, la configuración basada en </a:t>
            </a:r>
            <a:r>
              <a:rPr lang="es-PE" dirty="0" err="1"/>
              <a:t>xml</a:t>
            </a:r>
            <a:r>
              <a:rPr lang="es-PE" dirty="0"/>
              <a:t> se puede cargar </a:t>
            </a:r>
            <a:r>
              <a:rPr lang="es-PE" dirty="0" smtClean="0"/>
              <a:t>automáticamente en </a:t>
            </a:r>
            <a:r>
              <a:rPr lang="es-PE" dirty="0"/>
              <a:t>el archivo web.xml.</a:t>
            </a:r>
          </a:p>
          <a:p>
            <a:pPr algn="just"/>
            <a:r>
              <a:rPr lang="es-PE" dirty="0" smtClean="0"/>
              <a:t>3.- Basada </a:t>
            </a:r>
            <a:r>
              <a:rPr lang="es-PE" dirty="0"/>
              <a:t>en Java: a partir de Spring 3.0, podemos configurar Spring Beans utilizando programas Java. Algunas anotaciones importantes utilizadas para la configuración basada en Java son @</a:t>
            </a:r>
            <a:r>
              <a:rPr lang="es-PE" dirty="0" err="1"/>
              <a:t>Configuration</a:t>
            </a:r>
            <a:r>
              <a:rPr lang="es-PE" dirty="0"/>
              <a:t>, @</a:t>
            </a:r>
            <a:r>
              <a:rPr lang="es-PE" dirty="0" err="1"/>
              <a:t>ComponentScan</a:t>
            </a:r>
            <a:r>
              <a:rPr lang="es-PE" dirty="0"/>
              <a:t> y @</a:t>
            </a:r>
            <a:r>
              <a:rPr lang="es-PE" dirty="0" err="1"/>
              <a:t>Bean</a:t>
            </a:r>
            <a:r>
              <a:rPr lang="es-PE" dirty="0"/>
              <a:t>.</a:t>
            </a:r>
          </a:p>
        </p:txBody>
      </p:sp>
    </p:spTree>
    <p:extLst>
      <p:ext uri="{BB962C8B-B14F-4D97-AF65-F5344CB8AC3E}">
        <p14:creationId xmlns:p14="http://schemas.microsoft.com/office/powerpoint/2010/main" val="17840693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Web MVC</a:t>
            </a:r>
          </a:p>
        </p:txBody>
      </p:sp>
      <p:sp>
        <p:nvSpPr>
          <p:cNvPr id="5123" name="Rectangle 1031"/>
          <p:cNvSpPr>
            <a:spLocks noGrp="1" noChangeArrowheads="1"/>
          </p:cNvSpPr>
          <p:nvPr>
            <p:ph idx="1"/>
          </p:nvPr>
        </p:nvSpPr>
        <p:spPr>
          <a:xfrm>
            <a:off x="533506" y="990664"/>
            <a:ext cx="7918450" cy="6255046"/>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altLang="zh-CN" b="1" u="sng" dirty="0" err="1">
                <a:ea typeface="SimSun" pitchFamily="2" charset="-122"/>
              </a:rPr>
              <a:t>DispatcherServlet</a:t>
            </a:r>
            <a:endParaRPr lang="es-PE" b="1" u="sng" dirty="0" smtClean="0"/>
          </a:p>
          <a:p>
            <a:pPr algn="just"/>
            <a:r>
              <a:rPr lang="es-PE" dirty="0" smtClean="0"/>
              <a:t>Con </a:t>
            </a:r>
            <a:r>
              <a:rPr lang="es-PE" dirty="0"/>
              <a:t>Spring MVC es muy </a:t>
            </a:r>
            <a:r>
              <a:rPr lang="es-PE" dirty="0" smtClean="0"/>
              <a:t>sencillo habilitar </a:t>
            </a:r>
            <a:r>
              <a:rPr lang="es-PE" dirty="0"/>
              <a:t>un back-</a:t>
            </a:r>
            <a:r>
              <a:rPr lang="es-PE" dirty="0" err="1"/>
              <a:t>end</a:t>
            </a:r>
            <a:r>
              <a:rPr lang="es-PE" dirty="0"/>
              <a:t> </a:t>
            </a:r>
            <a:r>
              <a:rPr lang="es-PE" dirty="0" err="1" smtClean="0"/>
              <a:t>rest</a:t>
            </a:r>
            <a:r>
              <a:rPr lang="es-PE" dirty="0" smtClean="0"/>
              <a:t> para </a:t>
            </a:r>
            <a:r>
              <a:rPr lang="es-PE" dirty="0"/>
              <a:t>nuestra aplicación web. </a:t>
            </a:r>
            <a:endParaRPr lang="es-PE" dirty="0" smtClean="0"/>
          </a:p>
          <a:p>
            <a:pPr algn="just"/>
            <a:r>
              <a:rPr lang="es-PE" b="1" u="sng" dirty="0" smtClean="0"/>
              <a:t>REST</a:t>
            </a:r>
          </a:p>
          <a:p>
            <a:pPr algn="just"/>
            <a:r>
              <a:rPr lang="es-PE" b="1" u="sng" dirty="0" smtClean="0"/>
              <a:t>Concepto</a:t>
            </a:r>
            <a:r>
              <a:rPr lang="es-PE" dirty="0" smtClean="0"/>
              <a:t> Es </a:t>
            </a:r>
            <a:r>
              <a:rPr lang="es-PE" dirty="0"/>
              <a:t>un estilo de arquitectura basado en la representación. Todo lo que accedemos en </a:t>
            </a:r>
            <a:r>
              <a:rPr lang="es-PE" dirty="0" err="1" smtClean="0"/>
              <a:t>rest</a:t>
            </a:r>
            <a:r>
              <a:rPr lang="es-PE" dirty="0" smtClean="0"/>
              <a:t> es </a:t>
            </a:r>
            <a:r>
              <a:rPr lang="es-PE" dirty="0"/>
              <a:t>una representación y cada representación tiene un identificador de recurso (URI) único. Estos son dos conceptos importantes que debemos recordar en </a:t>
            </a:r>
            <a:r>
              <a:rPr lang="es-PE" dirty="0" err="1" smtClean="0"/>
              <a:t>rest</a:t>
            </a:r>
            <a:r>
              <a:rPr lang="es-PE" dirty="0" smtClean="0"/>
              <a:t>.</a:t>
            </a:r>
          </a:p>
          <a:p>
            <a:pPr algn="just"/>
            <a:r>
              <a:rPr lang="es-PE" dirty="0"/>
              <a:t>Recuerde siempre poner la anotación @</a:t>
            </a:r>
            <a:r>
              <a:rPr lang="es-PE" dirty="0" err="1"/>
              <a:t>ResponseBody</a:t>
            </a:r>
            <a:r>
              <a:rPr lang="es-PE" dirty="0"/>
              <a:t> en el método al que se accederá utilizando </a:t>
            </a:r>
            <a:r>
              <a:rPr lang="es-PE" dirty="0" err="1"/>
              <a:t>rest</a:t>
            </a:r>
            <a:r>
              <a:rPr lang="es-PE" dirty="0"/>
              <a:t> URI. </a:t>
            </a:r>
            <a:endParaRPr lang="es-PE" dirty="0" smtClean="0"/>
          </a:p>
          <a:p>
            <a:pPr algn="just"/>
            <a:r>
              <a:rPr lang="es-PE" dirty="0"/>
              <a:t>Con Spring </a:t>
            </a:r>
            <a:r>
              <a:rPr lang="es-PE" dirty="0" smtClean="0"/>
              <a:t>podemos </a:t>
            </a:r>
            <a:r>
              <a:rPr lang="es-PE" dirty="0"/>
              <a:t>evitar esta anotación y agregar la anotación @</a:t>
            </a:r>
            <a:r>
              <a:rPr lang="es-PE" dirty="0" err="1"/>
              <a:t>RestController</a:t>
            </a:r>
            <a:r>
              <a:rPr lang="es-PE" dirty="0"/>
              <a:t> a la clase de controlador en sí. Es una buena práctica usar esta anotación si va a escribir un nuevo S</a:t>
            </a:r>
            <a:r>
              <a:rPr lang="es-PE" dirty="0" smtClean="0"/>
              <a:t>pring </a:t>
            </a:r>
            <a:r>
              <a:rPr lang="es-PE" dirty="0" err="1" smtClean="0"/>
              <a:t>rest</a:t>
            </a:r>
            <a:r>
              <a:rPr lang="es-PE" dirty="0" smtClean="0"/>
              <a:t> controlador.</a:t>
            </a:r>
            <a:endParaRPr lang="es-PE" dirty="0"/>
          </a:p>
          <a:p>
            <a:pPr algn="just"/>
            <a:endParaRPr lang="es-PE" dirty="0"/>
          </a:p>
          <a:p>
            <a:pPr algn="just"/>
            <a:endParaRPr lang="es-PE" dirty="0"/>
          </a:p>
        </p:txBody>
      </p:sp>
    </p:spTree>
    <p:extLst>
      <p:ext uri="{BB962C8B-B14F-4D97-AF65-F5344CB8AC3E}">
        <p14:creationId xmlns:p14="http://schemas.microsoft.com/office/powerpoint/2010/main" val="40350269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smtClean="0">
                <a:ea typeface="SimSun" pitchFamily="2" charset="-122"/>
              </a:rPr>
              <a:t>Objetivos</a:t>
            </a:r>
          </a:p>
        </p:txBody>
      </p:sp>
      <p:sp>
        <p:nvSpPr>
          <p:cNvPr id="3075" name="Rectangle 1031"/>
          <p:cNvSpPr>
            <a:spLocks noGrp="1" noChangeArrowheads="1"/>
          </p:cNvSpPr>
          <p:nvPr>
            <p:ph idx="1"/>
          </p:nvPr>
        </p:nvSpPr>
        <p:spPr>
          <a:xfrm>
            <a:off x="609704" y="1143060"/>
            <a:ext cx="7918450" cy="3004925"/>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eaLnBrk="1" hangingPunct="1"/>
            <a:r>
              <a:rPr lang="es-PE" altLang="zh-CN" dirty="0" smtClean="0">
                <a:ea typeface="SimSun" pitchFamily="2" charset="-122"/>
              </a:rPr>
              <a:t>Comprender el concepto de Spring Framework, módulos y proyectos.</a:t>
            </a:r>
            <a:endParaRPr lang="es-PE" altLang="zh-CN" dirty="0">
              <a:ea typeface="SimSun" pitchFamily="2" charset="-122"/>
            </a:endParaRPr>
          </a:p>
          <a:p>
            <a:pPr lvl="1" algn="just" eaLnBrk="1" hangingPunct="1"/>
            <a:r>
              <a:rPr lang="es-PE" altLang="zh-CN" dirty="0" smtClean="0">
                <a:ea typeface="SimSun" pitchFamily="2" charset="-122"/>
              </a:rPr>
              <a:t>Conocer </a:t>
            </a:r>
            <a:r>
              <a:rPr lang="es-PE" altLang="zh-CN" dirty="0">
                <a:ea typeface="SimSun" pitchFamily="2" charset="-122"/>
              </a:rPr>
              <a:t>los conceptos fundamentales de </a:t>
            </a:r>
            <a:r>
              <a:rPr lang="es-PE" altLang="zh-CN" dirty="0" smtClean="0">
                <a:ea typeface="SimSun" pitchFamily="2" charset="-122"/>
              </a:rPr>
              <a:t>Spring </a:t>
            </a:r>
            <a:r>
              <a:rPr lang="es-PE" altLang="zh-CN" dirty="0" err="1" smtClean="0">
                <a:ea typeface="SimSun" pitchFamily="2" charset="-122"/>
              </a:rPr>
              <a:t>core</a:t>
            </a:r>
            <a:endParaRPr lang="es-PE" altLang="zh-CN" dirty="0" smtClean="0">
              <a:ea typeface="SimSun" pitchFamily="2" charset="-122"/>
            </a:endParaRPr>
          </a:p>
          <a:p>
            <a:pPr lvl="1" algn="just" eaLnBrk="1" hangingPunct="1"/>
            <a:r>
              <a:rPr lang="es-PE" altLang="zh-CN" dirty="0" smtClean="0">
                <a:ea typeface="SimSun" pitchFamily="2" charset="-122"/>
              </a:rPr>
              <a:t>Conocer </a:t>
            </a:r>
            <a:r>
              <a:rPr lang="es-PE" altLang="zh-CN" dirty="0">
                <a:ea typeface="SimSun" pitchFamily="2" charset="-122"/>
              </a:rPr>
              <a:t>a fondo los conceptos relacionados a </a:t>
            </a:r>
            <a:r>
              <a:rPr lang="es-PE" altLang="zh-CN" dirty="0" smtClean="0">
                <a:ea typeface="SimSun" pitchFamily="2" charset="-122"/>
              </a:rPr>
              <a:t>Spring MVC bajo </a:t>
            </a:r>
            <a:r>
              <a:rPr lang="es-PE" altLang="zh-CN" dirty="0">
                <a:ea typeface="SimSun" pitchFamily="2" charset="-122"/>
              </a:rPr>
              <a:t>el concepto de </a:t>
            </a:r>
            <a:r>
              <a:rPr lang="en-US" dirty="0" err="1" smtClean="0"/>
              <a:t>DispatcherServlet</a:t>
            </a:r>
            <a:endParaRPr lang="en-US" dirty="0" smtClean="0"/>
          </a:p>
          <a:p>
            <a:pPr lvl="1" algn="just" eaLnBrk="1" hangingPunct="1"/>
            <a:r>
              <a:rPr lang="en-US" dirty="0" err="1" smtClean="0"/>
              <a:t>Conocer</a:t>
            </a:r>
            <a:r>
              <a:rPr lang="en-US" dirty="0" smtClean="0"/>
              <a:t> </a:t>
            </a:r>
            <a:r>
              <a:rPr lang="en-US" dirty="0" err="1" smtClean="0"/>
              <a:t>los</a:t>
            </a:r>
            <a:r>
              <a:rPr lang="en-US" dirty="0" smtClean="0"/>
              <a:t> </a:t>
            </a:r>
            <a:r>
              <a:rPr lang="en-US" dirty="0" err="1" smtClean="0"/>
              <a:t>tipos</a:t>
            </a:r>
            <a:r>
              <a:rPr lang="en-US" dirty="0" smtClean="0"/>
              <a:t> de </a:t>
            </a:r>
            <a:r>
              <a:rPr lang="en-US" dirty="0" err="1" smtClean="0"/>
              <a:t>comunicaciones</a:t>
            </a:r>
            <a:r>
              <a:rPr lang="en-US" dirty="0" smtClean="0"/>
              <a:t> entre </a:t>
            </a:r>
            <a:r>
              <a:rPr lang="en-US" dirty="0" err="1" smtClean="0"/>
              <a:t>cliente</a:t>
            </a:r>
            <a:r>
              <a:rPr lang="en-US" dirty="0" smtClean="0"/>
              <a:t> y </a:t>
            </a:r>
            <a:r>
              <a:rPr lang="en-US" dirty="0" err="1" smtClean="0"/>
              <a:t>servidor</a:t>
            </a:r>
            <a:r>
              <a:rPr lang="en-US" dirty="0" smtClean="0"/>
              <a:t>.</a:t>
            </a:r>
            <a:endParaRPr lang="en-US" dirty="0"/>
          </a:p>
          <a:p>
            <a:pPr lvl="1" algn="just" eaLnBrk="1" hangingPunct="1"/>
            <a:endParaRPr lang="es-PE"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Web MVC</a:t>
            </a:r>
          </a:p>
        </p:txBody>
      </p:sp>
      <p:sp>
        <p:nvSpPr>
          <p:cNvPr id="5123" name="Rectangle 1031"/>
          <p:cNvSpPr>
            <a:spLocks noGrp="1" noChangeArrowheads="1"/>
          </p:cNvSpPr>
          <p:nvPr>
            <p:ph idx="1"/>
          </p:nvPr>
        </p:nvSpPr>
        <p:spPr>
          <a:xfrm>
            <a:off x="609704" y="1219258"/>
            <a:ext cx="7918450" cy="503625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altLang="zh-CN" b="1" u="sng" dirty="0" err="1" smtClean="0">
                <a:ea typeface="SimSun" pitchFamily="2" charset="-122"/>
              </a:rPr>
              <a:t>RESTful</a:t>
            </a:r>
            <a:r>
              <a:rPr lang="es-PE" altLang="zh-CN" b="1" u="sng" dirty="0" smtClean="0">
                <a:ea typeface="SimSun" pitchFamily="2" charset="-122"/>
              </a:rPr>
              <a:t> Web </a:t>
            </a:r>
            <a:r>
              <a:rPr lang="es-PE" altLang="zh-CN" b="1" u="sng" dirty="0" err="1" smtClean="0">
                <a:ea typeface="SimSun" pitchFamily="2" charset="-122"/>
              </a:rPr>
              <a:t>Service</a:t>
            </a:r>
            <a:endParaRPr lang="es-PE" b="1" u="sng" dirty="0" smtClean="0"/>
          </a:p>
          <a:p>
            <a:pPr algn="just"/>
            <a:r>
              <a:rPr lang="es-PE" b="1" u="sng" dirty="0" smtClean="0"/>
              <a:t>Concepto</a:t>
            </a:r>
          </a:p>
          <a:p>
            <a:pPr algn="just"/>
            <a:r>
              <a:rPr lang="es-PE" dirty="0" smtClean="0"/>
              <a:t>REST </a:t>
            </a:r>
            <a:r>
              <a:rPr lang="es-PE" dirty="0"/>
              <a:t>(Transferencia de estado representacional) es un estilo arquitectónico con el que los Servicios web </a:t>
            </a:r>
            <a:r>
              <a:rPr lang="es-PE" dirty="0" smtClean="0"/>
              <a:t>pueden. </a:t>
            </a:r>
          </a:p>
          <a:p>
            <a:pPr algn="just"/>
            <a:r>
              <a:rPr lang="es-PE" dirty="0" smtClean="0"/>
              <a:t>Un </a:t>
            </a:r>
            <a:r>
              <a:rPr lang="es-PE" dirty="0"/>
              <a:t>servicio web es una unidad de código administrado, que se puede invocar mediante solicitudes HTTP. </a:t>
            </a:r>
            <a:endParaRPr lang="es-PE" dirty="0" smtClean="0"/>
          </a:p>
          <a:p>
            <a:pPr algn="just"/>
            <a:r>
              <a:rPr lang="es-PE" dirty="0" smtClean="0"/>
              <a:t>De manera </a:t>
            </a:r>
            <a:r>
              <a:rPr lang="es-PE" dirty="0"/>
              <a:t>simple para aquellos que son nuevos en el servicio web. Desarrolla la funcionalidad principal de su aplicación, la implementa en un servidor y la expone a la red. Una vez que se expone, se puede acceder mediante URI a través de solicitudes HTTP de una variedad de aplicaciones cliente. En lugar de repetir la misma funcionalidad en múltiples aplicaciones cliente (web, de escritorio y móviles), la escribe una vez y accede a ella en todas las aplicaciones.</a:t>
            </a:r>
          </a:p>
        </p:txBody>
      </p:sp>
    </p:spTree>
    <p:extLst>
      <p:ext uri="{BB962C8B-B14F-4D97-AF65-F5344CB8AC3E}">
        <p14:creationId xmlns:p14="http://schemas.microsoft.com/office/powerpoint/2010/main" val="211252396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a:t>
            </a:r>
            <a:r>
              <a:rPr lang="es-PE" altLang="zh-CN" dirty="0" smtClean="0">
                <a:ea typeface="SimSun" pitchFamily="2" charset="-122"/>
              </a:rPr>
              <a:t>Web MVC</a:t>
            </a:r>
          </a:p>
        </p:txBody>
      </p:sp>
      <p:sp>
        <p:nvSpPr>
          <p:cNvPr id="5123" name="Rectangle 1031"/>
          <p:cNvSpPr>
            <a:spLocks noGrp="1" noChangeArrowheads="1"/>
          </p:cNvSpPr>
          <p:nvPr>
            <p:ph idx="1"/>
          </p:nvPr>
        </p:nvSpPr>
        <p:spPr>
          <a:xfrm>
            <a:off x="609704" y="1219258"/>
            <a:ext cx="7918450" cy="678134"/>
          </a:xfrm>
          <a:extLst>
            <a:ext uri="{91240B29-F687-4F45-9708-019B960494DF}">
              <a14:hiddenLine xmlns:a14="http://schemas.microsoft.com/office/drawing/2010/main" w="9525">
                <a:solidFill>
                  <a:srgbClr val="000000"/>
                </a:solidFill>
                <a:miter lim="800000"/>
                <a:headEnd/>
                <a:tailEnd/>
              </a14:hiddenLine>
            </a:ext>
          </a:extLst>
        </p:spPr>
        <p:txBody>
          <a:bodyPr/>
          <a:lstStyle/>
          <a:p>
            <a:pPr marL="1836737" lvl="5" indent="0" algn="just">
              <a:buNone/>
            </a:pPr>
            <a:endParaRPr lang="es-PE" dirty="0"/>
          </a:p>
          <a:p>
            <a:pPr marL="0" indent="-323850" algn="just"/>
            <a:endParaRPr lang="en-US" dirty="0" smtClean="0"/>
          </a:p>
        </p:txBody>
      </p:sp>
      <p:sp>
        <p:nvSpPr>
          <p:cNvPr id="2" name="1 Rectángulo"/>
          <p:cNvSpPr/>
          <p:nvPr/>
        </p:nvSpPr>
        <p:spPr>
          <a:xfrm>
            <a:off x="762100" y="1143060"/>
            <a:ext cx="7315008" cy="1200329"/>
          </a:xfrm>
          <a:prstGeom prst="rect">
            <a:avLst/>
          </a:prstGeom>
        </p:spPr>
        <p:txBody>
          <a:bodyPr wrap="square">
            <a:spAutoFit/>
          </a:bodyPr>
          <a:lstStyle/>
          <a:p>
            <a:pPr algn="just"/>
            <a:r>
              <a:rPr lang="es-PE" b="1" u="sng" dirty="0" err="1" smtClean="0"/>
              <a:t>RESTful</a:t>
            </a:r>
            <a:endParaRPr lang="es-PE" b="1" u="sng" dirty="0" smtClean="0"/>
          </a:p>
          <a:p>
            <a:pPr algn="just"/>
            <a:r>
              <a:rPr lang="es-PE" dirty="0" smtClean="0"/>
              <a:t>Cuando </a:t>
            </a:r>
            <a:r>
              <a:rPr lang="es-PE" dirty="0"/>
              <a:t>el Servicio web </a:t>
            </a:r>
            <a:r>
              <a:rPr lang="es-PE" dirty="0" err="1"/>
              <a:t>RESTful</a:t>
            </a:r>
            <a:r>
              <a:rPr lang="es-PE" dirty="0"/>
              <a:t> se desarrolla utilizando Spring MVC, la aplicación se </a:t>
            </a:r>
            <a:r>
              <a:rPr lang="es-PE" dirty="0" smtClean="0"/>
              <a:t>configura de la siguiente manera. La </a:t>
            </a:r>
            <a:r>
              <a:rPr lang="es-PE" dirty="0"/>
              <a:t>implementación es necesaria para la parte marcada con marco rojo.</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17" y="2379919"/>
            <a:ext cx="7753350" cy="4067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997136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609704" y="1219258"/>
            <a:ext cx="7918450" cy="678134"/>
          </a:xfrm>
          <a:extLst>
            <a:ext uri="{91240B29-F687-4F45-9708-019B960494DF}">
              <a14:hiddenLine xmlns:a14="http://schemas.microsoft.com/office/drawing/2010/main" w="9525">
                <a:solidFill>
                  <a:srgbClr val="000000"/>
                </a:solidFill>
                <a:miter lim="800000"/>
                <a:headEnd/>
                <a:tailEnd/>
              </a14:hiddenLine>
            </a:ext>
          </a:extLst>
        </p:spPr>
        <p:txBody>
          <a:bodyPr/>
          <a:lstStyle/>
          <a:p>
            <a:pPr marL="1836737" lvl="5" indent="0" algn="just">
              <a:buNone/>
            </a:pPr>
            <a:endParaRPr lang="es-PE" dirty="0"/>
          </a:p>
          <a:p>
            <a:pPr marL="0" indent="-323850" algn="just"/>
            <a:endParaRPr lang="en-US" dirty="0" smtClean="0"/>
          </a:p>
        </p:txBody>
      </p:sp>
      <p:sp>
        <p:nvSpPr>
          <p:cNvPr id="2" name="1 Rectángulo"/>
          <p:cNvSpPr/>
          <p:nvPr/>
        </p:nvSpPr>
        <p:spPr>
          <a:xfrm>
            <a:off x="762100" y="1143060"/>
            <a:ext cx="7315008" cy="5724644"/>
          </a:xfrm>
          <a:prstGeom prst="rect">
            <a:avLst/>
          </a:prstGeom>
        </p:spPr>
        <p:txBody>
          <a:bodyPr wrap="square">
            <a:spAutoFit/>
          </a:bodyPr>
          <a:lstStyle/>
          <a:p>
            <a:pPr algn="just"/>
            <a:r>
              <a:rPr lang="es-PE" sz="2200" b="1" u="sng" dirty="0" err="1" smtClean="0"/>
              <a:t>RESTful</a:t>
            </a:r>
            <a:r>
              <a:rPr lang="es-PE" sz="2200" b="1" u="sng" dirty="0" smtClean="0"/>
              <a:t> PASO A PASO</a:t>
            </a:r>
          </a:p>
          <a:p>
            <a:pPr algn="just"/>
            <a:endParaRPr lang="es-PE" sz="2200" b="1" u="sng" dirty="0" smtClean="0"/>
          </a:p>
          <a:p>
            <a:pPr algn="just"/>
            <a:r>
              <a:rPr lang="es-PE" sz="2200" b="1" u="sng" dirty="0" smtClean="0"/>
              <a:t>Spring MVC:</a:t>
            </a:r>
          </a:p>
          <a:p>
            <a:pPr algn="just"/>
            <a:r>
              <a:rPr lang="es-PE" sz="2200" b="1" dirty="0" smtClean="0"/>
              <a:t>Paso1:</a:t>
            </a:r>
            <a:r>
              <a:rPr lang="es-PE" sz="2200" dirty="0" smtClean="0"/>
              <a:t> Spring </a:t>
            </a:r>
            <a:r>
              <a:rPr lang="es-PE" sz="2200" dirty="0"/>
              <a:t>MVC recibe una solicitud del cliente y determina la API REST (método del controlador del controlador) que se llamará</a:t>
            </a:r>
            <a:r>
              <a:rPr lang="es-PE" sz="2200" dirty="0" smtClean="0"/>
              <a:t>.</a:t>
            </a:r>
          </a:p>
          <a:p>
            <a:pPr algn="just"/>
            <a:r>
              <a:rPr lang="es-PE" sz="2200" b="1" dirty="0" smtClean="0"/>
              <a:t>Paso2:</a:t>
            </a:r>
            <a:r>
              <a:rPr lang="es-PE" sz="2200" dirty="0" smtClean="0"/>
              <a:t> Spring </a:t>
            </a:r>
            <a:r>
              <a:rPr lang="es-PE" sz="2200" dirty="0"/>
              <a:t>MVC convierte el mensaje en formato JSON especificado en la solicitud BODY en un objeto </a:t>
            </a:r>
            <a:r>
              <a:rPr lang="es-PE" sz="2200" dirty="0" err="1"/>
              <a:t>Resource</a:t>
            </a:r>
            <a:r>
              <a:rPr lang="es-PE" sz="2200" dirty="0"/>
              <a:t> mediante </a:t>
            </a:r>
            <a:r>
              <a:rPr lang="es-PE" sz="2200" dirty="0" err="1"/>
              <a:t>HttpMessageConverter</a:t>
            </a:r>
            <a:r>
              <a:rPr lang="es-PE" sz="2200" dirty="0" smtClean="0"/>
              <a:t>.</a:t>
            </a:r>
          </a:p>
          <a:p>
            <a:pPr algn="just"/>
            <a:r>
              <a:rPr lang="es-PE" sz="2200" b="1" dirty="0" smtClean="0"/>
              <a:t>Paso3:</a:t>
            </a:r>
            <a:r>
              <a:rPr lang="es-PE" sz="2200" dirty="0" smtClean="0"/>
              <a:t> Spring </a:t>
            </a:r>
            <a:r>
              <a:rPr lang="es-PE" sz="2200" dirty="0"/>
              <a:t>MVC realiza la validación de entrada para el valor almacenado en el objeto </a:t>
            </a:r>
            <a:r>
              <a:rPr lang="es-PE" sz="2200" dirty="0" err="1"/>
              <a:t>Resource</a:t>
            </a:r>
            <a:r>
              <a:rPr lang="es-PE" sz="2200" dirty="0"/>
              <a:t> utilizando </a:t>
            </a:r>
            <a:r>
              <a:rPr lang="es-PE" sz="2200" dirty="0" err="1"/>
              <a:t>Validator</a:t>
            </a:r>
            <a:r>
              <a:rPr lang="es-PE" sz="2200" dirty="0" smtClean="0"/>
              <a:t>.</a:t>
            </a:r>
          </a:p>
          <a:p>
            <a:pPr algn="just"/>
            <a:r>
              <a:rPr lang="es-PE" sz="2200" b="1" dirty="0" smtClean="0"/>
              <a:t>Paso4:</a:t>
            </a:r>
            <a:r>
              <a:rPr lang="es-PE" sz="2200" dirty="0" smtClean="0"/>
              <a:t>Spring </a:t>
            </a:r>
            <a:r>
              <a:rPr lang="es-PE" sz="2200" dirty="0"/>
              <a:t>MVC llama a la API </a:t>
            </a:r>
            <a:r>
              <a:rPr lang="es-PE" sz="2200" dirty="0" smtClean="0"/>
              <a:t>REST. Aquí</a:t>
            </a:r>
            <a:r>
              <a:rPr lang="es-PE" sz="2200" dirty="0"/>
              <a:t>, el recurso que se ha convertido de JSON y para el cual se lleva a cabo la validación de entrada, se entrega a REST API</a:t>
            </a:r>
            <a:r>
              <a:rPr lang="es-PE" sz="2200" dirty="0" smtClean="0"/>
              <a:t>.</a:t>
            </a:r>
          </a:p>
          <a:p>
            <a:pPr marL="342900" indent="-342900" algn="just">
              <a:buAutoNum type="arabicParenBoth" startAt="5"/>
            </a:pPr>
            <a:endParaRPr lang="es-PE" dirty="0" smtClean="0"/>
          </a:p>
          <a:p>
            <a:pPr marL="342900" indent="-342900" algn="just">
              <a:buAutoNum type="arabicParenBoth" startAt="5"/>
            </a:pPr>
            <a:endParaRPr lang="es-PE" dirty="0"/>
          </a:p>
        </p:txBody>
      </p:sp>
    </p:spTree>
    <p:extLst>
      <p:ext uri="{BB962C8B-B14F-4D97-AF65-F5344CB8AC3E}">
        <p14:creationId xmlns:p14="http://schemas.microsoft.com/office/powerpoint/2010/main" val="14014244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609704" y="1219258"/>
            <a:ext cx="7918450" cy="678134"/>
          </a:xfrm>
          <a:extLst>
            <a:ext uri="{91240B29-F687-4F45-9708-019B960494DF}">
              <a14:hiddenLine xmlns:a14="http://schemas.microsoft.com/office/drawing/2010/main" w="9525">
                <a:solidFill>
                  <a:srgbClr val="000000"/>
                </a:solidFill>
                <a:miter lim="800000"/>
                <a:headEnd/>
                <a:tailEnd/>
              </a14:hiddenLine>
            </a:ext>
          </a:extLst>
        </p:spPr>
        <p:txBody>
          <a:bodyPr/>
          <a:lstStyle/>
          <a:p>
            <a:pPr marL="1836737" lvl="5" indent="0" algn="just">
              <a:buNone/>
            </a:pPr>
            <a:endParaRPr lang="es-PE" dirty="0"/>
          </a:p>
          <a:p>
            <a:pPr marL="0" indent="-323850" algn="just"/>
            <a:endParaRPr lang="en-US" dirty="0" smtClean="0"/>
          </a:p>
        </p:txBody>
      </p:sp>
      <p:sp>
        <p:nvSpPr>
          <p:cNvPr id="2" name="1 Rectángulo"/>
          <p:cNvSpPr/>
          <p:nvPr/>
        </p:nvSpPr>
        <p:spPr>
          <a:xfrm>
            <a:off x="762100" y="1143060"/>
            <a:ext cx="7315008" cy="5047536"/>
          </a:xfrm>
          <a:prstGeom prst="rect">
            <a:avLst/>
          </a:prstGeom>
        </p:spPr>
        <p:txBody>
          <a:bodyPr wrap="square">
            <a:spAutoFit/>
          </a:bodyPr>
          <a:lstStyle/>
          <a:p>
            <a:pPr algn="just"/>
            <a:r>
              <a:rPr lang="es-PE" sz="2200" b="1" u="sng" dirty="0" err="1"/>
              <a:t>RESTful</a:t>
            </a:r>
            <a:r>
              <a:rPr lang="es-PE" sz="2200" b="1" u="sng" dirty="0"/>
              <a:t> PASO A PASO</a:t>
            </a:r>
          </a:p>
          <a:p>
            <a:pPr algn="just"/>
            <a:endParaRPr lang="es-PE" sz="2200" b="1" u="sng" dirty="0" smtClean="0"/>
          </a:p>
          <a:p>
            <a:pPr algn="just"/>
            <a:r>
              <a:rPr lang="es-PE" sz="2200" b="1" u="sng" dirty="0" smtClean="0"/>
              <a:t>REST API</a:t>
            </a:r>
            <a:r>
              <a:rPr lang="es-PE" b="1" u="sng" dirty="0" smtClean="0"/>
              <a:t>:</a:t>
            </a:r>
            <a:endParaRPr lang="es-PE" b="1" u="sng" dirty="0"/>
          </a:p>
          <a:p>
            <a:pPr algn="just"/>
            <a:r>
              <a:rPr lang="es-PE" sz="2200" b="1" dirty="0" smtClean="0"/>
              <a:t>Paso5:</a:t>
            </a:r>
            <a:r>
              <a:rPr lang="es-PE" sz="2200" dirty="0" smtClean="0"/>
              <a:t> La </a:t>
            </a:r>
            <a:r>
              <a:rPr lang="es-PE" sz="2200" dirty="0"/>
              <a:t>API REST llama al método de servicio y realiza el proceso para </a:t>
            </a:r>
            <a:r>
              <a:rPr lang="es-PE" sz="2200" dirty="0" err="1"/>
              <a:t>DomainObject</a:t>
            </a:r>
            <a:r>
              <a:rPr lang="es-PE" sz="2200" dirty="0"/>
              <a:t> como </a:t>
            </a:r>
            <a:r>
              <a:rPr lang="es-PE" sz="2200" dirty="0" err="1"/>
              <a:t>Entity</a:t>
            </a:r>
            <a:r>
              <a:rPr lang="es-PE" sz="2200" dirty="0"/>
              <a:t>, </a:t>
            </a:r>
            <a:r>
              <a:rPr lang="es-PE" sz="2200" dirty="0" smtClean="0"/>
              <a:t>etc</a:t>
            </a:r>
            <a:r>
              <a:rPr lang="es-PE" sz="2200" dirty="0"/>
              <a:t>.</a:t>
            </a:r>
            <a:endParaRPr lang="es-PE" sz="2200" dirty="0" smtClean="0"/>
          </a:p>
          <a:p>
            <a:pPr algn="just"/>
            <a:r>
              <a:rPr lang="es-PE" sz="2200" b="1" dirty="0" smtClean="0"/>
              <a:t>Paso6:</a:t>
            </a:r>
            <a:r>
              <a:rPr lang="es-PE" sz="2200" dirty="0" smtClean="0"/>
              <a:t> El método de servicio llama al método </a:t>
            </a:r>
            <a:r>
              <a:rPr lang="es-PE" sz="2200" dirty="0" err="1" smtClean="0"/>
              <a:t>Repository</a:t>
            </a:r>
            <a:r>
              <a:rPr lang="es-PE" sz="2200" dirty="0" smtClean="0"/>
              <a:t> y realiza el proceso CRUD para el </a:t>
            </a:r>
            <a:r>
              <a:rPr lang="es-PE" sz="2200" dirty="0" err="1" smtClean="0"/>
              <a:t>DomainObject</a:t>
            </a:r>
            <a:r>
              <a:rPr lang="es-PE" sz="2200" dirty="0" smtClean="0"/>
              <a:t>, como </a:t>
            </a:r>
            <a:r>
              <a:rPr lang="es-PE" sz="2200" dirty="0" err="1" smtClean="0"/>
              <a:t>Entity</a:t>
            </a:r>
            <a:r>
              <a:rPr lang="es-PE" sz="2200" dirty="0" smtClean="0"/>
              <a:t>, etc.</a:t>
            </a:r>
          </a:p>
          <a:p>
            <a:pPr algn="just"/>
            <a:r>
              <a:rPr lang="es-PE" sz="2200" b="1" dirty="0" smtClean="0"/>
              <a:t>Paso7:</a:t>
            </a:r>
            <a:r>
              <a:rPr lang="es-PE" sz="2200" dirty="0" smtClean="0"/>
              <a:t> Spring </a:t>
            </a:r>
            <a:r>
              <a:rPr lang="es-PE" sz="2200" dirty="0"/>
              <a:t>MVC convierte el objeto </a:t>
            </a:r>
            <a:r>
              <a:rPr lang="es-PE" sz="2200" dirty="0" err="1"/>
              <a:t>Resource</a:t>
            </a:r>
            <a:r>
              <a:rPr lang="es-PE" sz="2200" dirty="0"/>
              <a:t> devuelto por REST API en un mensaje en formato JSON, utilizando </a:t>
            </a:r>
            <a:r>
              <a:rPr lang="es-PE" sz="2200" dirty="0" err="1"/>
              <a:t>HttpMessageConverter</a:t>
            </a:r>
            <a:r>
              <a:rPr lang="es-PE" sz="2200" dirty="0" smtClean="0"/>
              <a:t>.</a:t>
            </a:r>
          </a:p>
          <a:p>
            <a:pPr algn="just"/>
            <a:r>
              <a:rPr lang="es-PE" sz="2200" b="1" dirty="0" smtClean="0"/>
              <a:t>Paso8:</a:t>
            </a:r>
            <a:r>
              <a:rPr lang="es-PE" sz="2200" dirty="0" smtClean="0"/>
              <a:t> Spring </a:t>
            </a:r>
            <a:r>
              <a:rPr lang="es-PE" sz="2200" dirty="0"/>
              <a:t>MVC establece el mensaje en formato JSON en respuesta BODY y responde al cliente.</a:t>
            </a:r>
          </a:p>
          <a:p>
            <a:pPr marL="342900" indent="-342900" algn="just">
              <a:buAutoNum type="arabicParenBoth" startAt="5"/>
            </a:pPr>
            <a:endParaRPr lang="es-PE" dirty="0" smtClean="0"/>
          </a:p>
          <a:p>
            <a:pPr marL="342900" indent="-342900" algn="just">
              <a:buAutoNum type="arabicParenBoth" startAt="5"/>
            </a:pPr>
            <a:endParaRPr lang="es-PE" dirty="0"/>
          </a:p>
        </p:txBody>
      </p:sp>
    </p:spTree>
    <p:extLst>
      <p:ext uri="{BB962C8B-B14F-4D97-AF65-F5344CB8AC3E}">
        <p14:creationId xmlns:p14="http://schemas.microsoft.com/office/powerpoint/2010/main" val="33157844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609704" y="1219258"/>
            <a:ext cx="7918450" cy="273408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b="1" u="sng" dirty="0"/>
              <a:t>Annotated Controllers</a:t>
            </a:r>
            <a:endParaRPr lang="es-PE" b="1" u="sng" dirty="0" smtClean="0"/>
          </a:p>
          <a:p>
            <a:pPr algn="just"/>
            <a:r>
              <a:rPr lang="es-PE" dirty="0" smtClean="0"/>
              <a:t>El </a:t>
            </a:r>
            <a:r>
              <a:rPr lang="es-PE" dirty="0"/>
              <a:t>controlador predeterminado se basa en las anotaciones </a:t>
            </a:r>
          </a:p>
          <a:p>
            <a:pPr algn="just"/>
            <a:r>
              <a:rPr lang="es-PE" dirty="0" smtClean="0"/>
              <a:t>@</a:t>
            </a:r>
            <a:r>
              <a:rPr lang="es-PE" dirty="0" err="1" smtClean="0"/>
              <a:t>RestController</a:t>
            </a:r>
            <a:r>
              <a:rPr lang="es-PE" dirty="0" smtClean="0"/>
              <a:t> </a:t>
            </a:r>
            <a:r>
              <a:rPr lang="es-PE" dirty="0"/>
              <a:t>y @</a:t>
            </a:r>
            <a:r>
              <a:rPr lang="es-PE" dirty="0" err="1"/>
              <a:t>RequestMapping</a:t>
            </a:r>
            <a:r>
              <a:rPr lang="es-PE" dirty="0"/>
              <a:t>, </a:t>
            </a:r>
            <a:r>
              <a:rPr lang="es-PE" dirty="0" smtClean="0"/>
              <a:t>@</a:t>
            </a:r>
            <a:r>
              <a:rPr lang="es-PE" dirty="0" err="1" smtClean="0"/>
              <a:t>GetMapping</a:t>
            </a:r>
            <a:r>
              <a:rPr lang="es-PE" dirty="0" smtClean="0"/>
              <a:t> que </a:t>
            </a:r>
            <a:r>
              <a:rPr lang="es-PE" dirty="0"/>
              <a:t>ofrecen una amplia gama de métodos de manejo flexibles. </a:t>
            </a:r>
            <a:endParaRPr lang="es-PE" dirty="0" smtClean="0"/>
          </a:p>
          <a:p>
            <a:pPr algn="just"/>
            <a:r>
              <a:rPr lang="es-PE" dirty="0" smtClean="0"/>
              <a:t>Ejemplo:</a:t>
            </a:r>
          </a:p>
          <a:p>
            <a:pPr algn="just"/>
            <a:endParaRPr lang="es-PE" dirty="0"/>
          </a:p>
          <a:p>
            <a:pPr algn="just"/>
            <a:endParaRPr lang="es-P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088" y="3352802"/>
            <a:ext cx="7644062" cy="24879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308593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3749744"/>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b="1" u="sng" dirty="0"/>
              <a:t>Annotated Controllers</a:t>
            </a:r>
            <a:endParaRPr lang="es-PE" b="1" u="sng" dirty="0" smtClean="0"/>
          </a:p>
          <a:p>
            <a:r>
              <a:rPr lang="es-PE" b="1" dirty="0" smtClean="0"/>
              <a:t>@</a:t>
            </a:r>
            <a:r>
              <a:rPr lang="es-PE" b="1" dirty="0" err="1" smtClean="0"/>
              <a:t>RestController</a:t>
            </a:r>
            <a:r>
              <a:rPr lang="es-PE" dirty="0"/>
              <a:t> </a:t>
            </a:r>
            <a:endParaRPr lang="es-PE" dirty="0" smtClean="0"/>
          </a:p>
          <a:p>
            <a:pPr algn="just"/>
            <a:r>
              <a:rPr lang="es-PE" dirty="0" smtClean="0"/>
              <a:t>Anotación </a:t>
            </a:r>
            <a:r>
              <a:rPr lang="es-PE" dirty="0"/>
              <a:t>que registra el controlador para Spring </a:t>
            </a:r>
            <a:r>
              <a:rPr lang="es-PE" dirty="0" smtClean="0"/>
              <a:t>MVC. Agregada </a:t>
            </a:r>
            <a:r>
              <a:rPr lang="es-PE" dirty="0"/>
              <a:t>desde Spring Framework 4.0.</a:t>
            </a:r>
          </a:p>
          <a:p>
            <a:pPr algn="just"/>
            <a:r>
              <a:rPr lang="es-PE" dirty="0" smtClean="0"/>
              <a:t>Debido </a:t>
            </a:r>
            <a:r>
              <a:rPr lang="es-PE" dirty="0"/>
              <a:t>a la anotación @</a:t>
            </a:r>
            <a:r>
              <a:rPr lang="es-PE" dirty="0" err="1"/>
              <a:t>RestController</a:t>
            </a:r>
            <a:r>
              <a:rPr lang="es-PE" dirty="0"/>
              <a:t>, no es necesario asignar la anotación @</a:t>
            </a:r>
            <a:r>
              <a:rPr lang="es-PE" dirty="0" err="1"/>
              <a:t>ResponseBody</a:t>
            </a:r>
            <a:r>
              <a:rPr lang="es-PE" dirty="0"/>
              <a:t> a cada método del Controlador. </a:t>
            </a:r>
            <a:endParaRPr lang="es-PE" dirty="0" smtClean="0"/>
          </a:p>
          <a:p>
            <a:pPr algn="just"/>
            <a:r>
              <a:rPr lang="es-PE" dirty="0" smtClean="0"/>
              <a:t>Por </a:t>
            </a:r>
            <a:r>
              <a:rPr lang="es-PE" dirty="0"/>
              <a:t>lo tanto, es posible crear </a:t>
            </a:r>
            <a:r>
              <a:rPr lang="es-PE" dirty="0" err="1"/>
              <a:t>Controller</a:t>
            </a:r>
            <a:r>
              <a:rPr lang="es-PE" dirty="0"/>
              <a:t> para REST API de una manera simple. </a:t>
            </a:r>
            <a:endParaRPr lang="es-PE" dirty="0" smtClean="0"/>
          </a:p>
          <a:p>
            <a:pPr algn="just"/>
            <a:endParaRPr lang="es-P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48" y="4419574"/>
            <a:ext cx="4571880" cy="19003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9334917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361432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b="1" u="sng" dirty="0"/>
              <a:t>Annotated Controllers</a:t>
            </a:r>
            <a:r>
              <a:rPr lang="es-PE" altLang="zh-CN" b="1" u="sng" dirty="0">
                <a:ea typeface="SimSun" pitchFamily="2" charset="-122"/>
              </a:rPr>
              <a:t> </a:t>
            </a:r>
            <a:endParaRPr lang="es-PE" b="1" u="sng" dirty="0" smtClean="0"/>
          </a:p>
          <a:p>
            <a:r>
              <a:rPr lang="es-PE" b="1" dirty="0" smtClean="0"/>
              <a:t>@</a:t>
            </a:r>
            <a:r>
              <a:rPr lang="es-PE" b="1" dirty="0" err="1" smtClean="0"/>
              <a:t>RequestMapping</a:t>
            </a:r>
            <a:r>
              <a:rPr lang="es-PE" dirty="0"/>
              <a:t> </a:t>
            </a:r>
            <a:endParaRPr lang="es-PE" dirty="0" smtClean="0"/>
          </a:p>
          <a:p>
            <a:pPr algn="just"/>
            <a:r>
              <a:rPr lang="es-PE" dirty="0" smtClean="0"/>
              <a:t>Se </a:t>
            </a:r>
            <a:r>
              <a:rPr lang="es-PE" dirty="0"/>
              <a:t>usa para asignar URL como '/</a:t>
            </a:r>
            <a:r>
              <a:rPr lang="es-PE" dirty="0" err="1" smtClean="0"/>
              <a:t>editPet</a:t>
            </a:r>
            <a:r>
              <a:rPr lang="es-PE" dirty="0" smtClean="0"/>
              <a:t>' </a:t>
            </a:r>
            <a:r>
              <a:rPr lang="es-PE" dirty="0"/>
              <a:t>en una clase completa o un método </a:t>
            </a:r>
            <a:r>
              <a:rPr lang="es-PE" dirty="0" smtClean="0"/>
              <a:t>en </a:t>
            </a:r>
            <a:r>
              <a:rPr lang="es-PE" dirty="0"/>
              <a:t>particular. Normalmente, la anotación </a:t>
            </a:r>
            <a:r>
              <a:rPr lang="es-PE" dirty="0" smtClean="0"/>
              <a:t>asigna </a:t>
            </a:r>
            <a:r>
              <a:rPr lang="es-PE" dirty="0"/>
              <a:t>una ruta de solicitud específica (o patrón de ruta) en un </a:t>
            </a:r>
            <a:r>
              <a:rPr lang="es-PE" dirty="0" smtClean="0"/>
              <a:t>controlador, </a:t>
            </a:r>
            <a:r>
              <a:rPr lang="es-PE" dirty="0"/>
              <a:t>con anotaciones de nivel de método adicionales que "reducen" la asignación primaria para un método de solicitud de método HTTP específico ("GET" / "POST") o Parámetros específicos de solicitud HTTP</a:t>
            </a:r>
            <a:r>
              <a:rPr lang="es-PE" dirty="0" smtClean="0"/>
              <a:t>.</a:t>
            </a:r>
          </a:p>
          <a:p>
            <a:pPr algn="just"/>
            <a:endParaRPr lang="es-P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62" y="4375691"/>
            <a:ext cx="4571880" cy="19003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2347790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327576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b="1" u="sng" dirty="0"/>
              <a:t>Functional Endpoints</a:t>
            </a:r>
            <a:endParaRPr lang="es-PE" b="1" u="sng" dirty="0" smtClean="0"/>
          </a:p>
          <a:p>
            <a:pPr algn="just"/>
            <a:r>
              <a:rPr lang="es-PE" b="1" u="sng" dirty="0" smtClean="0"/>
              <a:t>Concepto</a:t>
            </a:r>
          </a:p>
          <a:p>
            <a:pPr algn="just"/>
            <a:r>
              <a:rPr lang="es-PE" dirty="0"/>
              <a:t>Una solicitud HTTP se maneja con una </a:t>
            </a:r>
            <a:r>
              <a:rPr lang="es-PE" dirty="0" err="1"/>
              <a:t>HandlerFunction</a:t>
            </a:r>
            <a:r>
              <a:rPr lang="es-PE" dirty="0"/>
              <a:t> que toma </a:t>
            </a:r>
            <a:r>
              <a:rPr lang="es-PE" dirty="0" err="1"/>
              <a:t>ServerRequest</a:t>
            </a:r>
            <a:r>
              <a:rPr lang="es-PE" dirty="0"/>
              <a:t> y devuelve Mono &lt;</a:t>
            </a:r>
            <a:r>
              <a:rPr lang="es-PE" dirty="0" err="1"/>
              <a:t>ServerResponse</a:t>
            </a:r>
            <a:r>
              <a:rPr lang="es-PE" dirty="0"/>
              <a:t>&gt;, los cuales son contratos inmutables que ofrecen acceso amigable JDK-8 a la solicitud y respuesta HTTP. </a:t>
            </a:r>
            <a:r>
              <a:rPr lang="es-PE" dirty="0" err="1"/>
              <a:t>HandlerFunction</a:t>
            </a:r>
            <a:r>
              <a:rPr lang="es-PE" dirty="0"/>
              <a:t> es el equivalente de un método @</a:t>
            </a:r>
            <a:r>
              <a:rPr lang="es-PE" dirty="0" err="1"/>
              <a:t>RequestMapping</a:t>
            </a:r>
            <a:r>
              <a:rPr lang="es-PE" dirty="0"/>
              <a:t> en el modelo de programación basado en anotaciones.</a:t>
            </a:r>
          </a:p>
          <a:p>
            <a:pPr algn="just"/>
            <a:endParaRPr lang="es-PE" dirty="0"/>
          </a:p>
        </p:txBody>
      </p:sp>
    </p:spTree>
    <p:extLst>
      <p:ext uri="{BB962C8B-B14F-4D97-AF65-F5344CB8AC3E}">
        <p14:creationId xmlns:p14="http://schemas.microsoft.com/office/powerpoint/2010/main" val="410120036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227241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2000" b="1" u="sng" dirty="0"/>
              <a:t>Functional Endpoints</a:t>
            </a:r>
            <a:r>
              <a:rPr lang="es-PE" altLang="zh-CN" sz="2000" b="1" u="sng" dirty="0">
                <a:ea typeface="SimSun" pitchFamily="2" charset="-122"/>
              </a:rPr>
              <a:t> </a:t>
            </a:r>
            <a:endParaRPr lang="es-PE" sz="2000" b="1" u="sng" dirty="0" smtClean="0"/>
          </a:p>
          <a:p>
            <a:pPr algn="just"/>
            <a:r>
              <a:rPr lang="es-PE" sz="2000" dirty="0" smtClean="0"/>
              <a:t>Las </a:t>
            </a:r>
            <a:r>
              <a:rPr lang="es-PE" sz="2000" dirty="0"/>
              <a:t>solicitudes se </a:t>
            </a:r>
            <a:r>
              <a:rPr lang="es-PE" sz="2000" dirty="0" err="1"/>
              <a:t>enrutan</a:t>
            </a:r>
            <a:r>
              <a:rPr lang="es-PE" sz="2000" dirty="0"/>
              <a:t> a una </a:t>
            </a:r>
            <a:r>
              <a:rPr lang="es-PE" sz="2000" dirty="0" err="1"/>
              <a:t>HandlerFunction</a:t>
            </a:r>
            <a:r>
              <a:rPr lang="es-PE" sz="2000" dirty="0"/>
              <a:t> con una </a:t>
            </a:r>
            <a:r>
              <a:rPr lang="es-PE" sz="2000" dirty="0" err="1"/>
              <a:t>RouterFunction</a:t>
            </a:r>
            <a:r>
              <a:rPr lang="es-PE" sz="2000" dirty="0"/>
              <a:t> que toma </a:t>
            </a:r>
            <a:r>
              <a:rPr lang="es-PE" sz="2000" dirty="0" err="1"/>
              <a:t>ServerRequest</a:t>
            </a:r>
            <a:r>
              <a:rPr lang="es-PE" sz="2000" dirty="0"/>
              <a:t> y devuelve Mono &lt;</a:t>
            </a:r>
            <a:r>
              <a:rPr lang="es-PE" sz="2000" dirty="0" err="1"/>
              <a:t>HandlerFunction</a:t>
            </a:r>
            <a:r>
              <a:rPr lang="es-PE" sz="2000" dirty="0"/>
              <a:t>&gt;. Cuando una solicitud coincide con una ruta en particular, se utiliza la función </a:t>
            </a:r>
            <a:r>
              <a:rPr lang="es-PE" sz="2000" dirty="0" err="1"/>
              <a:t>Handler</a:t>
            </a:r>
            <a:r>
              <a:rPr lang="es-PE" sz="2000" dirty="0"/>
              <a:t> asignada a la ruta. </a:t>
            </a:r>
            <a:r>
              <a:rPr lang="es-PE" sz="2000" dirty="0" err="1"/>
              <a:t>RouterFunction</a:t>
            </a:r>
            <a:r>
              <a:rPr lang="es-PE" sz="2000" dirty="0"/>
              <a:t> es el equivalente de una anotación @</a:t>
            </a:r>
            <a:r>
              <a:rPr lang="es-PE" sz="2000" dirty="0" err="1"/>
              <a:t>RequestMapping</a:t>
            </a:r>
            <a:r>
              <a:rPr lang="es-PE" sz="20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42" y="3338138"/>
            <a:ext cx="5145940" cy="31155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3085850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914466"/>
            <a:ext cx="7918450" cy="1410643"/>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err="1"/>
              <a:t>URLs</a:t>
            </a:r>
            <a:r>
              <a:rPr lang="es-PE" sz="2000" b="1" u="sng" dirty="0"/>
              <a:t> Links</a:t>
            </a:r>
          </a:p>
          <a:p>
            <a:pPr algn="just"/>
            <a:r>
              <a:rPr lang="es-PE" sz="2000" b="1" u="sng" dirty="0" err="1" smtClean="0"/>
              <a:t>UriComponents</a:t>
            </a:r>
            <a:endParaRPr lang="es-PE" sz="2000" b="1" u="sng" dirty="0"/>
          </a:p>
          <a:p>
            <a:pPr algn="just"/>
            <a:r>
              <a:rPr lang="es-PE" sz="2000" dirty="0" err="1"/>
              <a:t>UriComponentsBuilder</a:t>
            </a:r>
            <a:r>
              <a:rPr lang="es-PE" sz="2000" dirty="0"/>
              <a:t> ayuda a crear URI a partir de plantillas de URI con variables, como muestra el siguiente ejemplo:.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62" y="2514624"/>
            <a:ext cx="5048250" cy="3924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613870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Agenda</a:t>
            </a:r>
          </a:p>
        </p:txBody>
      </p:sp>
      <p:sp>
        <p:nvSpPr>
          <p:cNvPr id="4099" name="Rectangle 1031"/>
          <p:cNvSpPr>
            <a:spLocks noGrp="1" noChangeArrowheads="1"/>
          </p:cNvSpPr>
          <p:nvPr>
            <p:ph idx="1"/>
          </p:nvPr>
        </p:nvSpPr>
        <p:spPr>
          <a:xfrm>
            <a:off x="533506" y="1066862"/>
            <a:ext cx="7918450" cy="6796732"/>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eaLnBrk="1" hangingPunct="1"/>
            <a:r>
              <a:rPr lang="es-PE" altLang="zh-CN" dirty="0" smtClean="0">
                <a:ea typeface="SimSun" pitchFamily="2" charset="-122"/>
              </a:rPr>
              <a:t>Revisión de Spring Framework, concepto, módulos y proyectos  </a:t>
            </a:r>
          </a:p>
          <a:p>
            <a:pPr lvl="1" algn="just" eaLnBrk="1" hangingPunct="1"/>
            <a:r>
              <a:rPr lang="es-PE" altLang="zh-CN" dirty="0" smtClean="0">
                <a:ea typeface="SimSun" pitchFamily="2" charset="-122"/>
              </a:rPr>
              <a:t>Revisión del Módulo Spring Core:</a:t>
            </a:r>
          </a:p>
          <a:p>
            <a:pPr lvl="2" algn="just" eaLnBrk="1" hangingPunct="1"/>
            <a:r>
              <a:rPr lang="es-PE" altLang="zh-CN" dirty="0" smtClean="0">
                <a:ea typeface="SimSun" pitchFamily="2" charset="-122"/>
              </a:rPr>
              <a:t>Características y beneficios.</a:t>
            </a:r>
            <a:endParaRPr lang="es-PE" altLang="zh-CN" dirty="0">
              <a:ea typeface="SimSun" pitchFamily="2" charset="-122"/>
            </a:endParaRPr>
          </a:p>
          <a:p>
            <a:pPr lvl="2" algn="just" eaLnBrk="1" hangingPunct="1"/>
            <a:r>
              <a:rPr lang="es-PE" altLang="zh-CN" dirty="0" smtClean="0">
                <a:ea typeface="SimSun" pitchFamily="2" charset="-122"/>
              </a:rPr>
              <a:t>Paradigma inversión de control e inyección </a:t>
            </a:r>
            <a:r>
              <a:rPr lang="es-PE" altLang="zh-CN" dirty="0">
                <a:ea typeface="SimSun" pitchFamily="2" charset="-122"/>
              </a:rPr>
              <a:t>de dependencia.</a:t>
            </a:r>
          </a:p>
          <a:p>
            <a:pPr lvl="2" algn="just" eaLnBrk="1" hangingPunct="1"/>
            <a:r>
              <a:rPr lang="es-PE" altLang="zh-CN" dirty="0" smtClean="0">
                <a:ea typeface="SimSun" pitchFamily="2" charset="-122"/>
              </a:rPr>
              <a:t>Concepto de </a:t>
            </a:r>
            <a:r>
              <a:rPr lang="es-PE" altLang="zh-CN" dirty="0" err="1" smtClean="0">
                <a:ea typeface="SimSun" pitchFamily="2" charset="-122"/>
              </a:rPr>
              <a:t>beans</a:t>
            </a:r>
            <a:r>
              <a:rPr lang="es-PE" altLang="zh-CN" dirty="0" smtClean="0">
                <a:ea typeface="SimSun" pitchFamily="2" charset="-122"/>
              </a:rPr>
              <a:t> y sus ámbitos</a:t>
            </a:r>
          </a:p>
          <a:p>
            <a:pPr lvl="1" algn="just" eaLnBrk="1" hangingPunct="1"/>
            <a:r>
              <a:rPr lang="es-PE" altLang="zh-CN" dirty="0" smtClean="0">
                <a:ea typeface="SimSun" pitchFamily="2" charset="-122"/>
              </a:rPr>
              <a:t>Revisión del Modulo Spring MVC:</a:t>
            </a:r>
          </a:p>
          <a:p>
            <a:pPr lvl="2" algn="just" eaLnBrk="1" hangingPunct="1"/>
            <a:r>
              <a:rPr lang="es-PE" altLang="zh-CN" dirty="0" smtClean="0">
                <a:ea typeface="SimSun" pitchFamily="2" charset="-122"/>
              </a:rPr>
              <a:t>Concepto de </a:t>
            </a:r>
            <a:r>
              <a:rPr lang="en-US" dirty="0" err="1" smtClean="0"/>
              <a:t>DispatcherServlet</a:t>
            </a:r>
            <a:endParaRPr lang="en-US" dirty="0" smtClean="0"/>
          </a:p>
          <a:p>
            <a:pPr lvl="2" algn="just" eaLnBrk="1" hangingPunct="1"/>
            <a:r>
              <a:rPr lang="es-PE" altLang="zh-CN" dirty="0">
                <a:ea typeface="SimSun" pitchFamily="2" charset="-122"/>
              </a:rPr>
              <a:t>Concepto de </a:t>
            </a:r>
            <a:r>
              <a:rPr lang="en-US" dirty="0" smtClean="0"/>
              <a:t>Annotated </a:t>
            </a:r>
            <a:r>
              <a:rPr lang="en-US" dirty="0"/>
              <a:t>Controllers</a:t>
            </a:r>
            <a:endParaRPr lang="en-US" dirty="0" smtClean="0"/>
          </a:p>
          <a:p>
            <a:pPr lvl="2" algn="just" eaLnBrk="1" hangingPunct="1"/>
            <a:r>
              <a:rPr lang="es-PE" altLang="zh-CN" dirty="0">
                <a:ea typeface="SimSun" pitchFamily="2" charset="-122"/>
              </a:rPr>
              <a:t>Concepto de </a:t>
            </a:r>
            <a:r>
              <a:rPr lang="en-US" dirty="0" smtClean="0"/>
              <a:t>Functional </a:t>
            </a:r>
            <a:r>
              <a:rPr lang="en-US" dirty="0"/>
              <a:t>Endpoints</a:t>
            </a:r>
            <a:endParaRPr lang="en-US" dirty="0" smtClean="0"/>
          </a:p>
          <a:p>
            <a:pPr lvl="2" algn="just" eaLnBrk="1" hangingPunct="1"/>
            <a:r>
              <a:rPr lang="es-PE" altLang="zh-CN" dirty="0">
                <a:ea typeface="SimSun" pitchFamily="2" charset="-122"/>
              </a:rPr>
              <a:t>Concepto de </a:t>
            </a:r>
            <a:r>
              <a:rPr lang="en-US" dirty="0" smtClean="0"/>
              <a:t>URI </a:t>
            </a:r>
            <a:r>
              <a:rPr lang="en-US" dirty="0"/>
              <a:t>Links</a:t>
            </a:r>
            <a:endParaRPr lang="en-US" dirty="0" smtClean="0"/>
          </a:p>
          <a:p>
            <a:pPr lvl="2" algn="just" eaLnBrk="1" hangingPunct="1"/>
            <a:r>
              <a:rPr lang="es-PE" altLang="zh-CN" dirty="0">
                <a:ea typeface="SimSun" pitchFamily="2" charset="-122"/>
              </a:rPr>
              <a:t>Concepto de </a:t>
            </a:r>
            <a:r>
              <a:rPr lang="en-US" dirty="0" smtClean="0"/>
              <a:t>HTTP Caching</a:t>
            </a:r>
          </a:p>
          <a:p>
            <a:pPr lvl="2" algn="just" eaLnBrk="1" hangingPunct="1"/>
            <a:r>
              <a:rPr lang="es-PE" altLang="zh-CN" dirty="0">
                <a:ea typeface="SimSun" pitchFamily="2" charset="-122"/>
              </a:rPr>
              <a:t>Concepto de </a:t>
            </a:r>
            <a:r>
              <a:rPr lang="en-US" dirty="0"/>
              <a:t>HTTP/2</a:t>
            </a:r>
            <a:endParaRPr lang="es-PE" dirty="0"/>
          </a:p>
          <a:p>
            <a:pPr lvl="2" algn="just" eaLnBrk="1" hangingPunct="1"/>
            <a:r>
              <a:rPr lang="es-PE" altLang="zh-CN" dirty="0">
                <a:ea typeface="SimSun" pitchFamily="2" charset="-122"/>
              </a:rPr>
              <a:t>Concepto de </a:t>
            </a:r>
            <a:r>
              <a:rPr lang="en-US" dirty="0" err="1" smtClean="0"/>
              <a:t>WebSockets</a:t>
            </a:r>
            <a:endParaRPr lang="es-PE" dirty="0"/>
          </a:p>
          <a:p>
            <a:pPr lvl="1" algn="just" eaLnBrk="1" hangingPunct="1"/>
            <a:endParaRPr lang="en-US" dirty="0" smtClean="0"/>
          </a:p>
          <a:p>
            <a:pPr lvl="1" algn="just" eaLnBrk="1" hangingPunct="1"/>
            <a:endParaRPr lang="en-US" dirty="0" smtClean="0"/>
          </a:p>
          <a:p>
            <a:pPr lvl="1" algn="just" eaLnBrk="1" hangingPunct="1"/>
            <a:endParaRPr lang="es-PE" altLang="zh-CN" dirty="0">
              <a:ea typeface="SimSun" pitchFamily="2" charset="-122"/>
            </a:endParaRPr>
          </a:p>
          <a:p>
            <a:pPr lvl="2" eaLnBrk="1" hangingPunct="1"/>
            <a:endParaRPr lang="es-PE"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458074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err="1"/>
              <a:t>URLs</a:t>
            </a:r>
            <a:r>
              <a:rPr lang="es-PE" sz="2000" b="1" u="sng" dirty="0"/>
              <a:t> Links</a:t>
            </a:r>
          </a:p>
          <a:p>
            <a:pPr algn="just"/>
            <a:r>
              <a:rPr lang="es-PE" sz="2000" b="1" u="sng" dirty="0" err="1" smtClean="0"/>
              <a:t>UriBuilder</a:t>
            </a:r>
            <a:endParaRPr lang="es-PE" sz="2000" b="1" u="sng" dirty="0"/>
          </a:p>
          <a:p>
            <a:pPr algn="just"/>
            <a:r>
              <a:rPr lang="es-PE" sz="2000" dirty="0" err="1"/>
              <a:t>UriComponentsBuilder</a:t>
            </a:r>
            <a:r>
              <a:rPr lang="es-PE" sz="2000" dirty="0"/>
              <a:t> implementa </a:t>
            </a:r>
            <a:r>
              <a:rPr lang="es-PE" sz="2000" dirty="0" err="1"/>
              <a:t>UriBuilder</a:t>
            </a:r>
            <a:r>
              <a:rPr lang="es-PE" sz="2000" dirty="0"/>
              <a:t>. Puede crear un </a:t>
            </a:r>
            <a:r>
              <a:rPr lang="es-PE" sz="2000" dirty="0" err="1"/>
              <a:t>UriBuilder</a:t>
            </a:r>
            <a:r>
              <a:rPr lang="es-PE" sz="2000" dirty="0"/>
              <a:t>, a su vez, con un </a:t>
            </a:r>
            <a:r>
              <a:rPr lang="es-PE" sz="2000" dirty="0" err="1"/>
              <a:t>UriBuilderFactory</a:t>
            </a:r>
            <a:r>
              <a:rPr lang="es-PE" sz="2000" dirty="0"/>
              <a:t>. Juntos, </a:t>
            </a:r>
            <a:r>
              <a:rPr lang="es-PE" sz="2000" dirty="0" err="1"/>
              <a:t>UriBuilderFactory</a:t>
            </a:r>
            <a:r>
              <a:rPr lang="es-PE" sz="2000" dirty="0"/>
              <a:t> y </a:t>
            </a:r>
            <a:r>
              <a:rPr lang="es-PE" sz="2000" dirty="0" err="1"/>
              <a:t>UriBuilder</a:t>
            </a:r>
            <a:r>
              <a:rPr lang="es-PE" sz="2000" dirty="0"/>
              <a:t> proporcionan un mecanismo conectable para construir URI a partir de plantillas de URI, basadas en una configuración compartida, como una URL base, preferencias de codificación y otros detalles.</a:t>
            </a:r>
          </a:p>
          <a:p>
            <a:pPr algn="just"/>
            <a:r>
              <a:rPr lang="es-PE" sz="2000" dirty="0" smtClean="0"/>
              <a:t>Puede </a:t>
            </a:r>
            <a:r>
              <a:rPr lang="es-PE" sz="2000" dirty="0"/>
              <a:t>configurar </a:t>
            </a:r>
            <a:r>
              <a:rPr lang="es-PE" sz="2000" dirty="0" err="1"/>
              <a:t>RestTemplate</a:t>
            </a:r>
            <a:r>
              <a:rPr lang="es-PE" sz="2000" dirty="0"/>
              <a:t> y </a:t>
            </a:r>
            <a:r>
              <a:rPr lang="es-PE" sz="2000" dirty="0" err="1"/>
              <a:t>WebClient</a:t>
            </a:r>
            <a:r>
              <a:rPr lang="es-PE" sz="2000" dirty="0"/>
              <a:t> con </a:t>
            </a:r>
            <a:r>
              <a:rPr lang="es-PE" sz="2000" dirty="0" err="1"/>
              <a:t>UriBuilderFactory</a:t>
            </a:r>
            <a:r>
              <a:rPr lang="es-PE" sz="2000" dirty="0"/>
              <a:t> para personalizar la preparación de URI. </a:t>
            </a:r>
            <a:r>
              <a:rPr lang="es-PE" sz="2000" dirty="0" err="1"/>
              <a:t>DefaultUriBuilderFactory</a:t>
            </a:r>
            <a:r>
              <a:rPr lang="es-PE" sz="2000" dirty="0"/>
              <a:t> es una implementación predeterminada de </a:t>
            </a:r>
            <a:r>
              <a:rPr lang="es-PE" sz="2000" dirty="0" err="1"/>
              <a:t>UriBuilderFactory</a:t>
            </a:r>
            <a:r>
              <a:rPr lang="es-PE" sz="2000" dirty="0"/>
              <a:t> que usa </a:t>
            </a:r>
            <a:r>
              <a:rPr lang="es-PE" sz="2000" dirty="0" err="1"/>
              <a:t>UriComponentsBuilder</a:t>
            </a:r>
            <a:r>
              <a:rPr lang="es-PE" sz="2000" dirty="0"/>
              <a:t> internamente y expone las opciones de configuración compartidas.</a:t>
            </a:r>
          </a:p>
          <a:p>
            <a:pPr algn="just"/>
            <a:r>
              <a:rPr lang="es-PE" sz="2000" dirty="0" smtClean="0"/>
              <a:t>El </a:t>
            </a:r>
            <a:r>
              <a:rPr lang="es-PE" sz="2000" dirty="0"/>
              <a:t>siguiente ejemplo muestra cómo configurar un </a:t>
            </a:r>
            <a:r>
              <a:rPr lang="es-PE" sz="2000" dirty="0" err="1"/>
              <a:t>RestTemplate</a:t>
            </a:r>
            <a:r>
              <a:rPr lang="es-PE" sz="2000" dirty="0"/>
              <a:t>:</a:t>
            </a:r>
          </a:p>
        </p:txBody>
      </p:sp>
    </p:spTree>
    <p:extLst>
      <p:ext uri="{BB962C8B-B14F-4D97-AF65-F5344CB8AC3E}">
        <p14:creationId xmlns:p14="http://schemas.microsoft.com/office/powerpoint/2010/main" val="236629910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990664"/>
            <a:ext cx="7918450" cy="137986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err="1"/>
              <a:t>URLs</a:t>
            </a:r>
            <a:r>
              <a:rPr lang="es-PE" sz="2000" b="1" u="sng" dirty="0"/>
              <a:t> Links</a:t>
            </a:r>
            <a:endParaRPr lang="es-PE" sz="2000" b="1" u="sng" dirty="0" smtClean="0"/>
          </a:p>
          <a:p>
            <a:pPr algn="just"/>
            <a:r>
              <a:rPr lang="es-PE" sz="2000" b="1" u="sng" dirty="0" err="1" smtClean="0"/>
              <a:t>UriBuilder</a:t>
            </a:r>
            <a:r>
              <a:rPr lang="es-PE" sz="2000" b="1" dirty="0" smtClean="0"/>
              <a:t> </a:t>
            </a:r>
            <a:r>
              <a:rPr lang="es-PE" sz="2000" dirty="0" smtClean="0"/>
              <a:t>El </a:t>
            </a:r>
            <a:r>
              <a:rPr lang="es-PE" sz="2000" dirty="0"/>
              <a:t>siguiente ejemplo muestra cómo configurar un </a:t>
            </a:r>
            <a:r>
              <a:rPr lang="es-PE" sz="2000" dirty="0" err="1"/>
              <a:t>RestTemplate</a:t>
            </a:r>
            <a:r>
              <a:rPr lang="es-PE" sz="2000" dirty="0" smtClean="0"/>
              <a:t>:</a:t>
            </a:r>
          </a:p>
          <a:p>
            <a:pPr algn="just"/>
            <a:endParaRPr lang="es-PE" sz="20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52" y="1905040"/>
            <a:ext cx="4743946" cy="44690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4099481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421140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a:t>HTTP </a:t>
            </a:r>
            <a:r>
              <a:rPr lang="es-PE" sz="2000" b="1" u="sng" dirty="0" err="1"/>
              <a:t>Catching</a:t>
            </a:r>
            <a:endParaRPr lang="es-PE" sz="2000" b="1" u="sng" dirty="0" smtClean="0"/>
          </a:p>
          <a:p>
            <a:pPr algn="just"/>
            <a:r>
              <a:rPr lang="es-PE" sz="2000" b="1" u="sng" dirty="0" smtClean="0"/>
              <a:t>Concepto</a:t>
            </a:r>
          </a:p>
          <a:p>
            <a:pPr algn="just"/>
            <a:r>
              <a:rPr lang="es-PE" sz="2000" dirty="0" smtClean="0"/>
              <a:t>El </a:t>
            </a:r>
            <a:r>
              <a:rPr lang="es-PE" sz="2000" dirty="0"/>
              <a:t>almacenamiento en caché es la capacidad de almacenar copias de datos de acceso frecuente en varios lugares a lo largo de la ruta de solicitud-respuesta. </a:t>
            </a:r>
            <a:endParaRPr lang="es-PE" sz="2000" dirty="0" smtClean="0"/>
          </a:p>
          <a:p>
            <a:pPr algn="just"/>
            <a:r>
              <a:rPr lang="es-PE" sz="2000" dirty="0" smtClean="0"/>
              <a:t>Cuando </a:t>
            </a:r>
            <a:r>
              <a:rPr lang="es-PE" sz="2000" dirty="0"/>
              <a:t>un consumidor solicita una representación de recursos, la solicitud pasa por un caché o una serie de cachés (caché local, caché de proxy o proxy inverso) hacia el servicio que aloja el recurso. Si alguna de las cachés a lo largo de la ruta de solicitud tiene una copia nueva de la representación solicitada, utiliza esa copia para satisfacer la solicitud. Si ninguna de las memorias caché puede satisfacer la solicitud, la solicitud viaja hasta el servicio (o el servidor de origen como se conoce formalmente).</a:t>
            </a:r>
          </a:p>
        </p:txBody>
      </p:sp>
    </p:spTree>
    <p:extLst>
      <p:ext uri="{BB962C8B-B14F-4D97-AF65-F5344CB8AC3E}">
        <p14:creationId xmlns:p14="http://schemas.microsoft.com/office/powerpoint/2010/main" val="35736420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458074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a:t>HTTP </a:t>
            </a:r>
            <a:r>
              <a:rPr lang="es-PE" sz="2000" b="1" u="sng" dirty="0" err="1"/>
              <a:t>Catching</a:t>
            </a:r>
            <a:endParaRPr lang="es-PE" sz="2000" b="1" u="sng" dirty="0" smtClean="0"/>
          </a:p>
          <a:p>
            <a:pPr algn="just"/>
            <a:r>
              <a:rPr lang="es-PE" sz="2000" b="1" u="sng" dirty="0" smtClean="0"/>
              <a:t>Beneficio</a:t>
            </a:r>
          </a:p>
          <a:p>
            <a:pPr algn="just"/>
            <a:r>
              <a:rPr lang="es-PE" sz="2000" dirty="0" smtClean="0"/>
              <a:t>El </a:t>
            </a:r>
            <a:r>
              <a:rPr lang="es-PE" sz="2000" dirty="0"/>
              <a:t>almacenamiento en caché de HTTP puede mejorar significativamente el rendimiento de una aplicación web. </a:t>
            </a:r>
            <a:endParaRPr lang="es-PE" sz="2000" dirty="0" smtClean="0"/>
          </a:p>
          <a:p>
            <a:pPr algn="just"/>
            <a:r>
              <a:rPr lang="es-PE" sz="2000" dirty="0" smtClean="0"/>
              <a:t>El </a:t>
            </a:r>
            <a:r>
              <a:rPr lang="es-PE" sz="2000" dirty="0"/>
              <a:t>almacenamiento en caché HTTP gira en torno al encabezado de respuesta de Control de caché y, posteriormente, los encabezados de solicitud condicional (como </a:t>
            </a:r>
            <a:r>
              <a:rPr lang="es-PE" sz="2000" dirty="0" err="1"/>
              <a:t>Last-Modified</a:t>
            </a:r>
            <a:r>
              <a:rPr lang="es-PE" sz="2000" dirty="0"/>
              <a:t> y </a:t>
            </a:r>
            <a:r>
              <a:rPr lang="es-PE" sz="2000" dirty="0" err="1"/>
              <a:t>ETag</a:t>
            </a:r>
            <a:r>
              <a:rPr lang="es-PE" sz="2000" dirty="0"/>
              <a:t>). Cache-Control aconseja cachés privados (por ejemplo, navegador) y públicos (por ejemplo, proxy) sobre cómo almacenar en caché y reutilizar las respuestas. </a:t>
            </a:r>
            <a:endParaRPr lang="es-PE" sz="2000" dirty="0" smtClean="0"/>
          </a:p>
          <a:p>
            <a:pPr algn="just"/>
            <a:r>
              <a:rPr lang="es-PE" sz="2000" dirty="0" smtClean="0"/>
              <a:t>Un </a:t>
            </a:r>
            <a:r>
              <a:rPr lang="es-PE" sz="2000" dirty="0"/>
              <a:t>encabezado </a:t>
            </a:r>
            <a:r>
              <a:rPr lang="es-PE" sz="2000" dirty="0" err="1"/>
              <a:t>ETag</a:t>
            </a:r>
            <a:r>
              <a:rPr lang="es-PE" sz="2000" dirty="0"/>
              <a:t> se usa para hacer una solicitud condicional que puede resultar en un 304 (NO MODIFICADO) sin cuerpo, si el contenido no ha cambiado. </a:t>
            </a:r>
            <a:r>
              <a:rPr lang="es-PE" sz="2000" dirty="0" err="1"/>
              <a:t>ETag</a:t>
            </a:r>
            <a:r>
              <a:rPr lang="es-PE" sz="2000" dirty="0"/>
              <a:t> puede verse como un sucesor más sofisticado del encabezado </a:t>
            </a:r>
            <a:r>
              <a:rPr lang="es-PE" sz="2000" dirty="0" err="1"/>
              <a:t>Last-Modified</a:t>
            </a:r>
            <a:r>
              <a:rPr lang="es-PE" sz="2000" dirty="0"/>
              <a:t>.</a:t>
            </a:r>
          </a:p>
        </p:txBody>
      </p:sp>
    </p:spTree>
    <p:extLst>
      <p:ext uri="{BB962C8B-B14F-4D97-AF65-F5344CB8AC3E}">
        <p14:creationId xmlns:p14="http://schemas.microsoft.com/office/powerpoint/2010/main" val="169752197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427296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a:t>HTTP/2</a:t>
            </a:r>
            <a:endParaRPr lang="es-PE" sz="2000" b="1" u="sng" dirty="0" smtClean="0"/>
          </a:p>
          <a:p>
            <a:pPr algn="just"/>
            <a:r>
              <a:rPr lang="es-PE" sz="2000" b="1" u="sng" dirty="0" smtClean="0"/>
              <a:t>Concepto</a:t>
            </a:r>
          </a:p>
          <a:p>
            <a:pPr algn="just"/>
            <a:r>
              <a:rPr lang="es-PE" sz="2000" dirty="0" smtClean="0"/>
              <a:t>Los </a:t>
            </a:r>
            <a:r>
              <a:rPr lang="es-PE" sz="2000" dirty="0"/>
              <a:t>contenedores </a:t>
            </a:r>
            <a:r>
              <a:rPr lang="es-PE" sz="2000" dirty="0" err="1"/>
              <a:t>Servlet</a:t>
            </a:r>
            <a:r>
              <a:rPr lang="es-PE" sz="2000" dirty="0"/>
              <a:t> 4 son necesarios para admitir HTTP / 2, y Spring Framework 5 es compatible con </a:t>
            </a:r>
            <a:r>
              <a:rPr lang="es-PE" sz="2000" dirty="0" err="1"/>
              <a:t>Servlet</a:t>
            </a:r>
            <a:r>
              <a:rPr lang="es-PE" sz="2000" dirty="0"/>
              <a:t> API 4. Desde la perspectiva del modelo de programación, no hay nada específico que las aplicaciones tengan que hacer. Sin embargo, hay consideraciones relacionadas con la configuración del servidor. Para más detalles, vea la página wiki HTTP / 2.</a:t>
            </a:r>
          </a:p>
          <a:p>
            <a:pPr algn="just"/>
            <a:endParaRPr lang="es-PE" sz="2000" dirty="0"/>
          </a:p>
          <a:p>
            <a:pPr algn="just"/>
            <a:r>
              <a:rPr lang="es-PE" sz="2000" dirty="0"/>
              <a:t>La API de </a:t>
            </a:r>
            <a:r>
              <a:rPr lang="es-PE" sz="2000" dirty="0" err="1"/>
              <a:t>Servlet</a:t>
            </a:r>
            <a:r>
              <a:rPr lang="es-PE" sz="2000" dirty="0"/>
              <a:t> expone una construcción relacionada con HTTP / 2. Puede usar </a:t>
            </a:r>
            <a:r>
              <a:rPr lang="es-PE" sz="2000" dirty="0" err="1"/>
              <a:t>javax.servlet.http.PushBuilder</a:t>
            </a:r>
            <a:r>
              <a:rPr lang="es-PE" sz="2000" dirty="0"/>
              <a:t> para enviar recursos de manera proactiva a los clientes, y se admite como argumento de método para los métodos @</a:t>
            </a:r>
            <a:r>
              <a:rPr lang="es-PE" sz="2000" dirty="0" err="1"/>
              <a:t>RequestMapping</a:t>
            </a:r>
            <a:r>
              <a:rPr lang="es-PE" sz="2000" dirty="0"/>
              <a:t>.</a:t>
            </a:r>
          </a:p>
        </p:txBody>
      </p:sp>
    </p:spTree>
    <p:extLst>
      <p:ext uri="{BB962C8B-B14F-4D97-AF65-F5344CB8AC3E}">
        <p14:creationId xmlns:p14="http://schemas.microsoft.com/office/powerpoint/2010/main" val="127254030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533506" y="1143060"/>
            <a:ext cx="7918450" cy="5873403"/>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err="1"/>
              <a:t>WebSocket</a:t>
            </a:r>
            <a:endParaRPr lang="es-PE" sz="2000" b="1" u="sng" dirty="0"/>
          </a:p>
          <a:p>
            <a:pPr algn="just"/>
            <a:r>
              <a:rPr lang="es-PE" sz="2000" b="1" u="sng" dirty="0" smtClean="0"/>
              <a:t>Concepto</a:t>
            </a:r>
          </a:p>
          <a:p>
            <a:pPr algn="just"/>
            <a:r>
              <a:rPr lang="es-PE" sz="2000" dirty="0" smtClean="0"/>
              <a:t>El </a:t>
            </a:r>
            <a:r>
              <a:rPr lang="es-PE" sz="2000" dirty="0"/>
              <a:t>protocolo </a:t>
            </a:r>
            <a:r>
              <a:rPr lang="es-PE" sz="2000" dirty="0" err="1"/>
              <a:t>WebSocket</a:t>
            </a:r>
            <a:r>
              <a:rPr lang="es-PE" sz="2000" dirty="0"/>
              <a:t> RFC 6455 define una nueva capacidad importante para las aplicaciones web: comunicación bidireccional full-</a:t>
            </a:r>
            <a:r>
              <a:rPr lang="es-PE" sz="2000" dirty="0" err="1"/>
              <a:t>duplex</a:t>
            </a:r>
            <a:r>
              <a:rPr lang="es-PE" sz="2000" dirty="0"/>
              <a:t> entre el cliente y el servidor. Es una nueva y emocionante capacidad que sigue los pasos de una larga historia de técnicas para hacer que la web sea más interactiva, incluidos </a:t>
            </a:r>
            <a:r>
              <a:rPr lang="es-PE" sz="2000" dirty="0" err="1"/>
              <a:t>Applets</a:t>
            </a:r>
            <a:r>
              <a:rPr lang="es-PE" sz="2000" dirty="0"/>
              <a:t> Java, </a:t>
            </a:r>
            <a:r>
              <a:rPr lang="es-PE" sz="2000" dirty="0" err="1"/>
              <a:t>XMLHttpRequest</a:t>
            </a:r>
            <a:r>
              <a:rPr lang="es-PE" sz="2000" dirty="0"/>
              <a:t>, Adobe Flash, </a:t>
            </a:r>
            <a:r>
              <a:rPr lang="es-PE" sz="2000" dirty="0" err="1"/>
              <a:t>ActiveXObject</a:t>
            </a:r>
            <a:r>
              <a:rPr lang="es-PE" sz="2000" dirty="0"/>
              <a:t>, varias técnicas </a:t>
            </a:r>
            <a:r>
              <a:rPr lang="es-PE" sz="2000" dirty="0" err="1"/>
              <a:t>Comet</a:t>
            </a:r>
            <a:r>
              <a:rPr lang="es-PE" sz="2000" dirty="0"/>
              <a:t>, eventos enviados por el servidor y otros</a:t>
            </a:r>
            <a:r>
              <a:rPr lang="es-PE" sz="2000" dirty="0" smtClean="0"/>
              <a:t>.</a:t>
            </a:r>
          </a:p>
          <a:p>
            <a:pPr algn="just"/>
            <a:r>
              <a:rPr lang="es-PE" sz="2000" dirty="0" smtClean="0"/>
              <a:t>Una introducción adecuada al protocolo </a:t>
            </a:r>
            <a:r>
              <a:rPr lang="es-PE" sz="2000" dirty="0" err="1" smtClean="0"/>
              <a:t>WebSocket</a:t>
            </a:r>
            <a:r>
              <a:rPr lang="es-PE" sz="2000" dirty="0" smtClean="0"/>
              <a:t> está más allá del alcance de este documento.</a:t>
            </a:r>
            <a:r>
              <a:rPr lang="es-PE" sz="2000" dirty="0"/>
              <a:t> Sin embargo, como mínimo, es importante comprender que HTTP se usa solo para el protocolo de enlace inicial, que se basa en un mecanismo integrado en HTTP para solicitar una actualización de protocolo (o en este caso un cambio de protocolo) al que el servidor puede responder con el estado HTTP 101 (cambio de protocolos) si está de acuerdo. </a:t>
            </a:r>
            <a:endParaRPr lang="es-PE" sz="2000" dirty="0" smtClean="0"/>
          </a:p>
          <a:p>
            <a:pPr algn="just"/>
            <a:endParaRPr lang="es-PE" sz="2000" dirty="0"/>
          </a:p>
          <a:p>
            <a:pPr algn="just"/>
            <a:r>
              <a:rPr lang="es-PE" sz="2000" dirty="0" smtClean="0"/>
              <a:t>.</a:t>
            </a:r>
            <a:endParaRPr lang="es-PE" sz="2000" dirty="0"/>
          </a:p>
        </p:txBody>
      </p:sp>
    </p:spTree>
    <p:extLst>
      <p:ext uri="{BB962C8B-B14F-4D97-AF65-F5344CB8AC3E}">
        <p14:creationId xmlns:p14="http://schemas.microsoft.com/office/powerpoint/2010/main" val="342822515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609704" y="990664"/>
            <a:ext cx="7918450" cy="593495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err="1"/>
              <a:t>WebSocket</a:t>
            </a:r>
            <a:endParaRPr lang="es-PE" sz="2000" b="1" u="sng" dirty="0"/>
          </a:p>
          <a:p>
            <a:pPr algn="just"/>
            <a:r>
              <a:rPr lang="es-PE" sz="2000" b="1" u="sng" dirty="0" smtClean="0"/>
              <a:t>Concepto</a:t>
            </a:r>
          </a:p>
          <a:p>
            <a:pPr algn="just"/>
            <a:r>
              <a:rPr lang="es-PE" sz="2000" dirty="0" smtClean="0"/>
              <a:t>Suponiendo </a:t>
            </a:r>
            <a:r>
              <a:rPr lang="es-PE" sz="2000" dirty="0"/>
              <a:t>que el protocolo de enlace tenga éxito, el socket TCP subyacente a la solicitud de actualización HTTP permanece abierto y tanto el cliente como el servidor pueden usarlo para enviarse mensajes entre sí</a:t>
            </a:r>
            <a:r>
              <a:rPr lang="es-PE" sz="2000" dirty="0" smtClean="0"/>
              <a:t>.</a:t>
            </a:r>
          </a:p>
          <a:p>
            <a:pPr algn="just"/>
            <a:r>
              <a:rPr lang="es-PE" sz="2000" dirty="0"/>
              <a:t>Además de los desafíos de adopción a corto y mediano plazo, el uso de </a:t>
            </a:r>
            <a:r>
              <a:rPr lang="es-PE" sz="2000" dirty="0" err="1"/>
              <a:t>WebSocket</a:t>
            </a:r>
            <a:r>
              <a:rPr lang="es-PE" sz="2000" dirty="0"/>
              <a:t> presenta importantes consideraciones de diseño que es importante reconocer desde el principio, especialmente en contraste con lo que sabemos sobre la creación de aplicaciones web en la actualidad.</a:t>
            </a:r>
          </a:p>
          <a:p>
            <a:pPr algn="just"/>
            <a:endParaRPr lang="es-PE" sz="2000" dirty="0"/>
          </a:p>
          <a:p>
            <a:pPr algn="just"/>
            <a:r>
              <a:rPr lang="es-PE" sz="2000" dirty="0"/>
              <a:t>Hoy, REST es una arquitectura ampliamente aceptada, comprendida y compatible para crear aplicaciones web. Es una arquitectura que se basa en tener muchas URL (sustantivos), un puñado de métodos HTTP (verbos) y otros principios como el uso de hipermedia (enlaces), permanecer sin estado, etc.</a:t>
            </a:r>
          </a:p>
          <a:p>
            <a:pPr algn="just"/>
            <a:endParaRPr lang="es-PE" sz="2000" dirty="0"/>
          </a:p>
        </p:txBody>
      </p:sp>
    </p:spTree>
    <p:extLst>
      <p:ext uri="{BB962C8B-B14F-4D97-AF65-F5344CB8AC3E}">
        <p14:creationId xmlns:p14="http://schemas.microsoft.com/office/powerpoint/2010/main" val="397106231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Spring Web MVC</a:t>
            </a:r>
            <a:endParaRPr lang="es-PE" altLang="zh-CN" dirty="0" smtClean="0">
              <a:ea typeface="SimSun" pitchFamily="2" charset="-122"/>
            </a:endParaRPr>
          </a:p>
        </p:txBody>
      </p:sp>
      <p:sp>
        <p:nvSpPr>
          <p:cNvPr id="5123" name="Rectangle 1031"/>
          <p:cNvSpPr>
            <a:spLocks noGrp="1" noChangeArrowheads="1"/>
          </p:cNvSpPr>
          <p:nvPr>
            <p:ph idx="1"/>
          </p:nvPr>
        </p:nvSpPr>
        <p:spPr>
          <a:xfrm>
            <a:off x="609704" y="1143060"/>
            <a:ext cx="7918450"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sz="2000" b="1" u="sng" dirty="0" err="1"/>
              <a:t>WebSocket</a:t>
            </a:r>
            <a:endParaRPr lang="es-PE" sz="2000" b="1" u="sng" dirty="0"/>
          </a:p>
          <a:p>
            <a:pPr algn="just"/>
            <a:r>
              <a:rPr lang="es-PE" sz="2000" dirty="0" smtClean="0"/>
              <a:t>Por </a:t>
            </a:r>
            <a:r>
              <a:rPr lang="es-PE" sz="2000" dirty="0"/>
              <a:t>el contrario, una aplicación </a:t>
            </a:r>
            <a:r>
              <a:rPr lang="es-PE" sz="2000" dirty="0" err="1"/>
              <a:t>WebSocket</a:t>
            </a:r>
            <a:r>
              <a:rPr lang="es-PE" sz="2000" dirty="0"/>
              <a:t> puede usar una única URL solo para el protocolo de enlace HTTP inicial. Todos los mensajes posteriores comparten y fluyen en la misma conexión TCP. Esto apunta a una arquitectura de mensajería completamente diferente, asíncrona, dirigida por eventos. Una que está mucho más cerca de las aplicaciones de mensajería tradicionales (por ejemplo, JMS, AMQP).</a:t>
            </a:r>
          </a:p>
          <a:p>
            <a:pPr algn="just"/>
            <a:r>
              <a:rPr lang="es-PE" sz="2000" dirty="0" smtClean="0"/>
              <a:t>Spring </a:t>
            </a:r>
            <a:r>
              <a:rPr lang="es-PE" sz="2000" dirty="0"/>
              <a:t>Framework 4 incluye un nuevo módulo de mensajes de </a:t>
            </a:r>
            <a:r>
              <a:rPr lang="es-PE" sz="2000" dirty="0" smtClean="0"/>
              <a:t>Spring con </a:t>
            </a:r>
            <a:r>
              <a:rPr lang="es-PE" sz="2000" dirty="0"/>
              <a:t>abstracciones clave del proyecto Spring </a:t>
            </a:r>
            <a:r>
              <a:rPr lang="es-PE" sz="2000" dirty="0" err="1"/>
              <a:t>Integration</a:t>
            </a:r>
            <a:r>
              <a:rPr lang="es-PE" sz="2000" dirty="0"/>
              <a:t>, como </a:t>
            </a:r>
            <a:r>
              <a:rPr lang="es-PE" sz="2000" dirty="0" err="1"/>
              <a:t>Message</a:t>
            </a:r>
            <a:r>
              <a:rPr lang="es-PE" sz="2000" dirty="0"/>
              <a:t>, </a:t>
            </a:r>
            <a:r>
              <a:rPr lang="es-PE" sz="2000" dirty="0" err="1"/>
              <a:t>MessageChannel</a:t>
            </a:r>
            <a:r>
              <a:rPr lang="es-PE" sz="2000" dirty="0"/>
              <a:t>, </a:t>
            </a:r>
            <a:r>
              <a:rPr lang="es-PE" sz="2000" dirty="0" err="1"/>
              <a:t>MessageHandler</a:t>
            </a:r>
            <a:r>
              <a:rPr lang="es-PE" sz="2000" dirty="0"/>
              <a:t> y otros que pueden servir como base para dicha arquitectura de mensajes. El módulo también incluye un conjunto de anotaciones para asignar mensajes a métodos, similar al modelo de programación basado en anotaciones Spring MVC.</a:t>
            </a:r>
          </a:p>
        </p:txBody>
      </p:sp>
    </p:spTree>
    <p:extLst>
      <p:ext uri="{BB962C8B-B14F-4D97-AF65-F5344CB8AC3E}">
        <p14:creationId xmlns:p14="http://schemas.microsoft.com/office/powerpoint/2010/main" val="251658211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Tecnología de comunicación sobre HTTP</a:t>
            </a:r>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94" y="1219258"/>
            <a:ext cx="7315008" cy="5360722"/>
          </a:xfrm>
          <a:ln w="19050">
            <a:solidFill>
              <a:schemeClr val="tx1"/>
            </a:solidFill>
          </a:ln>
        </p:spPr>
      </p:pic>
    </p:spTree>
    <p:extLst>
      <p:ext uri="{BB962C8B-B14F-4D97-AF65-F5344CB8AC3E}">
        <p14:creationId xmlns:p14="http://schemas.microsoft.com/office/powerpoint/2010/main" val="396870785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1219258"/>
            <a:ext cx="7918450" cy="3952877"/>
          </a:xfrm>
        </p:spPr>
        <p:txBody>
          <a:bodyPr/>
          <a:lstStyle/>
          <a:p>
            <a:r>
              <a:rPr lang="es-PE" b="1" u="sng" dirty="0" smtClean="0"/>
              <a:t>Antecedentes</a:t>
            </a:r>
          </a:p>
          <a:p>
            <a:pPr algn="just"/>
            <a:r>
              <a:rPr lang="es-PE" dirty="0"/>
              <a:t>Originariamente, las aplicaciones web se construían sobre un modelo cliente-servidor, en el que quien iniciaba todas las transacciones era siempre el primero. Si bien es sencillo de implementar, este mecanismo corre con una debilidad: no le permite al servidor enviar información por voluntad propia.</a:t>
            </a:r>
          </a:p>
          <a:p>
            <a:pPr algn="just"/>
            <a:endParaRPr lang="es-PE" dirty="0" smtClean="0"/>
          </a:p>
          <a:p>
            <a:pPr algn="just"/>
            <a:r>
              <a:rPr lang="es-PE" dirty="0" smtClean="0"/>
              <a:t>Ahora pensemos </a:t>
            </a:r>
            <a:r>
              <a:rPr lang="es-PE" dirty="0"/>
              <a:t>en aplicaciones con información en tiempo real </a:t>
            </a:r>
            <a:r>
              <a:rPr lang="es-PE" dirty="0" smtClean="0"/>
              <a:t>(se </a:t>
            </a:r>
            <a:r>
              <a:rPr lang="es-PE" dirty="0" err="1" smtClean="0"/>
              <a:t>podra</a:t>
            </a:r>
            <a:r>
              <a:rPr lang="es-PE" dirty="0" smtClean="0"/>
              <a:t> verificar </a:t>
            </a:r>
            <a:r>
              <a:rPr lang="es-PE" dirty="0"/>
              <a:t>que el antiguo método no se adaptaría a esta lógica) </a:t>
            </a:r>
            <a:r>
              <a:rPr lang="es-PE" dirty="0" smtClean="0"/>
              <a:t>es por ello que aparece las comunicaciones del tipo </a:t>
            </a:r>
            <a:r>
              <a:rPr lang="es-PE" dirty="0"/>
              <a:t>Long </a:t>
            </a:r>
            <a:r>
              <a:rPr lang="es-PE" dirty="0" err="1"/>
              <a:t>Polling</a:t>
            </a:r>
            <a:r>
              <a:rPr lang="es-PE" dirty="0"/>
              <a:t> o </a:t>
            </a:r>
            <a:r>
              <a:rPr lang="es-PE" dirty="0" err="1" smtClean="0"/>
              <a:t>WebSockets</a:t>
            </a:r>
            <a:r>
              <a:rPr lang="es-PE" dirty="0" smtClean="0"/>
              <a:t>, las cuales son asíncronas. </a:t>
            </a:r>
            <a:endParaRPr lang="es-PE" dirty="0"/>
          </a:p>
        </p:txBody>
      </p:sp>
    </p:spTree>
    <p:extLst>
      <p:ext uri="{BB962C8B-B14F-4D97-AF65-F5344CB8AC3E}">
        <p14:creationId xmlns:p14="http://schemas.microsoft.com/office/powerpoint/2010/main" val="42851229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Framework</a:t>
            </a:r>
          </a:p>
        </p:txBody>
      </p:sp>
      <p:sp>
        <p:nvSpPr>
          <p:cNvPr id="5123" name="Rectangle 1031"/>
          <p:cNvSpPr>
            <a:spLocks noGrp="1" noChangeArrowheads="1"/>
          </p:cNvSpPr>
          <p:nvPr>
            <p:ph idx="1"/>
          </p:nvPr>
        </p:nvSpPr>
        <p:spPr>
          <a:xfrm>
            <a:off x="685902" y="1143060"/>
            <a:ext cx="7918450" cy="462998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Concepto</a:t>
            </a:r>
            <a:endParaRPr lang="es-PE" b="1" dirty="0" smtClean="0"/>
          </a:p>
          <a:p>
            <a:pPr algn="just"/>
            <a:r>
              <a:rPr lang="es-PE" b="1" dirty="0" smtClean="0"/>
              <a:t>Spring</a:t>
            </a:r>
            <a:r>
              <a:rPr lang="es-PE" dirty="0"/>
              <a:t> es un marco de </a:t>
            </a:r>
            <a:r>
              <a:rPr lang="es-PE" dirty="0" smtClean="0"/>
              <a:t>trabajo que </a:t>
            </a:r>
            <a:r>
              <a:rPr lang="es-PE" dirty="0"/>
              <a:t>facilita el desarrollo de aplicaciones Java. </a:t>
            </a:r>
            <a:r>
              <a:rPr lang="es-PE" dirty="0" smtClean="0"/>
              <a:t>Lo esencial de Spring es el manejo de la </a:t>
            </a:r>
            <a:r>
              <a:rPr lang="es-PE" dirty="0"/>
              <a:t>infraestructura de las aplicaciones y </a:t>
            </a:r>
            <a:r>
              <a:rPr lang="es-PE" dirty="0" smtClean="0"/>
              <a:t>permitir al desarrollador que solo se encargue </a:t>
            </a:r>
            <a:r>
              <a:rPr lang="es-PE" dirty="0"/>
              <a:t>de programar la lógica de negocio usando objetos simples de Java, </a:t>
            </a:r>
            <a:r>
              <a:rPr lang="es-PE" dirty="0" err="1"/>
              <a:t>Groovy</a:t>
            </a:r>
            <a:r>
              <a:rPr lang="es-PE" dirty="0"/>
              <a:t> o</a:t>
            </a:r>
            <a:r>
              <a:rPr lang="es-PE" dirty="0" smtClean="0"/>
              <a:t> </a:t>
            </a:r>
            <a:r>
              <a:rPr lang="es-PE" dirty="0" err="1" smtClean="0"/>
              <a:t>Kotlin</a:t>
            </a:r>
            <a:r>
              <a:rPr lang="es-PE" dirty="0" smtClean="0"/>
              <a:t>.</a:t>
            </a:r>
          </a:p>
          <a:p>
            <a:pPr algn="just"/>
            <a:r>
              <a:rPr lang="es-PE" dirty="0"/>
              <a:t>El término “Spring” puede utilizarse para referirse al proyecto Spring Framework, marco de trabajo que es un todo. </a:t>
            </a:r>
          </a:p>
          <a:p>
            <a:pPr algn="just"/>
            <a:r>
              <a:rPr lang="es-PE" dirty="0" smtClean="0"/>
              <a:t>Spring </a:t>
            </a:r>
            <a:r>
              <a:rPr lang="es-PE" dirty="0"/>
              <a:t>Framework está dividido en módulos. Las aplicaciones pueden elegir los módulos que necesitan. </a:t>
            </a:r>
            <a:r>
              <a:rPr lang="es-PE" dirty="0" smtClean="0"/>
              <a:t>Ellos incluyen </a:t>
            </a:r>
            <a:r>
              <a:rPr lang="es-PE" dirty="0"/>
              <a:t>un modelo de configuración y un mecanismo de inyección de dependencia. </a:t>
            </a:r>
            <a:r>
              <a:rPr lang="es-PE" dirty="0" smtClean="0"/>
              <a:t>Con </a:t>
            </a:r>
            <a:r>
              <a:rPr lang="es-PE" dirty="0"/>
              <a:t>el tiempo, otros proyectos se han construido por encima del Framework Spring.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990664"/>
            <a:ext cx="7918450" cy="1853841"/>
          </a:xfrm>
        </p:spPr>
        <p:txBody>
          <a:bodyPr/>
          <a:lstStyle/>
          <a:p>
            <a:r>
              <a:rPr lang="es-PE" b="1" u="sng" dirty="0" smtClean="0"/>
              <a:t>Long </a:t>
            </a:r>
            <a:r>
              <a:rPr lang="es-PE" b="1" u="sng" dirty="0" err="1" smtClean="0"/>
              <a:t>Polling</a:t>
            </a:r>
            <a:endParaRPr lang="es-PE" b="1" u="sng" dirty="0" smtClean="0"/>
          </a:p>
          <a:p>
            <a:pPr algn="just"/>
            <a:r>
              <a:rPr lang="es-PE" b="1" u="sng" dirty="0" smtClean="0"/>
              <a:t>Concepto</a:t>
            </a:r>
            <a:r>
              <a:rPr lang="es-PE" dirty="0" smtClean="0"/>
              <a:t> </a:t>
            </a:r>
          </a:p>
          <a:p>
            <a:pPr algn="just"/>
            <a:r>
              <a:rPr lang="es-PE" dirty="0" smtClean="0"/>
              <a:t>Es </a:t>
            </a:r>
            <a:r>
              <a:rPr lang="es-PE" dirty="0"/>
              <a:t>la forma más simple de tener una conexión persistente con el servidor, que no utiliza ningún protocolo específico como </a:t>
            </a:r>
            <a:r>
              <a:rPr lang="es-PE" dirty="0" err="1"/>
              <a:t>WebSocket</a:t>
            </a:r>
            <a:r>
              <a:rPr lang="es-PE" dirty="0"/>
              <a:t> o Server </a:t>
            </a:r>
            <a:r>
              <a:rPr lang="es-PE" dirty="0" err="1"/>
              <a:t>Side</a:t>
            </a:r>
            <a:r>
              <a:rPr lang="es-PE" dirty="0"/>
              <a:t> </a:t>
            </a:r>
            <a:r>
              <a:rPr lang="es-PE" dirty="0" err="1" smtClean="0"/>
              <a:t>Events</a:t>
            </a:r>
            <a:r>
              <a:rPr lang="es-PE" dirty="0" smtClean="0"/>
              <a:t>. </a:t>
            </a:r>
            <a:endParaRPr lang="es-P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66" y="3276604"/>
            <a:ext cx="5562454" cy="29987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528118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990664"/>
            <a:ext cx="7918450" cy="4494564"/>
          </a:xfrm>
        </p:spPr>
        <p:txBody>
          <a:bodyPr/>
          <a:lstStyle/>
          <a:p>
            <a:r>
              <a:rPr lang="es-PE" b="1" u="sng" dirty="0" smtClean="0"/>
              <a:t>Long </a:t>
            </a:r>
            <a:r>
              <a:rPr lang="es-PE" b="1" u="sng" dirty="0" err="1" smtClean="0"/>
              <a:t>Polling</a:t>
            </a:r>
            <a:endParaRPr lang="es-PE" b="1" u="sng" dirty="0" smtClean="0"/>
          </a:p>
          <a:p>
            <a:pPr algn="just"/>
            <a:r>
              <a:rPr lang="es-PE" b="1" u="sng" dirty="0" smtClean="0"/>
              <a:t>Funcionamiento</a:t>
            </a:r>
            <a:endParaRPr lang="es-PE" b="1" u="sng" dirty="0"/>
          </a:p>
          <a:p>
            <a:pPr marL="465138" indent="-457200" algn="just">
              <a:buFont typeface="+mj-lt"/>
              <a:buAutoNum type="arabicPeriod"/>
            </a:pPr>
            <a:r>
              <a:rPr lang="es-PE" dirty="0" smtClean="0"/>
              <a:t>Se </a:t>
            </a:r>
            <a:r>
              <a:rPr lang="es-PE" dirty="0"/>
              <a:t>envía una solicitud al servidor.</a:t>
            </a:r>
          </a:p>
          <a:p>
            <a:pPr marL="465138" indent="-457200" algn="just">
              <a:buFont typeface="+mj-lt"/>
              <a:buAutoNum type="arabicPeriod"/>
            </a:pPr>
            <a:r>
              <a:rPr lang="es-PE" dirty="0"/>
              <a:t>El servidor no cierra la conexión hasta que tiene un mensaje para enviar.</a:t>
            </a:r>
          </a:p>
          <a:p>
            <a:pPr marL="465138" indent="-457200" algn="just">
              <a:buFont typeface="+mj-lt"/>
              <a:buAutoNum type="arabicPeriod"/>
            </a:pPr>
            <a:r>
              <a:rPr lang="es-PE" dirty="0"/>
              <a:t>Cuando aparece un mensaje, el servidor responde a la solicitud con él.</a:t>
            </a:r>
          </a:p>
          <a:p>
            <a:pPr marL="465138" indent="-457200" algn="just">
              <a:buFont typeface="+mj-lt"/>
              <a:buAutoNum type="arabicPeriod"/>
            </a:pPr>
            <a:r>
              <a:rPr lang="es-PE" dirty="0"/>
              <a:t>El navegador realiza una nueva solicitud de inmediato.</a:t>
            </a:r>
          </a:p>
          <a:p>
            <a:pPr indent="0" algn="just"/>
            <a:r>
              <a:rPr lang="es-PE" dirty="0" smtClean="0"/>
              <a:t>Es decir </a:t>
            </a:r>
            <a:r>
              <a:rPr lang="es-PE" dirty="0"/>
              <a:t>La técnica de </a:t>
            </a:r>
            <a:r>
              <a:rPr lang="es-PE" b="1" dirty="0"/>
              <a:t>Long </a:t>
            </a:r>
            <a:r>
              <a:rPr lang="es-PE" b="1" dirty="0" err="1"/>
              <a:t>Polling</a:t>
            </a:r>
            <a:r>
              <a:rPr lang="es-PE" dirty="0"/>
              <a:t> nos permite emular una funcionalidad de tipo “server </a:t>
            </a:r>
            <a:r>
              <a:rPr lang="es-PE" dirty="0" err="1"/>
              <a:t>push</a:t>
            </a:r>
            <a:r>
              <a:rPr lang="es-PE" dirty="0"/>
              <a:t>” sobre HTTP en la que el servidor, a diferencia de cómo era en el antiguo </a:t>
            </a:r>
            <a:r>
              <a:rPr lang="es-PE" dirty="0" err="1"/>
              <a:t>método,“inicia</a:t>
            </a:r>
            <a:r>
              <a:rPr lang="es-PE" dirty="0"/>
              <a:t>” los eventos.</a:t>
            </a:r>
          </a:p>
        </p:txBody>
      </p:sp>
    </p:spTree>
    <p:extLst>
      <p:ext uri="{BB962C8B-B14F-4D97-AF65-F5344CB8AC3E}">
        <p14:creationId xmlns:p14="http://schemas.microsoft.com/office/powerpoint/2010/main" val="399404637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1066862"/>
            <a:ext cx="7918450" cy="4968540"/>
          </a:xfrm>
        </p:spPr>
        <p:txBody>
          <a:bodyPr/>
          <a:lstStyle/>
          <a:p>
            <a:r>
              <a:rPr lang="es-PE" b="1" u="sng" dirty="0" err="1" smtClean="0"/>
              <a:t>Streaming</a:t>
            </a:r>
            <a:endParaRPr lang="es-PE" b="1" u="sng" dirty="0" smtClean="0"/>
          </a:p>
          <a:p>
            <a:pPr algn="just"/>
            <a:r>
              <a:rPr lang="es-PE" b="1" u="sng" dirty="0" smtClean="0"/>
              <a:t>Concepto</a:t>
            </a:r>
          </a:p>
          <a:p>
            <a:pPr algn="just"/>
            <a:r>
              <a:rPr lang="es-PE" dirty="0" smtClean="0"/>
              <a:t>La </a:t>
            </a:r>
            <a:r>
              <a:rPr lang="es-PE" dirty="0"/>
              <a:t>tecnología HTTP </a:t>
            </a:r>
            <a:r>
              <a:rPr lang="es-PE" dirty="0" err="1"/>
              <a:t>Streaming</a:t>
            </a:r>
            <a:r>
              <a:rPr lang="es-PE" dirty="0"/>
              <a:t> </a:t>
            </a:r>
            <a:r>
              <a:rPr lang="es-PE" dirty="0" smtClean="0"/>
              <a:t>es </a:t>
            </a:r>
            <a:r>
              <a:rPr lang="es-PE" dirty="0"/>
              <a:t>similar al </a:t>
            </a:r>
            <a:r>
              <a:rPr lang="es-PE" dirty="0" err="1"/>
              <a:t>long-polling</a:t>
            </a:r>
            <a:r>
              <a:rPr lang="es-PE" dirty="0"/>
              <a:t> excepto que la conexión no se cierra con la existencia de nuevos datos disponibles o en un intervalo determinado. En cambio, estos datos se envían a la conexión existente que permanece abierta, esto significa que el servidor podrá seguir enviando fragmentos de datos al </a:t>
            </a:r>
            <a:r>
              <a:rPr lang="es-PE" dirty="0" smtClean="0"/>
              <a:t>cliente.</a:t>
            </a:r>
          </a:p>
          <a:p>
            <a:pPr algn="just"/>
            <a:r>
              <a:rPr lang="es-PE" dirty="0" smtClean="0"/>
              <a:t>Es </a:t>
            </a:r>
            <a:r>
              <a:rPr lang="es-PE" dirty="0"/>
              <a:t>importante que la conexión permanezca abierta, ya que, el protocolo HTTP solo permite realizar peticiones desde el lado del cliente. Por lo tanto, cuando se produce un cambio de estado en la información (dato), no hay forma de que el servidor pueda abrir las conexiones necesarias para los clientes interesados. </a:t>
            </a:r>
          </a:p>
        </p:txBody>
      </p:sp>
    </p:spTree>
    <p:extLst>
      <p:ext uri="{BB962C8B-B14F-4D97-AF65-F5344CB8AC3E}">
        <p14:creationId xmlns:p14="http://schemas.microsoft.com/office/powerpoint/2010/main" val="134084108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1066862"/>
            <a:ext cx="7918450" cy="4088299"/>
          </a:xfrm>
        </p:spPr>
        <p:txBody>
          <a:bodyPr/>
          <a:lstStyle/>
          <a:p>
            <a:r>
              <a:rPr lang="es-PE" b="1" u="sng" dirty="0" err="1" smtClean="0"/>
              <a:t>Streaming</a:t>
            </a:r>
            <a:endParaRPr lang="es-PE" b="1" u="sng" dirty="0" smtClean="0"/>
          </a:p>
          <a:p>
            <a:pPr algn="just"/>
            <a:r>
              <a:rPr lang="es-PE" b="1" u="sng" dirty="0" smtClean="0"/>
              <a:t>Funcionamiento</a:t>
            </a:r>
          </a:p>
          <a:p>
            <a:pPr algn="just"/>
            <a:r>
              <a:rPr lang="es-PE" dirty="0" smtClean="0"/>
              <a:t>Existen dos </a:t>
            </a:r>
            <a:r>
              <a:rPr lang="es-PE" dirty="0"/>
              <a:t>categorías: </a:t>
            </a:r>
            <a:r>
              <a:rPr lang="es-PE" dirty="0" err="1"/>
              <a:t>Streaming</a:t>
            </a:r>
            <a:r>
              <a:rPr lang="es-PE" dirty="0"/>
              <a:t> Bajo Demanda (</a:t>
            </a:r>
            <a:r>
              <a:rPr lang="es-PE" dirty="0" err="1"/>
              <a:t>On-Demand</a:t>
            </a:r>
            <a:r>
              <a:rPr lang="es-PE" dirty="0"/>
              <a:t>) y Video </a:t>
            </a:r>
            <a:r>
              <a:rPr lang="es-PE" dirty="0" err="1"/>
              <a:t>Streaming</a:t>
            </a:r>
            <a:r>
              <a:rPr lang="es-PE" dirty="0"/>
              <a:t> (Live </a:t>
            </a:r>
            <a:r>
              <a:rPr lang="es-PE" dirty="0" err="1"/>
              <a:t>Streaming</a:t>
            </a:r>
            <a:r>
              <a:rPr lang="es-PE" dirty="0" smtClean="0"/>
              <a:t>).</a:t>
            </a:r>
          </a:p>
          <a:p>
            <a:pPr algn="just"/>
            <a:r>
              <a:rPr lang="es-PE" b="1" u="sng" dirty="0" err="1" smtClean="0"/>
              <a:t>Streaming</a:t>
            </a:r>
            <a:r>
              <a:rPr lang="es-PE" b="1" u="sng" dirty="0" smtClean="0"/>
              <a:t> </a:t>
            </a:r>
            <a:r>
              <a:rPr lang="es-PE" b="1" u="sng" dirty="0"/>
              <a:t>Bajo Demanda (</a:t>
            </a:r>
            <a:r>
              <a:rPr lang="es-PE" b="1" u="sng" dirty="0" err="1"/>
              <a:t>On-Demand</a:t>
            </a:r>
            <a:r>
              <a:rPr lang="es-PE" b="1" u="sng" dirty="0"/>
              <a:t>)</a:t>
            </a:r>
          </a:p>
          <a:p>
            <a:pPr algn="just"/>
            <a:r>
              <a:rPr lang="es-PE" dirty="0"/>
              <a:t>Este se tipo de </a:t>
            </a:r>
            <a:r>
              <a:rPr lang="es-PE" dirty="0" err="1"/>
              <a:t>Streaming</a:t>
            </a:r>
            <a:r>
              <a:rPr lang="es-PE" dirty="0"/>
              <a:t> </a:t>
            </a:r>
            <a:r>
              <a:rPr lang="es-PE" dirty="0" smtClean="0"/>
              <a:t>se </a:t>
            </a:r>
            <a:r>
              <a:rPr lang="es-PE" dirty="0"/>
              <a:t>caracteriza porque el usuario descarga el archivo de video completo y luego reproduce. Sin embargo, la transferencia completa de archivos en el modo de descarga generalmente sufre un tiempo de transferencia largo y quizás </a:t>
            </a:r>
            <a:r>
              <a:rPr lang="es-PE" dirty="0" smtClean="0"/>
              <a:t>inaceptable.</a:t>
            </a:r>
          </a:p>
          <a:p>
            <a:pPr algn="just"/>
            <a:endParaRPr lang="es-PE" dirty="0"/>
          </a:p>
        </p:txBody>
      </p:sp>
    </p:spTree>
    <p:extLst>
      <p:ext uri="{BB962C8B-B14F-4D97-AF65-F5344CB8AC3E}">
        <p14:creationId xmlns:p14="http://schemas.microsoft.com/office/powerpoint/2010/main" val="180640005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1066862"/>
            <a:ext cx="7918450" cy="4765407"/>
          </a:xfrm>
        </p:spPr>
        <p:txBody>
          <a:bodyPr/>
          <a:lstStyle/>
          <a:p>
            <a:r>
              <a:rPr lang="es-PE" b="1" u="sng" dirty="0" err="1" smtClean="0"/>
              <a:t>Streaming</a:t>
            </a:r>
            <a:endParaRPr lang="es-PE" b="1" u="sng" dirty="0" smtClean="0"/>
          </a:p>
          <a:p>
            <a:pPr algn="just"/>
            <a:r>
              <a:rPr lang="es-PE" b="1" u="sng" dirty="0" smtClean="0"/>
              <a:t>Funcionamiento</a:t>
            </a:r>
          </a:p>
          <a:p>
            <a:pPr algn="just"/>
            <a:r>
              <a:rPr lang="es-PE" b="1" u="sng" dirty="0" smtClean="0"/>
              <a:t>Video </a:t>
            </a:r>
            <a:r>
              <a:rPr lang="es-PE" b="1" u="sng" dirty="0" err="1"/>
              <a:t>Streaming</a:t>
            </a:r>
            <a:r>
              <a:rPr lang="es-PE" b="1" u="sng" dirty="0"/>
              <a:t> (Live </a:t>
            </a:r>
            <a:r>
              <a:rPr lang="es-PE" b="1" u="sng" dirty="0" err="1"/>
              <a:t>Streaming</a:t>
            </a:r>
            <a:r>
              <a:rPr lang="es-PE" b="1" u="sng" dirty="0"/>
              <a:t>).</a:t>
            </a:r>
          </a:p>
          <a:p>
            <a:pPr algn="just"/>
            <a:r>
              <a:rPr lang="es-PE" dirty="0"/>
              <a:t>E</a:t>
            </a:r>
            <a:r>
              <a:rPr lang="es-PE" dirty="0" smtClean="0"/>
              <a:t>n </a:t>
            </a:r>
            <a:r>
              <a:rPr lang="es-PE" dirty="0"/>
              <a:t>Live </a:t>
            </a:r>
            <a:r>
              <a:rPr lang="es-PE" dirty="0" err="1" smtClean="0"/>
              <a:t>Streaming</a:t>
            </a:r>
            <a:r>
              <a:rPr lang="es-PE" dirty="0" smtClean="0"/>
              <a:t> no </a:t>
            </a:r>
            <a:r>
              <a:rPr lang="es-PE" dirty="0"/>
              <a:t>es necesario la descarga del contenido de video en su totalidad. Por el contrario, este se va reproduciendo mientras se recibe y decodifican las partes del contenido. Una analogía que se emplea para comprender esta categoría de </a:t>
            </a:r>
            <a:r>
              <a:rPr lang="es-PE" dirty="0" err="1"/>
              <a:t>Streaming</a:t>
            </a:r>
            <a:r>
              <a:rPr lang="es-PE" dirty="0"/>
              <a:t> es el servicio por televisión, donde en ella se puede consumir el recurso mientras se transmite y al finalizar el programa televisivo este ya no se encontrará disponible para el usuario</a:t>
            </a:r>
            <a:r>
              <a:rPr lang="es-PE" dirty="0" smtClean="0"/>
              <a:t>.</a:t>
            </a:r>
          </a:p>
          <a:p>
            <a:pPr algn="just"/>
            <a:r>
              <a:rPr lang="es-PE" u="sng" dirty="0" smtClean="0"/>
              <a:t>Aplicabilidad</a:t>
            </a:r>
            <a:r>
              <a:rPr lang="es-PE" dirty="0" smtClean="0"/>
              <a:t>: </a:t>
            </a:r>
          </a:p>
          <a:p>
            <a:pPr algn="just"/>
            <a:r>
              <a:rPr lang="es-PE" dirty="0" smtClean="0"/>
              <a:t>Transmisión de Video </a:t>
            </a:r>
            <a:endParaRPr lang="es-PE" dirty="0"/>
          </a:p>
        </p:txBody>
      </p:sp>
    </p:spTree>
    <p:extLst>
      <p:ext uri="{BB962C8B-B14F-4D97-AF65-F5344CB8AC3E}">
        <p14:creationId xmlns:p14="http://schemas.microsoft.com/office/powerpoint/2010/main" val="227571669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1066862"/>
            <a:ext cx="7918450" cy="3682034"/>
          </a:xfrm>
        </p:spPr>
        <p:txBody>
          <a:bodyPr/>
          <a:lstStyle/>
          <a:p>
            <a:r>
              <a:rPr lang="es-PE" b="1" u="sng" dirty="0" err="1" smtClean="0"/>
              <a:t>WebSocket</a:t>
            </a:r>
            <a:endParaRPr lang="es-PE" b="1" u="sng" dirty="0" smtClean="0"/>
          </a:p>
          <a:p>
            <a:pPr algn="just"/>
            <a:r>
              <a:rPr lang="es-PE" b="1" u="sng" dirty="0" smtClean="0"/>
              <a:t>Concepto</a:t>
            </a:r>
          </a:p>
          <a:p>
            <a:pPr algn="just"/>
            <a:r>
              <a:rPr lang="es-PE" dirty="0" smtClean="0"/>
              <a:t>Es </a:t>
            </a:r>
            <a:r>
              <a:rPr lang="es-PE" dirty="0"/>
              <a:t>un protocolo que provee canales de comunicación </a:t>
            </a:r>
            <a:r>
              <a:rPr lang="es-PE" i="1" dirty="0"/>
              <a:t>full-</a:t>
            </a:r>
            <a:r>
              <a:rPr lang="es-PE" i="1" dirty="0" err="1"/>
              <a:t>duplex</a:t>
            </a:r>
            <a:r>
              <a:rPr lang="es-PE" dirty="0"/>
              <a:t> sobre una única conexión TCP. </a:t>
            </a:r>
            <a:endParaRPr lang="es-PE" dirty="0" smtClean="0"/>
          </a:p>
          <a:p>
            <a:pPr algn="just"/>
            <a:r>
              <a:rPr lang="es-PE" dirty="0" smtClean="0"/>
              <a:t>Un </a:t>
            </a:r>
            <a:r>
              <a:rPr lang="es-PE" dirty="0"/>
              <a:t>canal de comunicación es </a:t>
            </a:r>
            <a:r>
              <a:rPr lang="es-PE" i="1" dirty="0"/>
              <a:t>full-</a:t>
            </a:r>
            <a:r>
              <a:rPr lang="es-PE" i="1" dirty="0" err="1"/>
              <a:t>duplex</a:t>
            </a:r>
            <a:r>
              <a:rPr lang="es-PE" dirty="0"/>
              <a:t> cuando los datos van en ambos sentidos de manera simultánea. </a:t>
            </a:r>
            <a:endParaRPr lang="es-PE" dirty="0" smtClean="0"/>
          </a:p>
          <a:p>
            <a:pPr algn="just"/>
            <a:r>
              <a:rPr lang="es-PE" dirty="0" smtClean="0"/>
              <a:t>En una </a:t>
            </a:r>
            <a:r>
              <a:rPr lang="es-PE" dirty="0"/>
              <a:t>comunicación cliente-servidor no se da </a:t>
            </a:r>
            <a:r>
              <a:rPr lang="es-PE" dirty="0" smtClean="0"/>
              <a:t>de esta manera, </a:t>
            </a:r>
            <a:r>
              <a:rPr lang="es-PE" dirty="0"/>
              <a:t>ya que el cliente hace un pedido y espera la respuesta del servidor, con </a:t>
            </a:r>
            <a:r>
              <a:rPr lang="es-PE" dirty="0" err="1"/>
              <a:t>websocket</a:t>
            </a:r>
            <a:r>
              <a:rPr lang="es-PE" dirty="0"/>
              <a:t> se envían datos entre cliente y servidor sin esperar respuesta alguna</a:t>
            </a:r>
          </a:p>
        </p:txBody>
      </p:sp>
    </p:spTree>
    <p:extLst>
      <p:ext uri="{BB962C8B-B14F-4D97-AF65-F5344CB8AC3E}">
        <p14:creationId xmlns:p14="http://schemas.microsoft.com/office/powerpoint/2010/main" val="352586519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1066862"/>
            <a:ext cx="7918450" cy="3614323"/>
          </a:xfrm>
        </p:spPr>
        <p:txBody>
          <a:bodyPr/>
          <a:lstStyle/>
          <a:p>
            <a:r>
              <a:rPr lang="es-PE" b="1" u="sng" dirty="0" err="1" smtClean="0"/>
              <a:t>WebSocket</a:t>
            </a:r>
            <a:endParaRPr lang="es-PE" b="1" u="sng" dirty="0" smtClean="0"/>
          </a:p>
          <a:p>
            <a:pPr algn="just"/>
            <a:r>
              <a:rPr lang="es-PE" b="1" u="sng" dirty="0" smtClean="0"/>
              <a:t>Funcionamiento</a:t>
            </a:r>
          </a:p>
          <a:p>
            <a:pPr algn="just"/>
            <a:r>
              <a:rPr lang="es-PE" dirty="0"/>
              <a:t>El cliente establece una conexión TCP con el servidor mediante un “</a:t>
            </a:r>
            <a:r>
              <a:rPr lang="es-PE" dirty="0" err="1"/>
              <a:t>handshake</a:t>
            </a:r>
            <a:r>
              <a:rPr lang="es-PE" dirty="0"/>
              <a:t>”. Tanto el servidor como cliente pueden enviarse mensajes entre sí en el momento en que </a:t>
            </a:r>
            <a:r>
              <a:rPr lang="es-PE" dirty="0" smtClean="0"/>
              <a:t>deseen, así</a:t>
            </a:r>
            <a:r>
              <a:rPr lang="es-PE" dirty="0"/>
              <a:t>, la conexión permanece viva hasta que cualquiera de los dos extremos la cierre explícitamente.</a:t>
            </a:r>
          </a:p>
          <a:p>
            <a:pPr algn="just"/>
            <a:r>
              <a:rPr lang="es-PE" dirty="0"/>
              <a:t>El “</a:t>
            </a:r>
            <a:r>
              <a:rPr lang="es-PE" dirty="0" err="1"/>
              <a:t>handshake</a:t>
            </a:r>
            <a:r>
              <a:rPr lang="es-PE" dirty="0"/>
              <a:t>” (proceso de negociación de los parámetros del canal de comunicación entre un cliente y un servidor) al que se hacía referencia arriba se da de este </a:t>
            </a:r>
            <a:r>
              <a:rPr lang="es-PE" dirty="0" smtClean="0"/>
              <a:t>modo</a:t>
            </a:r>
          </a:p>
        </p:txBody>
      </p:sp>
    </p:spTree>
    <p:extLst>
      <p:ext uri="{BB962C8B-B14F-4D97-AF65-F5344CB8AC3E}">
        <p14:creationId xmlns:p14="http://schemas.microsoft.com/office/powerpoint/2010/main" val="427243392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Tecnología de comunicación sobre HTTP</a:t>
            </a:r>
            <a:endParaRPr lang="es-PE" altLang="zh-CN" dirty="0" smtClean="0">
              <a:ea typeface="SimSun" pitchFamily="2" charset="-122"/>
            </a:endParaRPr>
          </a:p>
        </p:txBody>
      </p:sp>
      <p:sp>
        <p:nvSpPr>
          <p:cNvPr id="2" name="1 Marcador de contenido"/>
          <p:cNvSpPr>
            <a:spLocks noGrp="1"/>
          </p:cNvSpPr>
          <p:nvPr>
            <p:ph idx="1"/>
          </p:nvPr>
        </p:nvSpPr>
        <p:spPr>
          <a:xfrm>
            <a:off x="609704" y="1066862"/>
            <a:ext cx="7918450" cy="5442516"/>
          </a:xfrm>
        </p:spPr>
        <p:txBody>
          <a:bodyPr/>
          <a:lstStyle/>
          <a:p>
            <a:r>
              <a:rPr lang="es-PE" b="1" u="sng" dirty="0" err="1" smtClean="0"/>
              <a:t>WebSocket</a:t>
            </a:r>
            <a:endParaRPr lang="es-PE" b="1" u="sng" dirty="0" smtClean="0"/>
          </a:p>
          <a:p>
            <a:pPr algn="just"/>
            <a:r>
              <a:rPr lang="es-PE" b="1" u="sng" dirty="0" smtClean="0"/>
              <a:t>Diagrama</a:t>
            </a:r>
          </a:p>
          <a:p>
            <a:pPr algn="just"/>
            <a:endParaRPr lang="es-PE" b="1" u="sng" dirty="0"/>
          </a:p>
          <a:p>
            <a:pPr algn="just"/>
            <a:endParaRPr lang="es-PE" b="1" u="sng" dirty="0" smtClean="0"/>
          </a:p>
          <a:p>
            <a:pPr algn="just"/>
            <a:endParaRPr lang="es-PE" b="1" u="sng" dirty="0" smtClean="0"/>
          </a:p>
          <a:p>
            <a:pPr algn="just"/>
            <a:endParaRPr lang="es-PE" b="1" u="sng" dirty="0"/>
          </a:p>
          <a:p>
            <a:pPr algn="just"/>
            <a:endParaRPr lang="es-PE" b="1" u="sng" dirty="0" smtClean="0"/>
          </a:p>
          <a:p>
            <a:pPr algn="just"/>
            <a:endParaRPr lang="es-PE" b="1" u="sng" dirty="0"/>
          </a:p>
          <a:p>
            <a:pPr algn="just"/>
            <a:r>
              <a:rPr lang="es-PE" b="1" u="sng" dirty="0"/>
              <a:t>Aplicabilidad</a:t>
            </a:r>
            <a:endParaRPr lang="es-PE" dirty="0"/>
          </a:p>
          <a:p>
            <a:pPr algn="just"/>
            <a:r>
              <a:rPr lang="es-PE" dirty="0"/>
              <a:t>Son muchas las aplicaciones que usan </a:t>
            </a:r>
            <a:r>
              <a:rPr lang="es-PE" dirty="0" err="1"/>
              <a:t>WebSockets</a:t>
            </a:r>
            <a:r>
              <a:rPr lang="es-PE" dirty="0"/>
              <a:t>: juegos, redes sociales o chats. Podemos decir, entonces, que se trata de una tecnología cuyo uso seguramente se incrementará en los próximos años.</a:t>
            </a:r>
          </a:p>
          <a:p>
            <a:pPr algn="just"/>
            <a:endParaRPr lang="es-P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304" y="1600248"/>
            <a:ext cx="3047920" cy="26112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4472335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Lecturas adicionales</a:t>
            </a:r>
          </a:p>
        </p:txBody>
      </p:sp>
      <p:sp>
        <p:nvSpPr>
          <p:cNvPr id="16387" name="Rectangle 1031"/>
          <p:cNvSpPr>
            <a:spLocks noGrp="1" noChangeArrowheads="1"/>
          </p:cNvSpPr>
          <p:nvPr>
            <p:ph idx="1"/>
          </p:nvPr>
        </p:nvSpPr>
        <p:spPr>
          <a:xfrm>
            <a:off x="609600" y="1447800"/>
            <a:ext cx="7918450" cy="259866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s-PE" altLang="zh-CN" dirty="0">
                <a:ea typeface="SimSun" pitchFamily="2" charset="-122"/>
              </a:rPr>
              <a:t>Para obtener información adicional, puede </a:t>
            </a:r>
            <a:r>
              <a:rPr lang="es-PE" altLang="zh-CN" dirty="0" smtClean="0">
                <a:ea typeface="SimSun" pitchFamily="2" charset="-122"/>
              </a:rPr>
              <a:t>consultar los siguientes enlaces: </a:t>
            </a:r>
          </a:p>
          <a:p>
            <a:pPr marL="0" indent="0" eaLnBrk="1" hangingPunct="1">
              <a:buNone/>
            </a:pPr>
            <a:r>
              <a:rPr lang="es-PE" dirty="0">
                <a:hlinkClick r:id="rId2"/>
              </a:rPr>
              <a:t>https://</a:t>
            </a:r>
            <a:r>
              <a:rPr lang="es-PE" dirty="0" smtClean="0">
                <a:hlinkClick r:id="rId2"/>
              </a:rPr>
              <a:t>docs.spring.io/spring-framework/docs/current/spring-framework-reference/core.html</a:t>
            </a:r>
            <a:endParaRPr lang="es-PE" dirty="0" smtClean="0"/>
          </a:p>
          <a:p>
            <a:pPr marL="0" indent="0" eaLnBrk="1" hangingPunct="1">
              <a:buNone/>
            </a:pPr>
            <a:r>
              <a:rPr lang="es-PE" dirty="0">
                <a:hlinkClick r:id="rId3"/>
              </a:rPr>
              <a:t>https://</a:t>
            </a:r>
            <a:r>
              <a:rPr lang="es-PE" dirty="0" smtClean="0">
                <a:hlinkClick r:id="rId3"/>
              </a:rPr>
              <a:t>docs.spring.io/spring/docs/current/spring-framework-reference/web.html</a:t>
            </a:r>
            <a:endParaRPr lang="es-PE" dirty="0" smtClean="0"/>
          </a:p>
          <a:p>
            <a:pPr marL="0" indent="0" eaLnBrk="1" hangingPunct="1">
              <a:buNone/>
            </a:pPr>
            <a:r>
              <a:rPr lang="es-PE" dirty="0">
                <a:hlinkClick r:id="rId4"/>
              </a:rPr>
              <a:t>http://www.http2demo.io/</a:t>
            </a:r>
            <a:endParaRPr lang="es-PE"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Resumen</a:t>
            </a:r>
          </a:p>
        </p:txBody>
      </p:sp>
      <p:sp>
        <p:nvSpPr>
          <p:cNvPr id="17411" name="Rectangle 1031"/>
          <p:cNvSpPr>
            <a:spLocks noGrp="1" noChangeArrowheads="1"/>
          </p:cNvSpPr>
          <p:nvPr>
            <p:ph idx="1"/>
          </p:nvPr>
        </p:nvSpPr>
        <p:spPr>
          <a:xfrm>
            <a:off x="533506" y="990664"/>
            <a:ext cx="7918450" cy="239552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r>
              <a:rPr lang="es-PE" altLang="zh-CN" dirty="0" smtClean="0">
                <a:ea typeface="SimSun" pitchFamily="2" charset="-122"/>
                <a:sym typeface="Times New Roman" pitchFamily="18" charset="0"/>
              </a:rPr>
              <a:t>En este capítulo, usted aprendió:</a:t>
            </a:r>
          </a:p>
          <a:p>
            <a:pPr lvl="1" algn="just" eaLnBrk="1" hangingPunct="1"/>
            <a:r>
              <a:rPr lang="es-PE" altLang="zh-CN" dirty="0" smtClean="0">
                <a:ea typeface="SimSun" pitchFamily="2" charset="-122"/>
              </a:rPr>
              <a:t>Spring </a:t>
            </a:r>
            <a:r>
              <a:rPr lang="es-PE" altLang="zh-CN" dirty="0">
                <a:ea typeface="SimSun" pitchFamily="2" charset="-122"/>
              </a:rPr>
              <a:t>Framework, concepto, módulos y proyectos  </a:t>
            </a:r>
          </a:p>
          <a:p>
            <a:pPr lvl="1" algn="just" eaLnBrk="1" hangingPunct="1"/>
            <a:r>
              <a:rPr lang="es-PE" altLang="zh-CN" dirty="0" smtClean="0">
                <a:ea typeface="SimSun" pitchFamily="2" charset="-122"/>
              </a:rPr>
              <a:t>Spring </a:t>
            </a:r>
            <a:r>
              <a:rPr lang="es-PE" altLang="zh-CN" dirty="0">
                <a:ea typeface="SimSun" pitchFamily="2" charset="-122"/>
              </a:rPr>
              <a:t>Core</a:t>
            </a:r>
            <a:r>
              <a:rPr lang="es-PE" altLang="zh-CN" dirty="0" smtClean="0">
                <a:ea typeface="SimSun" pitchFamily="2" charset="-122"/>
              </a:rPr>
              <a:t>: Conceptos fundamentales.</a:t>
            </a:r>
            <a:endParaRPr lang="es-PE" altLang="zh-CN" dirty="0">
              <a:ea typeface="SimSun" pitchFamily="2" charset="-122"/>
            </a:endParaRPr>
          </a:p>
          <a:p>
            <a:pPr lvl="1" algn="just" eaLnBrk="1" hangingPunct="1"/>
            <a:r>
              <a:rPr lang="es-PE" altLang="zh-CN" dirty="0" smtClean="0">
                <a:ea typeface="SimSun" pitchFamily="2" charset="-122"/>
              </a:rPr>
              <a:t>Spring </a:t>
            </a:r>
            <a:r>
              <a:rPr lang="es-PE" altLang="zh-CN" dirty="0" smtClean="0">
                <a:ea typeface="SimSun" pitchFamily="2" charset="-122"/>
              </a:rPr>
              <a:t>Web MVC y la relación con </a:t>
            </a:r>
            <a:r>
              <a:rPr lang="es-PE" altLang="zh-CN" dirty="0" err="1" smtClean="0">
                <a:ea typeface="SimSun" pitchFamily="2" charset="-122"/>
              </a:rPr>
              <a:t>RESTful</a:t>
            </a:r>
            <a:endParaRPr lang="es-PE" altLang="zh-CN" dirty="0" smtClean="0">
              <a:ea typeface="SimSun" pitchFamily="2" charset="-122"/>
            </a:endParaRPr>
          </a:p>
          <a:p>
            <a:pPr lvl="1" algn="just" eaLnBrk="1" hangingPunct="1"/>
            <a:r>
              <a:rPr lang="es-PE" altLang="zh-CN" dirty="0">
                <a:ea typeface="SimSun" pitchFamily="2" charset="-122"/>
              </a:rPr>
              <a:t>Tecnología de comunicación sobre HTTP</a:t>
            </a:r>
            <a:endParaRPr lang="es-PE" altLang="zh-CN" dirty="0" smtClean="0">
              <a:ea typeface="SimSun" pitchFamily="2" charset="-122"/>
            </a:endParaRPr>
          </a:p>
          <a:p>
            <a:pPr lvl="1" algn="just" eaLnBrk="1" hangingPunct="1"/>
            <a:endParaRPr lang="es-PE" altLang="zh-CN" dirty="0" smtClean="0">
              <a:ea typeface="SimSun" pitchFamily="2" charset="-122"/>
            </a:endParaRPr>
          </a:p>
        </p:txBody>
      </p:sp>
    </p:spTree>
    <p:extLst>
      <p:ext uri="{BB962C8B-B14F-4D97-AF65-F5344CB8AC3E}">
        <p14:creationId xmlns:p14="http://schemas.microsoft.com/office/powerpoint/2010/main" val="24531832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MVC sobre </a:t>
            </a:r>
            <a:r>
              <a:rPr lang="es-PE" altLang="zh-CN" dirty="0" err="1" smtClean="0">
                <a:ea typeface="SimSun" pitchFamily="2" charset="-122"/>
              </a:rPr>
              <a:t>Servlet</a:t>
            </a:r>
            <a:endParaRPr lang="es-PE" altLang="zh-CN" dirty="0" smtClean="0">
              <a:ea typeface="SimSun" pitchFamily="2" charset="-122"/>
            </a:endParaRPr>
          </a:p>
        </p:txBody>
      </p:sp>
      <p:sp>
        <p:nvSpPr>
          <p:cNvPr id="5123" name="Rectangle 1031"/>
          <p:cNvSpPr>
            <a:spLocks noGrp="1" noChangeArrowheads="1"/>
          </p:cNvSpPr>
          <p:nvPr>
            <p:ph idx="1"/>
          </p:nvPr>
        </p:nvSpPr>
        <p:spPr>
          <a:xfrm>
            <a:off x="609600" y="1447800"/>
            <a:ext cx="7918450" cy="36420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dirty="0" smtClean="0"/>
              <a:t>. </a:t>
            </a:r>
            <a:r>
              <a:rPr lang="es-PE" dirty="0"/>
              <a:t>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54" y="1143060"/>
            <a:ext cx="4343334" cy="49767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867727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Framework Proyectos</a:t>
            </a:r>
          </a:p>
        </p:txBody>
      </p:sp>
      <p:sp>
        <p:nvSpPr>
          <p:cNvPr id="5123" name="Rectangle 1031"/>
          <p:cNvSpPr>
            <a:spLocks noGrp="1" noChangeArrowheads="1"/>
          </p:cNvSpPr>
          <p:nvPr>
            <p:ph idx="1"/>
          </p:nvPr>
        </p:nvSpPr>
        <p:spPr>
          <a:xfrm>
            <a:off x="609600" y="1447800"/>
            <a:ext cx="7918450" cy="36420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dirty="0" smtClean="0"/>
              <a:t> </a:t>
            </a:r>
            <a:r>
              <a:rPr lang="es-PE"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10" y="1312191"/>
            <a:ext cx="8457443" cy="48338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868417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Framework</a:t>
            </a:r>
          </a:p>
        </p:txBody>
      </p:sp>
      <p:sp>
        <p:nvSpPr>
          <p:cNvPr id="5123" name="Rectangle 1031"/>
          <p:cNvSpPr>
            <a:spLocks noGrp="1" noChangeArrowheads="1"/>
          </p:cNvSpPr>
          <p:nvPr>
            <p:ph idx="1"/>
          </p:nvPr>
        </p:nvSpPr>
        <p:spPr>
          <a:xfrm>
            <a:off x="609704" y="1143060"/>
            <a:ext cx="7918450" cy="557793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altLang="zh-CN" b="1" u="sng" dirty="0">
                <a:ea typeface="SimSun" pitchFamily="2" charset="-122"/>
              </a:rPr>
              <a:t>Características</a:t>
            </a:r>
            <a:endParaRPr lang="es-PE" b="1" u="sng" dirty="0" smtClean="0"/>
          </a:p>
          <a:p>
            <a:pPr algn="just"/>
            <a:r>
              <a:rPr lang="es-PE" u="sng" dirty="0" smtClean="0"/>
              <a:t>A que da Soporte</a:t>
            </a:r>
          </a:p>
          <a:p>
            <a:pPr algn="just"/>
            <a:r>
              <a:rPr lang="es-PE" dirty="0" smtClean="0"/>
              <a:t>Spring </a:t>
            </a:r>
            <a:r>
              <a:rPr lang="es-PE" dirty="0"/>
              <a:t>Framework proporciona soporte fundamental para diferentes arquitecturas de aplicaciones, incluyendo mensajería, datos transaccionales y persistencia, y web.</a:t>
            </a:r>
          </a:p>
          <a:p>
            <a:pPr algn="just"/>
            <a:r>
              <a:rPr lang="es-PE" dirty="0"/>
              <a:t>Este </a:t>
            </a:r>
            <a:r>
              <a:rPr lang="es-PE" dirty="0" smtClean="0"/>
              <a:t>Framework </a:t>
            </a:r>
            <a:r>
              <a:rPr lang="es-PE" dirty="0"/>
              <a:t>tiene un manejo de peticiones de forma bloqueante con el uso de servlets y no bloqueante con el uso de Spring WebFlux </a:t>
            </a:r>
            <a:endParaRPr lang="es-PE" dirty="0" smtClean="0"/>
          </a:p>
          <a:p>
            <a:pPr algn="just"/>
            <a:r>
              <a:rPr lang="es-PE" u="sng" dirty="0" smtClean="0"/>
              <a:t>Lenguajes</a:t>
            </a:r>
            <a:endParaRPr lang="es-PE" u="sng" dirty="0"/>
          </a:p>
          <a:p>
            <a:pPr algn="just"/>
            <a:r>
              <a:rPr lang="es-PE" dirty="0"/>
              <a:t>Spring facilita la creación de aplicaciones Java del tipo empresarial. Nos proporciona todo lo necesario más allá del propio lenguaje Java. También proporciona extensiones y soporte para aplicaciones creadas en </a:t>
            </a:r>
            <a:r>
              <a:rPr lang="es-PE" dirty="0" err="1"/>
              <a:t>Groovy</a:t>
            </a:r>
            <a:r>
              <a:rPr lang="es-PE" dirty="0"/>
              <a:t> y </a:t>
            </a:r>
            <a:r>
              <a:rPr lang="es-PE" dirty="0" err="1"/>
              <a:t>Kotlin</a:t>
            </a:r>
            <a:r>
              <a:rPr lang="es-PE" dirty="0"/>
              <a:t>.</a:t>
            </a:r>
          </a:p>
          <a:p>
            <a:pPr algn="just"/>
            <a:endParaRPr lang="es-PE" dirty="0"/>
          </a:p>
          <a:p>
            <a:pPr algn="just"/>
            <a:r>
              <a:rPr lang="es-PE" dirty="0"/>
              <a:t> </a:t>
            </a:r>
          </a:p>
        </p:txBody>
      </p:sp>
    </p:spTree>
    <p:extLst>
      <p:ext uri="{BB962C8B-B14F-4D97-AF65-F5344CB8AC3E}">
        <p14:creationId xmlns:p14="http://schemas.microsoft.com/office/powerpoint/2010/main" val="19753694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Framework</a:t>
            </a:r>
          </a:p>
        </p:txBody>
      </p:sp>
      <p:sp>
        <p:nvSpPr>
          <p:cNvPr id="5123" name="Rectangle 1031"/>
          <p:cNvSpPr>
            <a:spLocks noGrp="1" noChangeArrowheads="1"/>
          </p:cNvSpPr>
          <p:nvPr>
            <p:ph idx="1"/>
          </p:nvPr>
        </p:nvSpPr>
        <p:spPr>
          <a:xfrm>
            <a:off x="609704" y="1219258"/>
            <a:ext cx="7918450"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altLang="zh-CN" b="1" u="sng" dirty="0">
                <a:ea typeface="SimSun" pitchFamily="2" charset="-122"/>
              </a:rPr>
              <a:t>Características</a:t>
            </a:r>
            <a:endParaRPr lang="es-PE" u="sng" dirty="0" smtClean="0"/>
          </a:p>
          <a:p>
            <a:pPr algn="just"/>
            <a:r>
              <a:rPr lang="es-PE" u="sng" dirty="0" smtClean="0"/>
              <a:t>Donde </a:t>
            </a:r>
            <a:r>
              <a:rPr lang="es-PE" u="sng" dirty="0"/>
              <a:t>se </a:t>
            </a:r>
            <a:r>
              <a:rPr lang="es-PE" u="sng" dirty="0" smtClean="0"/>
              <a:t>ejecuta</a:t>
            </a:r>
          </a:p>
          <a:p>
            <a:pPr algn="just"/>
            <a:r>
              <a:rPr lang="es-PE" u="sng" dirty="0" smtClean="0"/>
              <a:t>En Servidor de Aplicaciones</a:t>
            </a:r>
            <a:endParaRPr lang="es-PE" u="sng" dirty="0"/>
          </a:p>
          <a:p>
            <a:pPr algn="just"/>
            <a:r>
              <a:rPr lang="es-PE" dirty="0" smtClean="0"/>
              <a:t>Spring </a:t>
            </a:r>
            <a:r>
              <a:rPr lang="es-PE" dirty="0"/>
              <a:t>soporta una amplia gama de escenarios de aplicación. En una empresa grande, a menudo existen </a:t>
            </a:r>
            <a:r>
              <a:rPr lang="es-PE" dirty="0" smtClean="0"/>
              <a:t>muchas aplicaciones </a:t>
            </a:r>
            <a:r>
              <a:rPr lang="es-PE" dirty="0"/>
              <a:t>durante mucho tiempo y tienen que ejecutarse en un JDK y en un servidor de </a:t>
            </a:r>
            <a:r>
              <a:rPr lang="es-PE" dirty="0" smtClean="0"/>
              <a:t>aplicaciones.</a:t>
            </a:r>
            <a:r>
              <a:rPr lang="es-PE" dirty="0"/>
              <a:t> </a:t>
            </a:r>
            <a:endParaRPr lang="es-PE" dirty="0" smtClean="0"/>
          </a:p>
          <a:p>
            <a:pPr algn="just"/>
            <a:r>
              <a:rPr lang="es-PE" u="sng" dirty="0" smtClean="0"/>
              <a:t>En Servidor Embebido</a:t>
            </a:r>
            <a:endParaRPr lang="es-PE" dirty="0"/>
          </a:p>
          <a:p>
            <a:pPr algn="just"/>
            <a:r>
              <a:rPr lang="es-PE" dirty="0"/>
              <a:t>Otras aplicaciones pueden correr como un solo </a:t>
            </a:r>
            <a:r>
              <a:rPr lang="es-PE" i="1" dirty="0" err="1"/>
              <a:t>jar</a:t>
            </a:r>
            <a:r>
              <a:rPr lang="es-PE" dirty="0"/>
              <a:t> con el servidor embebido, posiblemente en un ambiente de la nube. Sin embargo, otras pueden ser aplicaciones independientes (como lotes o cargas de trabajo de integración) que no necesitan un servidor</a:t>
            </a:r>
            <a:r>
              <a:rPr lang="es-PE" dirty="0" smtClean="0"/>
              <a:t>.</a:t>
            </a:r>
            <a:endParaRPr lang="es-PE" dirty="0"/>
          </a:p>
        </p:txBody>
      </p:sp>
    </p:spTree>
    <p:extLst>
      <p:ext uri="{BB962C8B-B14F-4D97-AF65-F5344CB8AC3E}">
        <p14:creationId xmlns:p14="http://schemas.microsoft.com/office/powerpoint/2010/main" val="312688687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smtClean="0">
                <a:ea typeface="SimSun" pitchFamily="2" charset="-122"/>
              </a:rPr>
              <a:t>Spring Framework</a:t>
            </a:r>
          </a:p>
        </p:txBody>
      </p:sp>
      <p:sp>
        <p:nvSpPr>
          <p:cNvPr id="5123" name="Rectangle 1031"/>
          <p:cNvSpPr>
            <a:spLocks noGrp="1" noChangeArrowheads="1"/>
          </p:cNvSpPr>
          <p:nvPr>
            <p:ph idx="1"/>
          </p:nvPr>
        </p:nvSpPr>
        <p:spPr>
          <a:xfrm>
            <a:off x="609704" y="1143060"/>
            <a:ext cx="7918450" cy="4697696"/>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altLang="zh-CN" b="1" u="sng" dirty="0">
                <a:ea typeface="SimSun" pitchFamily="2" charset="-122"/>
              </a:rPr>
              <a:t>Características</a:t>
            </a:r>
            <a:endParaRPr lang="es-PE" u="sng" dirty="0" smtClean="0"/>
          </a:p>
          <a:p>
            <a:pPr algn="just"/>
            <a:r>
              <a:rPr lang="es-PE" u="sng" dirty="0" smtClean="0"/>
              <a:t>Código Abierto que permite la evolución</a:t>
            </a:r>
            <a:endParaRPr lang="es-PE" u="sng" dirty="0"/>
          </a:p>
          <a:p>
            <a:pPr algn="just"/>
            <a:r>
              <a:rPr lang="es-PE" dirty="0"/>
              <a:t>Spring es de código abierto. Tiene una comunidad grande y activa que proporciona una retroalimentación continua basada en una amplia gama de casos de uso en el mundo real. Esto ha ayudado a Spring a evolucionar con éxito durante un tiempo muy largo</a:t>
            </a:r>
            <a:r>
              <a:rPr lang="es-PE" dirty="0" smtClean="0"/>
              <a:t>.</a:t>
            </a:r>
          </a:p>
          <a:p>
            <a:pPr algn="just"/>
            <a:r>
              <a:rPr lang="es-PE" u="sng" dirty="0"/>
              <a:t>Inyección de Dependencia y </a:t>
            </a:r>
            <a:r>
              <a:rPr lang="es-PE" u="sng" dirty="0" smtClean="0"/>
              <a:t>Anotaciones</a:t>
            </a:r>
            <a:endParaRPr lang="es-PE" u="sng" dirty="0"/>
          </a:p>
          <a:p>
            <a:pPr algn="just"/>
            <a:r>
              <a:rPr lang="es-PE" dirty="0"/>
              <a:t>Spring Framework también soporta las especificaciones de Inyección de dependencia y Anotaciones comunes, que los desarrolladores de aplicaciones pueden elegir utilizar en lugar de los mismos mecanismos proporcionados por Spring Framework</a:t>
            </a:r>
            <a:r>
              <a:rPr lang="es-PE" dirty="0" smtClean="0"/>
              <a:t>.</a:t>
            </a:r>
            <a:endParaRPr lang="es-PE" dirty="0"/>
          </a:p>
        </p:txBody>
      </p:sp>
    </p:spTree>
    <p:extLst>
      <p:ext uri="{BB962C8B-B14F-4D97-AF65-F5344CB8AC3E}">
        <p14:creationId xmlns:p14="http://schemas.microsoft.com/office/powerpoint/2010/main" val="9211829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U6_Jan11">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3487</TotalTime>
  <Pages>0</Pages>
  <Words>3334</Words>
  <Characters>0</Characters>
  <Application>Microsoft Office PowerPoint</Application>
  <DocSecurity>0</DocSecurity>
  <PresentationFormat>Presentación en pantalla (4:3)</PresentationFormat>
  <Lines>0</Lines>
  <Paragraphs>284</Paragraphs>
  <Slides>49</Slides>
  <Notes>0</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1_OU6_Jan11</vt:lpstr>
      <vt:lpstr>Features of the framework for building RESTful Service</vt:lpstr>
      <vt:lpstr>Objetivos</vt:lpstr>
      <vt:lpstr>Agenda</vt:lpstr>
      <vt:lpstr>Spring Framework</vt:lpstr>
      <vt:lpstr>Spring MVC sobre Servlet</vt:lpstr>
      <vt:lpstr>Spring Framework Proyectos</vt:lpstr>
      <vt:lpstr>Spring Framework</vt:lpstr>
      <vt:lpstr>Spring Framework</vt:lpstr>
      <vt:lpstr>Spring Framework</vt:lpstr>
      <vt:lpstr>Spring Framework</vt:lpstr>
      <vt:lpstr>Módulo Spring Core</vt:lpstr>
      <vt:lpstr>Spring Core</vt:lpstr>
      <vt:lpstr>Spring Core</vt:lpstr>
      <vt:lpstr>Spring Core</vt:lpstr>
      <vt:lpstr>Spring Core</vt:lpstr>
      <vt:lpstr>Spring Core</vt:lpstr>
      <vt:lpstr>Spring Core</vt:lpstr>
      <vt:lpstr>Spring Core</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Spring Web MVC</vt:lpstr>
      <vt:lpstr>Tecnología de comunicación sobre HTTP</vt:lpstr>
      <vt:lpstr>Tecnología de comunicación sobre HTTP</vt:lpstr>
      <vt:lpstr>Tecnología de comunicación sobre HTTP</vt:lpstr>
      <vt:lpstr>Tecnología de comunicación sobre HTTP</vt:lpstr>
      <vt:lpstr>Tecnología de comunicación sobre HTTP</vt:lpstr>
      <vt:lpstr>Tecnología de comunicación sobre HTTP</vt:lpstr>
      <vt:lpstr>Tecnología de comunicación sobre HTTP</vt:lpstr>
      <vt:lpstr>Tecnología de comunicación sobre HTTP</vt:lpstr>
      <vt:lpstr>Tecnología de comunicación sobre HTTP</vt:lpstr>
      <vt:lpstr>Tecnología de comunicación sobre HTTP</vt:lpstr>
      <vt:lpstr>Lecturas adicionales</vt:lpstr>
      <vt:lpstr>Resumen</vt:lpstr>
    </vt:vector>
  </TitlesOfParts>
  <Company>Cibertec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Pseudocódigo y Algoritmo</dc:title>
  <dc:creator>Jorge Cáceres</dc:creator>
  <dc:description>Cibertec</dc:description>
  <cp:lastModifiedBy>daniel</cp:lastModifiedBy>
  <cp:revision>933</cp:revision>
  <cp:lastPrinted>2002-03-28T23:57:00Z</cp:lastPrinted>
  <dcterms:created xsi:type="dcterms:W3CDTF">2011-09-12T11:53:00Z</dcterms:created>
  <dcterms:modified xsi:type="dcterms:W3CDTF">2020-06-08T15:47:38Z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ArticulateGUID">
    <vt:lpwstr>8DF855D4-DB12-4CA5-833A-750DA3955745</vt:lpwstr>
  </property>
  <property fmtid="{D5CDD505-2E9C-101B-9397-08002B2CF9AE}" pid="8" name="ArticulatePath">
    <vt:lpwstr>Les01</vt:lpwstr>
  </property>
  <property fmtid="{D5CDD505-2E9C-101B-9397-08002B2CF9AE}" pid="9" name="KSOProductBuildVer">
    <vt:lpwstr>1033-9.1.0.4758</vt:lpwstr>
  </property>
</Properties>
</file>