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303" r:id="rId4"/>
    <p:sldId id="296" r:id="rId5"/>
    <p:sldId id="403" r:id="rId6"/>
    <p:sldId id="404" r:id="rId7"/>
    <p:sldId id="405" r:id="rId8"/>
    <p:sldId id="407" r:id="rId9"/>
    <p:sldId id="406" r:id="rId10"/>
    <p:sldId id="408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1" r:id="rId32"/>
    <p:sldId id="432" r:id="rId33"/>
    <p:sldId id="433" r:id="rId34"/>
    <p:sldId id="434" r:id="rId35"/>
    <p:sldId id="435" r:id="rId36"/>
    <p:sldId id="437" r:id="rId37"/>
    <p:sldId id="438" r:id="rId38"/>
    <p:sldId id="439" r:id="rId39"/>
    <p:sldId id="440" r:id="rId40"/>
    <p:sldId id="309" r:id="rId41"/>
    <p:sldId id="318" r:id="rId42"/>
  </p:sldIdLst>
  <p:sldSz cx="9144000" cy="6858000" type="screen4x3"/>
  <p:notesSz cx="6991350" cy="92821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Rosane Uribe" initials="Rosan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7" d="100"/>
          <a:sy n="77" d="100"/>
        </p:scale>
        <p:origin x="2994" y="-49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lumMod val="50000"/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 smtClean="0">
              <a:latin typeface="+mj-lt"/>
            </a:rPr>
            <a:t>Capítulo 4: </a:t>
          </a:r>
          <a:r>
            <a:rPr lang="en-US" sz="900" dirty="0" smtClean="0"/>
            <a:t>Just Run</a:t>
          </a:r>
          <a:r>
            <a:rPr lang="en-US" sz="900" b="1" dirty="0" smtClean="0"/>
            <a:t> </a:t>
          </a:r>
          <a:r>
            <a:rPr lang="en-US" sz="900" dirty="0" smtClean="0"/>
            <a:t>RESTful Service</a:t>
          </a:r>
          <a:endParaRPr lang="es-PE" sz="900" dirty="0">
            <a:latin typeface="+mj-lt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6518456F-8BFC-4146-8F3C-00F3DE6173A4}" type="pres">
      <dgm:prSet presAssocID="{6DF37B71-7B3B-44F1-96F5-6E46AF90C8A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7DA8191D-4443-49E7-94E4-045F5B6C69BC}" type="presOf" srcId="{6DF37B71-7B3B-44F1-96F5-6E46AF90C8AD}" destId="{54992F18-A5D4-4AA8-80B9-97C49B289D33}" srcOrd="0" destOrd="0" presId="urn:microsoft.com/office/officeart/2005/8/layout/vProcess5"/>
    <dgm:cxn modelId="{57184069-9474-418E-8B4E-608ADDEBE26E}" type="presOf" srcId="{0D6D29CC-4DB3-48E2-87D4-315BD8CFF353}" destId="{6518456F-8BFC-4146-8F3C-00F3DE6173A4}" srcOrd="0" destOrd="0" presId="urn:microsoft.com/office/officeart/2005/8/layout/vProcess5"/>
    <dgm:cxn modelId="{CA41FC7E-F7FB-4700-8705-8376947174D5}" type="presParOf" srcId="{54992F18-A5D4-4AA8-80B9-97C49B289D33}" destId="{FCACC8AF-3748-479E-8671-4511F2035828}" srcOrd="0" destOrd="0" presId="urn:microsoft.com/office/officeart/2005/8/layout/vProcess5"/>
    <dgm:cxn modelId="{D32648C4-BC96-4C8E-A91E-3E8233C3F8F9}" type="presParOf" srcId="{54992F18-A5D4-4AA8-80B9-97C49B289D33}" destId="{6518456F-8BFC-4146-8F3C-00F3DE6173A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456F-8BFC-4146-8F3C-00F3DE6173A4}">
      <dsp:nvSpPr>
        <dsp:cNvPr id="0" name=""/>
        <dsp:cNvSpPr/>
      </dsp:nvSpPr>
      <dsp:spPr>
        <a:xfrm>
          <a:off x="0" y="190494"/>
          <a:ext cx="5105266" cy="380989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latin typeface="+mj-lt"/>
            </a:rPr>
            <a:t>Capítulo 4: </a:t>
          </a:r>
          <a:r>
            <a:rPr lang="en-US" sz="900" kern="1200" dirty="0" smtClean="0"/>
            <a:t>Just Run</a:t>
          </a:r>
          <a:r>
            <a:rPr lang="en-US" sz="900" b="1" kern="1200" dirty="0" smtClean="0"/>
            <a:t> </a:t>
          </a:r>
          <a:r>
            <a:rPr lang="en-US" sz="900" kern="1200" dirty="0" smtClean="0"/>
            <a:t>RESTful Service</a:t>
          </a:r>
          <a:endParaRPr lang="es-PE" sz="900" kern="1200" dirty="0">
            <a:latin typeface="+mj-lt"/>
            <a:ea typeface="+mn-ea"/>
            <a:cs typeface="Arial" pitchFamily="34" charset="0"/>
          </a:endParaRPr>
        </a:p>
      </dsp:txBody>
      <dsp:txXfrm>
        <a:off x="11159" y="201653"/>
        <a:ext cx="5082948" cy="35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630" y="8982104"/>
            <a:ext cx="6836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>
              <a:spcAft>
                <a:spcPts val="0"/>
              </a:spcAft>
              <a:tabLst>
                <a:tab pos="2743200" algn="ctr"/>
                <a:tab pos="5486400" algn="r"/>
                <a:tab pos="5311140" algn="l"/>
              </a:tabLst>
            </a:pPr>
            <a:r>
              <a:rPr lang="en-US" sz="900" i="1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Cibertec </a:t>
            </a:r>
            <a:r>
              <a:rPr lang="en-US" sz="900" i="1" dirty="0" err="1" smtClean="0">
                <a:solidFill>
                  <a:schemeClr val="tx1"/>
                </a:solidFill>
                <a:ea typeface="Times New Roman" panose="02020603050405020304" pitchFamily="18" charset="0"/>
              </a:rPr>
              <a:t>Perú</a:t>
            </a:r>
            <a:r>
              <a:rPr lang="en-US" sz="900" i="1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 S.A.C - </a:t>
            </a:r>
            <a:r>
              <a:rPr lang="es-PE" sz="900" i="1" dirty="0"/>
              <a:t>Java </a:t>
            </a:r>
            <a:r>
              <a:rPr lang="es-PE" sz="900" i="1" dirty="0" smtClean="0"/>
              <a:t>8.0 </a:t>
            </a:r>
            <a:r>
              <a:rPr lang="es-PE" sz="900" i="1" dirty="0" err="1" smtClean="0"/>
              <a:t>Advanced</a:t>
            </a:r>
            <a:r>
              <a:rPr lang="es-PE" sz="900" i="1" dirty="0" smtClean="0"/>
              <a:t> </a:t>
            </a:r>
            <a:r>
              <a:rPr lang="es-PE" sz="900" i="1" dirty="0" err="1" smtClean="0"/>
              <a:t>Developer</a:t>
            </a:r>
            <a:r>
              <a:rPr lang="es-PE" sz="900" i="1" dirty="0" smtClean="0"/>
              <a:t> </a:t>
            </a:r>
            <a:r>
              <a:rPr lang="en-US" sz="900" i="1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	</a:t>
            </a:r>
            <a:endParaRPr lang="es-PE" sz="9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3"/>
          </p:nvPr>
        </p:nvSpPr>
        <p:spPr>
          <a:xfrm>
            <a:off x="4943437" y="8896652"/>
            <a:ext cx="2024103" cy="310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5753-16DF-4C7D-BDAE-F5E0DF361801}" type="slidenum">
              <a:rPr lang="es-PE" sz="900" i="1" smtClean="0">
                <a:solidFill>
                  <a:schemeClr val="tx1"/>
                </a:solidFill>
              </a:rPr>
              <a:t>‹Nº›</a:t>
            </a:fld>
            <a:endParaRPr lang="es-PE" sz="900" i="1" dirty="0">
              <a:solidFill>
                <a:schemeClr val="tx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0" y="8996912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086407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42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47688" y="5278438"/>
            <a:ext cx="59420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15" tIns="12915" rIns="12915" bIns="1291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 smtClean="0"/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 smtClean="0"/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 smtClean="0"/>
              <a:t>Third level</a:t>
            </a:r>
          </a:p>
          <a:p>
            <a:pPr>
              <a:buFontTx/>
              <a:buNone/>
              <a:defRPr/>
            </a:pPr>
            <a:r>
              <a:rPr lang="es-PE" altLang="zh-CN" smtClean="0"/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 smtClean="0"/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1"/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800" b="0"/>
          </a:p>
        </p:txBody>
      </p:sp>
    </p:spTree>
    <p:extLst>
      <p:ext uri="{BB962C8B-B14F-4D97-AF65-F5344CB8AC3E}">
        <p14:creationId xmlns:p14="http://schemas.microsoft.com/office/powerpoint/2010/main" val="1888446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r>
              <a:rPr lang="en-US" altLang="es-PE" sz="27700" b="1" smtClean="0">
                <a:solidFill>
                  <a:srgbClr val="CCCCCC"/>
                </a:solidFill>
                <a:latin typeface="Times New Roman" pitchFamily="18" charset="0"/>
              </a:rPr>
              <a:t>4</a:t>
            </a:r>
            <a:endParaRPr lang="en-US" altLang="es-PE" sz="27700" b="1" dirty="0">
              <a:solidFill>
                <a:srgbClr val="CCCCCC"/>
              </a:solidFill>
              <a:latin typeface="Times New Roman" pitchFamily="18" charset="0"/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_Copyright"/>
          <p:cNvSpPr>
            <a:spLocks noChangeArrowheads="1"/>
          </p:cNvSpPr>
          <p:nvPr userDrawn="1"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es-PE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146175" indent="-457200">
              <a:buFont typeface="+mj-lt"/>
              <a:buAutoNum type="alphaUcPeriod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90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 dirty="0" smtClean="0"/>
              <a:t>Click to edit Master text styles</a:t>
            </a:r>
          </a:p>
          <a:p>
            <a:pPr lvl="1"/>
            <a:r>
              <a:rPr lang="en-US" altLang="es-PE" dirty="0" smtClean="0"/>
              <a:t>Second level</a:t>
            </a:r>
          </a:p>
          <a:p>
            <a:pPr lvl="2"/>
            <a:r>
              <a:rPr lang="en-US" altLang="es-PE" dirty="0" smtClean="0"/>
              <a:t>Third level</a:t>
            </a:r>
          </a:p>
          <a:p>
            <a:pPr lvl="3"/>
            <a:r>
              <a:rPr lang="en-US" altLang="es-PE" dirty="0" smtClean="0"/>
              <a:t>Fourth level</a:t>
            </a:r>
          </a:p>
          <a:p>
            <a:pPr lvl="4"/>
            <a:r>
              <a:rPr lang="en-US" altLang="es-PE" dirty="0" smtClean="0"/>
              <a:t>Fifth level</a:t>
            </a:r>
          </a:p>
        </p:txBody>
      </p:sp>
      <p:sp>
        <p:nvSpPr>
          <p:cNvPr id="1028" name="Slide_Copyright"/>
          <p:cNvSpPr>
            <a:spLocks noChangeArrowheads="1"/>
          </p:cNvSpPr>
          <p:nvPr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es-PE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 smtClean="0"/>
              <a:t>Click to edit Master title style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457200" y="6572603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US" alt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CC6CCC35-D252-4A19-A0BD-32E64AD2563A}" type="slidenum">
              <a:rPr lang="en-US" altLang="es-PE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just" eaLnBrk="1" hangingPunct="1"/>
              <a:t>‹Nº›</a:t>
            </a:fld>
            <a:endParaRPr lang="en-US" alt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8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27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ysql://localhost:3306/d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8.RELEASE/reference/html/boot-features-external-config.html" TargetMode="External"/><Relationship Id="rId2" Type="http://schemas.openxmlformats.org/officeDocument/2006/relationships/hyperlink" Target="https://docs.spring.io/spring-boot/docs/2.1.13.RELEASE/reference/html/boot-features-logging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27700" b="1" dirty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2667000"/>
            <a:ext cx="73152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dirty="0"/>
              <a:t>Just Run RESTful Service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19600"/>
            <a:ext cx="9144000" cy="3651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Font typeface="Arial" pitchFamily="34" charset="0"/>
              <a:buNone/>
            </a:pPr>
            <a:r>
              <a:rPr lang="es-PE" altLang="zh-CN" dirty="0" smtClean="0">
                <a:ea typeface="SimSun" pitchFamily="2" charset="-122"/>
              </a:rPr>
              <a:t>Java </a:t>
            </a:r>
            <a:r>
              <a:rPr lang="en-US" dirty="0"/>
              <a:t>Backend Developer I</a:t>
            </a:r>
            <a:endParaRPr lang="es-PE" altLang="zh-CN" dirty="0" smtClean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10" name="Diagrama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048410"/>
              </p:ext>
            </p:extLst>
          </p:nvPr>
        </p:nvGraphicFramePr>
        <p:xfrm>
          <a:off x="381110" y="228684"/>
          <a:ext cx="5105266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914466"/>
            <a:ext cx="7918450" cy="551022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Externalized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Configuration</a:t>
            </a:r>
            <a:r>
              <a:rPr lang="es-PE" dirty="0" smtClean="0"/>
              <a:t> </a:t>
            </a:r>
            <a:endParaRPr lang="es-PE" dirty="0" smtClean="0"/>
          </a:p>
          <a:p>
            <a:pPr indent="0" algn="just"/>
            <a:r>
              <a:rPr lang="es-PE" dirty="0"/>
              <a:t>Spring </a:t>
            </a:r>
            <a:r>
              <a:rPr lang="es-PE" dirty="0" err="1"/>
              <a:t>Boot</a:t>
            </a:r>
            <a:r>
              <a:rPr lang="es-PE" dirty="0"/>
              <a:t> utiliza un orden </a:t>
            </a:r>
            <a:r>
              <a:rPr lang="es-PE" dirty="0" err="1"/>
              <a:t>PropertySource</a:t>
            </a:r>
            <a:r>
              <a:rPr lang="es-PE" dirty="0"/>
              <a:t> muy particular que está diseñado para permitir una anulación razonable de los valores. Las propiedades se consideran en el siguiente orden:</a:t>
            </a:r>
          </a:p>
          <a:p>
            <a:pPr marL="465138" indent="-457200" algn="just">
              <a:buFont typeface="+mj-lt"/>
              <a:buAutoNum type="arabicPeriod"/>
            </a:pPr>
            <a:r>
              <a:rPr lang="es-PE" dirty="0" smtClean="0"/>
              <a:t>Propiedades </a:t>
            </a:r>
            <a:r>
              <a:rPr lang="es-PE" dirty="0"/>
              <a:t>de configuración global de </a:t>
            </a:r>
            <a:r>
              <a:rPr lang="es-PE" dirty="0" err="1"/>
              <a:t>Devtools</a:t>
            </a:r>
            <a:r>
              <a:rPr lang="es-PE" dirty="0"/>
              <a:t> en su directorio de inicio (~ / .</a:t>
            </a:r>
            <a:r>
              <a:rPr lang="es-PE" dirty="0" err="1"/>
              <a:t>spring-boot-devtools.properties</a:t>
            </a:r>
            <a:r>
              <a:rPr lang="es-PE" dirty="0"/>
              <a:t> cuando </a:t>
            </a:r>
            <a:r>
              <a:rPr lang="es-PE" dirty="0" err="1"/>
              <a:t>devtools</a:t>
            </a:r>
            <a:r>
              <a:rPr lang="es-PE" dirty="0"/>
              <a:t> está activo).</a:t>
            </a:r>
          </a:p>
          <a:p>
            <a:pPr marL="465138" indent="-457200" algn="just">
              <a:buFont typeface="+mj-lt"/>
              <a:buAutoNum type="arabicPeriod"/>
            </a:pPr>
            <a:r>
              <a:rPr lang="es-PE" dirty="0"/>
              <a:t>@</a:t>
            </a:r>
            <a:r>
              <a:rPr lang="es-PE" dirty="0" err="1"/>
              <a:t>TestPropertySource</a:t>
            </a:r>
            <a:r>
              <a:rPr lang="es-PE" dirty="0"/>
              <a:t> anotaciones en sus pruebas.</a:t>
            </a:r>
          </a:p>
          <a:p>
            <a:pPr marL="465138" indent="-457200" algn="just">
              <a:buFont typeface="+mj-lt"/>
              <a:buAutoNum type="arabicPeriod"/>
            </a:pPr>
            <a:r>
              <a:rPr lang="es-PE" dirty="0"/>
              <a:t>propiedades de atributos en sus pruebas. Disponible en @</a:t>
            </a:r>
            <a:r>
              <a:rPr lang="es-PE" dirty="0" err="1"/>
              <a:t>SpringBootTest</a:t>
            </a:r>
            <a:r>
              <a:rPr lang="es-PE" dirty="0"/>
              <a:t> y las anotaciones de prueba para probar una porción particular de su aplicación.</a:t>
            </a:r>
          </a:p>
          <a:p>
            <a:pPr marL="465138" indent="-457200" algn="just">
              <a:buFont typeface="+mj-lt"/>
              <a:buAutoNum type="arabicPeriod"/>
            </a:pPr>
            <a:r>
              <a:rPr lang="es-PE" dirty="0"/>
              <a:t>Argumentos de línea de comando.</a:t>
            </a:r>
          </a:p>
          <a:p>
            <a:pPr marL="465138" indent="-457200" algn="just">
              <a:buFont typeface="+mj-lt"/>
              <a:buAutoNum type="arabicPeriod"/>
            </a:pPr>
            <a:r>
              <a:rPr lang="es-PE" dirty="0"/>
              <a:t>Propiedades de SPRING_APPLICATION_JSON (JSON en línea incrustado en una variable de entorno o propiedad del sistema</a:t>
            </a:r>
            <a:r>
              <a:rPr lang="es-PE" dirty="0" smtClean="0"/>
              <a:t>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6098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932559"/>
            <a:ext cx="7918450" cy="462998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Externalized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Configuration</a:t>
            </a:r>
            <a:endParaRPr lang="es-PE" dirty="0" smtClean="0"/>
          </a:p>
          <a:p>
            <a:pPr indent="0" algn="just"/>
            <a:r>
              <a:rPr lang="es-PE" dirty="0" smtClean="0"/>
              <a:t>Las </a:t>
            </a:r>
            <a:r>
              <a:rPr lang="es-PE" dirty="0"/>
              <a:t>propiedades se consideran en el siguiente orden:</a:t>
            </a:r>
          </a:p>
          <a:p>
            <a:pPr marL="465138" indent="-457200" algn="just">
              <a:buFont typeface="+mj-lt"/>
              <a:buAutoNum type="arabicPeriod" startAt="6"/>
            </a:pPr>
            <a:r>
              <a:rPr lang="es-PE" dirty="0" smtClean="0"/>
              <a:t>Parámetros </a:t>
            </a:r>
            <a:r>
              <a:rPr lang="es-PE" dirty="0"/>
              <a:t>de inicio de </a:t>
            </a:r>
            <a:r>
              <a:rPr lang="es-PE" dirty="0" err="1"/>
              <a:t>ServletConfig</a:t>
            </a:r>
            <a:r>
              <a:rPr lang="es-PE" dirty="0"/>
              <a:t>.</a:t>
            </a:r>
          </a:p>
          <a:p>
            <a:pPr marL="465138" indent="-457200" algn="just">
              <a:buFont typeface="+mj-lt"/>
              <a:buAutoNum type="arabicPeriod" startAt="6"/>
            </a:pPr>
            <a:r>
              <a:rPr lang="es-PE" dirty="0"/>
              <a:t>Parámetros de inicio de </a:t>
            </a:r>
            <a:r>
              <a:rPr lang="es-PE" dirty="0" err="1"/>
              <a:t>ServletContext</a:t>
            </a:r>
            <a:r>
              <a:rPr lang="es-PE" dirty="0"/>
              <a:t>.</a:t>
            </a:r>
          </a:p>
          <a:p>
            <a:pPr marL="465138" indent="-457200" algn="just">
              <a:buFont typeface="+mj-lt"/>
              <a:buAutoNum type="arabicPeriod" startAt="6"/>
            </a:pPr>
            <a:r>
              <a:rPr lang="es-PE" dirty="0"/>
              <a:t>Atributos JNDI de java: </a:t>
            </a:r>
            <a:r>
              <a:rPr lang="es-PE" dirty="0" err="1"/>
              <a:t>comp</a:t>
            </a:r>
            <a:r>
              <a:rPr lang="es-PE" dirty="0"/>
              <a:t> / </a:t>
            </a:r>
            <a:r>
              <a:rPr lang="es-PE" dirty="0" err="1"/>
              <a:t>env</a:t>
            </a:r>
            <a:r>
              <a:rPr lang="es-PE" dirty="0"/>
              <a:t>.</a:t>
            </a:r>
          </a:p>
          <a:p>
            <a:pPr marL="465138" indent="-457200" algn="just">
              <a:buFont typeface="+mj-lt"/>
              <a:buAutoNum type="arabicPeriod" startAt="6"/>
            </a:pPr>
            <a:r>
              <a:rPr lang="es-PE" dirty="0"/>
              <a:t>Propiedades del sistema Java (</a:t>
            </a:r>
            <a:r>
              <a:rPr lang="es-PE" dirty="0" err="1"/>
              <a:t>System.getProperties</a:t>
            </a:r>
            <a:r>
              <a:rPr lang="es-PE" dirty="0"/>
              <a:t> ()).</a:t>
            </a:r>
          </a:p>
          <a:p>
            <a:pPr marL="465138" indent="-457200" algn="just">
              <a:buFont typeface="+mj-lt"/>
              <a:buAutoNum type="arabicPeriod" startAt="6"/>
            </a:pPr>
            <a:r>
              <a:rPr lang="es-PE" dirty="0"/>
              <a:t>Variables de entorno del sistema operativo.</a:t>
            </a:r>
          </a:p>
          <a:p>
            <a:pPr marL="465138" indent="-457200" algn="just">
              <a:buFont typeface="+mj-lt"/>
              <a:buAutoNum type="arabicPeriod" startAt="6"/>
            </a:pPr>
            <a:r>
              <a:rPr lang="es-PE" dirty="0"/>
              <a:t>Un </a:t>
            </a:r>
            <a:r>
              <a:rPr lang="es-PE" dirty="0" err="1"/>
              <a:t>RandomValuePropertySource</a:t>
            </a:r>
            <a:r>
              <a:rPr lang="es-PE" dirty="0"/>
              <a:t> que tiene propiedades solo al azar. *.</a:t>
            </a:r>
          </a:p>
          <a:p>
            <a:pPr marL="465138" indent="-457200" algn="just">
              <a:buFont typeface="+mj-lt"/>
              <a:buAutoNum type="arabicPeriod" startAt="6"/>
            </a:pPr>
            <a:r>
              <a:rPr lang="es-PE" dirty="0"/>
              <a:t>Propiedades de aplicación específicas de perfil fuera de su </a:t>
            </a:r>
            <a:r>
              <a:rPr lang="es-PE" dirty="0" err="1"/>
              <a:t>jar</a:t>
            </a:r>
            <a:r>
              <a:rPr lang="es-PE" dirty="0"/>
              <a:t> empaquetado (</a:t>
            </a:r>
            <a:r>
              <a:rPr lang="es-PE" dirty="0" err="1"/>
              <a:t>application</a:t>
            </a:r>
            <a:r>
              <a:rPr lang="es-PE" dirty="0"/>
              <a:t>- {</a:t>
            </a:r>
            <a:r>
              <a:rPr lang="es-PE" dirty="0" err="1"/>
              <a:t>profile</a:t>
            </a:r>
            <a:r>
              <a:rPr lang="es-PE" dirty="0"/>
              <a:t>} .</a:t>
            </a:r>
            <a:r>
              <a:rPr lang="es-PE" dirty="0" err="1"/>
              <a:t>properties</a:t>
            </a:r>
            <a:r>
              <a:rPr lang="es-PE" dirty="0"/>
              <a:t> y variantes YAML</a:t>
            </a:r>
            <a:r>
              <a:rPr lang="es-PE" dirty="0" smtClean="0"/>
              <a:t>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5411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914466"/>
            <a:ext cx="7918450" cy="483311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Externalized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Configuration</a:t>
            </a:r>
            <a:endParaRPr lang="es-PE" dirty="0" smtClean="0"/>
          </a:p>
          <a:p>
            <a:pPr indent="0" algn="just"/>
            <a:r>
              <a:rPr lang="es-PE" dirty="0" smtClean="0"/>
              <a:t>Las </a:t>
            </a:r>
            <a:r>
              <a:rPr lang="es-PE" dirty="0"/>
              <a:t>propiedades se consideran en el siguiente orden:</a:t>
            </a:r>
          </a:p>
          <a:p>
            <a:pPr marL="465138" indent="-457200" algn="just">
              <a:buFont typeface="+mj-lt"/>
              <a:buAutoNum type="arabicPeriod" startAt="13"/>
            </a:pPr>
            <a:r>
              <a:rPr lang="es-PE" dirty="0" smtClean="0"/>
              <a:t>Propiedades </a:t>
            </a:r>
            <a:r>
              <a:rPr lang="es-PE" dirty="0"/>
              <a:t>de aplicación específicas de perfil empaquetadas dentro de su </a:t>
            </a:r>
            <a:r>
              <a:rPr lang="es-PE" dirty="0" err="1"/>
              <a:t>jar</a:t>
            </a:r>
            <a:r>
              <a:rPr lang="es-PE" dirty="0"/>
              <a:t> (</a:t>
            </a:r>
            <a:r>
              <a:rPr lang="es-PE" dirty="0" err="1"/>
              <a:t>application</a:t>
            </a:r>
            <a:r>
              <a:rPr lang="es-PE" dirty="0"/>
              <a:t>- {</a:t>
            </a:r>
            <a:r>
              <a:rPr lang="es-PE" dirty="0" err="1"/>
              <a:t>profile</a:t>
            </a:r>
            <a:r>
              <a:rPr lang="es-PE" dirty="0"/>
              <a:t>} .</a:t>
            </a:r>
            <a:r>
              <a:rPr lang="es-PE" dirty="0" err="1"/>
              <a:t>properties</a:t>
            </a:r>
            <a:r>
              <a:rPr lang="es-PE" dirty="0"/>
              <a:t> y variantes YAML).</a:t>
            </a:r>
          </a:p>
          <a:p>
            <a:pPr marL="465138" indent="-457200" algn="just">
              <a:buFont typeface="+mj-lt"/>
              <a:buAutoNum type="arabicPeriod" startAt="13"/>
            </a:pPr>
            <a:r>
              <a:rPr lang="es-PE" dirty="0"/>
              <a:t>Propiedades de la aplicación fuera de su </a:t>
            </a:r>
            <a:r>
              <a:rPr lang="es-PE" dirty="0" err="1"/>
              <a:t>jar</a:t>
            </a:r>
            <a:r>
              <a:rPr lang="es-PE" dirty="0"/>
              <a:t> empaquetado (</a:t>
            </a:r>
            <a:r>
              <a:rPr lang="es-PE" dirty="0" err="1"/>
              <a:t>application.properties</a:t>
            </a:r>
            <a:r>
              <a:rPr lang="es-PE" dirty="0"/>
              <a:t> y variantes YAML).</a:t>
            </a:r>
          </a:p>
          <a:p>
            <a:pPr marL="465138" indent="-457200" algn="just">
              <a:buFont typeface="+mj-lt"/>
              <a:buAutoNum type="arabicPeriod" startAt="13"/>
            </a:pPr>
            <a:r>
              <a:rPr lang="es-PE" dirty="0"/>
              <a:t>Propiedades de la aplicación empaquetadas dentro de su </a:t>
            </a:r>
            <a:r>
              <a:rPr lang="es-PE" dirty="0" err="1"/>
              <a:t>jar</a:t>
            </a:r>
            <a:r>
              <a:rPr lang="es-PE" dirty="0"/>
              <a:t> (</a:t>
            </a:r>
            <a:r>
              <a:rPr lang="es-PE" dirty="0" err="1"/>
              <a:t>application.properties</a:t>
            </a:r>
            <a:r>
              <a:rPr lang="es-PE" dirty="0"/>
              <a:t> y variantes YAML).</a:t>
            </a:r>
          </a:p>
          <a:p>
            <a:pPr marL="465138" indent="-457200" algn="just">
              <a:buFont typeface="+mj-lt"/>
              <a:buAutoNum type="arabicPeriod" startAt="13"/>
            </a:pPr>
            <a:r>
              <a:rPr lang="es-PE" dirty="0"/>
              <a:t>Anotaciones de @</a:t>
            </a:r>
            <a:r>
              <a:rPr lang="es-PE" dirty="0" err="1"/>
              <a:t>PropertySource</a:t>
            </a:r>
            <a:r>
              <a:rPr lang="es-PE" dirty="0"/>
              <a:t> en sus clases de @</a:t>
            </a:r>
            <a:r>
              <a:rPr lang="es-PE" dirty="0" err="1"/>
              <a:t>Configuration</a:t>
            </a:r>
            <a:r>
              <a:rPr lang="es-PE" dirty="0"/>
              <a:t>.</a:t>
            </a:r>
          </a:p>
          <a:p>
            <a:pPr marL="465138" indent="-457200" algn="just">
              <a:buFont typeface="+mj-lt"/>
              <a:buAutoNum type="arabicPeriod" startAt="13"/>
            </a:pPr>
            <a:r>
              <a:rPr lang="es-PE" dirty="0"/>
              <a:t>Propiedades predeterminadas (especificadas al establecer </a:t>
            </a:r>
            <a:r>
              <a:rPr lang="es-PE" dirty="0" err="1"/>
              <a:t>SpringApplication.setDefaultProperties</a:t>
            </a:r>
            <a:r>
              <a:rPr lang="es-PE" dirty="0" smtClean="0"/>
              <a:t>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372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990664"/>
            <a:ext cx="7918450" cy="476540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Profiles</a:t>
            </a:r>
            <a:endParaRPr lang="es-PE" dirty="0" smtClean="0"/>
          </a:p>
          <a:p>
            <a:pPr indent="0" algn="just"/>
            <a:r>
              <a:rPr lang="es-ES" b="1" u="sng" dirty="0"/>
              <a:t>C</a:t>
            </a:r>
            <a:r>
              <a:rPr lang="es-ES" b="1" u="sng" dirty="0" smtClean="0"/>
              <a:t>oncepto</a:t>
            </a:r>
          </a:p>
          <a:p>
            <a:pPr indent="0" algn="just"/>
            <a:r>
              <a:rPr lang="es-ES" dirty="0" smtClean="0"/>
              <a:t>Los </a:t>
            </a:r>
            <a:r>
              <a:rPr lang="es-ES" dirty="0"/>
              <a:t>perfiles son una característica central del marco, lo que nos permite asignar nuestros </a:t>
            </a:r>
            <a:r>
              <a:rPr lang="es-ES" dirty="0" err="1"/>
              <a:t>beans</a:t>
            </a:r>
            <a:r>
              <a:rPr lang="es-ES" dirty="0"/>
              <a:t> a diferentes perfiles, por ejemplo, </a:t>
            </a:r>
            <a:r>
              <a:rPr lang="es-ES" dirty="0" err="1"/>
              <a:t>dev</a:t>
            </a:r>
            <a:r>
              <a:rPr lang="es-ES" dirty="0"/>
              <a:t>, test, </a:t>
            </a:r>
            <a:r>
              <a:rPr lang="es-ES" dirty="0" err="1"/>
              <a:t>prod</a:t>
            </a:r>
            <a:r>
              <a:rPr lang="es-ES" dirty="0" smtClean="0"/>
              <a:t>.</a:t>
            </a:r>
          </a:p>
          <a:p>
            <a:pPr indent="0" algn="just"/>
            <a:r>
              <a:rPr lang="es-PE" dirty="0" smtClean="0"/>
              <a:t>Nosotros podemos </a:t>
            </a:r>
            <a:r>
              <a:rPr lang="es-PE" dirty="0"/>
              <a:t>activar diferentes perfiles en diferentes entornos para arrancar solo los beans que necesitamos</a:t>
            </a:r>
            <a:r>
              <a:rPr lang="es-PE" dirty="0" smtClean="0"/>
              <a:t>:</a:t>
            </a:r>
          </a:p>
          <a:p>
            <a:pPr indent="0" algn="just"/>
            <a:r>
              <a:rPr lang="es-PE" b="1" i="1" dirty="0"/>
              <a:t>@</a:t>
            </a:r>
            <a:r>
              <a:rPr lang="es-PE" b="1" i="1" dirty="0" err="1"/>
              <a:t>Profile</a:t>
            </a:r>
            <a:r>
              <a:rPr lang="es-PE" b="1" dirty="0"/>
              <a:t> </a:t>
            </a:r>
            <a:r>
              <a:rPr lang="es-PE" b="1" dirty="0" err="1"/>
              <a:t>on</a:t>
            </a:r>
            <a:r>
              <a:rPr lang="es-PE" b="1" dirty="0"/>
              <a:t> a </a:t>
            </a:r>
            <a:r>
              <a:rPr lang="es-PE" b="1" dirty="0" err="1"/>
              <a:t>Bean</a:t>
            </a:r>
            <a:endParaRPr lang="es-PE" b="1" dirty="0"/>
          </a:p>
          <a:p>
            <a:pPr indent="0" algn="just"/>
            <a:r>
              <a:rPr lang="es-PE" dirty="0"/>
              <a:t>Comencemos de manera simple y veamos cómo podemos hacer que un </a:t>
            </a:r>
            <a:r>
              <a:rPr lang="es-PE" dirty="0" err="1"/>
              <a:t>bean</a:t>
            </a:r>
            <a:r>
              <a:rPr lang="es-PE" dirty="0"/>
              <a:t> pertenezca a un perfil en particular. Usando la anotación @</a:t>
            </a:r>
            <a:r>
              <a:rPr lang="es-PE" dirty="0" err="1"/>
              <a:t>Profile</a:t>
            </a:r>
            <a:r>
              <a:rPr lang="es-PE" dirty="0"/>
              <a:t>, estamos asignando el </a:t>
            </a:r>
            <a:r>
              <a:rPr lang="es-PE" dirty="0" err="1"/>
              <a:t>bean</a:t>
            </a:r>
            <a:r>
              <a:rPr lang="es-PE" dirty="0"/>
              <a:t> a ese perfil en particular; la anotación simplemente toma los nombres de uno (o múltiples) perfiles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75248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990664"/>
            <a:ext cx="7918450" cy="4340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Profiles</a:t>
            </a:r>
            <a:endParaRPr lang="es-PE" dirty="0" smtClean="0"/>
          </a:p>
          <a:p>
            <a:pPr indent="0" algn="just"/>
            <a:r>
              <a:rPr lang="es-PE" b="1" i="1" dirty="0" smtClean="0"/>
              <a:t>@</a:t>
            </a:r>
            <a:r>
              <a:rPr lang="es-PE" b="1" u="sng" dirty="0" err="1"/>
              <a:t>Profile</a:t>
            </a:r>
            <a:r>
              <a:rPr lang="es-PE" b="1" u="sng" dirty="0"/>
              <a:t> </a:t>
            </a:r>
            <a:r>
              <a:rPr lang="es-PE" b="1" u="sng" dirty="0" err="1"/>
              <a:t>on</a:t>
            </a:r>
            <a:r>
              <a:rPr lang="es-PE" b="1" u="sng" dirty="0"/>
              <a:t> a </a:t>
            </a:r>
            <a:r>
              <a:rPr lang="es-PE" b="1" u="sng" dirty="0" err="1"/>
              <a:t>Bean</a:t>
            </a:r>
            <a:endParaRPr lang="es-PE" b="1" u="sng" dirty="0"/>
          </a:p>
          <a:p>
            <a:pPr indent="0" algn="just"/>
            <a:r>
              <a:rPr lang="es-PE" dirty="0" smtClean="0"/>
              <a:t>Considere </a:t>
            </a:r>
            <a:r>
              <a:rPr lang="es-PE" dirty="0"/>
              <a:t>un escenario básico: tenemos un </a:t>
            </a:r>
            <a:r>
              <a:rPr lang="es-PE" dirty="0" err="1"/>
              <a:t>bean</a:t>
            </a:r>
            <a:r>
              <a:rPr lang="es-PE" dirty="0"/>
              <a:t> que solo debe estar activo durante el desarrollo, pero no desplegado en la producción. </a:t>
            </a:r>
            <a:endParaRPr lang="es-PE" dirty="0" smtClean="0"/>
          </a:p>
          <a:p>
            <a:pPr indent="0" algn="just"/>
            <a:r>
              <a:rPr lang="es-PE" b="1" u="sng" dirty="0" smtClean="0"/>
              <a:t>Por anotaciones</a:t>
            </a:r>
            <a:r>
              <a:rPr lang="es-PE" dirty="0" smtClean="0"/>
              <a:t> Anotamos </a:t>
            </a:r>
            <a:r>
              <a:rPr lang="es-PE" dirty="0"/>
              <a:t>ese </a:t>
            </a:r>
            <a:r>
              <a:rPr lang="es-PE" dirty="0" err="1"/>
              <a:t>bean</a:t>
            </a:r>
            <a:r>
              <a:rPr lang="es-PE" dirty="0"/>
              <a:t> con un perfil "</a:t>
            </a:r>
            <a:r>
              <a:rPr lang="es-PE" dirty="0" err="1"/>
              <a:t>dev</a:t>
            </a:r>
            <a:r>
              <a:rPr lang="es-PE" dirty="0"/>
              <a:t>", y solo estará presente en el contenedor durante el desarrollo; en producción, el </a:t>
            </a:r>
            <a:r>
              <a:rPr lang="es-PE" dirty="0" err="1"/>
              <a:t>dev</a:t>
            </a:r>
            <a:r>
              <a:rPr lang="es-PE" dirty="0"/>
              <a:t> simplemente no estará activo</a:t>
            </a:r>
            <a:r>
              <a:rPr lang="es-PE" dirty="0" smtClean="0"/>
              <a:t>:</a:t>
            </a:r>
          </a:p>
          <a:p>
            <a:pPr indent="0" algn="just"/>
            <a:endParaRPr lang="es-PE" dirty="0"/>
          </a:p>
          <a:p>
            <a:pPr lvl="2" indent="0" algn="just">
              <a:buNone/>
            </a:pPr>
            <a:r>
              <a:rPr lang="en-US" sz="1800" dirty="0"/>
              <a:t>@Component</a:t>
            </a:r>
          </a:p>
          <a:p>
            <a:pPr lvl="2" indent="0" algn="just">
              <a:buNone/>
            </a:pPr>
            <a:r>
              <a:rPr lang="en-US" sz="1800" dirty="0"/>
              <a:t>@Profile("dev")</a:t>
            </a:r>
          </a:p>
          <a:p>
            <a:pPr lvl="2" indent="0" algn="just">
              <a:buNone/>
            </a:pPr>
            <a:r>
              <a:rPr lang="en-US" sz="1800" dirty="0"/>
              <a:t>public class </a:t>
            </a:r>
            <a:r>
              <a:rPr lang="en-US" sz="1800" dirty="0" err="1" smtClean="0"/>
              <a:t>DevDatasourceConfig</a:t>
            </a:r>
            <a:r>
              <a:rPr lang="en-US" sz="1800" dirty="0" smtClean="0"/>
              <a:t>{}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4098233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26680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Profiles</a:t>
            </a:r>
            <a:endParaRPr lang="es-PE" dirty="0" smtClean="0"/>
          </a:p>
          <a:p>
            <a:pPr indent="0" algn="just"/>
            <a:r>
              <a:rPr lang="es-PE" b="1" i="1" dirty="0" smtClean="0"/>
              <a:t>@</a:t>
            </a:r>
            <a:r>
              <a:rPr lang="es-PE" b="1" u="sng" dirty="0" err="1"/>
              <a:t>Profile</a:t>
            </a:r>
            <a:r>
              <a:rPr lang="es-PE" b="1" u="sng" dirty="0"/>
              <a:t> </a:t>
            </a:r>
            <a:r>
              <a:rPr lang="es-PE" b="1" u="sng" dirty="0" err="1"/>
              <a:t>on</a:t>
            </a:r>
            <a:r>
              <a:rPr lang="es-PE" b="1" u="sng" dirty="0"/>
              <a:t> a </a:t>
            </a:r>
            <a:r>
              <a:rPr lang="es-PE" b="1" u="sng" dirty="0" err="1"/>
              <a:t>Bean</a:t>
            </a:r>
            <a:endParaRPr lang="es-PE" b="1" u="sng" dirty="0"/>
          </a:p>
          <a:p>
            <a:pPr indent="0" algn="just"/>
            <a:r>
              <a:rPr lang="es-PE" dirty="0" smtClean="0"/>
              <a:t>Considere </a:t>
            </a:r>
            <a:r>
              <a:rPr lang="es-PE" dirty="0"/>
              <a:t>un escenario básico: tenemos un </a:t>
            </a:r>
            <a:r>
              <a:rPr lang="es-PE" dirty="0" err="1"/>
              <a:t>bean</a:t>
            </a:r>
            <a:r>
              <a:rPr lang="es-PE" dirty="0"/>
              <a:t> que solo debe estar activo durante el desarrollo, pero no desplegado en la producción. </a:t>
            </a:r>
            <a:endParaRPr lang="es-PE" dirty="0" smtClean="0"/>
          </a:p>
          <a:p>
            <a:pPr indent="0" algn="just"/>
            <a:r>
              <a:rPr lang="es-PE" b="1" u="sng" dirty="0" smtClean="0"/>
              <a:t>Por XML:</a:t>
            </a:r>
            <a:r>
              <a:rPr lang="es-PE" dirty="0"/>
              <a:t> Los perfiles también se pueden configurar en XML: la etiqueta &lt;beans&gt; tiene el atributo "</a:t>
            </a:r>
            <a:r>
              <a:rPr lang="es-PE" dirty="0" err="1"/>
              <a:t>profiles</a:t>
            </a:r>
            <a:r>
              <a:rPr lang="es-PE" dirty="0"/>
              <a:t>" que toma valores separados por comas de los perfiles aplicables:</a:t>
            </a:r>
          </a:p>
          <a:p>
            <a:pPr lvl="2" indent="0" algn="just">
              <a:buNone/>
            </a:pPr>
            <a:r>
              <a:rPr lang="en-US" sz="1800" dirty="0"/>
              <a:t>&lt;beans profile="dev"&gt;</a:t>
            </a:r>
          </a:p>
          <a:p>
            <a:pPr lvl="2" indent="0" algn="just">
              <a:buNone/>
            </a:pPr>
            <a:r>
              <a:rPr lang="en-US" sz="1800" dirty="0"/>
              <a:t>    &lt;bean id="</a:t>
            </a:r>
            <a:r>
              <a:rPr lang="en-US" sz="1800" dirty="0" err="1"/>
              <a:t>devDatasourceConfig</a:t>
            </a:r>
            <a:r>
              <a:rPr lang="en-US" sz="1800" dirty="0"/>
              <a:t>"</a:t>
            </a:r>
          </a:p>
          <a:p>
            <a:pPr lvl="2" indent="0" algn="just">
              <a:buNone/>
            </a:pPr>
            <a:r>
              <a:rPr lang="en-US" sz="1800" dirty="0"/>
              <a:t>      class="</a:t>
            </a:r>
            <a:r>
              <a:rPr lang="en-US" sz="1800" dirty="0" err="1" smtClean="0"/>
              <a:t>org.aplicacion.profiles.DevDatasourceConfig</a:t>
            </a:r>
            <a:r>
              <a:rPr lang="en-US" sz="1800" dirty="0"/>
              <a:t>" /&gt;</a:t>
            </a:r>
          </a:p>
          <a:p>
            <a:pPr lvl="2" indent="0" algn="just">
              <a:buNone/>
            </a:pPr>
            <a:r>
              <a:rPr lang="en-US" sz="1800" dirty="0"/>
              <a:t>&lt;/beans&gt;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35066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72847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err="1" smtClean="0"/>
              <a:t>Setear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profile</a:t>
            </a:r>
            <a:endParaRPr lang="es-PE" b="1" u="sng" dirty="0"/>
          </a:p>
          <a:p>
            <a:pPr indent="0" algn="just"/>
            <a:r>
              <a:rPr lang="es-PE" dirty="0"/>
              <a:t>El siguiente paso es activar y configurar los perfiles para que los beans respectivos se registren en el contenedor.</a:t>
            </a:r>
          </a:p>
          <a:p>
            <a:pPr indent="0" algn="just"/>
            <a:r>
              <a:rPr lang="es-PE" dirty="0" smtClean="0"/>
              <a:t>Esto </a:t>
            </a:r>
            <a:r>
              <a:rPr lang="es-PE" dirty="0"/>
              <a:t>se puede hacer de varias </a:t>
            </a:r>
            <a:r>
              <a:rPr lang="es-PE" dirty="0" smtClean="0"/>
              <a:t>maneras:</a:t>
            </a:r>
          </a:p>
          <a:p>
            <a:pPr indent="0"/>
            <a:r>
              <a:rPr lang="es-PE" b="1" dirty="0" smtClean="0"/>
              <a:t>1.- </a:t>
            </a:r>
            <a:r>
              <a:rPr lang="es-PE" b="1" dirty="0" err="1" smtClean="0"/>
              <a:t>Via</a:t>
            </a:r>
            <a:r>
              <a:rPr lang="es-PE" b="1" dirty="0"/>
              <a:t> </a:t>
            </a:r>
            <a:r>
              <a:rPr lang="es-PE" b="1" dirty="0" err="1" smtClean="0"/>
              <a:t>WebApplicationInitializer</a:t>
            </a:r>
            <a:r>
              <a:rPr lang="es-PE" b="1" dirty="0" smtClean="0"/>
              <a:t> Interface</a:t>
            </a:r>
          </a:p>
          <a:p>
            <a:pPr indent="0"/>
            <a:endParaRPr lang="es-PE" b="1" dirty="0"/>
          </a:p>
          <a:p>
            <a:r>
              <a:rPr lang="es-PE" sz="1400" b="1" dirty="0">
                <a:latin typeface="+mn-lt"/>
              </a:rPr>
              <a:t>@</a:t>
            </a:r>
            <a:r>
              <a:rPr lang="es-PE" sz="1400" b="1" dirty="0" err="1">
                <a:latin typeface="+mn-lt"/>
              </a:rPr>
              <a:t>Configuration</a:t>
            </a:r>
            <a:endParaRPr lang="es-PE" sz="1400" b="1" dirty="0">
              <a:latin typeface="+mn-lt"/>
            </a:endParaRPr>
          </a:p>
          <a:p>
            <a:r>
              <a:rPr lang="es-PE" sz="1400" dirty="0" err="1">
                <a:latin typeface="+mn-lt"/>
              </a:rPr>
              <a:t>public</a:t>
            </a:r>
            <a:r>
              <a:rPr lang="es-PE" sz="1400" dirty="0">
                <a:latin typeface="+mn-lt"/>
              </a:rPr>
              <a:t> </a:t>
            </a:r>
            <a:r>
              <a:rPr lang="es-PE" sz="1400" dirty="0" err="1">
                <a:latin typeface="+mn-lt"/>
              </a:rPr>
              <a:t>class</a:t>
            </a:r>
            <a:r>
              <a:rPr lang="es-PE" sz="1400" dirty="0">
                <a:latin typeface="+mn-lt"/>
              </a:rPr>
              <a:t> </a:t>
            </a:r>
            <a:r>
              <a:rPr lang="es-PE" sz="1400" dirty="0" err="1">
                <a:latin typeface="+mn-lt"/>
              </a:rPr>
              <a:t>MyWebApplicationInitializer</a:t>
            </a:r>
            <a:r>
              <a:rPr lang="es-PE" sz="1400" dirty="0">
                <a:latin typeface="+mn-lt"/>
              </a:rPr>
              <a:t> </a:t>
            </a:r>
            <a:r>
              <a:rPr lang="es-PE" sz="1400" dirty="0" smtClean="0">
                <a:latin typeface="+mn-lt"/>
              </a:rPr>
              <a:t> </a:t>
            </a:r>
            <a:r>
              <a:rPr lang="es-PE" sz="1400" dirty="0">
                <a:latin typeface="+mn-lt"/>
              </a:rPr>
              <a:t> </a:t>
            </a:r>
            <a:r>
              <a:rPr lang="es-PE" sz="1400" b="1" dirty="0" err="1">
                <a:latin typeface="+mn-lt"/>
              </a:rPr>
              <a:t>implements</a:t>
            </a:r>
            <a:r>
              <a:rPr lang="es-PE" sz="1400" b="1" dirty="0">
                <a:latin typeface="+mn-lt"/>
              </a:rPr>
              <a:t> </a:t>
            </a:r>
            <a:r>
              <a:rPr lang="es-PE" sz="1400" b="1" dirty="0" err="1">
                <a:latin typeface="+mn-lt"/>
              </a:rPr>
              <a:t>WebApplicationInitializer</a:t>
            </a:r>
            <a:r>
              <a:rPr lang="es-PE" sz="1400" b="1" dirty="0">
                <a:latin typeface="+mn-lt"/>
              </a:rPr>
              <a:t> </a:t>
            </a:r>
            <a:r>
              <a:rPr lang="es-PE" sz="1400" dirty="0">
                <a:latin typeface="+mn-lt"/>
              </a:rPr>
              <a:t>{</a:t>
            </a:r>
          </a:p>
          <a:p>
            <a:r>
              <a:rPr lang="es-PE" sz="1400" dirty="0">
                <a:latin typeface="+mn-lt"/>
              </a:rPr>
              <a:t>     @</a:t>
            </a:r>
            <a:r>
              <a:rPr lang="es-PE" sz="1400" dirty="0" err="1">
                <a:latin typeface="+mn-lt"/>
              </a:rPr>
              <a:t>Override</a:t>
            </a:r>
            <a:endParaRPr lang="es-PE" sz="1400" dirty="0">
              <a:latin typeface="+mn-lt"/>
            </a:endParaRPr>
          </a:p>
          <a:p>
            <a:r>
              <a:rPr lang="es-PE" sz="1400" dirty="0">
                <a:latin typeface="+mn-lt"/>
              </a:rPr>
              <a:t>    </a:t>
            </a:r>
            <a:r>
              <a:rPr lang="es-PE" sz="1400" dirty="0" err="1">
                <a:latin typeface="+mn-lt"/>
              </a:rPr>
              <a:t>public</a:t>
            </a:r>
            <a:r>
              <a:rPr lang="es-PE" sz="1400" dirty="0">
                <a:latin typeface="+mn-lt"/>
              </a:rPr>
              <a:t> </a:t>
            </a:r>
            <a:r>
              <a:rPr lang="es-PE" sz="1400" dirty="0" err="1">
                <a:latin typeface="+mn-lt"/>
              </a:rPr>
              <a:t>void</a:t>
            </a:r>
            <a:r>
              <a:rPr lang="es-PE" sz="1400" dirty="0">
                <a:latin typeface="+mn-lt"/>
              </a:rPr>
              <a:t> </a:t>
            </a:r>
            <a:r>
              <a:rPr lang="es-PE" sz="1400" dirty="0" err="1">
                <a:latin typeface="+mn-lt"/>
              </a:rPr>
              <a:t>onStartup</a:t>
            </a:r>
            <a:r>
              <a:rPr lang="es-PE" sz="1400" dirty="0">
                <a:latin typeface="+mn-lt"/>
              </a:rPr>
              <a:t>(</a:t>
            </a:r>
            <a:r>
              <a:rPr lang="es-PE" sz="1400" dirty="0" err="1">
                <a:latin typeface="+mn-lt"/>
              </a:rPr>
              <a:t>ServletContext</a:t>
            </a:r>
            <a:r>
              <a:rPr lang="es-PE" sz="1400" dirty="0">
                <a:latin typeface="+mn-lt"/>
              </a:rPr>
              <a:t> </a:t>
            </a:r>
            <a:r>
              <a:rPr lang="es-PE" sz="1400" dirty="0" err="1">
                <a:latin typeface="+mn-lt"/>
              </a:rPr>
              <a:t>servletContext</a:t>
            </a:r>
            <a:r>
              <a:rPr lang="es-PE" sz="1400" dirty="0">
                <a:latin typeface="+mn-lt"/>
              </a:rPr>
              <a:t>) </a:t>
            </a:r>
            <a:r>
              <a:rPr lang="es-PE" sz="1400" dirty="0" err="1">
                <a:latin typeface="+mn-lt"/>
              </a:rPr>
              <a:t>throws</a:t>
            </a:r>
            <a:r>
              <a:rPr lang="es-PE" sz="1400" dirty="0">
                <a:latin typeface="+mn-lt"/>
              </a:rPr>
              <a:t> </a:t>
            </a:r>
            <a:r>
              <a:rPr lang="es-PE" sz="1400" dirty="0" err="1">
                <a:latin typeface="+mn-lt"/>
              </a:rPr>
              <a:t>ServletException</a:t>
            </a:r>
            <a:r>
              <a:rPr lang="es-PE" sz="1400" dirty="0">
                <a:latin typeface="+mn-lt"/>
              </a:rPr>
              <a:t> {</a:t>
            </a:r>
          </a:p>
          <a:p>
            <a:r>
              <a:rPr lang="es-PE" sz="1400" dirty="0">
                <a:latin typeface="+mn-lt"/>
              </a:rPr>
              <a:t>          </a:t>
            </a:r>
            <a:r>
              <a:rPr lang="es-PE" sz="1400" dirty="0" err="1">
                <a:latin typeface="+mn-lt"/>
              </a:rPr>
              <a:t>servletContext.setInitParameter</a:t>
            </a:r>
            <a:r>
              <a:rPr lang="es-PE" sz="1400" dirty="0">
                <a:latin typeface="+mn-lt"/>
              </a:rPr>
              <a:t>(</a:t>
            </a:r>
          </a:p>
          <a:p>
            <a:r>
              <a:rPr lang="es-PE" sz="1400" dirty="0">
                <a:latin typeface="+mn-lt"/>
              </a:rPr>
              <a:t>          "</a:t>
            </a:r>
            <a:r>
              <a:rPr lang="es-PE" sz="1400" dirty="0" err="1">
                <a:latin typeface="+mn-lt"/>
              </a:rPr>
              <a:t>spring.profiles.active</a:t>
            </a:r>
            <a:r>
              <a:rPr lang="es-PE" sz="1400" dirty="0">
                <a:latin typeface="+mn-lt"/>
              </a:rPr>
              <a:t>", "</a:t>
            </a:r>
            <a:r>
              <a:rPr lang="es-PE" sz="1400" dirty="0" err="1">
                <a:latin typeface="+mn-lt"/>
              </a:rPr>
              <a:t>dev</a:t>
            </a:r>
            <a:r>
              <a:rPr lang="es-PE" sz="1400" dirty="0">
                <a:latin typeface="+mn-lt"/>
              </a:rPr>
              <a:t>");</a:t>
            </a:r>
          </a:p>
          <a:p>
            <a:r>
              <a:rPr lang="es-PE" sz="1400" dirty="0">
                <a:latin typeface="+mn-lt"/>
              </a:rPr>
              <a:t>    }</a:t>
            </a:r>
          </a:p>
          <a:p>
            <a:r>
              <a:rPr lang="es-PE" sz="1400" dirty="0">
                <a:latin typeface="+mn-lt"/>
              </a:rPr>
              <a:t>}</a:t>
            </a:r>
          </a:p>
          <a:p>
            <a:pPr indent="0" algn="just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996384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1285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err="1" smtClean="0"/>
              <a:t>Setear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profile</a:t>
            </a:r>
            <a:endParaRPr lang="es-PE" b="1" u="sng" dirty="0"/>
          </a:p>
          <a:p>
            <a:pPr indent="0"/>
            <a:r>
              <a:rPr lang="es-PE" b="1" dirty="0" smtClean="0"/>
              <a:t>2.- </a:t>
            </a:r>
            <a:r>
              <a:rPr lang="es-PE" b="1" dirty="0" err="1" smtClean="0"/>
              <a:t>Via</a:t>
            </a:r>
            <a:r>
              <a:rPr lang="es-PE" b="1" dirty="0"/>
              <a:t> </a:t>
            </a:r>
            <a:r>
              <a:rPr lang="es-PE" b="1" dirty="0" err="1" smtClean="0"/>
              <a:t>ConfigurableEnvironment</a:t>
            </a:r>
            <a:r>
              <a:rPr lang="es-PE" b="1" i="1" dirty="0" smtClean="0"/>
              <a:t> </a:t>
            </a:r>
            <a:r>
              <a:rPr lang="es-PE" b="1" dirty="0" smtClean="0"/>
              <a:t>(variable)</a:t>
            </a:r>
            <a:endParaRPr lang="es-PE" b="1" dirty="0"/>
          </a:p>
          <a:p>
            <a:pPr lvl="1" indent="0">
              <a:buNone/>
            </a:pPr>
            <a:r>
              <a:rPr lang="fr-FR" sz="1400" dirty="0" smtClean="0"/>
              <a:t>@</a:t>
            </a:r>
            <a:r>
              <a:rPr lang="fr-FR" sz="1400" dirty="0" err="1"/>
              <a:t>Autowired</a:t>
            </a:r>
            <a:endParaRPr lang="fr-FR" sz="1400" dirty="0"/>
          </a:p>
          <a:p>
            <a:pPr lvl="1" indent="0">
              <a:buNone/>
            </a:pPr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ConfigurableEnvironment</a:t>
            </a:r>
            <a:r>
              <a:rPr lang="fr-FR" sz="1400" dirty="0"/>
              <a:t> </a:t>
            </a:r>
            <a:r>
              <a:rPr lang="fr-FR" sz="1400" dirty="0" err="1"/>
              <a:t>env</a:t>
            </a:r>
            <a:r>
              <a:rPr lang="fr-FR" sz="1400" dirty="0"/>
              <a:t>;</a:t>
            </a:r>
          </a:p>
          <a:p>
            <a:pPr lvl="1" indent="0">
              <a:buNone/>
            </a:pPr>
            <a:r>
              <a:rPr lang="fr-FR" sz="1400" dirty="0"/>
              <a:t>...</a:t>
            </a:r>
          </a:p>
          <a:p>
            <a:pPr lvl="1" indent="0">
              <a:buNone/>
            </a:pPr>
            <a:r>
              <a:rPr lang="fr-FR" sz="1400" dirty="0" err="1"/>
              <a:t>env.setActiveProfiles</a:t>
            </a:r>
            <a:r>
              <a:rPr lang="fr-FR" sz="1400" dirty="0"/>
              <a:t>("</a:t>
            </a:r>
            <a:r>
              <a:rPr lang="fr-FR" sz="1400" dirty="0" err="1"/>
              <a:t>someProfile</a:t>
            </a:r>
            <a:r>
              <a:rPr lang="fr-FR" sz="1400" dirty="0" smtClean="0"/>
              <a:t>");</a:t>
            </a:r>
          </a:p>
          <a:p>
            <a:pPr indent="0"/>
            <a:endParaRPr lang="es-PE" b="1" i="1" dirty="0" smtClean="0"/>
          </a:p>
          <a:p>
            <a:pPr indent="0"/>
            <a:r>
              <a:rPr lang="es-PE" b="1" i="1" dirty="0" smtClean="0"/>
              <a:t>3.- </a:t>
            </a:r>
            <a:r>
              <a:rPr lang="es-PE" b="1" dirty="0" err="1"/>
              <a:t>Via</a:t>
            </a:r>
            <a:r>
              <a:rPr lang="es-PE" b="1" i="1" dirty="0"/>
              <a:t> </a:t>
            </a:r>
            <a:r>
              <a:rPr lang="es-PE" b="1" dirty="0" err="1"/>
              <a:t>Context</a:t>
            </a:r>
            <a:r>
              <a:rPr lang="es-PE" b="1" dirty="0"/>
              <a:t> </a:t>
            </a:r>
            <a:r>
              <a:rPr lang="es-PE" b="1" dirty="0" err="1"/>
              <a:t>Parameter</a:t>
            </a:r>
            <a:r>
              <a:rPr lang="es-PE" b="1" dirty="0"/>
              <a:t> in web.xml</a:t>
            </a:r>
          </a:p>
          <a:p>
            <a:pPr marL="906463" lvl="3" indent="0">
              <a:buNone/>
            </a:pPr>
            <a:r>
              <a:rPr lang="es-PE" sz="1200" dirty="0"/>
              <a:t>&lt;</a:t>
            </a:r>
            <a:r>
              <a:rPr lang="es-PE" sz="1200" dirty="0" err="1"/>
              <a:t>context-param</a:t>
            </a:r>
            <a:r>
              <a:rPr lang="es-PE" sz="1200" dirty="0"/>
              <a:t>&gt;</a:t>
            </a:r>
          </a:p>
          <a:p>
            <a:pPr marL="906463" lvl="3" indent="0">
              <a:buNone/>
            </a:pPr>
            <a:r>
              <a:rPr lang="es-PE" sz="1200" dirty="0"/>
              <a:t>    &lt;</a:t>
            </a:r>
            <a:r>
              <a:rPr lang="es-PE" sz="1200" dirty="0" err="1"/>
              <a:t>param-name</a:t>
            </a:r>
            <a:r>
              <a:rPr lang="es-PE" sz="1200" dirty="0"/>
              <a:t>&gt;</a:t>
            </a:r>
            <a:r>
              <a:rPr lang="es-PE" sz="1200" dirty="0" err="1"/>
              <a:t>contextConfigLocation</a:t>
            </a:r>
            <a:r>
              <a:rPr lang="es-PE" sz="1200" dirty="0"/>
              <a:t>&lt;/</a:t>
            </a:r>
            <a:r>
              <a:rPr lang="es-PE" sz="1200" dirty="0" err="1"/>
              <a:t>param-name</a:t>
            </a:r>
            <a:r>
              <a:rPr lang="es-PE" sz="1200" dirty="0"/>
              <a:t>&gt;</a:t>
            </a:r>
          </a:p>
          <a:p>
            <a:pPr marL="906463" lvl="3" indent="0">
              <a:buNone/>
            </a:pPr>
            <a:r>
              <a:rPr lang="es-PE" sz="1200" dirty="0"/>
              <a:t>    &lt;</a:t>
            </a:r>
            <a:r>
              <a:rPr lang="es-PE" sz="1200" dirty="0" err="1"/>
              <a:t>param-value</a:t>
            </a:r>
            <a:r>
              <a:rPr lang="es-PE" sz="1200" dirty="0"/>
              <a:t>&gt;/WEB-INF/app-config.xml&lt;/</a:t>
            </a:r>
            <a:r>
              <a:rPr lang="es-PE" sz="1200" dirty="0" err="1"/>
              <a:t>param-value</a:t>
            </a:r>
            <a:r>
              <a:rPr lang="es-PE" sz="1200" dirty="0"/>
              <a:t>&gt;</a:t>
            </a:r>
          </a:p>
          <a:p>
            <a:pPr marL="906463" lvl="3" indent="0">
              <a:buNone/>
            </a:pPr>
            <a:r>
              <a:rPr lang="es-PE" sz="1200" dirty="0"/>
              <a:t>&lt;/</a:t>
            </a:r>
            <a:r>
              <a:rPr lang="es-PE" sz="1200" dirty="0" err="1"/>
              <a:t>context-param</a:t>
            </a:r>
            <a:r>
              <a:rPr lang="es-PE" sz="1200" dirty="0"/>
              <a:t>&gt;</a:t>
            </a:r>
          </a:p>
          <a:p>
            <a:pPr marL="906463" lvl="3" indent="0">
              <a:buNone/>
            </a:pPr>
            <a:r>
              <a:rPr lang="es-PE" sz="1200" dirty="0"/>
              <a:t>&lt;</a:t>
            </a:r>
            <a:r>
              <a:rPr lang="es-PE" sz="1200" dirty="0" err="1"/>
              <a:t>context-param</a:t>
            </a:r>
            <a:r>
              <a:rPr lang="es-PE" sz="1200" dirty="0"/>
              <a:t>&gt;</a:t>
            </a:r>
          </a:p>
          <a:p>
            <a:pPr marL="906463" lvl="3" indent="0">
              <a:buNone/>
            </a:pPr>
            <a:r>
              <a:rPr lang="es-PE" sz="1200" dirty="0"/>
              <a:t>    </a:t>
            </a:r>
            <a:r>
              <a:rPr lang="es-PE" sz="1200" b="1" dirty="0"/>
              <a:t>&lt;</a:t>
            </a:r>
            <a:r>
              <a:rPr lang="es-PE" sz="1200" b="1" dirty="0" err="1"/>
              <a:t>param-name</a:t>
            </a:r>
            <a:r>
              <a:rPr lang="es-PE" sz="1200" b="1" dirty="0"/>
              <a:t>&gt;</a:t>
            </a:r>
            <a:r>
              <a:rPr lang="es-PE" sz="1200" b="1" dirty="0" err="1"/>
              <a:t>spring.profiles.active</a:t>
            </a:r>
            <a:r>
              <a:rPr lang="es-PE" sz="1200" b="1" dirty="0"/>
              <a:t>&lt;/</a:t>
            </a:r>
            <a:r>
              <a:rPr lang="es-PE" sz="1200" b="1" dirty="0" err="1"/>
              <a:t>param-name</a:t>
            </a:r>
            <a:r>
              <a:rPr lang="es-PE" sz="1200" b="1" dirty="0"/>
              <a:t>&gt;</a:t>
            </a:r>
          </a:p>
          <a:p>
            <a:pPr marL="906463" lvl="3" indent="0">
              <a:buNone/>
            </a:pPr>
            <a:r>
              <a:rPr lang="es-PE" sz="1200" dirty="0"/>
              <a:t>  </a:t>
            </a:r>
            <a:r>
              <a:rPr lang="es-PE" sz="1200" b="1" dirty="0"/>
              <a:t>  &lt;</a:t>
            </a:r>
            <a:r>
              <a:rPr lang="es-PE" sz="1200" b="1" dirty="0" err="1"/>
              <a:t>param-value</a:t>
            </a:r>
            <a:r>
              <a:rPr lang="es-PE" sz="1200" b="1" dirty="0"/>
              <a:t>&gt;</a:t>
            </a:r>
            <a:r>
              <a:rPr lang="es-PE" sz="1200" b="1" dirty="0" err="1"/>
              <a:t>dev</a:t>
            </a:r>
            <a:r>
              <a:rPr lang="es-PE" sz="1200" b="1" dirty="0"/>
              <a:t>&lt;/</a:t>
            </a:r>
            <a:r>
              <a:rPr lang="es-PE" sz="1200" b="1" dirty="0" err="1"/>
              <a:t>param-value</a:t>
            </a:r>
            <a:r>
              <a:rPr lang="es-PE" sz="1200" b="1" dirty="0"/>
              <a:t>&gt;</a:t>
            </a:r>
          </a:p>
          <a:p>
            <a:pPr marL="906463" lvl="3" indent="0">
              <a:buNone/>
            </a:pPr>
            <a:r>
              <a:rPr lang="es-PE" sz="1200" dirty="0"/>
              <a:t>&lt;/</a:t>
            </a:r>
            <a:r>
              <a:rPr lang="es-PE" sz="1200" dirty="0" err="1"/>
              <a:t>context-param</a:t>
            </a:r>
            <a:r>
              <a:rPr lang="es-PE" sz="1200" dirty="0"/>
              <a:t>&gt;</a:t>
            </a:r>
          </a:p>
          <a:p>
            <a:pPr indent="0"/>
            <a:endParaRPr lang="es-PE" b="1" i="1" dirty="0"/>
          </a:p>
          <a:p>
            <a:pPr indent="0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06643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27631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err="1" smtClean="0"/>
              <a:t>Setear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profile</a:t>
            </a:r>
            <a:endParaRPr lang="es-PE" b="1" u="sng" dirty="0"/>
          </a:p>
          <a:p>
            <a:r>
              <a:rPr lang="es-PE" b="1" dirty="0"/>
              <a:t>4</a:t>
            </a:r>
            <a:r>
              <a:rPr lang="es-PE" b="1" dirty="0" smtClean="0"/>
              <a:t>.- </a:t>
            </a:r>
            <a:r>
              <a:rPr lang="es-PE" b="1" dirty="0" err="1" smtClean="0"/>
              <a:t>Via</a:t>
            </a:r>
            <a:r>
              <a:rPr lang="es-PE" b="1" dirty="0"/>
              <a:t> </a:t>
            </a:r>
            <a:r>
              <a:rPr lang="es-PE" b="1" dirty="0" err="1"/>
              <a:t>Maven</a:t>
            </a:r>
            <a:r>
              <a:rPr lang="es-PE" b="1" dirty="0"/>
              <a:t> </a:t>
            </a:r>
            <a:r>
              <a:rPr lang="es-PE" b="1" dirty="0" err="1"/>
              <a:t>Profile</a:t>
            </a:r>
            <a:endParaRPr lang="es-PE" b="1" dirty="0"/>
          </a:p>
          <a:p>
            <a:pPr marL="688975" lvl="2" indent="0">
              <a:buNone/>
            </a:pPr>
            <a:r>
              <a:rPr lang="es-PE" sz="1200" b="1" dirty="0"/>
              <a:t>&lt;</a:t>
            </a:r>
            <a:r>
              <a:rPr lang="es-PE" sz="1200" b="1" dirty="0" err="1"/>
              <a:t>profiles</a:t>
            </a:r>
            <a:r>
              <a:rPr lang="es-PE" sz="1200" b="1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&lt;</a:t>
            </a:r>
            <a:r>
              <a:rPr lang="es-PE" sz="1200" dirty="0" err="1"/>
              <a:t>profile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    &lt;id&gt;</a:t>
            </a:r>
            <a:r>
              <a:rPr lang="es-PE" sz="1200" dirty="0" err="1"/>
              <a:t>dev</a:t>
            </a:r>
            <a:r>
              <a:rPr lang="es-PE" sz="1200" dirty="0"/>
              <a:t>&lt;/id&gt;</a:t>
            </a:r>
          </a:p>
          <a:p>
            <a:pPr marL="688975" lvl="2" indent="0">
              <a:buNone/>
            </a:pPr>
            <a:r>
              <a:rPr lang="es-PE" sz="1200" dirty="0"/>
              <a:t>        &lt;</a:t>
            </a:r>
            <a:r>
              <a:rPr lang="es-PE" sz="1200" dirty="0" err="1"/>
              <a:t>activation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        &lt;</a:t>
            </a:r>
            <a:r>
              <a:rPr lang="es-PE" sz="1200" dirty="0" err="1"/>
              <a:t>activeByDefault</a:t>
            </a:r>
            <a:r>
              <a:rPr lang="es-PE" sz="1200" dirty="0"/>
              <a:t>&gt;true&lt;/</a:t>
            </a:r>
            <a:r>
              <a:rPr lang="es-PE" sz="1200" dirty="0" err="1"/>
              <a:t>activeByDefault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    &lt;/</a:t>
            </a:r>
            <a:r>
              <a:rPr lang="es-PE" sz="1200" dirty="0" err="1"/>
              <a:t>activation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    </a:t>
            </a:r>
            <a:r>
              <a:rPr lang="es-PE" sz="1200" b="1" dirty="0"/>
              <a:t>&lt;</a:t>
            </a:r>
            <a:r>
              <a:rPr lang="es-PE" sz="1200" b="1" dirty="0" err="1"/>
              <a:t>properties</a:t>
            </a:r>
            <a:r>
              <a:rPr lang="es-PE" sz="1200" b="1" dirty="0"/>
              <a:t>&gt;</a:t>
            </a:r>
          </a:p>
          <a:p>
            <a:pPr marL="688975" lvl="2" indent="0">
              <a:buNone/>
            </a:pPr>
            <a:r>
              <a:rPr lang="es-PE" sz="1200" b="1" dirty="0"/>
              <a:t>            &lt;</a:t>
            </a:r>
            <a:r>
              <a:rPr lang="es-PE" sz="1200" b="1" dirty="0" err="1"/>
              <a:t>spring.profiles.active</a:t>
            </a:r>
            <a:r>
              <a:rPr lang="es-PE" sz="1200" b="1" dirty="0"/>
              <a:t>&gt;</a:t>
            </a:r>
            <a:r>
              <a:rPr lang="es-PE" sz="1200" b="1" dirty="0" err="1"/>
              <a:t>dev</a:t>
            </a:r>
            <a:r>
              <a:rPr lang="es-PE" sz="1200" b="1" dirty="0"/>
              <a:t>&lt;/</a:t>
            </a:r>
            <a:r>
              <a:rPr lang="es-PE" sz="1200" b="1" dirty="0" err="1"/>
              <a:t>spring.profiles.active</a:t>
            </a:r>
            <a:r>
              <a:rPr lang="es-PE" sz="1200" b="1" dirty="0"/>
              <a:t>&gt;</a:t>
            </a:r>
          </a:p>
          <a:p>
            <a:pPr marL="688975" lvl="2" indent="0">
              <a:buNone/>
            </a:pPr>
            <a:r>
              <a:rPr lang="es-PE" sz="1200" b="1" dirty="0"/>
              <a:t>        &lt;/</a:t>
            </a:r>
            <a:r>
              <a:rPr lang="es-PE" sz="1200" b="1" dirty="0" err="1"/>
              <a:t>properties</a:t>
            </a:r>
            <a:r>
              <a:rPr lang="es-PE" sz="1200" b="1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&lt;/</a:t>
            </a:r>
            <a:r>
              <a:rPr lang="es-PE" sz="1200" dirty="0" err="1"/>
              <a:t>profile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&lt;</a:t>
            </a:r>
            <a:r>
              <a:rPr lang="es-PE" sz="1200" dirty="0" err="1"/>
              <a:t>profile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    &lt;id&gt;</a:t>
            </a:r>
            <a:r>
              <a:rPr lang="es-PE" sz="1200" dirty="0" err="1"/>
              <a:t>prod</a:t>
            </a:r>
            <a:r>
              <a:rPr lang="es-PE" sz="1200" dirty="0"/>
              <a:t>&lt;/id&gt;</a:t>
            </a:r>
          </a:p>
          <a:p>
            <a:pPr marL="688975" lvl="2" indent="0">
              <a:buNone/>
            </a:pPr>
            <a:r>
              <a:rPr lang="es-PE" sz="1200" dirty="0"/>
              <a:t>        &lt;</a:t>
            </a:r>
            <a:r>
              <a:rPr lang="es-PE" sz="1200" dirty="0" err="1"/>
              <a:t>properties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        &lt;</a:t>
            </a:r>
            <a:r>
              <a:rPr lang="es-PE" sz="1200" dirty="0" err="1"/>
              <a:t>spring.profiles.active</a:t>
            </a:r>
            <a:r>
              <a:rPr lang="es-PE" sz="1200" dirty="0"/>
              <a:t>&gt;</a:t>
            </a:r>
            <a:r>
              <a:rPr lang="es-PE" sz="1200" dirty="0" err="1"/>
              <a:t>prod</a:t>
            </a:r>
            <a:r>
              <a:rPr lang="es-PE" sz="1200" dirty="0"/>
              <a:t>&lt;/</a:t>
            </a:r>
            <a:r>
              <a:rPr lang="es-PE" sz="1200" dirty="0" err="1"/>
              <a:t>spring.profiles.active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    &lt;/</a:t>
            </a:r>
            <a:r>
              <a:rPr lang="es-PE" sz="1200" dirty="0" err="1"/>
              <a:t>properties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dirty="0"/>
              <a:t>    &lt;/</a:t>
            </a:r>
            <a:r>
              <a:rPr lang="es-PE" sz="1200" dirty="0" err="1"/>
              <a:t>profile</a:t>
            </a:r>
            <a:r>
              <a:rPr lang="es-PE" sz="1200" dirty="0"/>
              <a:t>&gt;</a:t>
            </a:r>
          </a:p>
          <a:p>
            <a:pPr marL="688975" lvl="2" indent="0">
              <a:buNone/>
            </a:pPr>
            <a:r>
              <a:rPr lang="es-PE" sz="1200" b="1" dirty="0"/>
              <a:t>&lt;/</a:t>
            </a:r>
            <a:r>
              <a:rPr lang="es-PE" sz="1200" b="1" dirty="0" err="1"/>
              <a:t>profiles</a:t>
            </a:r>
            <a:r>
              <a:rPr lang="es-PE" sz="1200" b="1" dirty="0"/>
              <a:t>&gt;</a:t>
            </a:r>
          </a:p>
          <a:p>
            <a:pPr indent="0"/>
            <a:endParaRPr lang="es-PE" b="1" i="1" dirty="0"/>
          </a:p>
          <a:p>
            <a:pPr indent="0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740974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57178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err="1" smtClean="0"/>
              <a:t>Setear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profile</a:t>
            </a:r>
            <a:endParaRPr lang="es-PE" b="1" i="1" dirty="0" smtClean="0"/>
          </a:p>
          <a:p>
            <a:pPr indent="0" algn="just"/>
            <a:r>
              <a:rPr lang="es-PE" b="1" dirty="0" smtClean="0"/>
              <a:t>En el POM.xml</a:t>
            </a:r>
            <a:endParaRPr lang="es-PE" b="1" dirty="0"/>
          </a:p>
          <a:p>
            <a:pPr marL="688975" lvl="2" indent="0">
              <a:buNone/>
            </a:pPr>
            <a:endParaRPr lang="es-PE" sz="1400" dirty="0" smtClean="0"/>
          </a:p>
          <a:p>
            <a:pPr marL="688975" lvl="2" indent="0">
              <a:buNone/>
            </a:pPr>
            <a:r>
              <a:rPr lang="es-PE" sz="1600" dirty="0" smtClean="0"/>
              <a:t>&lt;</a:t>
            </a:r>
            <a:r>
              <a:rPr lang="es-PE" sz="1600" dirty="0" err="1"/>
              <a:t>plugins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&lt;</a:t>
            </a:r>
            <a:r>
              <a:rPr lang="es-PE" sz="1600" dirty="0" err="1"/>
              <a:t>plugin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    &lt;</a:t>
            </a:r>
            <a:r>
              <a:rPr lang="es-PE" sz="1600" dirty="0" err="1"/>
              <a:t>groupId</a:t>
            </a:r>
            <a:r>
              <a:rPr lang="es-PE" sz="1600" dirty="0"/>
              <a:t>&gt;</a:t>
            </a:r>
            <a:r>
              <a:rPr lang="es-PE" sz="1600" dirty="0" err="1"/>
              <a:t>org.springframework.boot</a:t>
            </a:r>
            <a:r>
              <a:rPr lang="es-PE" sz="1600" dirty="0"/>
              <a:t>&lt;/</a:t>
            </a:r>
            <a:r>
              <a:rPr lang="es-PE" sz="1600" dirty="0" err="1"/>
              <a:t>groupId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    &lt;</a:t>
            </a:r>
            <a:r>
              <a:rPr lang="es-PE" sz="1600" dirty="0" err="1"/>
              <a:t>artifactId</a:t>
            </a:r>
            <a:r>
              <a:rPr lang="es-PE" sz="1600" dirty="0"/>
              <a:t>&gt;</a:t>
            </a:r>
            <a:r>
              <a:rPr lang="es-PE" sz="1600" dirty="0" err="1"/>
              <a:t>spring-boot-maven-plugin</a:t>
            </a:r>
            <a:r>
              <a:rPr lang="es-PE" sz="1600" dirty="0"/>
              <a:t>&lt;/</a:t>
            </a:r>
            <a:r>
              <a:rPr lang="es-PE" sz="1600" dirty="0" err="1"/>
              <a:t>artifactId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    &lt;</a:t>
            </a:r>
            <a:r>
              <a:rPr lang="es-PE" sz="1600" dirty="0" err="1"/>
              <a:t>configuration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        &lt;</a:t>
            </a:r>
            <a:r>
              <a:rPr lang="es-PE" sz="1600" dirty="0" err="1"/>
              <a:t>profiles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            &lt;</a:t>
            </a:r>
            <a:r>
              <a:rPr lang="es-PE" sz="1600" dirty="0" err="1"/>
              <a:t>profile</a:t>
            </a:r>
            <a:r>
              <a:rPr lang="es-PE" sz="1600" dirty="0"/>
              <a:t>&gt;</a:t>
            </a:r>
            <a:r>
              <a:rPr lang="es-PE" sz="1600" dirty="0" err="1"/>
              <a:t>dev</a:t>
            </a:r>
            <a:r>
              <a:rPr lang="es-PE" sz="1600" dirty="0"/>
              <a:t>&lt;/</a:t>
            </a:r>
            <a:r>
              <a:rPr lang="es-PE" sz="1600" dirty="0" err="1"/>
              <a:t>profile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        &lt;/</a:t>
            </a:r>
            <a:r>
              <a:rPr lang="es-PE" sz="1600" dirty="0" err="1"/>
              <a:t>profiles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    &lt;/</a:t>
            </a:r>
            <a:r>
              <a:rPr lang="es-PE" sz="1600" dirty="0" err="1"/>
              <a:t>configuration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&lt;/</a:t>
            </a:r>
            <a:r>
              <a:rPr lang="es-PE" sz="1600" dirty="0" err="1"/>
              <a:t>plugin</a:t>
            </a:r>
            <a:r>
              <a:rPr lang="es-PE" sz="1600" dirty="0"/>
              <a:t>&gt;</a:t>
            </a:r>
          </a:p>
          <a:p>
            <a:pPr marL="688975" lvl="2" indent="0">
              <a:buNone/>
            </a:pPr>
            <a:r>
              <a:rPr lang="es-PE" sz="1600" dirty="0"/>
              <a:t>    ...</a:t>
            </a:r>
          </a:p>
          <a:p>
            <a:pPr marL="688975" lvl="2" indent="0">
              <a:buNone/>
            </a:pPr>
            <a:r>
              <a:rPr lang="es-PE" sz="1600" dirty="0"/>
              <a:t>&lt;/</a:t>
            </a:r>
            <a:r>
              <a:rPr lang="es-PE" sz="1600" dirty="0" err="1"/>
              <a:t>plugins</a:t>
            </a:r>
            <a:r>
              <a:rPr lang="es-PE" sz="1600" dirty="0" smtClean="0"/>
              <a:t>&gt;</a:t>
            </a:r>
          </a:p>
          <a:p>
            <a:pPr marL="688975" lvl="2" indent="0">
              <a:buNone/>
            </a:pPr>
            <a:endParaRPr lang="es-PE" sz="1400" dirty="0" smtClean="0"/>
          </a:p>
          <a:p>
            <a:pPr indent="0"/>
            <a:endParaRPr lang="es-PE" b="1" i="1" dirty="0"/>
          </a:p>
          <a:p>
            <a:pPr indent="0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367783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xfrm>
            <a:off x="609704" y="1143060"/>
            <a:ext cx="7918450" cy="383592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Revisar y comprender los </a:t>
            </a:r>
            <a:r>
              <a:rPr lang="es-PE" altLang="zh-CN" dirty="0" smtClean="0">
                <a:ea typeface="SimSun" pitchFamily="2" charset="-122"/>
              </a:rPr>
              <a:t>conceptos:</a:t>
            </a:r>
          </a:p>
          <a:p>
            <a:pPr lvl="1" algn="just" eaLnBrk="1" hangingPunct="1"/>
            <a:r>
              <a:rPr lang="es-PE" altLang="zh-CN" dirty="0" smtClean="0">
                <a:ea typeface="SimSun" pitchFamily="2" charset="-122"/>
              </a:rPr>
              <a:t>Spring-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>
                <a:ea typeface="SimSun" pitchFamily="2" charset="-122"/>
              </a:rPr>
              <a:t>Application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 smtClean="0">
                <a:ea typeface="SimSun" pitchFamily="2" charset="-122"/>
              </a:rPr>
              <a:t>Externalized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 err="1">
                <a:ea typeface="SimSun" pitchFamily="2" charset="-122"/>
              </a:rPr>
              <a:t>Configuration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 smtClean="0">
                <a:ea typeface="SimSun" pitchFamily="2" charset="-122"/>
              </a:rPr>
              <a:t>Profiles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 smtClean="0">
                <a:ea typeface="SimSun" pitchFamily="2" charset="-122"/>
              </a:rPr>
              <a:t>Logging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smtClean="0">
                <a:ea typeface="SimSun" pitchFamily="2" charset="-122"/>
              </a:rPr>
              <a:t>JSON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 smtClean="0">
                <a:ea typeface="SimSun" pitchFamily="2" charset="-122"/>
              </a:rPr>
              <a:t>Developing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>
                <a:ea typeface="SimSun" pitchFamily="2" charset="-122"/>
              </a:rPr>
              <a:t>Web </a:t>
            </a:r>
            <a:r>
              <a:rPr lang="es-PE" altLang="zh-CN" dirty="0" err="1">
                <a:ea typeface="SimSun" pitchFamily="2" charset="-122"/>
              </a:rPr>
              <a:t>Applications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 smtClean="0">
                <a:ea typeface="SimSun" pitchFamily="2" charset="-122"/>
              </a:rPr>
              <a:t>Caching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 smtClean="0">
                <a:ea typeface="SimSun" pitchFamily="2" charset="-122"/>
              </a:rPr>
              <a:t>Calling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 err="1">
                <a:ea typeface="SimSun" pitchFamily="2" charset="-122"/>
              </a:rPr>
              <a:t>RESTful</a:t>
            </a:r>
            <a:r>
              <a:rPr lang="es-PE" altLang="zh-CN" dirty="0">
                <a:ea typeface="SimSun" pitchFamily="2" charset="-122"/>
              </a:rPr>
              <a:t> w/ </a:t>
            </a:r>
            <a:r>
              <a:rPr lang="es-PE" altLang="zh-CN" dirty="0" err="1">
                <a:ea typeface="SimSun" pitchFamily="2" charset="-122"/>
              </a:rPr>
              <a:t>RestTemplate</a:t>
            </a:r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57458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err="1" smtClean="0"/>
              <a:t>Setear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profile</a:t>
            </a:r>
            <a:r>
              <a:rPr lang="es-PE" b="1" u="sng" dirty="0" smtClean="0"/>
              <a:t> in </a:t>
            </a:r>
            <a:r>
              <a:rPr lang="es-PE" b="1" u="sng" dirty="0" err="1" smtClean="0"/>
              <a:t>spring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boot</a:t>
            </a:r>
            <a:r>
              <a:rPr lang="es-PE" b="1" u="sng" dirty="0" smtClean="0"/>
              <a:t>: </a:t>
            </a:r>
          </a:p>
          <a:p>
            <a:pPr indent="0" algn="just"/>
            <a:r>
              <a:rPr lang="es-PE" b="1" u="sng" dirty="0" err="1" smtClean="0"/>
              <a:t>Properties</a:t>
            </a:r>
            <a:endParaRPr lang="es-PE" sz="1400" dirty="0" smtClean="0"/>
          </a:p>
          <a:p>
            <a:pPr marL="0" indent="-323850" algn="just">
              <a:buFont typeface="Arial" panose="020B0604020202020204" pitchFamily="34" charset="0"/>
              <a:buChar char="•"/>
            </a:pPr>
            <a:r>
              <a:rPr lang="es-PE" sz="2400" dirty="0"/>
              <a:t>Pero la característica más importante relacionada con los perfiles que trae Spring </a:t>
            </a:r>
            <a:r>
              <a:rPr lang="es-PE" sz="2400" dirty="0" err="1"/>
              <a:t>Boot</a:t>
            </a:r>
            <a:r>
              <a:rPr lang="es-PE" sz="2400" dirty="0"/>
              <a:t> son los archivos de propiedades específicos del perfil. Estos deben ser nombrados en el formato aplicaciones- {perfil} .</a:t>
            </a:r>
            <a:r>
              <a:rPr lang="es-PE" sz="2400" dirty="0" err="1"/>
              <a:t>properties</a:t>
            </a:r>
            <a:r>
              <a:rPr lang="es-PE" sz="2400" dirty="0"/>
              <a:t>.</a:t>
            </a:r>
          </a:p>
          <a:p>
            <a:pPr marL="0" indent="-32385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Spring </a:t>
            </a:r>
            <a:r>
              <a:rPr lang="es-PE" sz="2400" dirty="0" err="1"/>
              <a:t>Boot</a:t>
            </a:r>
            <a:r>
              <a:rPr lang="es-PE" sz="2400" dirty="0"/>
              <a:t> cargará automáticamente las propiedades en un archivo </a:t>
            </a:r>
            <a:r>
              <a:rPr lang="es-PE" sz="2400" dirty="0" err="1"/>
              <a:t>application.properties</a:t>
            </a:r>
            <a:r>
              <a:rPr lang="es-PE" sz="2400" dirty="0"/>
              <a:t> para todos los perfiles, y las que están en archivos .</a:t>
            </a:r>
            <a:r>
              <a:rPr lang="es-PE" sz="2400" dirty="0" err="1"/>
              <a:t>properties</a:t>
            </a:r>
            <a:r>
              <a:rPr lang="es-PE" sz="2400" dirty="0"/>
              <a:t> específicos del perfil solo para el perfil especificado.</a:t>
            </a:r>
          </a:p>
          <a:p>
            <a:pPr marL="0" indent="-323850" algn="just">
              <a:buFont typeface="Arial" panose="020B0604020202020204" pitchFamily="34" charset="0"/>
              <a:buChar char="•"/>
            </a:pPr>
            <a:endParaRPr lang="es-PE" sz="2000" dirty="0"/>
          </a:p>
          <a:p>
            <a:pPr indent="0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427572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05471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err="1"/>
              <a:t>Setear</a:t>
            </a:r>
            <a:r>
              <a:rPr lang="es-PE" b="1" u="sng" dirty="0"/>
              <a:t> </a:t>
            </a:r>
            <a:r>
              <a:rPr lang="es-PE" b="1" u="sng" dirty="0" err="1"/>
              <a:t>profile</a:t>
            </a:r>
            <a:r>
              <a:rPr lang="es-PE" b="1" u="sng" dirty="0"/>
              <a:t> in </a:t>
            </a:r>
            <a:r>
              <a:rPr lang="es-PE" b="1" u="sng" dirty="0" err="1"/>
              <a:t>spring</a:t>
            </a:r>
            <a:r>
              <a:rPr lang="es-PE" b="1" u="sng" dirty="0"/>
              <a:t> </a:t>
            </a:r>
            <a:r>
              <a:rPr lang="es-PE" b="1" u="sng" dirty="0" err="1"/>
              <a:t>boot</a:t>
            </a:r>
            <a:r>
              <a:rPr lang="es-PE" b="1" u="sng" dirty="0"/>
              <a:t>: </a:t>
            </a:r>
          </a:p>
          <a:p>
            <a:pPr indent="0" algn="just"/>
            <a:r>
              <a:rPr lang="es-PE" b="1" u="sng" dirty="0" err="1"/>
              <a:t>Properties</a:t>
            </a:r>
            <a:endParaRPr lang="es-PE" sz="1400" dirty="0"/>
          </a:p>
          <a:p>
            <a:pPr marL="0" indent="0" algn="just"/>
            <a:r>
              <a:rPr lang="es-PE" sz="2400" b="1" u="sng" dirty="0" smtClean="0"/>
              <a:t>Ejemplo</a:t>
            </a:r>
            <a:r>
              <a:rPr lang="es-PE" sz="2400" dirty="0" smtClean="0"/>
              <a:t>: Podemos </a:t>
            </a:r>
            <a:r>
              <a:rPr lang="es-PE" sz="2400" dirty="0"/>
              <a:t>configurar diferentes fuentes de datos para los perfiles de desarrollo y producción mediante el uso de dos archivos llamados </a:t>
            </a:r>
            <a:r>
              <a:rPr lang="es-PE" sz="2400" dirty="0" err="1"/>
              <a:t>application-dev.properties</a:t>
            </a:r>
            <a:r>
              <a:rPr lang="es-PE" sz="2400" dirty="0"/>
              <a:t> y </a:t>
            </a:r>
            <a:r>
              <a:rPr lang="es-PE" sz="2400" dirty="0" err="1"/>
              <a:t>application-production.properties</a:t>
            </a:r>
            <a:r>
              <a:rPr lang="es-PE" sz="2400" dirty="0" smtClean="0"/>
              <a:t>:</a:t>
            </a:r>
          </a:p>
          <a:p>
            <a:pPr marL="0" indent="-32385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En </a:t>
            </a:r>
            <a:r>
              <a:rPr lang="es-PE" sz="2400" dirty="0"/>
              <a:t>el archivo </a:t>
            </a:r>
            <a:r>
              <a:rPr lang="es-PE" sz="2400" dirty="0" err="1"/>
              <a:t>application-production.properties</a:t>
            </a:r>
            <a:r>
              <a:rPr lang="es-PE" sz="2400" dirty="0"/>
              <a:t>, podemos configurar una fuente de datos </a:t>
            </a:r>
            <a:r>
              <a:rPr lang="es-PE" sz="2400" dirty="0" err="1"/>
              <a:t>MySql</a:t>
            </a:r>
            <a:r>
              <a:rPr lang="es-PE" sz="2400" dirty="0"/>
              <a:t>:</a:t>
            </a:r>
            <a:endParaRPr lang="es-PE" sz="2400" dirty="0" smtClean="0"/>
          </a:p>
          <a:p>
            <a:pPr marL="688975" lvl="2" indent="0">
              <a:buNone/>
            </a:pPr>
            <a:r>
              <a:rPr lang="es-PE" sz="1600" dirty="0" err="1"/>
              <a:t>spring.datasource.driver-class-name</a:t>
            </a:r>
            <a:r>
              <a:rPr lang="es-PE" sz="1600" dirty="0"/>
              <a:t>=</a:t>
            </a:r>
            <a:r>
              <a:rPr lang="es-PE" sz="1600" dirty="0" err="1"/>
              <a:t>com.mysql.cj.jdbc.Driver</a:t>
            </a:r>
            <a:endParaRPr lang="es-PE" sz="1600" dirty="0"/>
          </a:p>
          <a:p>
            <a:pPr marL="688975" lvl="2" indent="0">
              <a:buNone/>
            </a:pPr>
            <a:r>
              <a:rPr lang="es-PE" sz="1600" dirty="0"/>
              <a:t>spring.datasource.url=</a:t>
            </a:r>
            <a:r>
              <a:rPr lang="es-PE" sz="1600" dirty="0" err="1"/>
              <a:t>jdbc:</a:t>
            </a:r>
            <a:r>
              <a:rPr lang="es-PE" sz="1600" dirty="0" err="1">
                <a:hlinkClick r:id="rId2"/>
              </a:rPr>
              <a:t>mysql</a:t>
            </a:r>
            <a:r>
              <a:rPr lang="es-PE" sz="1600" dirty="0">
                <a:hlinkClick r:id="rId2"/>
              </a:rPr>
              <a:t>://localhost:3306/</a:t>
            </a:r>
            <a:r>
              <a:rPr lang="es-PE" sz="1600" dirty="0" err="1">
                <a:hlinkClick r:id="rId2"/>
              </a:rPr>
              <a:t>db</a:t>
            </a:r>
            <a:endParaRPr lang="es-PE" sz="1600" dirty="0"/>
          </a:p>
          <a:p>
            <a:pPr marL="688975" lvl="2" indent="0">
              <a:buNone/>
            </a:pPr>
            <a:r>
              <a:rPr lang="es-PE" sz="1600" dirty="0" err="1"/>
              <a:t>spring.datasource.username</a:t>
            </a:r>
            <a:r>
              <a:rPr lang="es-PE" sz="1600" dirty="0"/>
              <a:t>=</a:t>
            </a:r>
            <a:r>
              <a:rPr lang="es-PE" sz="1600" dirty="0" err="1"/>
              <a:t>root</a:t>
            </a:r>
            <a:endParaRPr lang="es-PE" sz="1600" dirty="0"/>
          </a:p>
          <a:p>
            <a:pPr marL="688975" lvl="2" indent="0">
              <a:buNone/>
            </a:pPr>
            <a:r>
              <a:rPr lang="es-PE" sz="1600" dirty="0" err="1"/>
              <a:t>spring.datasource.password</a:t>
            </a:r>
            <a:r>
              <a:rPr lang="es-PE" sz="1600" dirty="0"/>
              <a:t>=</a:t>
            </a:r>
            <a:r>
              <a:rPr lang="es-PE" sz="1600" dirty="0" err="1"/>
              <a:t>root</a:t>
            </a:r>
            <a:endParaRPr lang="es-PE" sz="1600" dirty="0"/>
          </a:p>
          <a:p>
            <a:pPr indent="0"/>
            <a:endParaRPr lang="es-PE" b="1" i="1" dirty="0"/>
          </a:p>
          <a:p>
            <a:pPr indent="0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65663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3529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just"/>
            <a:r>
              <a:rPr lang="es-PE" b="1" u="sng" dirty="0" err="1" smtClean="0"/>
              <a:t>Setear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profile</a:t>
            </a:r>
            <a:r>
              <a:rPr lang="es-PE" b="1" u="sng" dirty="0" smtClean="0"/>
              <a:t> in </a:t>
            </a:r>
            <a:r>
              <a:rPr lang="es-PE" b="1" u="sng" dirty="0" err="1" smtClean="0"/>
              <a:t>spring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boot</a:t>
            </a:r>
            <a:r>
              <a:rPr lang="es-PE" b="1" u="sng" dirty="0" smtClean="0"/>
              <a:t>: </a:t>
            </a:r>
            <a:r>
              <a:rPr lang="es-PE" b="1" u="sng" dirty="0" err="1" smtClean="0"/>
              <a:t>properties</a:t>
            </a:r>
            <a:endParaRPr lang="es-PE" b="1" u="sng" dirty="0"/>
          </a:p>
          <a:p>
            <a:pPr marL="0" indent="0" algn="just"/>
            <a:r>
              <a:rPr lang="es-PE" sz="2400" b="1" u="sng" dirty="0" smtClean="0"/>
              <a:t>Ejemplo</a:t>
            </a:r>
            <a:endParaRPr lang="es-PE" sz="2400" dirty="0" smtClean="0"/>
          </a:p>
          <a:p>
            <a:pPr marL="0" indent="-32385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Luego</a:t>
            </a:r>
            <a:r>
              <a:rPr lang="es-ES" sz="2400" dirty="0"/>
              <a:t>, podemos configurar las mismas propiedades para el perfil de desarrollo en el archivo </a:t>
            </a:r>
            <a:r>
              <a:rPr lang="es-ES" sz="2400" dirty="0" err="1"/>
              <a:t>application-dev.properties</a:t>
            </a:r>
            <a:r>
              <a:rPr lang="es-ES" sz="2400" dirty="0"/>
              <a:t>, para usar una base de datos H2 en memoria</a:t>
            </a:r>
            <a:r>
              <a:rPr lang="es-PE" sz="2400" dirty="0" smtClean="0"/>
              <a:t>:</a:t>
            </a:r>
          </a:p>
          <a:p>
            <a:pPr marL="688975" lvl="2" indent="0">
              <a:buNone/>
            </a:pPr>
            <a:r>
              <a:rPr lang="es-PE" sz="1600" dirty="0" err="1" smtClean="0"/>
              <a:t>spring.datasource.driver-class-name</a:t>
            </a:r>
            <a:r>
              <a:rPr lang="es-PE" sz="1600" dirty="0" smtClean="0"/>
              <a:t>=org.h2.Driver</a:t>
            </a:r>
            <a:endParaRPr lang="es-PE" sz="1600" dirty="0"/>
          </a:p>
          <a:p>
            <a:pPr marL="688975" lvl="2" indent="0">
              <a:buNone/>
            </a:pPr>
            <a:r>
              <a:rPr lang="es-PE" sz="1600" dirty="0"/>
              <a:t>spring.datasource.url=jdbc:h2:mem:db;DB_CLOSE_DELAY=-1</a:t>
            </a:r>
          </a:p>
          <a:p>
            <a:pPr marL="688975" lvl="2" indent="0">
              <a:buNone/>
            </a:pPr>
            <a:r>
              <a:rPr lang="es-PE" sz="1600" dirty="0" err="1"/>
              <a:t>spring.datasource.username</a:t>
            </a:r>
            <a:r>
              <a:rPr lang="es-PE" sz="1600" dirty="0"/>
              <a:t>=</a:t>
            </a:r>
            <a:r>
              <a:rPr lang="es-PE" sz="1600" dirty="0" err="1"/>
              <a:t>sa</a:t>
            </a:r>
            <a:endParaRPr lang="es-PE" sz="1600" dirty="0"/>
          </a:p>
          <a:p>
            <a:pPr marL="688975" lvl="2" indent="0">
              <a:buNone/>
            </a:pPr>
            <a:r>
              <a:rPr lang="es-PE" sz="1600" dirty="0" err="1" smtClean="0"/>
              <a:t>spring.datasource.password</a:t>
            </a:r>
            <a:r>
              <a:rPr lang="es-PE" sz="1600" dirty="0" smtClean="0"/>
              <a:t>=</a:t>
            </a:r>
            <a:r>
              <a:rPr lang="es-PE" sz="1600" dirty="0" err="1" smtClean="0"/>
              <a:t>sa</a:t>
            </a:r>
            <a:endParaRPr lang="es-PE" sz="1600" dirty="0" smtClean="0"/>
          </a:p>
          <a:p>
            <a:pPr indent="0"/>
            <a:r>
              <a:rPr lang="es-PE" sz="2400" dirty="0" smtClean="0"/>
              <a:t>De </a:t>
            </a:r>
            <a:r>
              <a:rPr lang="es-PE" sz="2400" dirty="0"/>
              <a:t>esta manera, podemos proporcionar fácilmente diferentes configuraciones para diferentes entornos.</a:t>
            </a:r>
          </a:p>
        </p:txBody>
      </p:sp>
    </p:spTree>
    <p:extLst>
      <p:ext uri="{BB962C8B-B14F-4D97-AF65-F5344CB8AC3E}">
        <p14:creationId xmlns:p14="http://schemas.microsoft.com/office/powerpoint/2010/main" val="141432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23603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/>
            <a:r>
              <a:rPr lang="es-PE" sz="2400" b="1" u="sng" dirty="0" err="1" smtClean="0"/>
              <a:t>Logging</a:t>
            </a:r>
            <a:endParaRPr lang="es-PE" sz="2400" dirty="0" smtClean="0"/>
          </a:p>
          <a:p>
            <a:pPr marL="0" indent="-323850" algn="just">
              <a:buFont typeface="Arial" panose="020B0604020202020204" pitchFamily="34" charset="0"/>
              <a:buChar char="•"/>
            </a:pPr>
            <a:r>
              <a:rPr lang="es-PE" sz="2400" dirty="0"/>
              <a:t>Spring </a:t>
            </a:r>
            <a:r>
              <a:rPr lang="es-PE" sz="2400" dirty="0" err="1"/>
              <a:t>Boot</a:t>
            </a:r>
            <a:r>
              <a:rPr lang="es-PE" sz="2400" dirty="0"/>
              <a:t> utiliza el registro de Apache </a:t>
            </a:r>
            <a:r>
              <a:rPr lang="es-PE" sz="2400" dirty="0" err="1"/>
              <a:t>Commons</a:t>
            </a:r>
            <a:r>
              <a:rPr lang="es-PE" sz="2400" dirty="0"/>
              <a:t> para todos los registros internos. Las configuraciones predeterminadas de Spring </a:t>
            </a:r>
            <a:r>
              <a:rPr lang="es-PE" sz="2400" dirty="0" err="1"/>
              <a:t>Boot</a:t>
            </a:r>
            <a:r>
              <a:rPr lang="es-PE" sz="2400" dirty="0"/>
              <a:t> brindan soporte para el uso de Java </a:t>
            </a:r>
            <a:r>
              <a:rPr lang="es-PE" sz="2400" dirty="0" err="1"/>
              <a:t>Util</a:t>
            </a:r>
            <a:r>
              <a:rPr lang="es-PE" sz="2400" dirty="0"/>
              <a:t> </a:t>
            </a:r>
            <a:r>
              <a:rPr lang="es-PE" sz="2400" dirty="0" err="1"/>
              <a:t>Logging</a:t>
            </a:r>
            <a:r>
              <a:rPr lang="es-PE" sz="2400" dirty="0"/>
              <a:t>, Log4j2 y </a:t>
            </a:r>
            <a:r>
              <a:rPr lang="es-PE" sz="2400" dirty="0" err="1"/>
              <a:t>Logback</a:t>
            </a:r>
            <a:r>
              <a:rPr lang="es-PE" sz="2400" dirty="0"/>
              <a:t>. Con estos, podemos configurar el registro de la consola, así como el registro de archivos.</a:t>
            </a:r>
          </a:p>
          <a:p>
            <a:pPr marL="0" indent="-32385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Si </a:t>
            </a:r>
            <a:r>
              <a:rPr lang="es-PE" sz="2400" dirty="0"/>
              <a:t>está utilizando Spring </a:t>
            </a:r>
            <a:r>
              <a:rPr lang="es-PE" sz="2400" dirty="0" err="1"/>
              <a:t>Boot</a:t>
            </a:r>
            <a:r>
              <a:rPr lang="es-PE" sz="2400" dirty="0"/>
              <a:t> </a:t>
            </a:r>
            <a:r>
              <a:rPr lang="es-PE" sz="2400" dirty="0" err="1"/>
              <a:t>Starters</a:t>
            </a:r>
            <a:r>
              <a:rPr lang="es-PE" sz="2400" dirty="0"/>
              <a:t>, </a:t>
            </a:r>
            <a:r>
              <a:rPr lang="es-PE" sz="2400" dirty="0" err="1"/>
              <a:t>Logback</a:t>
            </a:r>
            <a:r>
              <a:rPr lang="es-PE" sz="2400" dirty="0"/>
              <a:t> proporcionará un buen soporte para el registro. Además, </a:t>
            </a:r>
            <a:r>
              <a:rPr lang="es-PE" sz="2400" dirty="0" err="1"/>
              <a:t>Logback</a:t>
            </a:r>
            <a:r>
              <a:rPr lang="es-PE" sz="2400" dirty="0"/>
              <a:t> también proporciona un buen soporte para </a:t>
            </a:r>
            <a:r>
              <a:rPr lang="es-PE" sz="2400" dirty="0" err="1"/>
              <a:t>Common</a:t>
            </a:r>
            <a:r>
              <a:rPr lang="es-PE" sz="2400" dirty="0"/>
              <a:t> </a:t>
            </a:r>
            <a:r>
              <a:rPr lang="es-PE" sz="2400" dirty="0" err="1"/>
              <a:t>Logging</a:t>
            </a:r>
            <a:r>
              <a:rPr lang="es-PE" sz="2400" dirty="0"/>
              <a:t>, </a:t>
            </a:r>
            <a:r>
              <a:rPr lang="es-PE" sz="2400" dirty="0" err="1"/>
              <a:t>Util</a:t>
            </a:r>
            <a:r>
              <a:rPr lang="es-PE" sz="2400" dirty="0"/>
              <a:t> </a:t>
            </a:r>
            <a:r>
              <a:rPr lang="es-PE" sz="2400" dirty="0" err="1"/>
              <a:t>Logging</a:t>
            </a:r>
            <a:r>
              <a:rPr lang="es-PE" sz="2400" dirty="0"/>
              <a:t>, Log4J y SLF4J.</a:t>
            </a:r>
          </a:p>
        </p:txBody>
      </p:sp>
    </p:spTree>
    <p:extLst>
      <p:ext uri="{BB962C8B-B14F-4D97-AF65-F5344CB8AC3E}">
        <p14:creationId xmlns:p14="http://schemas.microsoft.com/office/powerpoint/2010/main" val="420554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44867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 u="sng" dirty="0" smtClean="0"/>
              <a:t>Logging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El default </a:t>
            </a:r>
            <a:r>
              <a:rPr lang="en-US" sz="2400" dirty="0"/>
              <a:t>Spring Boot Log format </a:t>
            </a:r>
            <a:r>
              <a:rPr lang="en-US" sz="2400" dirty="0" err="1" smtClean="0"/>
              <a:t>es</a:t>
            </a:r>
            <a:r>
              <a:rPr lang="en-US" sz="2400" dirty="0" smtClean="0"/>
              <a:t> similar a: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s-ES" sz="2400" dirty="0" smtClean="0"/>
          </a:p>
          <a:p>
            <a:r>
              <a:rPr lang="es-ES" sz="2400" dirty="0" smtClean="0"/>
              <a:t>Nos Da la </a:t>
            </a:r>
            <a:r>
              <a:rPr lang="es-ES" sz="2400" dirty="0"/>
              <a:t>siguiente información: </a:t>
            </a:r>
            <a:endParaRPr lang="es-ES" sz="2400" dirty="0" smtClean="0"/>
          </a:p>
          <a:p>
            <a:pPr lvl="2"/>
            <a:r>
              <a:rPr lang="es-ES" sz="1400" b="1" dirty="0" smtClean="0"/>
              <a:t>Fecha </a:t>
            </a:r>
            <a:r>
              <a:rPr lang="es-ES" sz="1400" b="1" dirty="0"/>
              <a:t>y hora </a:t>
            </a:r>
            <a:r>
              <a:rPr lang="es-ES" sz="1400" dirty="0"/>
              <a:t>que da la fecha y hora del registro </a:t>
            </a:r>
            <a:endParaRPr lang="es-ES" sz="1400" dirty="0" smtClean="0"/>
          </a:p>
          <a:p>
            <a:pPr lvl="2"/>
            <a:r>
              <a:rPr lang="es-ES" sz="1400" b="1" dirty="0" smtClean="0"/>
              <a:t>El nivel de registro </a:t>
            </a:r>
            <a:r>
              <a:rPr lang="es-ES" sz="1400" dirty="0" smtClean="0"/>
              <a:t>muestra </a:t>
            </a:r>
            <a:r>
              <a:rPr lang="es-ES" sz="1400" dirty="0"/>
              <a:t>INFO, ERROR o WARN </a:t>
            </a:r>
            <a:r>
              <a:rPr lang="es-ES" sz="1400" dirty="0" smtClean="0"/>
              <a:t>Identificación </a:t>
            </a:r>
            <a:r>
              <a:rPr lang="es-ES" sz="1400" dirty="0"/>
              <a:t>de proceso </a:t>
            </a:r>
            <a:endParaRPr lang="es-ES" sz="1400" dirty="0" smtClean="0"/>
          </a:p>
          <a:p>
            <a:pPr lvl="2"/>
            <a:r>
              <a:rPr lang="es-ES" sz="1400" b="1" dirty="0" smtClean="0"/>
              <a:t>El </a:t>
            </a:r>
            <a:r>
              <a:rPr lang="es-ES" sz="1400" b="1" dirty="0"/>
              <a:t>--- </a:t>
            </a:r>
            <a:r>
              <a:rPr lang="es-ES" sz="1400" dirty="0"/>
              <a:t>que es un separador </a:t>
            </a:r>
            <a:endParaRPr lang="es-ES" sz="1400" dirty="0" smtClean="0"/>
          </a:p>
          <a:p>
            <a:pPr lvl="2"/>
            <a:r>
              <a:rPr lang="es-ES" sz="1400" b="1" dirty="0" smtClean="0"/>
              <a:t>El </a:t>
            </a:r>
            <a:r>
              <a:rPr lang="es-ES" sz="1400" b="1" dirty="0"/>
              <a:t>nombre del hilo </a:t>
            </a:r>
            <a:r>
              <a:rPr lang="es-ES" sz="1400" dirty="0"/>
              <a:t>está encerrado entre corchetes [] Nombre del registrador que muestra el nombre de la clase de origen </a:t>
            </a:r>
            <a:endParaRPr lang="es-ES" sz="1400" dirty="0" smtClean="0"/>
          </a:p>
          <a:p>
            <a:pPr lvl="2"/>
            <a:r>
              <a:rPr lang="es-ES" sz="1400" b="1" dirty="0" smtClean="0"/>
              <a:t>El </a:t>
            </a:r>
            <a:r>
              <a:rPr lang="es-ES" sz="1400" b="1" dirty="0"/>
              <a:t>mensaje de registro</a:t>
            </a:r>
            <a:endParaRPr lang="en-US" sz="1400" b="1" dirty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r="21966"/>
          <a:stretch/>
        </p:blipFill>
        <p:spPr bwMode="auto">
          <a:xfrm>
            <a:off x="685902" y="1981238"/>
            <a:ext cx="8000790" cy="2039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11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16777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altLang="zh-CN" sz="2400" dirty="0">
                <a:ea typeface="SimSun" pitchFamily="2" charset="-122"/>
              </a:rPr>
              <a:t> </a:t>
            </a:r>
            <a:r>
              <a:rPr lang="es-PE" altLang="zh-CN" sz="2400" b="1" u="sng" dirty="0" err="1" smtClean="0">
                <a:ea typeface="SimSun" pitchFamily="2" charset="-122"/>
              </a:rPr>
              <a:t>Logging</a:t>
            </a:r>
            <a:r>
              <a:rPr lang="es-PE" altLang="zh-CN" sz="2400" dirty="0" smtClean="0">
                <a:ea typeface="SimSun" pitchFamily="2" charset="-122"/>
              </a:rPr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el main: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1772499"/>
            <a:ext cx="6391275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6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08829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b="1" u="sng" dirty="0" smtClean="0"/>
              <a:t>JSON</a:t>
            </a:r>
          </a:p>
          <a:p>
            <a:pPr algn="just"/>
            <a:r>
              <a:rPr lang="es-ES" sz="2400" dirty="0" smtClean="0"/>
              <a:t>Cómo </a:t>
            </a:r>
            <a:r>
              <a:rPr lang="es-ES" sz="2400" dirty="0"/>
              <a:t>crear un servicio REST para consumir y producir contenido JSON con Spring </a:t>
            </a:r>
            <a:r>
              <a:rPr lang="es-ES" sz="2400" dirty="0" err="1"/>
              <a:t>Boot</a:t>
            </a:r>
            <a:r>
              <a:rPr lang="es-ES" sz="2400" dirty="0"/>
              <a:t>. </a:t>
            </a:r>
            <a:r>
              <a:rPr lang="es-ES" sz="2400" dirty="0" smtClean="0"/>
              <a:t>Se revisa como emplear la </a:t>
            </a:r>
            <a:r>
              <a:rPr lang="es-ES" sz="2400" dirty="0"/>
              <a:t>semántica HTTP </a:t>
            </a:r>
            <a:r>
              <a:rPr lang="es-ES" sz="2400" dirty="0" err="1"/>
              <a:t>RESTful</a:t>
            </a:r>
            <a:r>
              <a:rPr lang="es-ES" sz="2400" dirty="0"/>
              <a:t>.</a:t>
            </a:r>
            <a:endParaRPr lang="en-US" sz="2400" dirty="0"/>
          </a:p>
          <a:p>
            <a:r>
              <a:rPr lang="es-PE" sz="2400" b="1" dirty="0" smtClean="0"/>
              <a:t>1.- REST </a:t>
            </a:r>
            <a:r>
              <a:rPr lang="es-PE" sz="2400" b="1" dirty="0" err="1"/>
              <a:t>Service</a:t>
            </a:r>
            <a:endParaRPr lang="es-PE" sz="2400" b="1" dirty="0"/>
          </a:p>
          <a:p>
            <a:pPr algn="just"/>
            <a:r>
              <a:rPr lang="es-PE" sz="2400" dirty="0" smtClean="0"/>
              <a:t>Escribir </a:t>
            </a:r>
            <a:r>
              <a:rPr lang="es-PE" sz="2400" dirty="0"/>
              <a:t>un servicio JSON REST en Spring </a:t>
            </a:r>
            <a:r>
              <a:rPr lang="es-PE" sz="2400" dirty="0" err="1"/>
              <a:t>Boot</a:t>
            </a:r>
            <a:r>
              <a:rPr lang="es-PE" sz="2400" dirty="0"/>
              <a:t> es simple, ya que esa es su opinión predeterminada cuando Jackson está en el </a:t>
            </a:r>
            <a:r>
              <a:rPr lang="es-PE" sz="2400" dirty="0" err="1" smtClean="0"/>
              <a:t>classpath</a:t>
            </a:r>
            <a:endParaRPr lang="es-PE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63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641508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altLang="zh-CN" sz="2400" b="1" u="sng" dirty="0">
                <a:ea typeface="SimSun" pitchFamily="2" charset="-122"/>
              </a:rPr>
              <a:t>JSON</a:t>
            </a:r>
            <a:endParaRPr lang="es-PE" sz="2400" b="1" u="sng" dirty="0" smtClean="0"/>
          </a:p>
          <a:p>
            <a:r>
              <a:rPr lang="es-PE" sz="2400" b="1" u="sng" dirty="0" smtClean="0"/>
              <a:t>REST </a:t>
            </a:r>
            <a:r>
              <a:rPr lang="es-PE" sz="2400" b="1" u="sng" dirty="0" err="1"/>
              <a:t>Service</a:t>
            </a:r>
            <a:endParaRPr lang="es-PE" sz="2400" b="1" u="sng" dirty="0"/>
          </a:p>
          <a:p>
            <a:pPr lvl="2" indent="0">
              <a:buNone/>
            </a:pPr>
            <a:endParaRPr lang="en-US" sz="1600" dirty="0" smtClean="0"/>
          </a:p>
          <a:p>
            <a:pPr lvl="2" indent="0"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RestController</a:t>
            </a:r>
            <a:endParaRPr lang="en-US" sz="1800" dirty="0"/>
          </a:p>
          <a:p>
            <a:pPr lvl="2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RequestMapping</a:t>
            </a:r>
            <a:r>
              <a:rPr lang="en-US" sz="1800" dirty="0" smtClean="0"/>
              <a:t>("/</a:t>
            </a:r>
            <a:r>
              <a:rPr lang="en-US" sz="1800" dirty="0" err="1" smtClean="0"/>
              <a:t>empleados</a:t>
            </a:r>
            <a:r>
              <a:rPr lang="en-US" sz="1800" dirty="0" smtClean="0"/>
              <a:t>")</a:t>
            </a:r>
            <a:endParaRPr lang="en-US" sz="1800" dirty="0"/>
          </a:p>
          <a:p>
            <a:pPr lvl="2" indent="0">
              <a:buNone/>
            </a:pPr>
            <a:r>
              <a:rPr lang="en-US" sz="1800" dirty="0"/>
              <a:t>public class </a:t>
            </a:r>
            <a:r>
              <a:rPr lang="en-US" sz="1800" dirty="0" err="1" smtClean="0"/>
              <a:t>EmpleadoController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lvl="2" indent="0">
              <a:buNone/>
            </a:pPr>
            <a:r>
              <a:rPr lang="en-US" sz="1800" dirty="0"/>
              <a:t> </a:t>
            </a:r>
          </a:p>
          <a:p>
            <a:pPr lvl="2" indent="0">
              <a:buNone/>
            </a:pPr>
            <a:r>
              <a:rPr lang="en-US" sz="1800" dirty="0"/>
              <a:t>    @</a:t>
            </a:r>
            <a:r>
              <a:rPr lang="en-US" sz="1800" dirty="0" err="1"/>
              <a:t>Autowired</a:t>
            </a:r>
            <a:endParaRPr lang="en-US" sz="1800" dirty="0"/>
          </a:p>
          <a:p>
            <a:pPr lvl="2" indent="0">
              <a:buNone/>
            </a:pPr>
            <a:r>
              <a:rPr lang="en-US" sz="1800" dirty="0"/>
              <a:t>    private </a:t>
            </a:r>
            <a:r>
              <a:rPr lang="en-US" sz="1800" dirty="0" err="1" smtClean="0"/>
              <a:t>EmpleadoService</a:t>
            </a:r>
            <a:r>
              <a:rPr lang="en-US" sz="1800" dirty="0" smtClean="0"/>
              <a:t> </a:t>
            </a:r>
            <a:r>
              <a:rPr lang="en-US" sz="1800" dirty="0"/>
              <a:t>service;</a:t>
            </a:r>
          </a:p>
          <a:p>
            <a:pPr lvl="2" indent="0">
              <a:buNone/>
            </a:pPr>
            <a:r>
              <a:rPr lang="en-US" sz="1800" dirty="0"/>
              <a:t> </a:t>
            </a:r>
          </a:p>
          <a:p>
            <a:pPr lvl="2" indent="0">
              <a:buNone/>
            </a:pPr>
            <a:r>
              <a:rPr lang="en-US" sz="1800" dirty="0"/>
              <a:t>    @</a:t>
            </a:r>
            <a:r>
              <a:rPr lang="en-US" sz="1800" dirty="0" err="1"/>
              <a:t>GetMapping</a:t>
            </a:r>
            <a:r>
              <a:rPr lang="en-US" sz="1800" dirty="0"/>
              <a:t>("/{id}")</a:t>
            </a:r>
          </a:p>
          <a:p>
            <a:pPr lvl="2" indent="0">
              <a:buNone/>
            </a:pPr>
            <a:r>
              <a:rPr lang="en-US" sz="1800" dirty="0"/>
              <a:t>    public </a:t>
            </a:r>
            <a:r>
              <a:rPr lang="en-US" sz="1800" dirty="0" err="1" smtClean="0"/>
              <a:t>Empleado</a:t>
            </a:r>
            <a:r>
              <a:rPr lang="en-US" sz="1800" dirty="0" smtClean="0"/>
              <a:t> read</a:t>
            </a:r>
            <a:r>
              <a:rPr lang="en-US" sz="1800" dirty="0"/>
              <a:t>(@</a:t>
            </a:r>
            <a:r>
              <a:rPr lang="en-US" sz="1800" dirty="0" err="1"/>
              <a:t>PathVariable</a:t>
            </a:r>
            <a:r>
              <a:rPr lang="en-US" sz="1800" dirty="0"/>
              <a:t> String id) {</a:t>
            </a:r>
          </a:p>
          <a:p>
            <a:pPr lvl="2" indent="0">
              <a:buNone/>
            </a:pPr>
            <a:r>
              <a:rPr lang="en-US" sz="1800" dirty="0"/>
              <a:t>        return </a:t>
            </a:r>
            <a:r>
              <a:rPr lang="en-US" sz="1800" dirty="0" err="1"/>
              <a:t>service.find</a:t>
            </a:r>
            <a:r>
              <a:rPr lang="en-US" sz="1800" dirty="0"/>
              <a:t>(id);</a:t>
            </a:r>
          </a:p>
          <a:p>
            <a:pPr lvl="2" indent="0">
              <a:buNone/>
            </a:pPr>
            <a:r>
              <a:rPr lang="en-US" sz="1800" dirty="0"/>
              <a:t>    }</a:t>
            </a:r>
          </a:p>
          <a:p>
            <a:pPr lvl="2" indent="0">
              <a:buNone/>
            </a:pPr>
            <a:r>
              <a:rPr lang="en-US" sz="1600" dirty="0"/>
              <a:t> </a:t>
            </a:r>
          </a:p>
          <a:p>
            <a:pPr lvl="2" indent="0">
              <a:buNone/>
            </a:pPr>
            <a:r>
              <a:rPr lang="en-US" sz="2400" dirty="0"/>
              <a:t>...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479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y JSON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01443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u="sng" dirty="0" err="1" smtClean="0"/>
              <a:t>Rest</a:t>
            </a:r>
            <a:r>
              <a:rPr lang="es-PE" sz="2400" b="1" u="sng" dirty="0" smtClean="0"/>
              <a:t> </a:t>
            </a:r>
            <a:r>
              <a:rPr lang="es-PE" sz="2400" b="1" u="sng" dirty="0" err="1" smtClean="0"/>
              <a:t>Service</a:t>
            </a:r>
            <a:endParaRPr lang="es-PE" sz="2400" b="1" u="sng" dirty="0" smtClean="0"/>
          </a:p>
          <a:p>
            <a:r>
              <a:rPr lang="es-PE" sz="2400" b="1" dirty="0" smtClean="0"/>
              <a:t>Explicación</a:t>
            </a:r>
            <a:endParaRPr lang="es-PE" sz="2400" b="1" dirty="0" smtClean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Al </a:t>
            </a:r>
            <a:r>
              <a:rPr lang="es-PE" sz="2400" dirty="0"/>
              <a:t>anotar nuestro </a:t>
            </a:r>
            <a:r>
              <a:rPr lang="es-PE" sz="2400" dirty="0" err="1" smtClean="0"/>
              <a:t>EmpleadoController</a:t>
            </a:r>
            <a:r>
              <a:rPr lang="es-PE" sz="2400" dirty="0" smtClean="0"/>
              <a:t> </a:t>
            </a:r>
            <a:r>
              <a:rPr lang="es-PE" sz="2400" dirty="0"/>
              <a:t>con @</a:t>
            </a:r>
            <a:r>
              <a:rPr lang="es-PE" sz="2400" dirty="0" err="1"/>
              <a:t>RestController</a:t>
            </a:r>
            <a:r>
              <a:rPr lang="es-PE" sz="2400" dirty="0"/>
              <a:t>, le hemos dicho a Spring </a:t>
            </a:r>
            <a:r>
              <a:rPr lang="es-PE" sz="2400" dirty="0" err="1"/>
              <a:t>Boot</a:t>
            </a:r>
            <a:r>
              <a:rPr lang="es-PE" sz="2400" dirty="0"/>
              <a:t> que escriba el tipo de retorno del método de lectura en el cuerpo de la respuesta. </a:t>
            </a:r>
            <a:endParaRPr lang="es-PE" sz="2400" dirty="0" smtClean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sz="2400" dirty="0" smtClean="0"/>
              <a:t>Como </a:t>
            </a:r>
            <a:r>
              <a:rPr lang="es-PE" sz="2400" dirty="0"/>
              <a:t>también tenemos un @</a:t>
            </a:r>
            <a:r>
              <a:rPr lang="es-PE" sz="2400" dirty="0" err="1"/>
              <a:t>RequestMapping</a:t>
            </a:r>
            <a:r>
              <a:rPr lang="es-PE" sz="2400" dirty="0"/>
              <a:t> a nivel de clase, sería lo mismo para cualquier otro método público que agreguemos.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158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y JSON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38376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u="sng" dirty="0" err="1"/>
              <a:t>Rest</a:t>
            </a:r>
            <a:r>
              <a:rPr lang="es-PE" sz="2400" b="1" u="sng" dirty="0"/>
              <a:t> </a:t>
            </a:r>
            <a:r>
              <a:rPr lang="es-PE" sz="2400" b="1" u="sng" dirty="0" err="1"/>
              <a:t>Service</a:t>
            </a:r>
            <a:endParaRPr lang="es-PE" sz="2400" b="1" u="sng" dirty="0"/>
          </a:p>
          <a:p>
            <a:r>
              <a:rPr lang="es-PE" sz="2400" b="1" dirty="0" smtClean="0"/>
              <a:t>Explicación</a:t>
            </a:r>
            <a:endParaRPr lang="es-PE" sz="2400" b="1" dirty="0"/>
          </a:p>
          <a:p>
            <a:r>
              <a:rPr lang="es-PE" sz="2400" dirty="0" smtClean="0"/>
              <a:t>Aunque </a:t>
            </a:r>
            <a:r>
              <a:rPr lang="es-PE" sz="2400" dirty="0"/>
              <a:t>simple, este enfoque carece de semántica HTTP. Por ejemplo, ¿qué debería pasar si no encontramos al </a:t>
            </a:r>
            <a:r>
              <a:rPr lang="es-PE" sz="2400" dirty="0" smtClean="0"/>
              <a:t>empleado solicitado</a:t>
            </a:r>
            <a:r>
              <a:rPr lang="es-PE" sz="2400" dirty="0"/>
              <a:t>? En lugar de devolver un código de estado 200 o 500, es posible que queramos devolver un 404.</a:t>
            </a:r>
          </a:p>
          <a:p>
            <a:pPr algn="just"/>
            <a:r>
              <a:rPr lang="es-PE" sz="2400" dirty="0" smtClean="0"/>
              <a:t>Requerimos obtener </a:t>
            </a:r>
            <a:r>
              <a:rPr lang="es-PE" sz="2400" dirty="0"/>
              <a:t>más control sobre la respuesta HTTP en sí y, a su vez, agreguemos algunos comportamientos </a:t>
            </a:r>
            <a:r>
              <a:rPr lang="es-PE" sz="2400" dirty="0" err="1"/>
              <a:t>RESTful</a:t>
            </a:r>
            <a:r>
              <a:rPr lang="es-PE" sz="2400" dirty="0"/>
              <a:t> típicos a nuestro controlador.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94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1066862"/>
            <a:ext cx="7918450" cy="538711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Revisión de los siguientes conceptos: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Spring-</a:t>
            </a:r>
            <a:r>
              <a:rPr lang="es-PE" altLang="zh-CN" dirty="0" err="1">
                <a:ea typeface="SimSun" pitchFamily="2" charset="-122"/>
              </a:rPr>
              <a:t>boot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>
                <a:ea typeface="SimSun" pitchFamily="2" charset="-122"/>
              </a:rPr>
              <a:t>Spring </a:t>
            </a:r>
            <a:r>
              <a:rPr lang="es-PE" altLang="zh-CN" dirty="0" err="1">
                <a:ea typeface="SimSun" pitchFamily="2" charset="-122"/>
              </a:rPr>
              <a:t>Application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>
                <a:ea typeface="SimSun" pitchFamily="2" charset="-122"/>
              </a:rPr>
              <a:t>Externalized</a:t>
            </a:r>
            <a:r>
              <a:rPr lang="es-PE" altLang="zh-CN" dirty="0">
                <a:ea typeface="SimSun" pitchFamily="2" charset="-122"/>
              </a:rPr>
              <a:t> </a:t>
            </a:r>
            <a:r>
              <a:rPr lang="es-PE" altLang="zh-CN" dirty="0" err="1">
                <a:ea typeface="SimSun" pitchFamily="2" charset="-122"/>
              </a:rPr>
              <a:t>Configuration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>
                <a:ea typeface="SimSun" pitchFamily="2" charset="-122"/>
              </a:rPr>
              <a:t>Profiles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>
                <a:ea typeface="SimSun" pitchFamily="2" charset="-122"/>
              </a:rPr>
              <a:t>Logging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>
                <a:ea typeface="SimSun" pitchFamily="2" charset="-122"/>
              </a:rPr>
              <a:t>JSON</a:t>
            </a:r>
          </a:p>
          <a:p>
            <a:pPr lvl="2" algn="just" eaLnBrk="1" hangingPunct="1"/>
            <a:r>
              <a:rPr lang="es-PE" altLang="zh-CN" dirty="0" err="1">
                <a:ea typeface="SimSun" pitchFamily="2" charset="-122"/>
              </a:rPr>
              <a:t>Developing</a:t>
            </a:r>
            <a:r>
              <a:rPr lang="es-PE" altLang="zh-CN" dirty="0">
                <a:ea typeface="SimSun" pitchFamily="2" charset="-122"/>
              </a:rPr>
              <a:t> Web </a:t>
            </a:r>
            <a:r>
              <a:rPr lang="es-PE" altLang="zh-CN" dirty="0" err="1">
                <a:ea typeface="SimSun" pitchFamily="2" charset="-122"/>
              </a:rPr>
              <a:t>Applications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>
                <a:ea typeface="SimSun" pitchFamily="2" charset="-122"/>
              </a:rPr>
              <a:t>Caching</a:t>
            </a:r>
            <a:endParaRPr lang="es-PE" altLang="zh-CN" dirty="0">
              <a:ea typeface="SimSun" pitchFamily="2" charset="-122"/>
            </a:endParaRPr>
          </a:p>
          <a:p>
            <a:pPr lvl="2" algn="just" eaLnBrk="1" hangingPunct="1"/>
            <a:r>
              <a:rPr lang="es-PE" altLang="zh-CN" dirty="0" err="1">
                <a:ea typeface="SimSun" pitchFamily="2" charset="-122"/>
              </a:rPr>
              <a:t>Calling</a:t>
            </a:r>
            <a:r>
              <a:rPr lang="es-PE" altLang="zh-CN" dirty="0">
                <a:ea typeface="SimSun" pitchFamily="2" charset="-122"/>
              </a:rPr>
              <a:t> </a:t>
            </a:r>
            <a:r>
              <a:rPr lang="es-PE" altLang="zh-CN" dirty="0" err="1">
                <a:ea typeface="SimSun" pitchFamily="2" charset="-122"/>
              </a:rPr>
              <a:t>RESTful</a:t>
            </a:r>
            <a:r>
              <a:rPr lang="es-PE" altLang="zh-CN" dirty="0">
                <a:ea typeface="SimSun" pitchFamily="2" charset="-122"/>
              </a:rPr>
              <a:t> w/ </a:t>
            </a:r>
            <a:r>
              <a:rPr lang="es-PE" altLang="zh-CN" dirty="0" err="1">
                <a:ea typeface="SimSun" pitchFamily="2" charset="-122"/>
              </a:rPr>
              <a:t>RestTemplate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endParaRPr lang="en-US" dirty="0" smtClean="0"/>
          </a:p>
          <a:p>
            <a:pPr lvl="1" algn="just" eaLnBrk="1" hangingPunct="1"/>
            <a:endParaRPr lang="en-US" dirty="0" smtClean="0"/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  <a:p>
            <a:pPr lvl="2" eaLnBrk="1" hangingPunct="1"/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y JSON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82108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dirty="0" smtClean="0"/>
              <a:t>2. </a:t>
            </a:r>
            <a:r>
              <a:rPr lang="es-PE" sz="2400" b="1" dirty="0" err="1"/>
              <a:t>Create</a:t>
            </a:r>
            <a:endParaRPr lang="es-PE" sz="2400" b="1" dirty="0"/>
          </a:p>
          <a:p>
            <a:pPr algn="just"/>
            <a:r>
              <a:rPr lang="es-PE" sz="2400" dirty="0" smtClean="0"/>
              <a:t>Cuando </a:t>
            </a:r>
            <a:r>
              <a:rPr lang="es-PE" sz="2400" dirty="0"/>
              <a:t>necesitamos controlar aspectos de la respuesta que no sean el cuerpo, como el código de estado, podemos devolver una </a:t>
            </a:r>
            <a:r>
              <a:rPr lang="es-PE" sz="2400" dirty="0" err="1"/>
              <a:t>ResponseEntity</a:t>
            </a:r>
            <a:r>
              <a:rPr lang="es-PE" sz="2400" dirty="0"/>
              <a:t>:</a:t>
            </a:r>
            <a:endParaRPr lang="en-US" sz="2400" dirty="0" smtClean="0"/>
          </a:p>
          <a:p>
            <a:pPr marL="688975" lvl="2" indent="0">
              <a:buNone/>
            </a:pPr>
            <a:r>
              <a:rPr lang="es-PE" sz="1300" b="1" i="1" dirty="0"/>
              <a:t>@</a:t>
            </a:r>
            <a:r>
              <a:rPr lang="es-PE" sz="1300" b="1" i="1" dirty="0" err="1"/>
              <a:t>PostMapping</a:t>
            </a:r>
            <a:r>
              <a:rPr lang="es-PE" sz="1300" b="1" i="1" dirty="0"/>
              <a:t>("/")</a:t>
            </a:r>
          </a:p>
          <a:p>
            <a:pPr marL="688975" lvl="2" indent="0">
              <a:buNone/>
            </a:pPr>
            <a:r>
              <a:rPr lang="es-PE" sz="1300" dirty="0" err="1"/>
              <a:t>public</a:t>
            </a:r>
            <a:r>
              <a:rPr lang="es-PE" sz="1300" dirty="0"/>
              <a:t> </a:t>
            </a:r>
            <a:r>
              <a:rPr lang="es-PE" sz="1300" dirty="0" err="1" smtClean="0"/>
              <a:t>ResponseEntity</a:t>
            </a:r>
            <a:r>
              <a:rPr lang="es-PE" sz="1300" dirty="0" smtClean="0"/>
              <a:t>&lt;Empleado&gt; </a:t>
            </a:r>
            <a:r>
              <a:rPr lang="es-PE" sz="1300" b="1" dirty="0" err="1"/>
              <a:t>create</a:t>
            </a:r>
            <a:r>
              <a:rPr lang="es-PE" sz="1300" dirty="0"/>
              <a:t>(@</a:t>
            </a:r>
            <a:r>
              <a:rPr lang="es-PE" sz="1300" dirty="0" err="1"/>
              <a:t>RequestBody</a:t>
            </a:r>
            <a:r>
              <a:rPr lang="es-PE" sz="1300" dirty="0"/>
              <a:t> </a:t>
            </a:r>
            <a:r>
              <a:rPr lang="es-PE" sz="1300" dirty="0" smtClean="0"/>
              <a:t>Empleado empleado) </a:t>
            </a:r>
            <a:r>
              <a:rPr lang="es-PE" sz="1300" dirty="0" err="1"/>
              <a:t>throws</a:t>
            </a:r>
            <a:r>
              <a:rPr lang="es-PE" sz="1300" dirty="0"/>
              <a:t> </a:t>
            </a:r>
            <a:r>
              <a:rPr lang="es-PE" sz="1300" dirty="0" err="1"/>
              <a:t>URISyntaxException</a:t>
            </a:r>
            <a:r>
              <a:rPr lang="es-PE" sz="1300" dirty="0"/>
              <a:t> {</a:t>
            </a:r>
          </a:p>
          <a:p>
            <a:pPr marL="688975" lvl="2" indent="0">
              <a:buNone/>
            </a:pPr>
            <a:r>
              <a:rPr lang="es-PE" sz="1300" dirty="0"/>
              <a:t>    </a:t>
            </a:r>
            <a:r>
              <a:rPr lang="es-PE" sz="1300" dirty="0" smtClean="0"/>
              <a:t>Empleado </a:t>
            </a:r>
            <a:r>
              <a:rPr lang="es-PE" sz="1300" dirty="0" err="1" smtClean="0"/>
              <a:t>createdEmpleado</a:t>
            </a:r>
            <a:r>
              <a:rPr lang="es-PE" sz="1300" dirty="0" smtClean="0"/>
              <a:t>= </a:t>
            </a:r>
            <a:r>
              <a:rPr lang="es-PE" sz="1300" dirty="0" err="1" smtClean="0"/>
              <a:t>service.create</a:t>
            </a:r>
            <a:r>
              <a:rPr lang="es-PE" sz="1300" dirty="0" smtClean="0"/>
              <a:t>(empleado);</a:t>
            </a:r>
            <a:endParaRPr lang="es-PE" sz="1300" dirty="0"/>
          </a:p>
          <a:p>
            <a:pPr marL="688975" lvl="2" indent="0">
              <a:buNone/>
            </a:pPr>
            <a:r>
              <a:rPr lang="es-PE" sz="1300" dirty="0"/>
              <a:t>    </a:t>
            </a:r>
            <a:r>
              <a:rPr lang="es-PE" sz="1300" dirty="0" err="1"/>
              <a:t>if</a:t>
            </a:r>
            <a:r>
              <a:rPr lang="es-PE" sz="1300" dirty="0"/>
              <a:t> </a:t>
            </a:r>
            <a:r>
              <a:rPr lang="es-PE" sz="1300" dirty="0" smtClean="0"/>
              <a:t>(</a:t>
            </a:r>
            <a:r>
              <a:rPr lang="es-PE" sz="1300" dirty="0" err="1"/>
              <a:t>createdEmpleado</a:t>
            </a:r>
            <a:r>
              <a:rPr lang="es-PE" sz="1300" dirty="0"/>
              <a:t> </a:t>
            </a:r>
            <a:r>
              <a:rPr lang="es-PE" sz="1300" dirty="0" smtClean="0"/>
              <a:t>== </a:t>
            </a:r>
            <a:r>
              <a:rPr lang="es-PE" sz="1300" dirty="0" err="1"/>
              <a:t>null</a:t>
            </a:r>
            <a:r>
              <a:rPr lang="es-PE" sz="1300" dirty="0"/>
              <a:t>) {</a:t>
            </a:r>
          </a:p>
          <a:p>
            <a:pPr marL="688975" lvl="2" indent="0">
              <a:buNone/>
            </a:pPr>
            <a:r>
              <a:rPr lang="es-PE" sz="1300" dirty="0"/>
              <a:t>        </a:t>
            </a:r>
            <a:r>
              <a:rPr lang="es-PE" sz="1300" dirty="0" err="1"/>
              <a:t>return</a:t>
            </a:r>
            <a:r>
              <a:rPr lang="es-PE" sz="1300" dirty="0"/>
              <a:t> </a:t>
            </a:r>
            <a:r>
              <a:rPr lang="es-PE" sz="1300" dirty="0" err="1"/>
              <a:t>ResponseEntity.notFound</a:t>
            </a:r>
            <a:r>
              <a:rPr lang="es-PE" sz="1300" dirty="0"/>
              <a:t>().</a:t>
            </a:r>
            <a:r>
              <a:rPr lang="es-PE" sz="1300" dirty="0" err="1"/>
              <a:t>build</a:t>
            </a:r>
            <a:r>
              <a:rPr lang="es-PE" sz="1300" dirty="0"/>
              <a:t>();</a:t>
            </a:r>
          </a:p>
          <a:p>
            <a:pPr marL="688975" lvl="2" indent="0">
              <a:buNone/>
            </a:pPr>
            <a:r>
              <a:rPr lang="es-PE" sz="1300" dirty="0"/>
              <a:t>    } </a:t>
            </a:r>
            <a:r>
              <a:rPr lang="es-PE" sz="1300" dirty="0" err="1"/>
              <a:t>else</a:t>
            </a:r>
            <a:r>
              <a:rPr lang="es-PE" sz="1300" dirty="0"/>
              <a:t> {</a:t>
            </a:r>
          </a:p>
          <a:p>
            <a:pPr marL="688975" lvl="2" indent="0">
              <a:buNone/>
            </a:pPr>
            <a:r>
              <a:rPr lang="es-PE" sz="1300" dirty="0"/>
              <a:t>        URI </a:t>
            </a:r>
            <a:r>
              <a:rPr lang="es-PE" sz="1300" dirty="0" err="1"/>
              <a:t>uri</a:t>
            </a:r>
            <a:r>
              <a:rPr lang="es-PE" sz="1300" dirty="0"/>
              <a:t> = </a:t>
            </a:r>
            <a:r>
              <a:rPr lang="es-PE" sz="1300" dirty="0" err="1"/>
              <a:t>ServletUriComponentsBuilder.fromCurrentRequest</a:t>
            </a:r>
            <a:r>
              <a:rPr lang="es-PE" sz="1300" dirty="0"/>
              <a:t>()</a:t>
            </a:r>
          </a:p>
          <a:p>
            <a:pPr marL="688975" lvl="2" indent="0">
              <a:buNone/>
            </a:pPr>
            <a:r>
              <a:rPr lang="es-PE" sz="1300" dirty="0"/>
              <a:t>          .</a:t>
            </a:r>
            <a:r>
              <a:rPr lang="es-PE" sz="1300" dirty="0" err="1"/>
              <a:t>path</a:t>
            </a:r>
            <a:r>
              <a:rPr lang="es-PE" sz="1300" dirty="0"/>
              <a:t>("/{id}")</a:t>
            </a:r>
          </a:p>
          <a:p>
            <a:pPr marL="688975" lvl="2" indent="0">
              <a:buNone/>
            </a:pPr>
            <a:r>
              <a:rPr lang="es-PE" sz="1300" dirty="0"/>
              <a:t>          .</a:t>
            </a:r>
            <a:r>
              <a:rPr lang="es-PE" sz="1300" dirty="0" err="1" smtClean="0"/>
              <a:t>buildAndExpand</a:t>
            </a:r>
            <a:r>
              <a:rPr lang="es-PE" sz="1300" dirty="0" smtClean="0"/>
              <a:t>(</a:t>
            </a:r>
            <a:r>
              <a:rPr lang="es-PE" sz="1300" dirty="0" err="1"/>
              <a:t>createdEmpleado</a:t>
            </a:r>
            <a:r>
              <a:rPr lang="es-PE" sz="1300" dirty="0"/>
              <a:t> </a:t>
            </a:r>
            <a:r>
              <a:rPr lang="es-PE" sz="1300" dirty="0" err="1" smtClean="0"/>
              <a:t>getId</a:t>
            </a:r>
            <a:r>
              <a:rPr lang="es-PE" sz="1300" dirty="0"/>
              <a:t>())</a:t>
            </a:r>
          </a:p>
          <a:p>
            <a:pPr marL="688975" lvl="2" indent="0">
              <a:buNone/>
            </a:pPr>
            <a:r>
              <a:rPr lang="es-PE" sz="1300" dirty="0"/>
              <a:t>          .</a:t>
            </a:r>
            <a:r>
              <a:rPr lang="es-PE" sz="1300" dirty="0" err="1"/>
              <a:t>toUri</a:t>
            </a:r>
            <a:r>
              <a:rPr lang="es-PE" sz="1300" dirty="0"/>
              <a:t>();</a:t>
            </a:r>
          </a:p>
          <a:p>
            <a:pPr marL="688975" lvl="2" indent="0">
              <a:buNone/>
            </a:pPr>
            <a:r>
              <a:rPr lang="es-PE" sz="1300" dirty="0"/>
              <a:t> </a:t>
            </a:r>
          </a:p>
          <a:p>
            <a:pPr marL="688975" lvl="2" indent="0">
              <a:buNone/>
            </a:pPr>
            <a:r>
              <a:rPr lang="es-PE" sz="1300" dirty="0"/>
              <a:t>        </a:t>
            </a:r>
            <a:r>
              <a:rPr lang="es-PE" sz="1300" dirty="0" err="1"/>
              <a:t>return</a:t>
            </a:r>
            <a:r>
              <a:rPr lang="es-PE" sz="1300" dirty="0"/>
              <a:t> </a:t>
            </a:r>
            <a:r>
              <a:rPr lang="es-PE" sz="1300" dirty="0" err="1"/>
              <a:t>ResponseEntity.created</a:t>
            </a:r>
            <a:r>
              <a:rPr lang="es-PE" sz="1300" dirty="0"/>
              <a:t>(</a:t>
            </a:r>
            <a:r>
              <a:rPr lang="es-PE" sz="1300" dirty="0" err="1"/>
              <a:t>uri</a:t>
            </a:r>
            <a:r>
              <a:rPr lang="es-PE" sz="1300" dirty="0"/>
              <a:t>)</a:t>
            </a:r>
          </a:p>
          <a:p>
            <a:pPr marL="688975" lvl="2" indent="0">
              <a:buNone/>
            </a:pPr>
            <a:r>
              <a:rPr lang="es-PE" sz="1300" dirty="0"/>
              <a:t>          .</a:t>
            </a:r>
            <a:r>
              <a:rPr lang="es-PE" sz="1300" dirty="0" err="1" smtClean="0"/>
              <a:t>body</a:t>
            </a:r>
            <a:r>
              <a:rPr lang="es-PE" sz="1300" dirty="0" smtClean="0"/>
              <a:t>(</a:t>
            </a:r>
            <a:r>
              <a:rPr lang="es-PE" sz="1300" dirty="0" err="1"/>
              <a:t>createdEmpleado</a:t>
            </a:r>
            <a:r>
              <a:rPr lang="es-PE" sz="1300" dirty="0" smtClean="0"/>
              <a:t>);</a:t>
            </a:r>
            <a:endParaRPr lang="es-PE" sz="1300" dirty="0"/>
          </a:p>
          <a:p>
            <a:pPr marL="688975" lvl="2" indent="0">
              <a:buNone/>
            </a:pPr>
            <a:r>
              <a:rPr lang="es-PE" sz="1300" dirty="0"/>
              <a:t>    }</a:t>
            </a:r>
          </a:p>
          <a:p>
            <a:pPr marL="688975" lvl="2" indent="0">
              <a:buNone/>
            </a:pPr>
            <a:r>
              <a:rPr lang="es-PE" sz="13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07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y JSON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9405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dirty="0" smtClean="0"/>
              <a:t>2. </a:t>
            </a:r>
            <a:r>
              <a:rPr lang="es-PE" sz="2400" b="1" dirty="0" err="1"/>
              <a:t>Create</a:t>
            </a:r>
            <a:endParaRPr lang="es-PE" sz="2400" b="1" dirty="0"/>
          </a:p>
          <a:p>
            <a:pPr algn="just"/>
            <a:r>
              <a:rPr lang="es-PE" sz="2400" dirty="0"/>
              <a:t>Aquí, estamos </a:t>
            </a:r>
            <a:r>
              <a:rPr lang="es-PE" sz="2400" dirty="0" smtClean="0"/>
              <a:t>haciendo mucho más que simplemente devolver al Empleado creado </a:t>
            </a:r>
            <a:r>
              <a:rPr lang="es-PE" sz="2400" dirty="0"/>
              <a:t>en la respuesta. Además, respondemos con un estado HTTP semánticamente claro y, si la creación se realizó con éxito, un URI para el nuevo recurso</a:t>
            </a:r>
            <a:r>
              <a:rPr lang="es-PE" sz="2400" dirty="0" smtClean="0"/>
              <a:t>.</a:t>
            </a:r>
            <a:endParaRPr lang="en-US" sz="2400" dirty="0"/>
          </a:p>
          <a:p>
            <a:pPr algn="just"/>
            <a:r>
              <a:rPr lang="es-PE" sz="2400" b="1" dirty="0" smtClean="0"/>
              <a:t>3. </a:t>
            </a:r>
            <a:r>
              <a:rPr lang="es-PE" sz="2400" b="1" dirty="0" err="1" smtClean="0"/>
              <a:t>Read</a:t>
            </a:r>
            <a:endParaRPr lang="es-PE" sz="2400" b="1" dirty="0" smtClean="0"/>
          </a:p>
          <a:p>
            <a:pPr algn="just"/>
            <a:r>
              <a:rPr lang="es-PE" sz="2400" dirty="0"/>
              <a:t>Como se mencionó anteriormente, si queremos leer un solo </a:t>
            </a:r>
            <a:r>
              <a:rPr lang="es-PE" sz="2400" dirty="0" smtClean="0"/>
              <a:t>Empleado, </a:t>
            </a:r>
            <a:r>
              <a:rPr lang="es-PE" sz="2400" dirty="0"/>
              <a:t>es más semánticamente claro devolver un 404 si no podemos encontrar al estudiante: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39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y JSON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67923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sz="2400" b="1" dirty="0" smtClean="0"/>
              <a:t>3. </a:t>
            </a:r>
            <a:r>
              <a:rPr lang="es-PE" sz="2400" b="1" dirty="0" err="1" smtClean="0"/>
              <a:t>Read</a:t>
            </a:r>
            <a:endParaRPr lang="es-PE" sz="2400" b="1" dirty="0" smtClean="0"/>
          </a:p>
          <a:p>
            <a:pPr algn="just"/>
            <a:r>
              <a:rPr lang="es-PE" sz="2400" dirty="0"/>
              <a:t>Como se mencionó anteriormente, si queremos leer un solo </a:t>
            </a:r>
            <a:r>
              <a:rPr lang="es-PE" sz="2400" dirty="0" smtClean="0"/>
              <a:t>Empleado, </a:t>
            </a:r>
            <a:r>
              <a:rPr lang="es-PE" sz="2400" dirty="0"/>
              <a:t>es más semánticamente claro devolver un 404 si no podemos encontrar al estudiante</a:t>
            </a:r>
            <a:r>
              <a:rPr lang="es-PE" sz="2400" dirty="0" smtClean="0"/>
              <a:t>:</a:t>
            </a:r>
          </a:p>
          <a:p>
            <a:pPr marL="688975" lvl="2" indent="0">
              <a:buNone/>
            </a:pPr>
            <a:r>
              <a:rPr lang="es-PE" sz="1600" dirty="0" smtClean="0"/>
              <a:t>@</a:t>
            </a:r>
            <a:r>
              <a:rPr lang="es-PE" sz="1600" dirty="0" err="1"/>
              <a:t>GetMapping</a:t>
            </a:r>
            <a:r>
              <a:rPr lang="es-PE" sz="1600" dirty="0"/>
              <a:t>("/{id}")</a:t>
            </a:r>
          </a:p>
          <a:p>
            <a:pPr marL="688975" lvl="2" indent="0">
              <a:buNone/>
            </a:pPr>
            <a:r>
              <a:rPr lang="es-PE" sz="1600" dirty="0" err="1"/>
              <a:t>public</a:t>
            </a:r>
            <a:r>
              <a:rPr lang="es-PE" sz="1600" dirty="0"/>
              <a:t> </a:t>
            </a:r>
            <a:r>
              <a:rPr lang="es-PE" sz="1600" dirty="0" err="1" smtClean="0"/>
              <a:t>ResponseEntity</a:t>
            </a:r>
            <a:r>
              <a:rPr lang="es-PE" sz="1600" dirty="0" smtClean="0"/>
              <a:t>&lt;Empleado&gt; </a:t>
            </a:r>
            <a:r>
              <a:rPr lang="es-PE" sz="1600" b="1" dirty="0" err="1"/>
              <a:t>read</a:t>
            </a:r>
            <a:r>
              <a:rPr lang="es-PE" sz="1600" dirty="0"/>
              <a:t>(@</a:t>
            </a:r>
            <a:r>
              <a:rPr lang="es-PE" sz="1600" dirty="0" err="1"/>
              <a:t>PathVariable</a:t>
            </a:r>
            <a:r>
              <a:rPr lang="es-PE" sz="1600" dirty="0"/>
              <a:t>("id") Long id) {</a:t>
            </a:r>
          </a:p>
          <a:p>
            <a:pPr marL="688975" lvl="2" indent="0">
              <a:buNone/>
            </a:pPr>
            <a:r>
              <a:rPr lang="es-PE" sz="1600" dirty="0"/>
              <a:t>    </a:t>
            </a:r>
            <a:r>
              <a:rPr lang="es-PE" sz="1600" dirty="0" smtClean="0"/>
              <a:t>Empleado </a:t>
            </a:r>
            <a:r>
              <a:rPr lang="es-PE" sz="1600" dirty="0" err="1" smtClean="0"/>
              <a:t>foundEmpleado</a:t>
            </a:r>
            <a:r>
              <a:rPr lang="es-PE" sz="1600" dirty="0" smtClean="0"/>
              <a:t> </a:t>
            </a:r>
            <a:r>
              <a:rPr lang="es-PE" sz="1600" dirty="0"/>
              <a:t>= </a:t>
            </a:r>
            <a:r>
              <a:rPr lang="es-PE" sz="1600" dirty="0" err="1"/>
              <a:t>service.read</a:t>
            </a:r>
            <a:r>
              <a:rPr lang="es-PE" sz="1600" dirty="0"/>
              <a:t>(id);</a:t>
            </a:r>
          </a:p>
          <a:p>
            <a:pPr marL="688975" lvl="2" indent="0">
              <a:buNone/>
            </a:pPr>
            <a:r>
              <a:rPr lang="es-PE" sz="1600" dirty="0"/>
              <a:t>    </a:t>
            </a:r>
            <a:r>
              <a:rPr lang="es-PE" sz="1600" dirty="0" err="1"/>
              <a:t>if</a:t>
            </a:r>
            <a:r>
              <a:rPr lang="es-PE" sz="1600" dirty="0"/>
              <a:t> </a:t>
            </a:r>
            <a:r>
              <a:rPr lang="es-PE" sz="1600" dirty="0" smtClean="0"/>
              <a:t>(</a:t>
            </a:r>
            <a:r>
              <a:rPr lang="es-PE" sz="1600" dirty="0" err="1"/>
              <a:t>foundEmpleado</a:t>
            </a:r>
            <a:r>
              <a:rPr lang="es-PE" sz="1600" dirty="0" smtClean="0"/>
              <a:t> </a:t>
            </a:r>
            <a:r>
              <a:rPr lang="es-PE" sz="1600" dirty="0"/>
              <a:t>== </a:t>
            </a:r>
            <a:r>
              <a:rPr lang="es-PE" sz="1600" dirty="0" err="1"/>
              <a:t>null</a:t>
            </a:r>
            <a:r>
              <a:rPr lang="es-PE" sz="1600" dirty="0"/>
              <a:t>) {</a:t>
            </a:r>
          </a:p>
          <a:p>
            <a:pPr marL="688975" lvl="2" indent="0">
              <a:buNone/>
            </a:pPr>
            <a:r>
              <a:rPr lang="es-PE" sz="1600" dirty="0"/>
              <a:t>        </a:t>
            </a:r>
            <a:r>
              <a:rPr lang="es-PE" sz="1600" dirty="0" err="1"/>
              <a:t>return</a:t>
            </a:r>
            <a:r>
              <a:rPr lang="es-PE" sz="1600" dirty="0"/>
              <a:t> </a:t>
            </a:r>
            <a:r>
              <a:rPr lang="es-PE" sz="1600" dirty="0" err="1"/>
              <a:t>ResponseEntity.notFound</a:t>
            </a:r>
            <a:r>
              <a:rPr lang="es-PE" sz="1600" dirty="0"/>
              <a:t>().</a:t>
            </a:r>
            <a:r>
              <a:rPr lang="es-PE" sz="1600" dirty="0" err="1"/>
              <a:t>build</a:t>
            </a:r>
            <a:r>
              <a:rPr lang="es-PE" sz="1600" dirty="0"/>
              <a:t>();</a:t>
            </a:r>
          </a:p>
          <a:p>
            <a:pPr marL="688975" lvl="2" indent="0">
              <a:buNone/>
            </a:pPr>
            <a:r>
              <a:rPr lang="es-PE" sz="1600" dirty="0"/>
              <a:t>    } </a:t>
            </a:r>
            <a:r>
              <a:rPr lang="es-PE" sz="1600" dirty="0" err="1"/>
              <a:t>else</a:t>
            </a:r>
            <a:r>
              <a:rPr lang="es-PE" sz="1600" dirty="0"/>
              <a:t> {</a:t>
            </a:r>
          </a:p>
          <a:p>
            <a:pPr marL="688975" lvl="2" indent="0">
              <a:buNone/>
            </a:pPr>
            <a:r>
              <a:rPr lang="es-PE" sz="1600" dirty="0"/>
              <a:t>        </a:t>
            </a:r>
            <a:r>
              <a:rPr lang="es-PE" sz="1600" dirty="0" err="1"/>
              <a:t>return</a:t>
            </a:r>
            <a:r>
              <a:rPr lang="es-PE" sz="1600" dirty="0"/>
              <a:t> </a:t>
            </a:r>
            <a:r>
              <a:rPr lang="es-PE" sz="1600" dirty="0" err="1" smtClean="0"/>
              <a:t>ResponseEntity.ok</a:t>
            </a:r>
            <a:r>
              <a:rPr lang="es-PE" sz="1600" dirty="0" smtClean="0"/>
              <a:t>(</a:t>
            </a:r>
            <a:r>
              <a:rPr lang="es-PE" sz="1600" dirty="0" err="1"/>
              <a:t>foundEmpleado</a:t>
            </a:r>
            <a:r>
              <a:rPr lang="es-PE" sz="1600" dirty="0" smtClean="0"/>
              <a:t>);</a:t>
            </a:r>
            <a:endParaRPr lang="es-PE" sz="1600" dirty="0"/>
          </a:p>
          <a:p>
            <a:pPr marL="688975" lvl="2" indent="0">
              <a:buNone/>
            </a:pPr>
            <a:r>
              <a:rPr lang="es-PE" sz="1600" dirty="0"/>
              <a:t>    }</a:t>
            </a:r>
          </a:p>
          <a:p>
            <a:pPr marL="688975" lvl="2" indent="0">
              <a:buNone/>
            </a:pPr>
            <a:r>
              <a:rPr lang="es-PE" sz="1600" dirty="0"/>
              <a:t>}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641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y JSON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38937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sz="2400" b="1" dirty="0" smtClean="0"/>
              <a:t>3. </a:t>
            </a:r>
            <a:r>
              <a:rPr lang="es-PE" sz="2400" b="1" dirty="0" err="1" smtClean="0"/>
              <a:t>Read</a:t>
            </a:r>
            <a:endParaRPr lang="es-PE" sz="2400" b="1" dirty="0" smtClean="0"/>
          </a:p>
          <a:p>
            <a:pPr algn="just"/>
            <a:r>
              <a:rPr lang="es-PE" sz="2400" dirty="0" smtClean="0"/>
              <a:t>Aquí</a:t>
            </a:r>
            <a:r>
              <a:rPr lang="es-PE" sz="2400" dirty="0"/>
              <a:t>, podemos ver claramente la diferencia de nuestra implementación inicial de </a:t>
            </a:r>
            <a:r>
              <a:rPr lang="es-PE" sz="2400" dirty="0" err="1"/>
              <a:t>read</a:t>
            </a:r>
            <a:r>
              <a:rPr lang="es-PE" sz="2400" dirty="0"/>
              <a:t> ().</a:t>
            </a:r>
          </a:p>
          <a:p>
            <a:pPr algn="just"/>
            <a:r>
              <a:rPr lang="es-PE" sz="2400" dirty="0"/>
              <a:t>De esta forma, el objeto </a:t>
            </a:r>
            <a:r>
              <a:rPr lang="es-PE" sz="2400" dirty="0" smtClean="0"/>
              <a:t>Empleado se </a:t>
            </a:r>
            <a:r>
              <a:rPr lang="es-PE" sz="2400" dirty="0"/>
              <a:t>asignará correctamente al cuerpo de respuesta y se devolverá con un estado adecuado al mismo tiempo.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828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y JSON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528862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sz="2400" b="1" dirty="0"/>
              <a:t>4</a:t>
            </a:r>
            <a:r>
              <a:rPr lang="es-PE" sz="2400" b="1" dirty="0" smtClean="0"/>
              <a:t>. </a:t>
            </a:r>
            <a:r>
              <a:rPr lang="es-PE" sz="2400" b="1" dirty="0" err="1"/>
              <a:t>Update</a:t>
            </a:r>
            <a:endParaRPr lang="es-PE" sz="2400" b="1" dirty="0"/>
          </a:p>
          <a:p>
            <a:pPr algn="just"/>
            <a:r>
              <a:rPr lang="es-PE" sz="2400" dirty="0" smtClean="0"/>
              <a:t>La </a:t>
            </a:r>
            <a:r>
              <a:rPr lang="es-PE" sz="2400" dirty="0"/>
              <a:t>actualización es muy similar a la creación, excepto que está asignada a PUT en lugar de POST, y el URI contiene una identificación del recurso que estamos actualizando</a:t>
            </a:r>
            <a:r>
              <a:rPr lang="es-PE" sz="2400" dirty="0" smtClean="0"/>
              <a:t>:</a:t>
            </a:r>
          </a:p>
          <a:p>
            <a:pPr marL="688975" lvl="2" indent="0">
              <a:buNone/>
            </a:pPr>
            <a:r>
              <a:rPr lang="es-PE" sz="1800" dirty="0" smtClean="0"/>
              <a:t>@</a:t>
            </a:r>
            <a:r>
              <a:rPr lang="es-PE" sz="1800" dirty="0" err="1"/>
              <a:t>PutMapping</a:t>
            </a:r>
            <a:r>
              <a:rPr lang="es-PE" sz="1800" dirty="0"/>
              <a:t>("/{id}")</a:t>
            </a:r>
          </a:p>
          <a:p>
            <a:pPr marL="688975" lvl="2" indent="0">
              <a:buNone/>
            </a:pPr>
            <a:r>
              <a:rPr lang="es-PE" sz="1800" dirty="0" err="1"/>
              <a:t>public</a:t>
            </a:r>
            <a:r>
              <a:rPr lang="es-PE" sz="1800" dirty="0"/>
              <a:t> </a:t>
            </a:r>
            <a:r>
              <a:rPr lang="es-PE" sz="1800" dirty="0" err="1" smtClean="0"/>
              <a:t>ResponseEntity</a:t>
            </a:r>
            <a:r>
              <a:rPr lang="es-PE" sz="1800" dirty="0" smtClean="0"/>
              <a:t>&lt;Empleado&gt; </a:t>
            </a:r>
            <a:r>
              <a:rPr lang="es-PE" sz="1800" b="1" dirty="0" err="1"/>
              <a:t>update</a:t>
            </a:r>
            <a:r>
              <a:rPr lang="es-PE" sz="1800" dirty="0"/>
              <a:t>(@</a:t>
            </a:r>
            <a:r>
              <a:rPr lang="es-PE" sz="1800" dirty="0" err="1"/>
              <a:t>RequestBody</a:t>
            </a:r>
            <a:r>
              <a:rPr lang="es-PE" sz="1800" dirty="0"/>
              <a:t> </a:t>
            </a:r>
            <a:r>
              <a:rPr lang="es-PE" sz="1800" dirty="0" smtClean="0"/>
              <a:t>Empleado </a:t>
            </a:r>
            <a:r>
              <a:rPr lang="es-PE" sz="1800" dirty="0" err="1" smtClean="0"/>
              <a:t>empleado</a:t>
            </a:r>
            <a:r>
              <a:rPr lang="es-PE" sz="1800" dirty="0" smtClean="0"/>
              <a:t>, </a:t>
            </a:r>
            <a:r>
              <a:rPr lang="es-PE" sz="1800" dirty="0"/>
              <a:t>@</a:t>
            </a:r>
            <a:r>
              <a:rPr lang="es-PE" sz="1800" dirty="0" err="1"/>
              <a:t>PathVariable</a:t>
            </a:r>
            <a:r>
              <a:rPr lang="es-PE" sz="1800" dirty="0"/>
              <a:t> Long id) {</a:t>
            </a:r>
          </a:p>
          <a:p>
            <a:pPr marL="688975" lvl="2" indent="0">
              <a:buNone/>
            </a:pPr>
            <a:r>
              <a:rPr lang="es-PE" sz="1800" dirty="0"/>
              <a:t>    </a:t>
            </a:r>
            <a:r>
              <a:rPr lang="es-PE" sz="1800" dirty="0" err="1"/>
              <a:t>Student</a:t>
            </a:r>
            <a:r>
              <a:rPr lang="es-PE" sz="1800" dirty="0"/>
              <a:t> </a:t>
            </a:r>
            <a:r>
              <a:rPr lang="es-PE" sz="1800" dirty="0" err="1" smtClean="0"/>
              <a:t>updatedEmpleado</a:t>
            </a:r>
            <a:r>
              <a:rPr lang="es-PE" sz="1800" dirty="0" smtClean="0"/>
              <a:t> </a:t>
            </a:r>
            <a:r>
              <a:rPr lang="es-PE" sz="1800" dirty="0"/>
              <a:t>= </a:t>
            </a:r>
            <a:r>
              <a:rPr lang="es-PE" sz="1800" dirty="0" err="1"/>
              <a:t>service.update</a:t>
            </a:r>
            <a:r>
              <a:rPr lang="es-PE" sz="1800" dirty="0"/>
              <a:t>(id, </a:t>
            </a:r>
            <a:r>
              <a:rPr lang="es-PE" sz="1800" dirty="0" smtClean="0"/>
              <a:t>empleado);</a:t>
            </a:r>
            <a:endParaRPr lang="es-PE" sz="1800" dirty="0"/>
          </a:p>
          <a:p>
            <a:pPr marL="688975" lvl="2" indent="0">
              <a:buNone/>
            </a:pPr>
            <a:r>
              <a:rPr lang="es-PE" sz="1800" dirty="0"/>
              <a:t>    </a:t>
            </a:r>
            <a:r>
              <a:rPr lang="es-PE" sz="1800" dirty="0" err="1"/>
              <a:t>if</a:t>
            </a:r>
            <a:r>
              <a:rPr lang="es-PE" sz="1800" dirty="0"/>
              <a:t> </a:t>
            </a:r>
            <a:r>
              <a:rPr lang="es-PE" sz="1800" dirty="0" smtClean="0"/>
              <a:t>(</a:t>
            </a:r>
            <a:r>
              <a:rPr lang="es-PE" sz="1800" dirty="0" err="1"/>
              <a:t>updatedEmpleado</a:t>
            </a:r>
            <a:r>
              <a:rPr lang="es-PE" sz="1800" dirty="0" smtClean="0"/>
              <a:t> </a:t>
            </a:r>
            <a:r>
              <a:rPr lang="es-PE" sz="1800" dirty="0"/>
              <a:t>== </a:t>
            </a:r>
            <a:r>
              <a:rPr lang="es-PE" sz="1800" dirty="0" err="1"/>
              <a:t>null</a:t>
            </a:r>
            <a:r>
              <a:rPr lang="es-PE" sz="1800" dirty="0"/>
              <a:t>) {</a:t>
            </a:r>
          </a:p>
          <a:p>
            <a:pPr marL="688975" lvl="2" indent="0">
              <a:buNone/>
            </a:pPr>
            <a:r>
              <a:rPr lang="es-PE" sz="1800" dirty="0"/>
              <a:t>        </a:t>
            </a:r>
            <a:r>
              <a:rPr lang="es-PE" sz="1800" dirty="0" err="1"/>
              <a:t>return</a:t>
            </a:r>
            <a:r>
              <a:rPr lang="es-PE" sz="1800" dirty="0"/>
              <a:t> </a:t>
            </a:r>
            <a:r>
              <a:rPr lang="es-PE" sz="1800" dirty="0" err="1"/>
              <a:t>ResponseEntity.notFound</a:t>
            </a:r>
            <a:r>
              <a:rPr lang="es-PE" sz="1800" dirty="0"/>
              <a:t>().</a:t>
            </a:r>
            <a:r>
              <a:rPr lang="es-PE" sz="1800" dirty="0" err="1"/>
              <a:t>build</a:t>
            </a:r>
            <a:r>
              <a:rPr lang="es-PE" sz="1800" dirty="0"/>
              <a:t>();</a:t>
            </a:r>
          </a:p>
          <a:p>
            <a:pPr marL="688975" lvl="2" indent="0">
              <a:buNone/>
            </a:pPr>
            <a:r>
              <a:rPr lang="es-PE" sz="1800" dirty="0"/>
              <a:t>    } </a:t>
            </a:r>
            <a:r>
              <a:rPr lang="es-PE" sz="1800" dirty="0" err="1"/>
              <a:t>else</a:t>
            </a:r>
            <a:r>
              <a:rPr lang="es-PE" sz="1800" dirty="0"/>
              <a:t> {</a:t>
            </a:r>
          </a:p>
          <a:p>
            <a:pPr marL="688975" lvl="2" indent="0">
              <a:buNone/>
            </a:pPr>
            <a:r>
              <a:rPr lang="es-PE" sz="1800" dirty="0"/>
              <a:t>        </a:t>
            </a:r>
            <a:r>
              <a:rPr lang="es-PE" sz="1800" dirty="0" err="1"/>
              <a:t>return</a:t>
            </a:r>
            <a:r>
              <a:rPr lang="es-PE" sz="1800" dirty="0"/>
              <a:t> </a:t>
            </a:r>
            <a:r>
              <a:rPr lang="es-PE" sz="1800" dirty="0" err="1" smtClean="0"/>
              <a:t>ResponseEntity.ok</a:t>
            </a:r>
            <a:r>
              <a:rPr lang="es-PE" sz="1800" dirty="0" smtClean="0"/>
              <a:t>(</a:t>
            </a:r>
            <a:r>
              <a:rPr lang="es-PE" sz="1800" dirty="0" err="1"/>
              <a:t>updatedEmpleado</a:t>
            </a:r>
            <a:r>
              <a:rPr lang="es-PE" sz="1800" dirty="0" smtClean="0"/>
              <a:t>);</a:t>
            </a:r>
            <a:endParaRPr lang="es-PE" sz="1800" dirty="0"/>
          </a:p>
          <a:p>
            <a:pPr marL="688975" lvl="2" indent="0">
              <a:buNone/>
            </a:pPr>
            <a:r>
              <a:rPr lang="es-PE" sz="1800" dirty="0"/>
              <a:t>    }</a:t>
            </a:r>
          </a:p>
          <a:p>
            <a:pPr marL="688975" lvl="2" indent="0">
              <a:buNone/>
            </a:pPr>
            <a:r>
              <a:rPr lang="es-PE" sz="1800" dirty="0"/>
              <a:t>}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715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altLang="zh-CN" dirty="0" smtClean="0">
                <a:ea typeface="SimSun" pitchFamily="2" charset="-122"/>
              </a:rPr>
              <a:t> y JSON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91314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sz="2400" b="1" dirty="0" smtClean="0"/>
              <a:t>5. </a:t>
            </a:r>
            <a:r>
              <a:rPr lang="es-PE" sz="2400" b="1" dirty="0" err="1" smtClean="0"/>
              <a:t>Delete</a:t>
            </a:r>
            <a:endParaRPr lang="es-PE" sz="2400" b="1" dirty="0"/>
          </a:p>
          <a:p>
            <a:pPr algn="just"/>
            <a:r>
              <a:rPr lang="es-PE" sz="2400" dirty="0" smtClean="0"/>
              <a:t>La </a:t>
            </a:r>
            <a:r>
              <a:rPr lang="es-PE" sz="2400" dirty="0"/>
              <a:t>operación de eliminación se asigna al método DELETE. URI también contiene la identificación del recurso</a:t>
            </a:r>
            <a:r>
              <a:rPr lang="es-PE" sz="2400" dirty="0" smtClean="0"/>
              <a:t>:</a:t>
            </a:r>
          </a:p>
          <a:p>
            <a:pPr marL="688975" lvl="2" indent="0">
              <a:buNone/>
            </a:pPr>
            <a:r>
              <a:rPr lang="es-PE" dirty="0"/>
              <a:t>@</a:t>
            </a:r>
            <a:r>
              <a:rPr lang="es-PE" dirty="0" err="1"/>
              <a:t>DeleteMapping</a:t>
            </a:r>
            <a:r>
              <a:rPr lang="es-PE" dirty="0"/>
              <a:t>("/{id}")</a:t>
            </a:r>
          </a:p>
          <a:p>
            <a:pPr marL="688975" lvl="2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ResponseEntity</a:t>
            </a:r>
            <a:r>
              <a:rPr lang="es-PE" dirty="0"/>
              <a:t>&lt;</a:t>
            </a:r>
            <a:r>
              <a:rPr lang="es-PE" dirty="0" err="1"/>
              <a:t>Object</a:t>
            </a:r>
            <a:r>
              <a:rPr lang="es-PE" dirty="0"/>
              <a:t>&gt; </a:t>
            </a:r>
            <a:r>
              <a:rPr lang="es-PE" b="1" dirty="0" err="1" smtClean="0"/>
              <a:t>deleteEmpleado</a:t>
            </a:r>
            <a:r>
              <a:rPr lang="es-PE" dirty="0" smtClean="0"/>
              <a:t>(@</a:t>
            </a:r>
            <a:r>
              <a:rPr lang="es-PE" dirty="0" err="1"/>
              <a:t>PathVariable</a:t>
            </a:r>
            <a:r>
              <a:rPr lang="es-PE" dirty="0"/>
              <a:t> Long id) {</a:t>
            </a:r>
          </a:p>
          <a:p>
            <a:pPr marL="688975" lvl="2" indent="0">
              <a:buNone/>
            </a:pPr>
            <a:r>
              <a:rPr lang="es-PE" dirty="0"/>
              <a:t>    </a:t>
            </a:r>
            <a:r>
              <a:rPr lang="es-PE" dirty="0" err="1"/>
              <a:t>service.delete</a:t>
            </a:r>
            <a:r>
              <a:rPr lang="es-PE" dirty="0"/>
              <a:t>(id);</a:t>
            </a:r>
          </a:p>
          <a:p>
            <a:pPr marL="688975" lvl="2" indent="0">
              <a:buNone/>
            </a:pPr>
            <a:r>
              <a:rPr lang="es-PE" dirty="0"/>
              <a:t>    </a:t>
            </a:r>
            <a:r>
              <a:rPr lang="es-PE" dirty="0" err="1"/>
              <a:t>return</a:t>
            </a:r>
            <a:r>
              <a:rPr lang="es-PE" dirty="0"/>
              <a:t> </a:t>
            </a:r>
            <a:r>
              <a:rPr lang="es-PE" dirty="0" err="1"/>
              <a:t>ResponseEntity.noContent</a:t>
            </a:r>
            <a:r>
              <a:rPr lang="es-PE" dirty="0"/>
              <a:t>().</a:t>
            </a:r>
            <a:r>
              <a:rPr lang="es-PE" dirty="0" err="1"/>
              <a:t>build</a:t>
            </a:r>
            <a:r>
              <a:rPr lang="es-PE" dirty="0"/>
              <a:t>();</a:t>
            </a:r>
          </a:p>
          <a:p>
            <a:pPr marL="688975" lvl="2" indent="0">
              <a:buNone/>
            </a:pPr>
            <a:r>
              <a:rPr lang="es-PE" dirty="0"/>
              <a:t>}</a:t>
            </a:r>
          </a:p>
          <a:p>
            <a:pPr algn="just"/>
            <a:r>
              <a:rPr lang="es-PE" sz="2400" dirty="0"/>
              <a:t>No implementamos un manejo de errores específico, porque el método </a:t>
            </a:r>
            <a:r>
              <a:rPr lang="es-PE" sz="2400" dirty="0" err="1"/>
              <a:t>delete</a:t>
            </a:r>
            <a:r>
              <a:rPr lang="es-PE" sz="2400" dirty="0"/>
              <a:t> () en realidad falla al lanzar una excepción.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418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914466"/>
            <a:ext cx="7918450" cy="438376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altLang="zh-CN" sz="2400" b="1" u="sng" dirty="0">
                <a:ea typeface="SimSun" pitchFamily="2" charset="-122"/>
              </a:rPr>
              <a:t>JSON</a:t>
            </a:r>
            <a:endParaRPr lang="es-PE" sz="2400" b="1" u="sng" dirty="0" smtClean="0"/>
          </a:p>
          <a:p>
            <a:pPr algn="just"/>
            <a:r>
              <a:rPr lang="es-PE" sz="2400" b="1" u="sng" dirty="0" smtClean="0"/>
              <a:t>Conclusión</a:t>
            </a:r>
            <a:endParaRPr lang="es-PE" sz="2400" b="1" u="sng" dirty="0"/>
          </a:p>
          <a:p>
            <a:pPr algn="just"/>
            <a:r>
              <a:rPr lang="es-PE" sz="2400" dirty="0" smtClean="0"/>
              <a:t>Vimos </a:t>
            </a:r>
            <a:r>
              <a:rPr lang="es-PE" sz="2400" dirty="0"/>
              <a:t>cómo consumir y producir contenido JSON en un servicio CRUD REST típico desarrollado con Spring </a:t>
            </a:r>
            <a:r>
              <a:rPr lang="es-PE" sz="2400" dirty="0" err="1"/>
              <a:t>Boot</a:t>
            </a:r>
            <a:r>
              <a:rPr lang="es-PE" sz="2400" dirty="0"/>
              <a:t>. Además, demostramos cómo implementar un control de estado de respuesta y manejo de errores adecuados.</a:t>
            </a:r>
          </a:p>
          <a:p>
            <a:pPr algn="just"/>
            <a:endParaRPr lang="es-PE" sz="2400" dirty="0"/>
          </a:p>
          <a:p>
            <a:pPr algn="just"/>
            <a:r>
              <a:rPr lang="es-PE" sz="2400" dirty="0"/>
              <a:t>Para simplificar las cosas, esta vez no fuimos persistentes, pero Spring Data REST proporciona una forma rápida y eficiente de construir un servicio de datos </a:t>
            </a:r>
            <a:r>
              <a:rPr lang="es-PE" sz="2400" dirty="0" err="1"/>
              <a:t>RESTful</a:t>
            </a:r>
            <a:r>
              <a:rPr lang="es-PE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369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dirty="0"/>
              <a:t/>
            </a:r>
            <a:br>
              <a:rPr lang="es-PE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75309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u="sng" dirty="0" err="1" smtClean="0"/>
              <a:t>RestTemplate</a:t>
            </a:r>
            <a:endParaRPr lang="es-PE" sz="2400" b="1" u="sng" dirty="0"/>
          </a:p>
          <a:p>
            <a:pPr algn="just"/>
            <a:r>
              <a:rPr lang="es-PE" sz="2400" u="sng" dirty="0" smtClean="0"/>
              <a:t>Concepto</a:t>
            </a:r>
            <a:endParaRPr lang="es-PE" sz="2400" u="sng" dirty="0" smtClean="0"/>
          </a:p>
          <a:p>
            <a:pPr algn="just"/>
            <a:r>
              <a:rPr lang="es-PE" sz="2400" dirty="0" smtClean="0"/>
              <a:t>El </a:t>
            </a:r>
            <a:r>
              <a:rPr lang="es-PE" sz="2400" dirty="0"/>
              <a:t>acceso a un servicio REST de terceros dentro de una aplicación Spring gira en torno al uso de la clase Spring </a:t>
            </a:r>
            <a:r>
              <a:rPr lang="es-PE" sz="2400" dirty="0" err="1"/>
              <a:t>RestTemplate</a:t>
            </a:r>
            <a:r>
              <a:rPr lang="es-PE" sz="2400" dirty="0"/>
              <a:t>. </a:t>
            </a:r>
            <a:endParaRPr lang="es-PE" sz="2400" dirty="0" smtClean="0"/>
          </a:p>
          <a:p>
            <a:pPr algn="just"/>
            <a:r>
              <a:rPr lang="es-PE" sz="2400" dirty="0" smtClean="0"/>
              <a:t>La </a:t>
            </a:r>
            <a:r>
              <a:rPr lang="es-PE" sz="2400" dirty="0"/>
              <a:t>clase </a:t>
            </a:r>
            <a:r>
              <a:rPr lang="es-PE" sz="2400" dirty="0" err="1"/>
              <a:t>RestTemplate</a:t>
            </a:r>
            <a:r>
              <a:rPr lang="es-PE" sz="2400" dirty="0"/>
              <a:t> está diseñada con los mismos principios que las muchas otras clases Spring * </a:t>
            </a:r>
            <a:r>
              <a:rPr lang="es-PE" sz="2400" dirty="0" err="1"/>
              <a:t>Template</a:t>
            </a:r>
            <a:r>
              <a:rPr lang="es-PE" sz="2400" dirty="0"/>
              <a:t> (por ejemplo, </a:t>
            </a:r>
            <a:r>
              <a:rPr lang="es-PE" sz="2400" dirty="0" err="1"/>
              <a:t>JdbcTemplate</a:t>
            </a:r>
            <a:r>
              <a:rPr lang="es-PE" sz="2400" dirty="0"/>
              <a:t>, </a:t>
            </a:r>
            <a:r>
              <a:rPr lang="es-PE" sz="2400" dirty="0" err="1"/>
              <a:t>JmsTemplate</a:t>
            </a:r>
            <a:r>
              <a:rPr lang="es-PE" sz="2400" dirty="0"/>
              <a:t>), proporcionando un enfoque simplificado con comportamientos predeterminados para realizar tareas complejas.</a:t>
            </a:r>
          </a:p>
          <a:p>
            <a:pPr algn="just"/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15814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dirty="0"/>
              <a:t/>
            </a:r>
            <a:br>
              <a:rPr lang="es-PE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312803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sz="2400" b="1" u="sng" dirty="0" smtClean="0"/>
              <a:t>Clase </a:t>
            </a:r>
            <a:r>
              <a:rPr lang="es-PE" sz="2400" b="1" u="sng" dirty="0" err="1" smtClean="0"/>
              <a:t>RestTemplate</a:t>
            </a:r>
            <a:endParaRPr lang="es-PE" sz="2400" b="1" u="sng" dirty="0"/>
          </a:p>
          <a:p>
            <a:pPr algn="just"/>
            <a:r>
              <a:rPr lang="es-PE" sz="2400" dirty="0" smtClean="0"/>
              <a:t>Dado </a:t>
            </a:r>
            <a:r>
              <a:rPr lang="es-PE" sz="2400" dirty="0"/>
              <a:t>que la clase </a:t>
            </a:r>
            <a:r>
              <a:rPr lang="es-PE" sz="2400" dirty="0" err="1"/>
              <a:t>RestTemplate</a:t>
            </a:r>
            <a:r>
              <a:rPr lang="es-PE" sz="2400" dirty="0"/>
              <a:t> está diseñada para llamar a los servicios REST, no debería sorprendernos que sus métodos principales estén estrechamente relacionados con los fundamentos de REST, que son los métodos del protocolo HTTP: HEAD, GET, POST, PUT, DELETE y OPTIONS</a:t>
            </a:r>
            <a:r>
              <a:rPr lang="es-PE" sz="2400" dirty="0" smtClean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05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r>
              <a:rPr lang="es-PE" dirty="0"/>
              <a:t/>
            </a:r>
            <a:br>
              <a:rPr lang="es-PE" dirty="0"/>
            </a:b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91314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sz="2400" b="1" dirty="0" smtClean="0"/>
              <a:t>Spring </a:t>
            </a:r>
            <a:r>
              <a:rPr lang="en-US" sz="2400" b="1" dirty="0" err="1" smtClean="0"/>
              <a:t>RestTemplate</a:t>
            </a:r>
            <a:endParaRPr lang="en-US" sz="2400" b="1" dirty="0"/>
          </a:p>
          <a:p>
            <a:pPr algn="just"/>
            <a:r>
              <a:rPr lang="en-US" sz="2400" b="1" u="sng" dirty="0" smtClean="0"/>
              <a:t>HTTP </a:t>
            </a:r>
            <a:r>
              <a:rPr lang="en-US" sz="2400" b="1" u="sng" dirty="0"/>
              <a:t>GET </a:t>
            </a:r>
            <a:r>
              <a:rPr lang="en-US" sz="2400" b="1" u="sng" dirty="0" smtClean="0"/>
              <a:t>Method</a:t>
            </a:r>
            <a:endParaRPr lang="en-US" sz="2400" b="1" u="sng" dirty="0"/>
          </a:p>
          <a:p>
            <a:pPr algn="just"/>
            <a:r>
              <a:rPr lang="en-US" sz="2400" dirty="0" err="1" smtClean="0"/>
              <a:t>Soporta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metodos</a:t>
            </a:r>
            <a:r>
              <a:rPr lang="en-US" sz="2400" dirty="0" smtClean="0"/>
              <a:t>:</a:t>
            </a:r>
          </a:p>
          <a:p>
            <a:pPr marL="688975" lvl="2" indent="0" algn="just">
              <a:buNone/>
            </a:pPr>
            <a:r>
              <a:rPr lang="es-PE" b="1" dirty="0" err="1"/>
              <a:t>getForObject</a:t>
            </a:r>
            <a:r>
              <a:rPr lang="es-PE" dirty="0"/>
              <a:t> (</a:t>
            </a:r>
            <a:r>
              <a:rPr lang="es-PE" dirty="0" err="1"/>
              <a:t>url</a:t>
            </a:r>
            <a:r>
              <a:rPr lang="es-PE" dirty="0"/>
              <a:t>, </a:t>
            </a:r>
            <a:r>
              <a:rPr lang="es-PE" dirty="0" err="1"/>
              <a:t>classType</a:t>
            </a:r>
            <a:r>
              <a:rPr lang="es-PE" dirty="0"/>
              <a:t>): recupera una representación haciendo un GET en la URL. La respuesta (si la hay) se desarma al tipo de clase dado y se devuelve.</a:t>
            </a:r>
          </a:p>
          <a:p>
            <a:pPr marL="688975" lvl="2" indent="0" algn="just">
              <a:buNone/>
            </a:pPr>
            <a:r>
              <a:rPr lang="es-PE" b="1" dirty="0" err="1"/>
              <a:t>getForEntity</a:t>
            </a:r>
            <a:r>
              <a:rPr lang="es-PE" dirty="0"/>
              <a:t> (</a:t>
            </a:r>
            <a:r>
              <a:rPr lang="es-PE" dirty="0" err="1"/>
              <a:t>url</a:t>
            </a:r>
            <a:r>
              <a:rPr lang="es-PE" dirty="0"/>
              <a:t>, </a:t>
            </a:r>
            <a:r>
              <a:rPr lang="es-PE" dirty="0" err="1"/>
              <a:t>responseType</a:t>
            </a:r>
            <a:r>
              <a:rPr lang="es-PE" dirty="0"/>
              <a:t>): recupera una representación como </a:t>
            </a:r>
            <a:r>
              <a:rPr lang="es-PE" dirty="0" err="1"/>
              <a:t>ResponseEntity</a:t>
            </a:r>
            <a:r>
              <a:rPr lang="es-PE" dirty="0"/>
              <a:t> haciendo un GET en la URL.</a:t>
            </a:r>
          </a:p>
          <a:p>
            <a:pPr marL="688975" lvl="2" indent="0" algn="just">
              <a:buNone/>
            </a:pPr>
            <a:r>
              <a:rPr lang="es-PE" b="1" dirty="0" err="1"/>
              <a:t>exchange</a:t>
            </a:r>
            <a:r>
              <a:rPr lang="es-PE" dirty="0"/>
              <a:t> (</a:t>
            </a:r>
            <a:r>
              <a:rPr lang="es-PE" dirty="0" err="1"/>
              <a:t>requestEntity</a:t>
            </a:r>
            <a:r>
              <a:rPr lang="es-PE" dirty="0"/>
              <a:t>, </a:t>
            </a:r>
            <a:r>
              <a:rPr lang="es-PE" dirty="0" err="1"/>
              <a:t>responseType</a:t>
            </a:r>
            <a:r>
              <a:rPr lang="es-PE" dirty="0"/>
              <a:t>): ejecuta la solicitud especificada y devuelve la respuesta como </a:t>
            </a:r>
            <a:r>
              <a:rPr lang="es-PE" dirty="0" err="1"/>
              <a:t>ResponseEntity</a:t>
            </a:r>
            <a:r>
              <a:rPr lang="es-PE" dirty="0"/>
              <a:t>.</a:t>
            </a:r>
          </a:p>
          <a:p>
            <a:pPr marL="688975" lvl="2" indent="0" algn="just">
              <a:buNone/>
            </a:pPr>
            <a:r>
              <a:rPr lang="es-PE" b="1" dirty="0" err="1"/>
              <a:t>execute</a:t>
            </a:r>
            <a:r>
              <a:rPr lang="es-PE" dirty="0"/>
              <a:t> (</a:t>
            </a:r>
            <a:r>
              <a:rPr lang="es-PE" dirty="0" err="1"/>
              <a:t>url</a:t>
            </a:r>
            <a:r>
              <a:rPr lang="es-PE" dirty="0"/>
              <a:t>, </a:t>
            </a:r>
            <a:r>
              <a:rPr lang="es-PE" dirty="0" err="1"/>
              <a:t>httpMethod</a:t>
            </a:r>
            <a:r>
              <a:rPr lang="es-PE" dirty="0"/>
              <a:t>, </a:t>
            </a:r>
            <a:r>
              <a:rPr lang="es-PE" dirty="0" err="1"/>
              <a:t>requestCallback</a:t>
            </a:r>
            <a:r>
              <a:rPr lang="es-PE" dirty="0"/>
              <a:t>, </a:t>
            </a:r>
            <a:r>
              <a:rPr lang="es-PE" dirty="0" err="1"/>
              <a:t>responseExtractor</a:t>
            </a:r>
            <a:r>
              <a:rPr lang="es-PE" dirty="0"/>
              <a:t>): ejecuta </a:t>
            </a:r>
            <a:r>
              <a:rPr lang="es-PE" dirty="0" err="1"/>
              <a:t>httpMethod</a:t>
            </a:r>
            <a:r>
              <a:rPr lang="es-PE" dirty="0"/>
              <a:t> en la plantilla de URI dada, prepara la solicitud con </a:t>
            </a:r>
            <a:r>
              <a:rPr lang="es-PE" dirty="0" err="1"/>
              <a:t>RequestCallback</a:t>
            </a:r>
            <a:r>
              <a:rPr lang="es-PE" dirty="0"/>
              <a:t> y lee la respuesta con </a:t>
            </a:r>
            <a:r>
              <a:rPr lang="es-PE" dirty="0" err="1"/>
              <a:t>ResponseExtractor</a:t>
            </a:r>
            <a:r>
              <a:rPr lang="es-P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3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35914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Concepto</a:t>
            </a:r>
            <a:endParaRPr lang="es-PE" b="1" dirty="0" smtClean="0"/>
          </a:p>
          <a:p>
            <a:pPr algn="just"/>
            <a:r>
              <a:rPr lang="es-PE" dirty="0" smtClean="0"/>
              <a:t>Es un proyecto de Spring que de acuerdo a la pagina oficial de Spring, se define como:</a:t>
            </a:r>
          </a:p>
          <a:p>
            <a:pPr algn="just"/>
            <a:r>
              <a:rPr lang="es-PE" dirty="0" smtClean="0"/>
              <a:t>“… una </a:t>
            </a:r>
            <a:r>
              <a:rPr lang="es-PE" dirty="0"/>
              <a:t>solución para crear aplicaciones basadas en </a:t>
            </a:r>
            <a:r>
              <a:rPr lang="es-PE" b="1" dirty="0"/>
              <a:t>Spring</a:t>
            </a:r>
            <a:r>
              <a:rPr lang="es-PE" dirty="0"/>
              <a:t> de una manera rápida, autónoma y con características deseables para </a:t>
            </a:r>
            <a:r>
              <a:rPr lang="es-PE" dirty="0" smtClean="0"/>
              <a:t>producción..” </a:t>
            </a:r>
          </a:p>
          <a:p>
            <a:pPr algn="just"/>
            <a:r>
              <a:rPr lang="es-ES" dirty="0" smtClean="0"/>
              <a:t>Por lo tanto Spring </a:t>
            </a:r>
            <a:r>
              <a:rPr lang="es-ES" dirty="0" err="1"/>
              <a:t>Boot</a:t>
            </a:r>
            <a:r>
              <a:rPr lang="es-ES" dirty="0"/>
              <a:t> facilita la creación de aplicaciones independientes basadas en </a:t>
            </a:r>
            <a:r>
              <a:rPr lang="es-ES" dirty="0" smtClean="0"/>
              <a:t>Spring. </a:t>
            </a:r>
          </a:p>
          <a:p>
            <a:pPr algn="just"/>
            <a:r>
              <a:rPr lang="es-ES" dirty="0" smtClean="0"/>
              <a:t>Se basa en la plataforma </a:t>
            </a:r>
            <a:r>
              <a:rPr lang="es-ES" dirty="0"/>
              <a:t>Spring y las bibliotecas de terceros para que </a:t>
            </a:r>
            <a:r>
              <a:rPr lang="es-ES" dirty="0" smtClean="0"/>
              <a:t>podamos empezar </a:t>
            </a:r>
            <a:r>
              <a:rPr lang="es-ES" dirty="0"/>
              <a:t>con un mínimo </a:t>
            </a:r>
            <a:r>
              <a:rPr lang="es-ES" dirty="0" smtClean="0"/>
              <a:t>esfuerzo. </a:t>
            </a:r>
            <a:r>
              <a:rPr lang="es-ES" dirty="0"/>
              <a:t>La mayoría de las aplicaciones Spring </a:t>
            </a:r>
            <a:r>
              <a:rPr lang="es-ES" dirty="0" err="1"/>
              <a:t>Boot</a:t>
            </a:r>
            <a:r>
              <a:rPr lang="es-ES" dirty="0"/>
              <a:t> necesitan una configuración mínima de Spring.</a:t>
            </a:r>
            <a:endParaRPr lang="es-P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Lecturas adicionales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86950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>
                <a:ea typeface="SimSun" pitchFamily="2" charset="-122"/>
              </a:rPr>
              <a:t>Para obtener información adicional, puede </a:t>
            </a:r>
            <a:r>
              <a:rPr lang="es-PE" altLang="zh-CN" dirty="0" smtClean="0">
                <a:ea typeface="SimSun" pitchFamily="2" charset="-122"/>
              </a:rPr>
              <a:t>consultar los siguientes enlaces: </a:t>
            </a:r>
          </a:p>
          <a:p>
            <a:pPr marL="0" indent="0" eaLnBrk="1" hangingPunct="1">
              <a:buNone/>
            </a:pPr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docs.spring.io/spring-boot/docs/2.1.13.RELEASE/reference/html/boot-features-logging.html</a:t>
            </a:r>
            <a:endParaRPr lang="es-PE" dirty="0" smtClean="0"/>
          </a:p>
          <a:p>
            <a:pPr marL="0" indent="0" eaLnBrk="1" hangingPunct="1">
              <a:buNone/>
            </a:pPr>
            <a:r>
              <a:rPr lang="es-PE" dirty="0">
                <a:hlinkClick r:id="rId3"/>
              </a:rPr>
              <a:t>https://docs.spring.io/spring-boot/docs/2.1.8.RELEASE/reference/html/boot-features-external-config.html</a:t>
            </a:r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990664"/>
            <a:ext cx="7918450" cy="52393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  <a:sym typeface="Times New Roman" pitchFamily="18" charset="0"/>
              </a:rPr>
              <a:t>En este capítulo, usted aprendió:</a:t>
            </a: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Spring-</a:t>
            </a:r>
            <a:r>
              <a:rPr lang="es-PE" altLang="zh-CN" dirty="0" err="1">
                <a:ea typeface="SimSun" pitchFamily="2" charset="-122"/>
              </a:rPr>
              <a:t>boot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Spring </a:t>
            </a:r>
            <a:r>
              <a:rPr lang="es-PE" altLang="zh-CN" dirty="0" err="1">
                <a:ea typeface="SimSun" pitchFamily="2" charset="-122"/>
              </a:rPr>
              <a:t>Application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Externalized</a:t>
            </a:r>
            <a:r>
              <a:rPr lang="es-PE" altLang="zh-CN" dirty="0">
                <a:ea typeface="SimSun" pitchFamily="2" charset="-122"/>
              </a:rPr>
              <a:t> </a:t>
            </a:r>
            <a:r>
              <a:rPr lang="es-PE" altLang="zh-CN" dirty="0" err="1">
                <a:ea typeface="SimSun" pitchFamily="2" charset="-122"/>
              </a:rPr>
              <a:t>Configuration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Profiles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Logging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>
                <a:ea typeface="SimSun" pitchFamily="2" charset="-122"/>
              </a:rPr>
              <a:t>JSON</a:t>
            </a: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Developing</a:t>
            </a:r>
            <a:r>
              <a:rPr lang="es-PE" altLang="zh-CN" dirty="0">
                <a:ea typeface="SimSun" pitchFamily="2" charset="-122"/>
              </a:rPr>
              <a:t> Web </a:t>
            </a:r>
            <a:r>
              <a:rPr lang="es-PE" altLang="zh-CN" dirty="0" err="1">
                <a:ea typeface="SimSun" pitchFamily="2" charset="-122"/>
              </a:rPr>
              <a:t>Applications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Caching</a:t>
            </a: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r>
              <a:rPr lang="es-PE" altLang="zh-CN" dirty="0" err="1">
                <a:ea typeface="SimSun" pitchFamily="2" charset="-122"/>
              </a:rPr>
              <a:t>Calling</a:t>
            </a:r>
            <a:r>
              <a:rPr lang="es-PE" altLang="zh-CN" dirty="0">
                <a:ea typeface="SimSun" pitchFamily="2" charset="-122"/>
              </a:rPr>
              <a:t> </a:t>
            </a:r>
            <a:r>
              <a:rPr lang="es-PE" altLang="zh-CN" dirty="0" err="1">
                <a:ea typeface="SimSun" pitchFamily="2" charset="-122"/>
              </a:rPr>
              <a:t>RESTful</a:t>
            </a:r>
            <a:r>
              <a:rPr lang="es-PE" altLang="zh-CN" dirty="0">
                <a:ea typeface="SimSun" pitchFamily="2" charset="-122"/>
              </a:rPr>
              <a:t> w/ </a:t>
            </a:r>
            <a:r>
              <a:rPr lang="es-PE" altLang="zh-CN" dirty="0" err="1">
                <a:ea typeface="SimSun" pitchFamily="2" charset="-122"/>
              </a:rPr>
              <a:t>RestTemplate</a:t>
            </a:r>
            <a:endParaRPr lang="es-PE" altLang="zh-CN" dirty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 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lvl="1" algn="just" eaLnBrk="1" hangingPunct="1"/>
            <a:endParaRPr lang="es-PE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18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22372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Características</a:t>
            </a:r>
            <a:endParaRPr lang="es-PE" b="1" dirty="0" smtClean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Contenedores </a:t>
            </a:r>
            <a:r>
              <a:rPr lang="es-PE" dirty="0"/>
              <a:t>Java embebidos: </a:t>
            </a:r>
            <a:r>
              <a:rPr lang="es-PE" dirty="0" err="1"/>
              <a:t>Tomcat</a:t>
            </a:r>
            <a:r>
              <a:rPr lang="es-PE" dirty="0"/>
              <a:t> o </a:t>
            </a:r>
            <a:r>
              <a:rPr lang="es-PE" dirty="0" err="1"/>
              <a:t>Jetty</a:t>
            </a: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Soporte para la automatización con </a:t>
            </a:r>
            <a:r>
              <a:rPr lang="es-PE" dirty="0" err="1"/>
              <a:t>Maven</a:t>
            </a:r>
            <a:r>
              <a:rPr lang="es-PE" dirty="0"/>
              <a:t> y </a:t>
            </a:r>
            <a:r>
              <a:rPr lang="es-PE" dirty="0" err="1"/>
              <a:t>Gradle</a:t>
            </a:r>
            <a:endParaRPr lang="es-PE" dirty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Configuración sugerida para iniciar rápidamente con un proyecto (</a:t>
            </a:r>
            <a:r>
              <a:rPr lang="es-PE" dirty="0" err="1"/>
              <a:t>Starters</a:t>
            </a:r>
            <a:r>
              <a:rPr lang="es-PE" dirty="0"/>
              <a:t>)</a:t>
            </a:r>
          </a:p>
          <a:p>
            <a:pPr marL="350838" indent="-342900">
              <a:buFont typeface="Arial" panose="020B0604020202020204" pitchFamily="34" charset="0"/>
              <a:buChar char="•"/>
            </a:pPr>
            <a:r>
              <a:rPr lang="es-PE" dirty="0"/>
              <a:t>Configura automáticamente Spring, cuando sea posible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Características listas para producción: métricas, seguridad, verificación del estatus, externalización de configuración, etc.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No genera código y no requiere configuración </a:t>
            </a:r>
            <a:r>
              <a:rPr lang="es-PE" dirty="0" smtClean="0"/>
              <a:t>XML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ES" dirty="0"/>
              <a:t>Crear aplicaciones independientes de </a:t>
            </a:r>
            <a:r>
              <a:rPr lang="es-ES" dirty="0" smtClean="0"/>
              <a:t>Spring.</a:t>
            </a:r>
          </a:p>
        </p:txBody>
      </p:sp>
    </p:spTree>
    <p:extLst>
      <p:ext uri="{BB962C8B-B14F-4D97-AF65-F5344CB8AC3E}">
        <p14:creationId xmlns:p14="http://schemas.microsoft.com/office/powerpoint/2010/main" val="659490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66637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Como generar el proyecto</a:t>
            </a:r>
            <a:endParaRPr lang="es-PE" b="1" dirty="0" smtClean="0"/>
          </a:p>
          <a:p>
            <a:pPr algn="just"/>
            <a:r>
              <a:rPr lang="es-PE" dirty="0"/>
              <a:t>Utiliza el servicio web </a:t>
            </a:r>
            <a:r>
              <a:rPr lang="es-PE" b="1" dirty="0"/>
              <a:t>Spring</a:t>
            </a:r>
            <a:r>
              <a:rPr lang="es-PE" dirty="0"/>
              <a:t> </a:t>
            </a:r>
            <a:r>
              <a:rPr lang="es-PE" dirty="0" err="1"/>
              <a:t>Initializr</a:t>
            </a:r>
            <a:r>
              <a:rPr lang="es-PE" dirty="0"/>
              <a:t> para establecer la configuración de </a:t>
            </a:r>
            <a:r>
              <a:rPr lang="es-PE" b="1" dirty="0"/>
              <a:t>Spring </a:t>
            </a:r>
            <a:r>
              <a:rPr lang="es-PE" b="1" dirty="0" err="1"/>
              <a:t>Boot</a:t>
            </a:r>
            <a:r>
              <a:rPr lang="es-PE" dirty="0"/>
              <a:t> y, después, descárgala como plantilla de proyecto final.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0" y="2644046"/>
            <a:ext cx="6753223" cy="3642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80234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SpringBootApplication</a:t>
            </a:r>
            <a:endParaRPr lang="es-PE" b="1" dirty="0" smtClean="0"/>
          </a:p>
          <a:p>
            <a:pPr algn="just"/>
            <a:r>
              <a:rPr lang="es-PE" dirty="0" smtClean="0"/>
              <a:t>Todo proyecto Spring </a:t>
            </a:r>
            <a:r>
              <a:rPr lang="es-PE" dirty="0" err="1" smtClean="0"/>
              <a:t>boot</a:t>
            </a:r>
            <a:r>
              <a:rPr lang="es-PE" dirty="0" smtClean="0"/>
              <a:t> debe tener una clase que contenga el método main el cual al ejecutar se despliega la app.</a:t>
            </a:r>
            <a:endParaRPr lang="es-PE" dirty="0"/>
          </a:p>
          <a:p>
            <a:pPr algn="just"/>
            <a:endParaRPr lang="es-PE" dirty="0" smtClean="0"/>
          </a:p>
          <a:p>
            <a:pPr marL="560388" lvl="2" indent="0" algn="just">
              <a:buNone/>
            </a:pPr>
            <a:r>
              <a:rPr lang="es-PE" sz="1400" dirty="0" err="1"/>
              <a:t>package</a:t>
            </a:r>
            <a:r>
              <a:rPr lang="es-PE" sz="1400" dirty="0"/>
              <a:t> </a:t>
            </a:r>
            <a:r>
              <a:rPr lang="es-PE" sz="1400" dirty="0" err="1" smtClean="0"/>
              <a:t>aplicacion</a:t>
            </a:r>
            <a:r>
              <a:rPr lang="es-PE" sz="1400" dirty="0" smtClean="0"/>
              <a:t>;</a:t>
            </a:r>
            <a:endParaRPr lang="es-PE" sz="1400" dirty="0"/>
          </a:p>
          <a:p>
            <a:pPr marL="560388" lvl="2" indent="0" algn="just">
              <a:buNone/>
            </a:pPr>
            <a:r>
              <a:rPr lang="es-PE" sz="1400" dirty="0" err="1" smtClean="0"/>
              <a:t>import</a:t>
            </a:r>
            <a:r>
              <a:rPr lang="es-PE" sz="1400" dirty="0" smtClean="0"/>
              <a:t> </a:t>
            </a:r>
            <a:r>
              <a:rPr lang="es-PE" sz="1400" dirty="0" err="1"/>
              <a:t>org.springframework.boot.SpringApplication</a:t>
            </a:r>
            <a:r>
              <a:rPr lang="es-PE" sz="1400" dirty="0"/>
              <a:t>;</a:t>
            </a:r>
          </a:p>
          <a:p>
            <a:pPr marL="560388" lvl="2" indent="0" algn="just">
              <a:buNone/>
            </a:pPr>
            <a:r>
              <a:rPr lang="es-PE" sz="1400" dirty="0" err="1"/>
              <a:t>import</a:t>
            </a:r>
            <a:r>
              <a:rPr lang="es-PE" sz="1400" dirty="0"/>
              <a:t> </a:t>
            </a:r>
            <a:r>
              <a:rPr lang="es-PE" sz="1400" dirty="0" err="1"/>
              <a:t>org.springframework.boot.autoconfigure.SpringBootApplication</a:t>
            </a:r>
            <a:r>
              <a:rPr lang="es-PE" sz="1400" dirty="0"/>
              <a:t>;</a:t>
            </a:r>
          </a:p>
          <a:p>
            <a:pPr marL="560388" lvl="2" indent="0" algn="just">
              <a:buNone/>
            </a:pPr>
            <a:endParaRPr lang="es-PE" sz="1400" dirty="0"/>
          </a:p>
          <a:p>
            <a:pPr marL="560388" lvl="2" indent="0" algn="just">
              <a:buNone/>
            </a:pPr>
            <a:r>
              <a:rPr lang="es-PE" sz="1400" b="1" dirty="0"/>
              <a:t>@</a:t>
            </a:r>
            <a:r>
              <a:rPr lang="es-PE" sz="1400" b="1" dirty="0" err="1"/>
              <a:t>SpringBootApplication</a:t>
            </a:r>
            <a:endParaRPr lang="es-PE" sz="1400" b="1" dirty="0"/>
          </a:p>
          <a:p>
            <a:pPr marL="560388" lvl="2" indent="0" algn="just">
              <a:buNone/>
            </a:pP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class</a:t>
            </a:r>
            <a:r>
              <a:rPr lang="es-PE" sz="1400" dirty="0"/>
              <a:t> </a:t>
            </a:r>
            <a:r>
              <a:rPr lang="es-PE" sz="1400" dirty="0" err="1" smtClean="0"/>
              <a:t>SpringBootApplication</a:t>
            </a:r>
            <a:r>
              <a:rPr lang="es-PE" sz="1400" dirty="0" smtClean="0"/>
              <a:t> </a:t>
            </a:r>
            <a:r>
              <a:rPr lang="es-PE" sz="1400" dirty="0"/>
              <a:t>{</a:t>
            </a:r>
          </a:p>
          <a:p>
            <a:pPr marL="560388" lvl="2" indent="0" algn="just">
              <a:buNone/>
            </a:pPr>
            <a:endParaRPr lang="es-PE" sz="1400" dirty="0"/>
          </a:p>
          <a:p>
            <a:pPr marL="560388" lvl="2" indent="0" algn="just">
              <a:buNone/>
            </a:pPr>
            <a:r>
              <a:rPr lang="es-PE" sz="1400" dirty="0"/>
              <a:t>  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</a:t>
            </a:r>
            <a:r>
              <a:rPr lang="es-PE" sz="1400" dirty="0" err="1"/>
              <a:t>main</a:t>
            </a:r>
            <a:r>
              <a:rPr lang="es-PE" sz="1400" dirty="0"/>
              <a:t>(</a:t>
            </a:r>
            <a:r>
              <a:rPr lang="es-PE" sz="1400" dirty="0" err="1"/>
              <a:t>String</a:t>
            </a:r>
            <a:r>
              <a:rPr lang="es-PE" sz="1400" dirty="0"/>
              <a:t>[] </a:t>
            </a:r>
            <a:r>
              <a:rPr lang="es-PE" sz="1400" dirty="0" err="1"/>
              <a:t>args</a:t>
            </a:r>
            <a:r>
              <a:rPr lang="es-PE" sz="1400" dirty="0"/>
              <a:t>) {</a:t>
            </a:r>
          </a:p>
          <a:p>
            <a:pPr marL="560388" lvl="2" indent="0" algn="just">
              <a:buNone/>
            </a:pPr>
            <a:r>
              <a:rPr lang="es-PE" sz="1400" dirty="0"/>
              <a:t>        </a:t>
            </a:r>
            <a:r>
              <a:rPr lang="es-PE" sz="1400" dirty="0" err="1" smtClean="0"/>
              <a:t>SpringApplication.run</a:t>
            </a:r>
            <a:r>
              <a:rPr lang="es-PE" sz="1400" dirty="0" smtClean="0"/>
              <a:t>(</a:t>
            </a:r>
            <a:r>
              <a:rPr lang="es-PE" sz="1400" b="1" dirty="0" err="1" smtClean="0"/>
              <a:t>SpringBootApplication.class</a:t>
            </a:r>
            <a:r>
              <a:rPr lang="es-PE" sz="1400" dirty="0"/>
              <a:t>, </a:t>
            </a:r>
            <a:r>
              <a:rPr lang="es-PE" sz="1400" dirty="0" err="1"/>
              <a:t>args</a:t>
            </a:r>
            <a:r>
              <a:rPr lang="es-PE" sz="1400" dirty="0"/>
              <a:t>);</a:t>
            </a:r>
          </a:p>
          <a:p>
            <a:pPr marL="560388" lvl="2" indent="0" algn="just">
              <a:buNone/>
            </a:pPr>
            <a:r>
              <a:rPr lang="es-PE" sz="1400" dirty="0"/>
              <a:t>    }</a:t>
            </a:r>
          </a:p>
          <a:p>
            <a:pPr marL="560388" lvl="2" indent="0" algn="just">
              <a:buNone/>
            </a:pPr>
            <a:r>
              <a:rPr lang="es-PE" sz="1400" dirty="0"/>
              <a:t>}</a:t>
            </a:r>
            <a:endParaRPr lang="es-PE" sz="1400" dirty="0" smtClean="0"/>
          </a:p>
          <a:p>
            <a:pPr algn="just"/>
            <a:endParaRPr lang="es-PE" sz="1200" dirty="0"/>
          </a:p>
          <a:p>
            <a:pPr algn="just"/>
            <a:endParaRPr lang="es-PE" sz="1200" dirty="0" smtClean="0"/>
          </a:p>
        </p:txBody>
      </p:sp>
    </p:spTree>
    <p:extLst>
      <p:ext uri="{BB962C8B-B14F-4D97-AF65-F5344CB8AC3E}">
        <p14:creationId xmlns:p14="http://schemas.microsoft.com/office/powerpoint/2010/main" val="74707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161993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SpringBootApplication</a:t>
            </a:r>
            <a:endParaRPr lang="es-PE" b="1" dirty="0" smtClean="0"/>
          </a:p>
          <a:p>
            <a:pPr algn="just"/>
            <a:r>
              <a:rPr lang="es-PE" dirty="0" smtClean="0"/>
              <a:t>Una salida al ejecutar podría ser</a:t>
            </a:r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sz="1200" dirty="0"/>
          </a:p>
          <a:p>
            <a:pPr algn="just"/>
            <a:endParaRPr lang="es-PE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96" y="2209832"/>
            <a:ext cx="7595798" cy="3248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17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Spring </a:t>
            </a:r>
            <a:r>
              <a:rPr lang="es-PE" altLang="zh-CN" dirty="0" err="1" smtClean="0">
                <a:ea typeface="SimSun" pitchFamily="2" charset="-122"/>
              </a:rPr>
              <a:t>Boot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429143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Externalized</a:t>
            </a:r>
            <a:r>
              <a:rPr lang="es-PE" b="1" u="sng" dirty="0" smtClean="0"/>
              <a:t> </a:t>
            </a:r>
            <a:r>
              <a:rPr lang="es-PE" b="1" u="sng" dirty="0" err="1" smtClean="0"/>
              <a:t>Configuration</a:t>
            </a:r>
            <a:r>
              <a:rPr lang="es-PE" dirty="0" smtClean="0"/>
              <a:t> </a:t>
            </a:r>
            <a:endParaRPr lang="es-PE" dirty="0" smtClean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Spring </a:t>
            </a:r>
            <a:r>
              <a:rPr lang="es-PE" dirty="0" err="1"/>
              <a:t>Boot</a:t>
            </a:r>
            <a:r>
              <a:rPr lang="es-PE" dirty="0"/>
              <a:t> </a:t>
            </a:r>
            <a:r>
              <a:rPr lang="es-PE" dirty="0" smtClean="0"/>
              <a:t>permite </a:t>
            </a:r>
            <a:r>
              <a:rPr lang="es-PE" dirty="0"/>
              <a:t>externalizar su configuración </a:t>
            </a:r>
            <a:r>
              <a:rPr lang="es-PE" dirty="0" smtClean="0"/>
              <a:t>para poder trabajar </a:t>
            </a:r>
            <a:r>
              <a:rPr lang="es-PE" dirty="0"/>
              <a:t>con el mismo código de aplicación en diferentes entornos. </a:t>
            </a:r>
            <a:endParaRPr lang="es-PE" dirty="0" smtClean="0"/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Puede </a:t>
            </a:r>
            <a:r>
              <a:rPr lang="es-PE" dirty="0"/>
              <a:t>usar archivos de propiedades, archivos YAML, variables de entorno y argumentos de línea de comandos para externalizar la </a:t>
            </a:r>
            <a:r>
              <a:rPr lang="es-PE" dirty="0" smtClean="0"/>
              <a:t>configuración.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Los </a:t>
            </a:r>
            <a:r>
              <a:rPr lang="es-PE" dirty="0" err="1" smtClean="0"/>
              <a:t>property</a:t>
            </a:r>
            <a:r>
              <a:rPr lang="es-PE" dirty="0" smtClean="0"/>
              <a:t> </a:t>
            </a:r>
            <a:r>
              <a:rPr lang="es-PE" dirty="0" err="1" smtClean="0"/>
              <a:t>Values</a:t>
            </a:r>
            <a:r>
              <a:rPr lang="es-PE" dirty="0" smtClean="0"/>
              <a:t> se </a:t>
            </a:r>
            <a:r>
              <a:rPr lang="es-PE" dirty="0"/>
              <a:t>pueden inyectar directamente en sus beans utilizando la anotación @</a:t>
            </a:r>
            <a:r>
              <a:rPr lang="es-PE" dirty="0" err="1"/>
              <a:t>Value</a:t>
            </a:r>
            <a:r>
              <a:rPr lang="es-PE" dirty="0"/>
              <a:t>, a la que se accede a través de la abstracción de Spring </a:t>
            </a:r>
            <a:r>
              <a:rPr lang="es-PE" dirty="0" err="1"/>
              <a:t>Environment</a:t>
            </a:r>
            <a:r>
              <a:rPr lang="es-PE" dirty="0"/>
              <a:t>, o se pueden vincular a objetos estructurados a través de @</a:t>
            </a:r>
            <a:r>
              <a:rPr lang="es-PE" dirty="0" err="1"/>
              <a:t>ConfigurationProperties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8409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Pages>0</Pages>
  <Words>1962</Words>
  <Characters>0</Characters>
  <Application>Microsoft Office PowerPoint</Application>
  <DocSecurity>0</DocSecurity>
  <PresentationFormat>Presentación en pantalla (4:3)</PresentationFormat>
  <Lines>0</Lines>
  <Paragraphs>366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1_OU6_Jan11</vt:lpstr>
      <vt:lpstr>Just Run RESTful Service</vt:lpstr>
      <vt:lpstr>Objetivos</vt:lpstr>
      <vt:lpstr>Agenda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 </vt:lpstr>
      <vt:lpstr>Spring Boot</vt:lpstr>
      <vt:lpstr>Spring Boot y JSON</vt:lpstr>
      <vt:lpstr>Spring Boot y JSON</vt:lpstr>
      <vt:lpstr>Spring Boot y JSON</vt:lpstr>
      <vt:lpstr>Spring Boot y JSON</vt:lpstr>
      <vt:lpstr>Spring Boot y JSON</vt:lpstr>
      <vt:lpstr>Spring Boot y JSON</vt:lpstr>
      <vt:lpstr>Spring Boot y JSON</vt:lpstr>
      <vt:lpstr>Spring Boot y JSON</vt:lpstr>
      <vt:lpstr>Spring Boot</vt:lpstr>
      <vt:lpstr>Spring Boot </vt:lpstr>
      <vt:lpstr>Spring Boot </vt:lpstr>
      <vt:lpstr>Spring Boot </vt:lpstr>
      <vt:lpstr>Lecturas adicionales</vt:lpstr>
      <vt:lpstr>Resumen</vt:lpstr>
    </vt:vector>
  </TitlesOfParts>
  <Company>Cibertec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daniel</cp:lastModifiedBy>
  <cp:revision>918</cp:revision>
  <cp:lastPrinted>2002-03-28T23:57:00Z</cp:lastPrinted>
  <dcterms:created xsi:type="dcterms:W3CDTF">2011-09-12T11:53:00Z</dcterms:created>
  <dcterms:modified xsi:type="dcterms:W3CDTF">2020-06-08T18:37:59Z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