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59"/>
  </p:notesMasterIdLst>
  <p:handoutMasterIdLst>
    <p:handoutMasterId r:id="rId60"/>
  </p:handoutMasterIdLst>
  <p:sldIdLst>
    <p:sldId id="256" r:id="rId2"/>
    <p:sldId id="258" r:id="rId3"/>
    <p:sldId id="303" r:id="rId4"/>
    <p:sldId id="320" r:id="rId5"/>
    <p:sldId id="321" r:id="rId6"/>
    <p:sldId id="323" r:id="rId7"/>
    <p:sldId id="324" r:id="rId8"/>
    <p:sldId id="325" r:id="rId9"/>
    <p:sldId id="322" r:id="rId10"/>
    <p:sldId id="326" r:id="rId11"/>
    <p:sldId id="327" r:id="rId12"/>
    <p:sldId id="328" r:id="rId13"/>
    <p:sldId id="331" r:id="rId14"/>
    <p:sldId id="330" r:id="rId15"/>
    <p:sldId id="329" r:id="rId16"/>
    <p:sldId id="332" r:id="rId17"/>
    <p:sldId id="333" r:id="rId18"/>
    <p:sldId id="334" r:id="rId19"/>
    <p:sldId id="335" r:id="rId20"/>
    <p:sldId id="336" r:id="rId21"/>
    <p:sldId id="337" r:id="rId22"/>
    <p:sldId id="338" r:id="rId23"/>
    <p:sldId id="339" r:id="rId24"/>
    <p:sldId id="340" r:id="rId25"/>
    <p:sldId id="341" r:id="rId26"/>
    <p:sldId id="342" r:id="rId27"/>
    <p:sldId id="343" r:id="rId28"/>
    <p:sldId id="344" r:id="rId29"/>
    <p:sldId id="345" r:id="rId30"/>
    <p:sldId id="346" r:id="rId31"/>
    <p:sldId id="347" r:id="rId32"/>
    <p:sldId id="348" r:id="rId33"/>
    <p:sldId id="349" r:id="rId34"/>
    <p:sldId id="350" r:id="rId35"/>
    <p:sldId id="351" r:id="rId36"/>
    <p:sldId id="352" r:id="rId37"/>
    <p:sldId id="353" r:id="rId38"/>
    <p:sldId id="354" r:id="rId39"/>
    <p:sldId id="355" r:id="rId40"/>
    <p:sldId id="356" r:id="rId41"/>
    <p:sldId id="357" r:id="rId42"/>
    <p:sldId id="358" r:id="rId43"/>
    <p:sldId id="359" r:id="rId44"/>
    <p:sldId id="360" r:id="rId45"/>
    <p:sldId id="362" r:id="rId46"/>
    <p:sldId id="361" r:id="rId47"/>
    <p:sldId id="363" r:id="rId48"/>
    <p:sldId id="364" r:id="rId49"/>
    <p:sldId id="365" r:id="rId50"/>
    <p:sldId id="366" r:id="rId51"/>
    <p:sldId id="367" r:id="rId52"/>
    <p:sldId id="368" r:id="rId53"/>
    <p:sldId id="369" r:id="rId54"/>
    <p:sldId id="370" r:id="rId55"/>
    <p:sldId id="371" r:id="rId56"/>
    <p:sldId id="309" r:id="rId57"/>
    <p:sldId id="318" r:id="rId58"/>
  </p:sldIdLst>
  <p:sldSz cx="9144000" cy="6858000" type="screen4x3"/>
  <p:notesSz cx="6991350" cy="9282113"/>
  <p:defaultTextStyle>
    <a:defPPr>
      <a:defRPr lang="zh-CN"/>
    </a:defPPr>
    <a:lvl1pPr algn="l" rtl="0" eaLnBrk="0" fontAlgn="base" hangingPunct="0">
      <a:spcBef>
        <a:spcPct val="0"/>
      </a:spcBef>
      <a:spcAft>
        <a:spcPct val="0"/>
      </a:spcAft>
      <a:buFont typeface="Arial" pitchFamily="34" charset="0"/>
      <a:defRPr kern="1200">
        <a:solidFill>
          <a:schemeClr val="tx1"/>
        </a:solidFill>
        <a:latin typeface="Arial" pitchFamily="34" charset="0"/>
        <a:ea typeface="SimSun" pitchFamily="2" charset="-122"/>
        <a:cs typeface="+mn-cs"/>
        <a:sym typeface="Arial" pitchFamily="34" charset="0"/>
      </a:defRPr>
    </a:lvl1pPr>
    <a:lvl2pPr marL="457200" algn="l" rtl="0" eaLnBrk="0" fontAlgn="base" hangingPunct="0">
      <a:spcBef>
        <a:spcPct val="0"/>
      </a:spcBef>
      <a:spcAft>
        <a:spcPct val="0"/>
      </a:spcAft>
      <a:buFont typeface="Arial" pitchFamily="34" charset="0"/>
      <a:defRPr kern="1200">
        <a:solidFill>
          <a:schemeClr val="tx1"/>
        </a:solidFill>
        <a:latin typeface="Arial" pitchFamily="34" charset="0"/>
        <a:ea typeface="SimSun" pitchFamily="2" charset="-122"/>
        <a:cs typeface="+mn-cs"/>
        <a:sym typeface="Arial" pitchFamily="34" charset="0"/>
      </a:defRPr>
    </a:lvl2pPr>
    <a:lvl3pPr marL="914400" algn="l" rtl="0" eaLnBrk="0" fontAlgn="base" hangingPunct="0">
      <a:spcBef>
        <a:spcPct val="0"/>
      </a:spcBef>
      <a:spcAft>
        <a:spcPct val="0"/>
      </a:spcAft>
      <a:buFont typeface="Arial" pitchFamily="34" charset="0"/>
      <a:defRPr kern="1200">
        <a:solidFill>
          <a:schemeClr val="tx1"/>
        </a:solidFill>
        <a:latin typeface="Arial" pitchFamily="34" charset="0"/>
        <a:ea typeface="SimSun" pitchFamily="2" charset="-122"/>
        <a:cs typeface="+mn-cs"/>
        <a:sym typeface="Arial" pitchFamily="34" charset="0"/>
      </a:defRPr>
    </a:lvl3pPr>
    <a:lvl4pPr marL="1371600" algn="l" rtl="0" eaLnBrk="0" fontAlgn="base" hangingPunct="0">
      <a:spcBef>
        <a:spcPct val="0"/>
      </a:spcBef>
      <a:spcAft>
        <a:spcPct val="0"/>
      </a:spcAft>
      <a:buFont typeface="Arial" pitchFamily="34" charset="0"/>
      <a:defRPr kern="1200">
        <a:solidFill>
          <a:schemeClr val="tx1"/>
        </a:solidFill>
        <a:latin typeface="Arial" pitchFamily="34" charset="0"/>
        <a:ea typeface="SimSun" pitchFamily="2" charset="-122"/>
        <a:cs typeface="+mn-cs"/>
        <a:sym typeface="Arial" pitchFamily="34" charset="0"/>
      </a:defRPr>
    </a:lvl4pPr>
    <a:lvl5pPr marL="1828800" algn="l" rtl="0" eaLnBrk="0" fontAlgn="base" hangingPunct="0">
      <a:spcBef>
        <a:spcPct val="0"/>
      </a:spcBef>
      <a:spcAft>
        <a:spcPct val="0"/>
      </a:spcAft>
      <a:buFont typeface="Arial" pitchFamily="34" charset="0"/>
      <a:defRPr kern="1200">
        <a:solidFill>
          <a:schemeClr val="tx1"/>
        </a:solidFill>
        <a:latin typeface="Arial" pitchFamily="34" charset="0"/>
        <a:ea typeface="SimSun" pitchFamily="2" charset="-122"/>
        <a:cs typeface="+mn-cs"/>
        <a:sym typeface="Arial" pitchFamily="34" charset="0"/>
      </a:defRPr>
    </a:lvl5pPr>
    <a:lvl6pPr marL="2286000" algn="l" defTabSz="914400" rtl="0" eaLnBrk="1" latinLnBrk="0" hangingPunct="1">
      <a:defRPr kern="1200">
        <a:solidFill>
          <a:schemeClr val="tx1"/>
        </a:solidFill>
        <a:latin typeface="Arial" pitchFamily="34" charset="0"/>
        <a:ea typeface="SimSun" pitchFamily="2" charset="-122"/>
        <a:cs typeface="+mn-cs"/>
        <a:sym typeface="Arial" pitchFamily="34" charset="0"/>
      </a:defRPr>
    </a:lvl6pPr>
    <a:lvl7pPr marL="2743200" algn="l" defTabSz="914400" rtl="0" eaLnBrk="1" latinLnBrk="0" hangingPunct="1">
      <a:defRPr kern="1200">
        <a:solidFill>
          <a:schemeClr val="tx1"/>
        </a:solidFill>
        <a:latin typeface="Arial" pitchFamily="34" charset="0"/>
        <a:ea typeface="SimSun" pitchFamily="2" charset="-122"/>
        <a:cs typeface="+mn-cs"/>
        <a:sym typeface="Arial" pitchFamily="34" charset="0"/>
      </a:defRPr>
    </a:lvl7pPr>
    <a:lvl8pPr marL="3200400" algn="l" defTabSz="914400" rtl="0" eaLnBrk="1" latinLnBrk="0" hangingPunct="1">
      <a:defRPr kern="1200">
        <a:solidFill>
          <a:schemeClr val="tx1"/>
        </a:solidFill>
        <a:latin typeface="Arial" pitchFamily="34" charset="0"/>
        <a:ea typeface="SimSun" pitchFamily="2" charset="-122"/>
        <a:cs typeface="+mn-cs"/>
        <a:sym typeface="Arial" pitchFamily="34" charset="0"/>
      </a:defRPr>
    </a:lvl8pPr>
    <a:lvl9pPr marL="3657600" algn="l" defTabSz="914400" rtl="0" eaLnBrk="1" latinLnBrk="0" hangingPunct="1">
      <a:defRPr kern="1200">
        <a:solidFill>
          <a:schemeClr val="tx1"/>
        </a:solidFill>
        <a:latin typeface="Arial" pitchFamily="34" charset="0"/>
        <a:ea typeface="SimSun" pitchFamily="2" charset="-122"/>
        <a:cs typeface="+mn-cs"/>
        <a:sym typeface="Arial" pitchFamily="34" charset="0"/>
      </a:defRPr>
    </a:lvl9pPr>
  </p:defaultTextStyle>
  <p:extLst>
    <p:ext uri="{EFAFB233-063F-42B5-8137-9DF3F51BA10A}">
      <p15:sldGuideLst xmlns="" xmlns:p15="http://schemas.microsoft.com/office/powerpoint/2012/main">
        <p15:guide id="1" orient="horz" pos="960">
          <p15:clr>
            <a:srgbClr val="A4A3A4"/>
          </p15:clr>
        </p15:guide>
        <p15:guide id="2" orient="horz" pos="528">
          <p15:clr>
            <a:srgbClr val="A4A3A4"/>
          </p15:clr>
        </p15:guide>
        <p15:guide id="3" pos="2880">
          <p15:clr>
            <a:srgbClr val="A4A3A4"/>
          </p15:clr>
        </p15:guide>
        <p15:guide id="4" pos="384">
          <p15:clr>
            <a:srgbClr val="A4A3A4"/>
          </p15:clr>
        </p15:guide>
        <p15:guide id="5" pos="480">
          <p15:clr>
            <a:srgbClr val="A4A3A4"/>
          </p15:clr>
        </p15:guide>
        <p15:guide id="6" pos="768">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rancisco" initials="F" lastIdx="3" clrIdx="0"/>
  <p:cmAuthor id="1" name="Rosane Uribe" initials="Rosane"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506" y="-156"/>
      </p:cViewPr>
      <p:guideLst>
        <p:guide orient="horz" pos="960"/>
        <p:guide orient="horz" pos="528"/>
        <p:guide pos="2880"/>
        <p:guide pos="384"/>
        <p:guide pos="480"/>
        <p:guide pos="768"/>
      </p:guideLst>
    </p:cSldViewPr>
  </p:slideViewPr>
  <p:notesTextViewPr>
    <p:cViewPr>
      <p:scale>
        <a:sx n="1" d="1"/>
        <a:sy n="1" d="1"/>
      </p:scale>
      <p:origin x="0" y="0"/>
    </p:cViewPr>
  </p:notesTextViewPr>
  <p:notesViewPr>
    <p:cSldViewPr>
      <p:cViewPr>
        <p:scale>
          <a:sx n="77" d="100"/>
          <a:sy n="77" d="100"/>
        </p:scale>
        <p:origin x="2994" y="-498"/>
      </p:cViewPr>
      <p:guideLst/>
    </p:cSldViewPr>
  </p:notes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F37B71-7B3B-44F1-96F5-6E46AF90C8AD}" type="doc">
      <dgm:prSet loTypeId="urn:microsoft.com/office/officeart/2005/8/layout/vProcess5" loCatId="process" qsTypeId="urn:microsoft.com/office/officeart/2005/8/quickstyle/simple1" qsCatId="simple" csTypeId="urn:microsoft.com/office/officeart/2005/8/colors/accent0_1" csCatId="mainScheme" phldr="1"/>
      <dgm:spPr/>
    </dgm:pt>
    <dgm:pt modelId="{0D6D29CC-4DB3-48E2-87D4-315BD8CFF353}">
      <dgm:prSet phldrT="[Texto]" custT="1"/>
      <dgm:spPr>
        <a:xfrm>
          <a:off x="1796" y="751332"/>
          <a:ext cx="1167037" cy="1001776"/>
        </a:xfrm>
        <a:solidFill>
          <a:schemeClr val="bg1">
            <a:lumMod val="50000"/>
            <a:alpha val="16000"/>
          </a:schemeClr>
        </a:solidFill>
        <a:ln w="12700">
          <a:solidFill>
            <a:schemeClr val="bg1">
              <a:lumMod val="85000"/>
            </a:schemeClr>
          </a:solidFill>
        </a:ln>
      </dgm:spPr>
      <dgm:t>
        <a:bodyPr/>
        <a:lstStyle/>
        <a:p>
          <a:r>
            <a:rPr lang="es-PE" sz="900" dirty="0">
              <a:latin typeface="+mj-lt"/>
            </a:rPr>
            <a:t>Capítulo </a:t>
          </a:r>
          <a:r>
            <a:rPr lang="es-PE" sz="900" dirty="0" smtClean="0">
              <a:latin typeface="+mj-lt"/>
            </a:rPr>
            <a:t>9: </a:t>
          </a:r>
          <a:r>
            <a:rPr lang="es-PE" sz="900" dirty="0" smtClean="0"/>
            <a:t>A</a:t>
          </a:r>
          <a:r>
            <a:rPr lang="en-US" sz="900" dirty="0" err="1" smtClean="0"/>
            <a:t>ccess</a:t>
          </a:r>
          <a:r>
            <a:rPr lang="en-US" sz="900" dirty="0" smtClean="0"/>
            <a:t> to Reactive Stream Data Source</a:t>
          </a:r>
          <a:endParaRPr lang="es-PE" sz="900" dirty="0">
            <a:latin typeface="+mj-lt"/>
            <a:ea typeface="+mn-ea"/>
            <a:cs typeface="Arial" pitchFamily="34" charset="0"/>
          </a:endParaRPr>
        </a:p>
      </dgm:t>
    </dgm:pt>
    <dgm:pt modelId="{98031A2F-825C-4760-A7DB-9226161166C4}" type="parTrans" cxnId="{BF213888-E39C-492D-A287-D5CA0A2AAA77}">
      <dgm:prSet/>
      <dgm:spPr/>
      <dgm:t>
        <a:bodyPr/>
        <a:lstStyle/>
        <a:p>
          <a:endParaRPr lang="es-PE" sz="900">
            <a:latin typeface="+mj-lt"/>
            <a:cs typeface="Arial" pitchFamily="34" charset="0"/>
          </a:endParaRPr>
        </a:p>
      </dgm:t>
    </dgm:pt>
    <dgm:pt modelId="{31BE1D60-E733-4A2D-8247-CB4A99FF9055}" type="sibTrans" cxnId="{BF213888-E39C-492D-A287-D5CA0A2AAA77}">
      <dgm:prSet custT="1"/>
      <dgm:spPr>
        <a:solidFill>
          <a:schemeClr val="bg1">
            <a:lumMod val="75000"/>
            <a:alpha val="90000"/>
          </a:schemeClr>
        </a:solidFill>
        <a:ln w="3175">
          <a:solidFill>
            <a:schemeClr val="bg1">
              <a:lumMod val="75000"/>
              <a:alpha val="90000"/>
            </a:schemeClr>
          </a:solidFill>
        </a:ln>
      </dgm:spPr>
      <dgm:t>
        <a:bodyPr/>
        <a:lstStyle/>
        <a:p>
          <a:endParaRPr lang="es-PE" sz="900">
            <a:latin typeface="+mj-lt"/>
            <a:cs typeface="Arial" pitchFamily="34" charset="0"/>
          </a:endParaRPr>
        </a:p>
      </dgm:t>
    </dgm:pt>
    <dgm:pt modelId="{54992F18-A5D4-4AA8-80B9-97C49B289D33}" type="pres">
      <dgm:prSet presAssocID="{6DF37B71-7B3B-44F1-96F5-6E46AF90C8AD}" presName="outerComposite" presStyleCnt="0">
        <dgm:presLayoutVars>
          <dgm:chMax val="5"/>
          <dgm:dir/>
          <dgm:resizeHandles val="exact"/>
        </dgm:presLayoutVars>
      </dgm:prSet>
      <dgm:spPr/>
    </dgm:pt>
    <dgm:pt modelId="{FCACC8AF-3748-479E-8671-4511F2035828}" type="pres">
      <dgm:prSet presAssocID="{6DF37B71-7B3B-44F1-96F5-6E46AF90C8AD}" presName="dummyMaxCanvas" presStyleCnt="0">
        <dgm:presLayoutVars/>
      </dgm:prSet>
      <dgm:spPr/>
    </dgm:pt>
    <dgm:pt modelId="{6518456F-8BFC-4146-8F3C-00F3DE6173A4}" type="pres">
      <dgm:prSet presAssocID="{6DF37B71-7B3B-44F1-96F5-6E46AF90C8AD}" presName="OneNode_1" presStyleLbl="node1" presStyleIdx="0" presStyleCnt="1">
        <dgm:presLayoutVars>
          <dgm:bulletEnabled val="1"/>
        </dgm:presLayoutVars>
      </dgm:prSet>
      <dgm:spPr/>
      <dgm:t>
        <a:bodyPr/>
        <a:lstStyle/>
        <a:p>
          <a:endParaRPr lang="es-PE"/>
        </a:p>
      </dgm:t>
    </dgm:pt>
  </dgm:ptLst>
  <dgm:cxnLst>
    <dgm:cxn modelId="{BF213888-E39C-492D-A287-D5CA0A2AAA77}" srcId="{6DF37B71-7B3B-44F1-96F5-6E46AF90C8AD}" destId="{0D6D29CC-4DB3-48E2-87D4-315BD8CFF353}" srcOrd="0" destOrd="0" parTransId="{98031A2F-825C-4760-A7DB-9226161166C4}" sibTransId="{31BE1D60-E733-4A2D-8247-CB4A99FF9055}"/>
    <dgm:cxn modelId="{7DA8191D-4443-49E7-94E4-045F5B6C69BC}" type="presOf" srcId="{6DF37B71-7B3B-44F1-96F5-6E46AF90C8AD}" destId="{54992F18-A5D4-4AA8-80B9-97C49B289D33}" srcOrd="0" destOrd="0" presId="urn:microsoft.com/office/officeart/2005/8/layout/vProcess5"/>
    <dgm:cxn modelId="{57184069-9474-418E-8B4E-608ADDEBE26E}" type="presOf" srcId="{0D6D29CC-4DB3-48E2-87D4-315BD8CFF353}" destId="{6518456F-8BFC-4146-8F3C-00F3DE6173A4}" srcOrd="0" destOrd="0" presId="urn:microsoft.com/office/officeart/2005/8/layout/vProcess5"/>
    <dgm:cxn modelId="{CA41FC7E-F7FB-4700-8705-8376947174D5}" type="presParOf" srcId="{54992F18-A5D4-4AA8-80B9-97C49B289D33}" destId="{FCACC8AF-3748-479E-8671-4511F2035828}" srcOrd="0" destOrd="0" presId="urn:microsoft.com/office/officeart/2005/8/layout/vProcess5"/>
    <dgm:cxn modelId="{D32648C4-BC96-4C8E-A91E-3E8233C3F8F9}" type="presParOf" srcId="{54992F18-A5D4-4AA8-80B9-97C49B289D33}" destId="{6518456F-8BFC-4146-8F3C-00F3DE6173A4}" srcOrd="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18456F-8BFC-4146-8F3C-00F3DE6173A4}">
      <dsp:nvSpPr>
        <dsp:cNvPr id="0" name=""/>
        <dsp:cNvSpPr/>
      </dsp:nvSpPr>
      <dsp:spPr>
        <a:xfrm>
          <a:off x="0" y="190494"/>
          <a:ext cx="5105266" cy="380989"/>
        </a:xfrm>
        <a:prstGeom prst="roundRect">
          <a:avLst>
            <a:gd name="adj" fmla="val 10000"/>
          </a:avLst>
        </a:prstGeom>
        <a:solidFill>
          <a:schemeClr val="bg1">
            <a:lumMod val="50000"/>
            <a:alpha val="16000"/>
          </a:schemeClr>
        </a:solidFill>
        <a:ln w="12700" cap="flat" cmpd="sng" algn="ctr">
          <a:solidFill>
            <a:schemeClr val="bg1">
              <a:lumMod val="8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s-PE" sz="900" kern="1200" dirty="0">
              <a:latin typeface="+mj-lt"/>
            </a:rPr>
            <a:t>Capítulo </a:t>
          </a:r>
          <a:r>
            <a:rPr lang="es-PE" sz="900" kern="1200" dirty="0" smtClean="0">
              <a:latin typeface="+mj-lt"/>
            </a:rPr>
            <a:t>9: </a:t>
          </a:r>
          <a:r>
            <a:rPr lang="es-PE" sz="900" kern="1200" dirty="0" smtClean="0"/>
            <a:t>A</a:t>
          </a:r>
          <a:r>
            <a:rPr lang="en-US" sz="900" kern="1200" dirty="0" err="1" smtClean="0"/>
            <a:t>ccess</a:t>
          </a:r>
          <a:r>
            <a:rPr lang="en-US" sz="900" kern="1200" dirty="0" smtClean="0"/>
            <a:t> to Reactive Stream Data Source</a:t>
          </a:r>
          <a:endParaRPr lang="es-PE" sz="900" kern="1200" dirty="0">
            <a:latin typeface="+mj-lt"/>
            <a:ea typeface="+mn-ea"/>
            <a:cs typeface="Arial" pitchFamily="34" charset="0"/>
          </a:endParaRPr>
        </a:p>
      </dsp:txBody>
      <dsp:txXfrm>
        <a:off x="11159" y="201653"/>
        <a:ext cx="5082948" cy="35867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ángulo 5"/>
          <p:cNvSpPr/>
          <p:nvPr/>
        </p:nvSpPr>
        <p:spPr>
          <a:xfrm>
            <a:off x="97630" y="8982104"/>
            <a:ext cx="6836395" cy="230832"/>
          </a:xfrm>
          <a:prstGeom prst="rect">
            <a:avLst/>
          </a:prstGeom>
        </p:spPr>
        <p:txBody>
          <a:bodyPr wrap="square">
            <a:spAutoFit/>
          </a:bodyPr>
          <a:lstStyle/>
          <a:p>
            <a:pPr marR="1270">
              <a:spcAft>
                <a:spcPts val="0"/>
              </a:spcAft>
              <a:tabLst>
                <a:tab pos="2743200" algn="ctr"/>
                <a:tab pos="5486400" algn="r"/>
                <a:tab pos="5311140" algn="l"/>
              </a:tabLst>
            </a:pPr>
            <a:r>
              <a:rPr lang="en-US" sz="900" i="1" dirty="0">
                <a:solidFill>
                  <a:schemeClr val="tx1"/>
                </a:solidFill>
                <a:ea typeface="Times New Roman" panose="02020603050405020304" pitchFamily="18" charset="0"/>
              </a:rPr>
              <a:t>Cibertec </a:t>
            </a:r>
            <a:r>
              <a:rPr lang="en-US" sz="900" i="1" dirty="0" err="1">
                <a:solidFill>
                  <a:schemeClr val="tx1"/>
                </a:solidFill>
                <a:ea typeface="Times New Roman" panose="02020603050405020304" pitchFamily="18" charset="0"/>
              </a:rPr>
              <a:t>Perú</a:t>
            </a:r>
            <a:r>
              <a:rPr lang="en-US" sz="900" i="1" dirty="0">
                <a:solidFill>
                  <a:schemeClr val="tx1"/>
                </a:solidFill>
                <a:ea typeface="Times New Roman" panose="02020603050405020304" pitchFamily="18" charset="0"/>
              </a:rPr>
              <a:t> S.A.C - </a:t>
            </a:r>
            <a:r>
              <a:rPr lang="es-PE" sz="900" i="1" dirty="0"/>
              <a:t>Java 8.0 </a:t>
            </a:r>
            <a:r>
              <a:rPr lang="es-PE" sz="900" i="1" dirty="0" err="1"/>
              <a:t>Advanced</a:t>
            </a:r>
            <a:r>
              <a:rPr lang="es-PE" sz="900" i="1" dirty="0"/>
              <a:t> </a:t>
            </a:r>
            <a:r>
              <a:rPr lang="es-PE" sz="900" i="1" dirty="0" err="1"/>
              <a:t>Developer</a:t>
            </a:r>
            <a:r>
              <a:rPr lang="es-PE" sz="900" i="1" dirty="0"/>
              <a:t> </a:t>
            </a:r>
            <a:r>
              <a:rPr lang="en-US" sz="900" i="1" dirty="0">
                <a:solidFill>
                  <a:schemeClr val="tx1"/>
                </a:solidFill>
                <a:ea typeface="Times New Roman" panose="02020603050405020304" pitchFamily="18" charset="0"/>
              </a:rPr>
              <a:t>	</a:t>
            </a:r>
            <a:endParaRPr lang="es-PE" sz="900" i="1" dirty="0">
              <a:solidFill>
                <a:schemeClr val="tx1"/>
              </a:solidFill>
              <a:effectLst/>
              <a:latin typeface="Times New Roman" panose="02020603050405020304" pitchFamily="18" charset="0"/>
              <a:ea typeface="Times New Roman" panose="02020603050405020304" pitchFamily="18" charset="0"/>
            </a:endParaRPr>
          </a:p>
        </p:txBody>
      </p:sp>
      <p:sp>
        <p:nvSpPr>
          <p:cNvPr id="7" name="Marcador de número de diapositiva 3"/>
          <p:cNvSpPr>
            <a:spLocks noGrp="1"/>
          </p:cNvSpPr>
          <p:nvPr>
            <p:ph type="sldNum" sz="quarter" idx="3"/>
          </p:nvPr>
        </p:nvSpPr>
        <p:spPr>
          <a:xfrm>
            <a:off x="4943437" y="8896652"/>
            <a:ext cx="2024103" cy="310183"/>
          </a:xfrm>
          <a:prstGeom prst="rect">
            <a:avLst/>
          </a:prstGeom>
        </p:spPr>
        <p:txBody>
          <a:bodyPr vert="horz" lIns="91440" tIns="45720" rIns="91440" bIns="45720" rtlCol="0" anchor="b"/>
          <a:lstStyle>
            <a:lvl1pPr algn="r">
              <a:defRPr sz="1200"/>
            </a:lvl1pPr>
          </a:lstStyle>
          <a:p>
            <a:fld id="{2D275753-16DF-4C7D-BDAE-F5E0DF361801}" type="slidenum">
              <a:rPr lang="es-PE" sz="900" i="1" smtClean="0">
                <a:solidFill>
                  <a:schemeClr val="tx1"/>
                </a:solidFill>
              </a:rPr>
              <a:t>‹Nº›</a:t>
            </a:fld>
            <a:endParaRPr lang="es-PE" sz="900" i="1" dirty="0">
              <a:solidFill>
                <a:schemeClr val="tx1"/>
              </a:solidFill>
            </a:endParaRPr>
          </a:p>
        </p:txBody>
      </p:sp>
      <p:cxnSp>
        <p:nvCxnSpPr>
          <p:cNvPr id="8" name="Conector recto 7"/>
          <p:cNvCxnSpPr/>
          <p:nvPr/>
        </p:nvCxnSpPr>
        <p:spPr>
          <a:xfrm>
            <a:off x="0" y="8996912"/>
            <a:ext cx="7099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3 Grupo"/>
          <p:cNvGrpSpPr>
            <a:grpSpLocks/>
          </p:cNvGrpSpPr>
          <p:nvPr/>
        </p:nvGrpSpPr>
        <p:grpSpPr bwMode="auto">
          <a:xfrm>
            <a:off x="6086407" y="53505"/>
            <a:ext cx="807352" cy="526872"/>
            <a:chOff x="0" y="0"/>
            <a:chExt cx="1960685" cy="1178170"/>
          </a:xfrm>
        </p:grpSpPr>
        <p:pic>
          <p:nvPicPr>
            <p:cNvPr id="10" name="Imagen 1"/>
            <p:cNvPicPr>
              <a:picLocks noChangeAspect="1"/>
            </p:cNvPicPr>
            <p:nvPr/>
          </p:nvPicPr>
          <p:blipFill>
            <a:blip r:embed="rId2" cstate="print">
              <a:extLst>
                <a:ext uri="{28A0092B-C50C-407E-A947-70E740481C1C}">
                  <a14:useLocalDpi xmlns:a14="http://schemas.microsoft.com/office/drawing/2010/main" val="0"/>
                </a:ext>
              </a:extLst>
            </a:blip>
            <a:srcRect l="21629" t="24245" r="66458" b="54298"/>
            <a:stretch>
              <a:fillRect/>
            </a:stretch>
          </p:blipFill>
          <p:spPr bwMode="auto">
            <a:xfrm>
              <a:off x="624254" y="0"/>
              <a:ext cx="668216" cy="67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Imagen 2"/>
            <p:cNvPicPr>
              <a:picLocks noChangeAspect="1"/>
            </p:cNvPicPr>
            <p:nvPr/>
          </p:nvPicPr>
          <p:blipFill>
            <a:blip r:embed="rId3" cstate="print">
              <a:extLst>
                <a:ext uri="{28A0092B-C50C-407E-A947-70E740481C1C}">
                  <a14:useLocalDpi xmlns:a14="http://schemas.microsoft.com/office/drawing/2010/main" val="0"/>
                </a:ext>
              </a:extLst>
            </a:blip>
            <a:srcRect l="34639" t="29260" r="23824" b="54298"/>
            <a:stretch>
              <a:fillRect/>
            </a:stretch>
          </p:blipFill>
          <p:spPr bwMode="auto">
            <a:xfrm>
              <a:off x="0" y="738554"/>
              <a:ext cx="1960685" cy="439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55428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Notes_TextBox_Placeholder"/>
          <p:cNvSpPr>
            <a:spLocks noGrp="1" noChangeArrowheads="1"/>
          </p:cNvSpPr>
          <p:nvPr/>
        </p:nvSpPr>
        <p:spPr bwMode="auto">
          <a:xfrm>
            <a:off x="547688" y="5278438"/>
            <a:ext cx="5942012" cy="319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lIns="12915" tIns="12915" rIns="12915" bIns="12915"/>
          <a:lstStyle>
            <a:lvl1pPr defTabSz="0">
              <a:spcBef>
                <a:spcPct val="30000"/>
              </a:spcBef>
              <a:defRPr sz="1200">
                <a:solidFill>
                  <a:schemeClr val="tx1"/>
                </a:solidFill>
                <a:latin typeface="Arial" pitchFamily="34" charset="0"/>
              </a:defRPr>
            </a:lvl1pPr>
            <a:lvl2pPr defTabSz="0">
              <a:spcBef>
                <a:spcPct val="30000"/>
              </a:spcBef>
              <a:defRPr sz="1200">
                <a:solidFill>
                  <a:schemeClr val="tx1"/>
                </a:solidFill>
                <a:latin typeface="Arial" pitchFamily="34" charset="0"/>
              </a:defRPr>
            </a:lvl2pPr>
            <a:lvl3pPr defTabSz="0">
              <a:spcBef>
                <a:spcPct val="30000"/>
              </a:spcBef>
              <a:defRPr sz="1200">
                <a:solidFill>
                  <a:schemeClr val="tx1"/>
                </a:solidFill>
                <a:latin typeface="Arial" pitchFamily="34" charset="0"/>
              </a:defRPr>
            </a:lvl3pPr>
            <a:lvl4pPr defTabSz="0">
              <a:spcBef>
                <a:spcPct val="30000"/>
              </a:spcBef>
              <a:defRPr sz="1200">
                <a:solidFill>
                  <a:schemeClr val="tx1"/>
                </a:solidFill>
                <a:latin typeface="Arial" pitchFamily="34" charset="0"/>
              </a:defRPr>
            </a:lvl4pPr>
            <a:lvl5pPr defTabSz="0">
              <a:spcBef>
                <a:spcPct val="30000"/>
              </a:spcBef>
              <a:defRPr sz="1200">
                <a:solidFill>
                  <a:schemeClr val="tx1"/>
                </a:solidFill>
                <a:latin typeface="Arial" pitchFamily="34" charset="0"/>
              </a:defRPr>
            </a:lvl5pPr>
            <a:lvl6pPr marL="457200" defTabSz="0" eaLnBrk="0" fontAlgn="base" hangingPunct="0">
              <a:spcBef>
                <a:spcPct val="30000"/>
              </a:spcBef>
              <a:spcAft>
                <a:spcPct val="0"/>
              </a:spcAft>
              <a:defRPr sz="1200">
                <a:solidFill>
                  <a:schemeClr val="tx1"/>
                </a:solidFill>
                <a:latin typeface="Arial" pitchFamily="34" charset="0"/>
              </a:defRPr>
            </a:lvl6pPr>
            <a:lvl7pPr marL="914400" defTabSz="0" eaLnBrk="0" fontAlgn="base" hangingPunct="0">
              <a:spcBef>
                <a:spcPct val="30000"/>
              </a:spcBef>
              <a:spcAft>
                <a:spcPct val="0"/>
              </a:spcAft>
              <a:defRPr sz="1200">
                <a:solidFill>
                  <a:schemeClr val="tx1"/>
                </a:solidFill>
                <a:latin typeface="Arial" pitchFamily="34" charset="0"/>
              </a:defRPr>
            </a:lvl7pPr>
            <a:lvl8pPr marL="1371600" defTabSz="0" eaLnBrk="0" fontAlgn="base" hangingPunct="0">
              <a:spcBef>
                <a:spcPct val="30000"/>
              </a:spcBef>
              <a:spcAft>
                <a:spcPct val="0"/>
              </a:spcAft>
              <a:defRPr sz="1200">
                <a:solidFill>
                  <a:schemeClr val="tx1"/>
                </a:solidFill>
                <a:latin typeface="Arial" pitchFamily="34" charset="0"/>
              </a:defRPr>
            </a:lvl8pPr>
            <a:lvl9pPr marL="1828800" defTabSz="0" eaLnBrk="0" fontAlgn="base" hangingPunct="0">
              <a:spcBef>
                <a:spcPct val="30000"/>
              </a:spcBef>
              <a:spcAft>
                <a:spcPct val="0"/>
              </a:spcAft>
              <a:defRPr sz="1200">
                <a:solidFill>
                  <a:schemeClr val="tx1"/>
                </a:solidFill>
                <a:latin typeface="Arial" pitchFamily="34" charset="0"/>
              </a:defRPr>
            </a:lvl9pPr>
          </a:lstStyle>
          <a:p>
            <a:pPr>
              <a:buFontTx/>
              <a:buNone/>
              <a:defRPr/>
            </a:pPr>
            <a:r>
              <a:rPr lang="es-PE" altLang="zh-CN"/>
              <a:t>Click to edit Master text styles</a:t>
            </a:r>
          </a:p>
          <a:p>
            <a:pPr>
              <a:buFontTx/>
              <a:buNone/>
              <a:defRPr/>
            </a:pPr>
            <a:r>
              <a:rPr lang="es-PE" altLang="zh-CN"/>
              <a:t>Second level</a:t>
            </a:r>
          </a:p>
          <a:p>
            <a:pPr>
              <a:buFontTx/>
              <a:buNone/>
              <a:defRPr/>
            </a:pPr>
            <a:r>
              <a:rPr lang="es-PE" altLang="zh-CN"/>
              <a:t>Third level</a:t>
            </a:r>
          </a:p>
          <a:p>
            <a:pPr>
              <a:buFontTx/>
              <a:buNone/>
              <a:defRPr/>
            </a:pPr>
            <a:r>
              <a:rPr lang="es-PE" altLang="zh-CN"/>
              <a:t>Fourth level</a:t>
            </a:r>
          </a:p>
          <a:p>
            <a:pPr>
              <a:buFontTx/>
              <a:buNone/>
              <a:defRPr/>
            </a:pPr>
            <a:r>
              <a:rPr lang="es-PE" altLang="zh-CN"/>
              <a:t>Fifth level</a:t>
            </a:r>
          </a:p>
        </p:txBody>
      </p:sp>
      <p:sp>
        <p:nvSpPr>
          <p:cNvPr id="2051" name="Rectangle 11"/>
          <p:cNvSpPr>
            <a:spLocks noGrp="1" noChangeArrowheads="1"/>
          </p:cNvSpPr>
          <p:nvPr>
            <p:ph type="ftr" sz="quarter" idx="4"/>
          </p:nvPr>
        </p:nvSpPr>
        <p:spPr bwMode="auto">
          <a:xfrm>
            <a:off x="457200" y="8791575"/>
            <a:ext cx="60769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a:defRPr sz="1100" b="1"/>
            </a:lvl1pPr>
          </a:lstStyle>
          <a:p>
            <a:pPr>
              <a:defRPr/>
            </a:pPr>
            <a:r>
              <a:rPr lang="en-US" altLang="es-PE"/>
              <a:t>1 - 3</a:t>
            </a:r>
            <a:endParaRPr lang="es-PE" altLang="en-US" sz="1800" b="0"/>
          </a:p>
        </p:txBody>
      </p:sp>
    </p:spTree>
    <p:extLst>
      <p:ext uri="{BB962C8B-B14F-4D97-AF65-F5344CB8AC3E}">
        <p14:creationId xmlns:p14="http://schemas.microsoft.com/office/powerpoint/2010/main" val="188844697"/>
      </p:ext>
    </p:extLst>
  </p:cSld>
  <p:clrMap bg1="lt1" tx1="dk1" bg2="lt2" tx2="dk2" accent1="accent1" accent2="accent2" accent3="accent3" accent4="accent4" accent5="accent5" accent6="accent6" hlink="hlink" folHlink="folHlink"/>
  <p:hf hdr="0" dt="0"/>
  <p:notesStyle>
    <a:lvl1pPr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1pPr>
    <a:lvl2pPr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2pPr>
    <a:lvl3pPr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3pPr>
    <a:lvl4pPr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4pPr>
    <a:lvl5pPr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itle_Gray_Number"/>
          <p:cNvSpPr>
            <a:spLocks noChangeArrowheads="1"/>
          </p:cNvSpPr>
          <p:nvPr/>
        </p:nvSpPr>
        <p:spPr bwMode="gray">
          <a:xfrm>
            <a:off x="3505200" y="952500"/>
            <a:ext cx="2057400" cy="4318000"/>
          </a:xfrm>
          <a:prstGeom prst="rect">
            <a:avLst/>
          </a:prstGeom>
          <a:solidFill>
            <a:srgbClr val="FFFFFF"/>
          </a:solidFill>
          <a:ln w="9525">
            <a:solidFill>
              <a:srgbClr val="FFFFFF"/>
            </a:solidFill>
            <a:miter lim="800000"/>
            <a:headEnd/>
            <a:tailEnd/>
          </a:ln>
        </p:spPr>
        <p:txBody>
          <a:bodyPr wrap="none" lIns="12700" tIns="12700" rIns="12700" bIns="12700" anchor="ct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algn="ctr" eaLnBrk="1" hangingPunct="1">
              <a:buClr>
                <a:srgbClr val="000000"/>
              </a:buClr>
              <a:buFont typeface="Arial" charset="0"/>
              <a:buNone/>
            </a:pPr>
            <a:r>
              <a:rPr lang="en-US" altLang="es-PE" sz="27700" b="1">
                <a:solidFill>
                  <a:srgbClr val="CCCCCC"/>
                </a:solidFill>
                <a:latin typeface="Times New Roman" pitchFamily="18" charset="0"/>
              </a:rPr>
              <a:t>4</a:t>
            </a:r>
            <a:endParaRPr lang="en-US" altLang="es-PE" sz="27700" b="1" dirty="0">
              <a:solidFill>
                <a:srgbClr val="CCCCCC"/>
              </a:solidFill>
              <a:latin typeface="Times New Roman" pitchFamily="18" charset="0"/>
            </a:endParaRPr>
          </a:p>
        </p:txBody>
      </p:sp>
      <p:sp>
        <p:nvSpPr>
          <p:cNvPr id="276483" name="Default_Title"/>
          <p:cNvSpPr>
            <a:spLocks noGrp="1" noChangeArrowheads="1"/>
          </p:cNvSpPr>
          <p:nvPr>
            <p:ph type="ctrTitle"/>
          </p:nvPr>
        </p:nvSpPr>
        <p:spPr>
          <a:xfrm>
            <a:off x="914400" y="2667000"/>
            <a:ext cx="7315200" cy="685800"/>
          </a:xfrm>
        </p:spPr>
        <p:txBody>
          <a:bodyPr/>
          <a:lstStyle>
            <a:lvl1pPr>
              <a:spcBef>
                <a:spcPct val="0"/>
              </a:spcBef>
              <a:defRPr/>
            </a:lvl1pPr>
          </a:lstStyle>
          <a:p>
            <a:r>
              <a:rPr lang="en-US"/>
              <a:t>Click to edit Master title style</a:t>
            </a:r>
          </a:p>
        </p:txBody>
      </p:sp>
      <p:sp>
        <p:nvSpPr>
          <p:cNvPr id="276484" name="Title_PlaceholderSubtitle"/>
          <p:cNvSpPr>
            <a:spLocks noGrp="1" noChangeArrowheads="1"/>
          </p:cNvSpPr>
          <p:nvPr>
            <p:ph type="subTitle" idx="1"/>
          </p:nvPr>
        </p:nvSpPr>
        <p:spPr bwMode="auto">
          <a:xfrm>
            <a:off x="927100" y="4419600"/>
            <a:ext cx="7302500" cy="431800"/>
          </a:xfrm>
        </p:spPr>
        <p:txBody>
          <a:bodyPr/>
          <a:lstStyle>
            <a:lvl1pPr algn="ctr">
              <a:defRPr/>
            </a:lvl1pPr>
          </a:lstStyle>
          <a:p>
            <a:r>
              <a:rPr lang="en-US"/>
              <a:t>Click to edit Master subtitle style</a:t>
            </a:r>
          </a:p>
        </p:txBody>
      </p:sp>
      <p:sp>
        <p:nvSpPr>
          <p:cNvPr id="7" name="Slide_Copyright"/>
          <p:cNvSpPr>
            <a:spLocks noChangeArrowheads="1"/>
          </p:cNvSpPr>
          <p:nvPr userDrawn="1"/>
        </p:nvSpPr>
        <p:spPr bwMode="auto">
          <a:xfrm>
            <a:off x="2517775" y="6564666"/>
            <a:ext cx="41021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indent="0" algn="ctr" defTabSz="914400" rtl="0" eaLnBrk="1" fontAlgn="base" latinLnBrk="0" hangingPunct="1">
              <a:lnSpc>
                <a:spcPct val="100000"/>
              </a:lnSpc>
              <a:spcBef>
                <a:spcPct val="0"/>
              </a:spcBef>
              <a:spcAft>
                <a:spcPct val="0"/>
              </a:spcAft>
              <a:buClrTx/>
              <a:buSzTx/>
              <a:buFontTx/>
              <a:buNone/>
              <a:tabLst/>
              <a:defRPr/>
            </a:pPr>
            <a:r>
              <a:rPr lang="es-ES" sz="1000" i="1" kern="1200" dirty="0">
                <a:solidFill>
                  <a:schemeClr val="tx1">
                    <a:lumMod val="50000"/>
                    <a:lumOff val="50000"/>
                  </a:schemeClr>
                </a:solidFill>
                <a:effectLst/>
                <a:latin typeface="Arial" charset="0"/>
                <a:ea typeface="+mn-ea"/>
                <a:cs typeface="Arial" charset="0"/>
              </a:rPr>
              <a:t>Copyright © Todos los Derechos Reservados - Cibertec Perú SAC</a:t>
            </a:r>
            <a:r>
              <a:rPr lang="en-US" altLang="es-PE" sz="1000" i="1" dirty="0">
                <a:solidFill>
                  <a:schemeClr val="tx1">
                    <a:lumMod val="50000"/>
                    <a:lumOff val="50000"/>
                  </a:schemeClr>
                </a:solidFill>
              </a:rPr>
              <a:t>.</a:t>
            </a:r>
          </a:p>
        </p:txBody>
      </p:sp>
      <p:pic>
        <p:nvPicPr>
          <p:cNvPr id="8" name="Imagen 7"/>
          <p:cNvPicPr>
            <a:picLocks noChangeAspect="1"/>
          </p:cNvPicPr>
          <p:nvPr userDrawn="1"/>
        </p:nvPicPr>
        <p:blipFill rotWithShape="1">
          <a:blip r:embed="rId2"/>
          <a:srcRect l="26000" t="4480" r="8000"/>
          <a:stretch/>
        </p:blipFill>
        <p:spPr>
          <a:xfrm>
            <a:off x="6748696" y="6531523"/>
            <a:ext cx="2057400" cy="219992"/>
          </a:xfrm>
          <a:prstGeom prst="rect">
            <a:avLst/>
          </a:prstGeom>
        </p:spPr>
      </p:pic>
    </p:spTree>
    <p:extLst>
      <p:ext uri="{BB962C8B-B14F-4D97-AF65-F5344CB8AC3E}">
        <p14:creationId xmlns:p14="http://schemas.microsoft.com/office/powerpoint/2010/main" val="301310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860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447800"/>
            <a:ext cx="7918450" cy="1751013"/>
          </a:xfrm>
        </p:spPr>
        <p:txBody>
          <a:bodyPr/>
          <a:lstStyle>
            <a:lvl2pPr>
              <a:buFont typeface="+mj-lt"/>
              <a:buAutoNum type="arabicPeriod"/>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2327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447800"/>
            <a:ext cx="7918450" cy="1751013"/>
          </a:xfrm>
        </p:spPr>
        <p:txBody>
          <a:bodyPr/>
          <a:lstStyle>
            <a:lvl2pPr>
              <a:buFont typeface="+mj-lt"/>
              <a:buAutoNum type="arabicPeriod"/>
              <a:defRPr/>
            </a:lvl2pPr>
            <a:lvl3pPr marL="1146175" indent="-457200">
              <a:buFont typeface="+mj-lt"/>
              <a:buAutoNum type="alphaU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25126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46849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609600" y="439738"/>
            <a:ext cx="7918450" cy="876300"/>
          </a:xfrm>
        </p:spPr>
        <p:txBody>
          <a:bodyPr/>
          <a:lstStyle/>
          <a:p>
            <a:r>
              <a:rPr lang="es-ES"/>
              <a:t>Haga clic para modificar el estilo de título del patrón</a:t>
            </a:r>
            <a:endParaRPr lang="es-PE"/>
          </a:p>
        </p:txBody>
      </p:sp>
    </p:spTree>
    <p:extLst>
      <p:ext uri="{BB962C8B-B14F-4D97-AF65-F5344CB8AC3E}">
        <p14:creationId xmlns:p14="http://schemas.microsoft.com/office/powerpoint/2010/main" val="4069078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Slide_PlaceholderText"/>
          <p:cNvSpPr>
            <a:spLocks noGrp="1" noChangeArrowheads="1"/>
          </p:cNvSpPr>
          <p:nvPr>
            <p:ph type="body" idx="1"/>
          </p:nvPr>
        </p:nvSpPr>
        <p:spPr bwMode="gray">
          <a:xfrm>
            <a:off x="609600" y="1447800"/>
            <a:ext cx="7918450" cy="175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00" tIns="12700" rIns="12700" bIns="12700" numCol="1" anchor="t" anchorCtr="0" compatLnSpc="1">
            <a:prstTxWarp prst="textNoShape">
              <a:avLst/>
            </a:prstTxWarp>
            <a:spAutoFit/>
          </a:bodyPr>
          <a:lstStyle/>
          <a:p>
            <a:pPr lvl="0"/>
            <a:r>
              <a:rPr lang="en-US" altLang="es-PE" dirty="0"/>
              <a:t>Click to edit Master text styles</a:t>
            </a:r>
          </a:p>
          <a:p>
            <a:pPr lvl="1"/>
            <a:r>
              <a:rPr lang="en-US" altLang="es-PE" dirty="0"/>
              <a:t>Second level</a:t>
            </a:r>
          </a:p>
          <a:p>
            <a:pPr lvl="2"/>
            <a:r>
              <a:rPr lang="en-US" altLang="es-PE" dirty="0"/>
              <a:t>Third level</a:t>
            </a:r>
          </a:p>
          <a:p>
            <a:pPr lvl="3"/>
            <a:r>
              <a:rPr lang="en-US" altLang="es-PE" dirty="0"/>
              <a:t>Fourth level</a:t>
            </a:r>
          </a:p>
          <a:p>
            <a:pPr lvl="4"/>
            <a:r>
              <a:rPr lang="en-US" altLang="es-PE" dirty="0"/>
              <a:t>Fifth level</a:t>
            </a:r>
          </a:p>
        </p:txBody>
      </p:sp>
      <p:sp>
        <p:nvSpPr>
          <p:cNvPr id="1028" name="Slide_Copyright"/>
          <p:cNvSpPr>
            <a:spLocks noChangeArrowheads="1"/>
          </p:cNvSpPr>
          <p:nvPr/>
        </p:nvSpPr>
        <p:spPr bwMode="auto">
          <a:xfrm>
            <a:off x="2517775" y="6564666"/>
            <a:ext cx="41021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indent="0" algn="ctr" defTabSz="914400" rtl="0" eaLnBrk="1" fontAlgn="base" latinLnBrk="0" hangingPunct="1">
              <a:lnSpc>
                <a:spcPct val="100000"/>
              </a:lnSpc>
              <a:spcBef>
                <a:spcPct val="0"/>
              </a:spcBef>
              <a:spcAft>
                <a:spcPct val="0"/>
              </a:spcAft>
              <a:buClrTx/>
              <a:buSzTx/>
              <a:buFontTx/>
              <a:buNone/>
              <a:tabLst/>
              <a:defRPr/>
            </a:pPr>
            <a:r>
              <a:rPr lang="es-ES" sz="1000" i="1" kern="1200" dirty="0">
                <a:solidFill>
                  <a:schemeClr val="tx1">
                    <a:lumMod val="50000"/>
                    <a:lumOff val="50000"/>
                  </a:schemeClr>
                </a:solidFill>
                <a:effectLst/>
                <a:latin typeface="Arial" charset="0"/>
                <a:ea typeface="+mn-ea"/>
                <a:cs typeface="Arial" charset="0"/>
              </a:rPr>
              <a:t>Copyright © Todos los Derechos Reservados - Cibertec Perú SAC</a:t>
            </a:r>
            <a:r>
              <a:rPr lang="en-US" altLang="es-PE" sz="1000" i="1" dirty="0">
                <a:solidFill>
                  <a:schemeClr val="tx1">
                    <a:lumMod val="50000"/>
                    <a:lumOff val="50000"/>
                  </a:schemeClr>
                </a:solidFill>
              </a:rPr>
              <a:t>.</a:t>
            </a:r>
          </a:p>
        </p:txBody>
      </p:sp>
      <p:sp>
        <p:nvSpPr>
          <p:cNvPr id="1029" name="Slide_PlaceholderTitle"/>
          <p:cNvSpPr>
            <a:spLocks noGrp="1" noChangeArrowheads="1"/>
          </p:cNvSpPr>
          <p:nvPr>
            <p:ph type="title"/>
          </p:nvPr>
        </p:nvSpPr>
        <p:spPr bwMode="auto">
          <a:xfrm>
            <a:off x="609600" y="439738"/>
            <a:ext cx="79184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00" tIns="12700" rIns="12700" bIns="12700" numCol="1" anchor="t" anchorCtr="0" compatLnSpc="1">
            <a:prstTxWarp prst="textNoShape">
              <a:avLst/>
            </a:prstTxWarp>
          </a:bodyPr>
          <a:lstStyle/>
          <a:p>
            <a:pPr lvl="0"/>
            <a:r>
              <a:rPr lang="en-US" altLang="es-PE"/>
              <a:t>Click to edit Master title style</a:t>
            </a:r>
          </a:p>
        </p:txBody>
      </p:sp>
      <p:sp>
        <p:nvSpPr>
          <p:cNvPr id="1030" name="Slide_Page_Number"/>
          <p:cNvSpPr>
            <a:spLocks noChangeArrowheads="1"/>
          </p:cNvSpPr>
          <p:nvPr/>
        </p:nvSpPr>
        <p:spPr bwMode="auto">
          <a:xfrm>
            <a:off x="457200" y="6572603"/>
            <a:ext cx="965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n-US" altLang="es-PE" sz="1000" dirty="0">
                <a:solidFill>
                  <a:schemeClr val="tx1">
                    <a:lumMod val="50000"/>
                    <a:lumOff val="50000"/>
                  </a:schemeClr>
                </a:solidFill>
              </a:rPr>
              <a:t>1 - </a:t>
            </a:r>
            <a:fld id="{CC6CCC35-D252-4A19-A0BD-32E64AD2563A}" type="slidenum">
              <a:rPr lang="en-US" altLang="es-PE" sz="1000">
                <a:solidFill>
                  <a:schemeClr val="tx1">
                    <a:lumMod val="50000"/>
                    <a:lumOff val="50000"/>
                  </a:schemeClr>
                </a:solidFill>
              </a:rPr>
              <a:pPr algn="just" eaLnBrk="1" hangingPunct="1"/>
              <a:t>‹Nº›</a:t>
            </a:fld>
            <a:endParaRPr lang="en-US" altLang="es-PE" sz="1000" dirty="0">
              <a:solidFill>
                <a:schemeClr val="tx1">
                  <a:lumMod val="50000"/>
                  <a:lumOff val="50000"/>
                </a:schemeClr>
              </a:solidFill>
            </a:endParaRPr>
          </a:p>
        </p:txBody>
      </p:sp>
      <p:pic>
        <p:nvPicPr>
          <p:cNvPr id="2" name="Imagen 1"/>
          <p:cNvPicPr>
            <a:picLocks noChangeAspect="1"/>
          </p:cNvPicPr>
          <p:nvPr userDrawn="1"/>
        </p:nvPicPr>
        <p:blipFill rotWithShape="1">
          <a:blip r:embed="rId8"/>
          <a:srcRect l="26000" t="4480" r="8000"/>
          <a:stretch/>
        </p:blipFill>
        <p:spPr>
          <a:xfrm>
            <a:off x="6748696" y="6531523"/>
            <a:ext cx="2057400" cy="219992"/>
          </a:xfrm>
          <a:prstGeom prst="rect">
            <a:avLst/>
          </a:prstGeom>
        </p:spPr>
      </p:pic>
    </p:spTree>
    <p:extLst>
      <p:ext uri="{BB962C8B-B14F-4D97-AF65-F5344CB8AC3E}">
        <p14:creationId xmlns:p14="http://schemas.microsoft.com/office/powerpoint/2010/main" val="423549090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Lst>
  <p:txStyles>
    <p:titleStyle>
      <a:lvl1pPr algn="ctr" defTabSz="228600" rtl="0" eaLnBrk="0" fontAlgn="base" hangingPunct="0">
        <a:spcBef>
          <a:spcPct val="20000"/>
        </a:spcBef>
        <a:spcAft>
          <a:spcPct val="0"/>
        </a:spcAft>
        <a:buClr>
          <a:srgbClr val="000000"/>
        </a:buClr>
        <a:buFont typeface="Arial" charset="0"/>
        <a:defRPr sz="2600" b="1">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2pPr>
      <a:lvl3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3pPr>
      <a:lvl4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4pPr>
      <a:lvl5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5pPr>
      <a:lvl6pPr marL="4572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6pPr>
      <a:lvl7pPr marL="9144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7pPr>
      <a:lvl8pPr marL="13716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8pPr>
      <a:lvl9pPr marL="18288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9pPr>
    </p:titleStyle>
    <p:bodyStyle>
      <a:lvl1pPr marL="7938" indent="7938" algn="l" defTabSz="228600" rtl="0" eaLnBrk="0" fontAlgn="base" hangingPunct="0">
        <a:spcBef>
          <a:spcPct val="20000"/>
        </a:spcBef>
        <a:spcAft>
          <a:spcPct val="0"/>
        </a:spcAft>
        <a:buClr>
          <a:srgbClr val="000000"/>
        </a:buClr>
        <a:buFont typeface="Arial" charset="0"/>
        <a:defRPr sz="2200">
          <a:solidFill>
            <a:schemeClr val="tx1"/>
          </a:solidFill>
          <a:latin typeface="Arial" pitchFamily="34" charset="0"/>
          <a:ea typeface="+mn-ea"/>
          <a:cs typeface="+mn-cs"/>
        </a:defRPr>
      </a:lvl1pPr>
      <a:lvl2pPr marL="574675" indent="-460375" algn="l" defTabSz="228600" rtl="0" eaLnBrk="0" fontAlgn="base" hangingPunct="0">
        <a:spcBef>
          <a:spcPct val="20000"/>
        </a:spcBef>
        <a:spcAft>
          <a:spcPct val="0"/>
        </a:spcAft>
        <a:buClr>
          <a:srgbClr val="C0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C0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rgbClr val="C00000"/>
        </a:buClr>
        <a:buSzPct val="45000"/>
        <a:buFont typeface="Arial" charset="0"/>
        <a:buChar char="—"/>
        <a:defRPr>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4272">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gif"/><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docs.microsoft.com/en-us/azure/developer/java/spring-framework/configure-spring-cloud-stream-binder-java-app-azure-event-hub"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docs.spring.io/spring-data/mongodb/docs/current/reference/html/#mongo.reactive.repositories" TargetMode="External"/><Relationship Id="rId2" Type="http://schemas.openxmlformats.org/officeDocument/2006/relationships/hyperlink" Target="https://docs.spring.io/spring-data/mongodb/docs/current/reference/html/#mongo.reactive" TargetMode="External"/><Relationship Id="rId1" Type="http://schemas.openxmlformats.org/officeDocument/2006/relationships/slideLayout" Target="../slideLayouts/slideLayout2.xml"/><Relationship Id="rId5" Type="http://schemas.openxmlformats.org/officeDocument/2006/relationships/hyperlink" Target="https://cloud.spring.io/spring-cloud-static/spring-cloud-stream/2.2.1.RELEASE/spring-cloud-stream.html#spring-cloud-stream-reference" TargetMode="External"/><Relationship Id="rId4" Type="http://schemas.openxmlformats.org/officeDocument/2006/relationships/hyperlink" Target="https://docs.spring.io/spring-data/redis/docs/2.4.0-M1/reference/html/#redis:reactive"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Title_Gray_Number"/>
          <p:cNvSpPr>
            <a:spLocks noChangeArrowheads="1"/>
          </p:cNvSpPr>
          <p:nvPr/>
        </p:nvSpPr>
        <p:spPr bwMode="auto">
          <a:xfrm>
            <a:off x="3505200" y="952500"/>
            <a:ext cx="2057400" cy="4318000"/>
          </a:xfrm>
          <a:prstGeom prst="rect">
            <a:avLst/>
          </a:prstGeom>
          <a:solidFill>
            <a:srgbClr val="FFFFFF"/>
          </a:solidFill>
          <a:ln w="9525">
            <a:solidFill>
              <a:srgbClr val="FFFFFF"/>
            </a:solidFill>
            <a:miter lim="800000"/>
            <a:headEnd/>
            <a:tailEnd/>
          </a:ln>
        </p:spPr>
        <p:txBody>
          <a:bodyPr wrap="none" lIns="12700" tIns="12700" rIns="12700" bIns="12700" anchor="ctr"/>
          <a:lstStyle>
            <a:lvl1pPr>
              <a:defRPr>
                <a:solidFill>
                  <a:schemeClr val="tx1"/>
                </a:solidFill>
                <a:latin typeface="Arial" pitchFamily="34" charset="0"/>
                <a:ea typeface="SimSun" pitchFamily="2" charset="-122"/>
                <a:sym typeface="Arial" pitchFamily="34" charset="0"/>
              </a:defRPr>
            </a:lvl1pPr>
            <a:lvl2pPr marL="742950" indent="-285750">
              <a:defRPr>
                <a:solidFill>
                  <a:schemeClr val="tx1"/>
                </a:solidFill>
                <a:latin typeface="Arial" pitchFamily="34" charset="0"/>
                <a:ea typeface="SimSun" pitchFamily="2" charset="-122"/>
                <a:sym typeface="Arial" pitchFamily="34" charset="0"/>
              </a:defRPr>
            </a:lvl2pPr>
            <a:lvl3pPr marL="1143000" indent="-228600">
              <a:defRPr>
                <a:solidFill>
                  <a:schemeClr val="tx1"/>
                </a:solidFill>
                <a:latin typeface="Arial" pitchFamily="34" charset="0"/>
                <a:ea typeface="SimSun" pitchFamily="2" charset="-122"/>
                <a:sym typeface="Arial" pitchFamily="34" charset="0"/>
              </a:defRPr>
            </a:lvl3pPr>
            <a:lvl4pPr marL="1600200" indent="-228600">
              <a:defRPr>
                <a:solidFill>
                  <a:schemeClr val="tx1"/>
                </a:solidFill>
                <a:latin typeface="Arial" pitchFamily="34" charset="0"/>
                <a:ea typeface="SimSun" pitchFamily="2" charset="-122"/>
                <a:sym typeface="Arial" pitchFamily="34" charset="0"/>
              </a:defRPr>
            </a:lvl4pPr>
            <a:lvl5pPr marL="2057400" indent="-228600">
              <a:defRPr>
                <a:solidFill>
                  <a:schemeClr val="tx1"/>
                </a:solidFill>
                <a:latin typeface="Arial" pitchFamily="34" charset="0"/>
                <a:ea typeface="SimSun" pitchFamily="2" charset="-122"/>
                <a:sym typeface="Arial" pitchFamily="34" charset="0"/>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sym typeface="Arial" pitchFamily="34" charset="0"/>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sym typeface="Arial" pitchFamily="34" charset="0"/>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sym typeface="Arial" pitchFamily="34" charset="0"/>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sym typeface="Arial" pitchFamily="34" charset="0"/>
              </a:defRPr>
            </a:lvl9pPr>
          </a:lstStyle>
          <a:p>
            <a:pPr algn="ctr" eaLnBrk="1" hangingPunct="1"/>
            <a:r>
              <a:rPr lang="es-PE" altLang="zh-CN" sz="27700" b="1" dirty="0">
                <a:solidFill>
                  <a:srgbClr val="CCCCCC"/>
                </a:solidFill>
                <a:latin typeface="Times New Roman" pitchFamily="18" charset="0"/>
                <a:sym typeface="Times New Roman" pitchFamily="18" charset="0"/>
              </a:rPr>
              <a:t>9</a:t>
            </a:r>
            <a:endParaRPr lang="es-PE" altLang="zh-CN" dirty="0"/>
          </a:p>
        </p:txBody>
      </p:sp>
      <p:sp>
        <p:nvSpPr>
          <p:cNvPr id="2051" name="Slide_Copyright"/>
          <p:cNvSpPr>
            <a:spLocks noChangeArrowheads="1"/>
          </p:cNvSpPr>
          <p:nvPr/>
        </p:nvSpPr>
        <p:spPr bwMode="auto">
          <a:xfrm>
            <a:off x="2517775" y="6564313"/>
            <a:ext cx="41021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nchor="ctr"/>
          <a:lstStyle>
            <a:lvl1pPr>
              <a:defRPr>
                <a:solidFill>
                  <a:schemeClr val="tx1"/>
                </a:solidFill>
                <a:latin typeface="Arial" pitchFamily="34" charset="0"/>
                <a:ea typeface="SimSun" pitchFamily="2" charset="-122"/>
                <a:sym typeface="Arial" pitchFamily="34" charset="0"/>
              </a:defRPr>
            </a:lvl1pPr>
            <a:lvl2pPr marL="742950" indent="-285750">
              <a:defRPr>
                <a:solidFill>
                  <a:schemeClr val="tx1"/>
                </a:solidFill>
                <a:latin typeface="Arial" pitchFamily="34" charset="0"/>
                <a:ea typeface="SimSun" pitchFamily="2" charset="-122"/>
                <a:sym typeface="Arial" pitchFamily="34" charset="0"/>
              </a:defRPr>
            </a:lvl2pPr>
            <a:lvl3pPr marL="1143000" indent="-228600">
              <a:defRPr>
                <a:solidFill>
                  <a:schemeClr val="tx1"/>
                </a:solidFill>
                <a:latin typeface="Arial" pitchFamily="34" charset="0"/>
                <a:ea typeface="SimSun" pitchFamily="2" charset="-122"/>
                <a:sym typeface="Arial" pitchFamily="34" charset="0"/>
              </a:defRPr>
            </a:lvl3pPr>
            <a:lvl4pPr marL="1600200" indent="-228600">
              <a:defRPr>
                <a:solidFill>
                  <a:schemeClr val="tx1"/>
                </a:solidFill>
                <a:latin typeface="Arial" pitchFamily="34" charset="0"/>
                <a:ea typeface="SimSun" pitchFamily="2" charset="-122"/>
                <a:sym typeface="Arial" pitchFamily="34" charset="0"/>
              </a:defRPr>
            </a:lvl4pPr>
            <a:lvl5pPr marL="2057400" indent="-228600">
              <a:defRPr>
                <a:solidFill>
                  <a:schemeClr val="tx1"/>
                </a:solidFill>
                <a:latin typeface="Arial" pitchFamily="34" charset="0"/>
                <a:ea typeface="SimSun" pitchFamily="2" charset="-122"/>
                <a:sym typeface="Arial" pitchFamily="34" charset="0"/>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sym typeface="Arial" pitchFamily="34" charset="0"/>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sym typeface="Arial" pitchFamily="34" charset="0"/>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sym typeface="Arial" pitchFamily="34" charset="0"/>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sym typeface="Arial" pitchFamily="34" charset="0"/>
              </a:defRPr>
            </a:lvl9pPr>
          </a:lstStyle>
          <a:p>
            <a:pPr algn="ctr" eaLnBrk="1" hangingPunct="1"/>
            <a:r>
              <a:rPr lang="es-PE" altLang="zh-CN" sz="1000" i="1">
                <a:solidFill>
                  <a:srgbClr val="7F7F7F"/>
                </a:solidFill>
              </a:rPr>
              <a:t>Copyright © Todos los Derechos Reservados - Cibertec Perú SAC.</a:t>
            </a:r>
          </a:p>
        </p:txBody>
      </p:sp>
      <p:pic>
        <p:nvPicPr>
          <p:cNvPr id="2052" name="Imagen 7"/>
          <p:cNvPicPr>
            <a:picLocks noChangeAspect="1" noChangeArrowheads="1"/>
          </p:cNvPicPr>
          <p:nvPr/>
        </p:nvPicPr>
        <p:blipFill>
          <a:blip r:embed="rId2">
            <a:extLst>
              <a:ext uri="{28A0092B-C50C-407E-A947-70E740481C1C}">
                <a14:useLocalDpi xmlns:a14="http://schemas.microsoft.com/office/drawing/2010/main" val="0"/>
              </a:ext>
            </a:extLst>
          </a:blip>
          <a:srcRect l="25999" t="4480" r="7999"/>
          <a:stretch>
            <a:fillRect/>
          </a:stretch>
        </p:blipFill>
        <p:spPr bwMode="auto">
          <a:xfrm>
            <a:off x="6748463" y="6530975"/>
            <a:ext cx="2057400"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10"/>
          <p:cNvSpPr>
            <a:spLocks noGrp="1" noChangeArrowheads="1"/>
          </p:cNvSpPr>
          <p:nvPr>
            <p:ph type="title"/>
          </p:nvPr>
        </p:nvSpPr>
        <p:spPr>
          <a:xfrm>
            <a:off x="914400" y="2667000"/>
            <a:ext cx="7543698" cy="6858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pPr>
            <a:r>
              <a:rPr lang="es-PE" dirty="0"/>
              <a:t>A</a:t>
            </a:r>
            <a:r>
              <a:rPr lang="en-US" dirty="0" err="1"/>
              <a:t>ccess</a:t>
            </a:r>
            <a:r>
              <a:rPr lang="en-US" dirty="0"/>
              <a:t> to Reactive Stream Data Source</a:t>
            </a:r>
            <a:endParaRPr lang="es-PE" altLang="zh-CN" dirty="0">
              <a:ea typeface="SimSun" pitchFamily="2" charset="-122"/>
            </a:endParaRPr>
          </a:p>
        </p:txBody>
      </p:sp>
      <p:sp>
        <p:nvSpPr>
          <p:cNvPr id="2054" name="Subtitle 5"/>
          <p:cNvSpPr>
            <a:spLocks noGrp="1" noChangeArrowheads="1"/>
          </p:cNvSpPr>
          <p:nvPr>
            <p:ph type="subTitle" idx="4294967295"/>
          </p:nvPr>
        </p:nvSpPr>
        <p:spPr>
          <a:xfrm>
            <a:off x="0" y="4419600"/>
            <a:ext cx="9144000" cy="365125"/>
          </a:xfrm>
          <a:extLst>
            <a:ext uri="{91240B29-F687-4F45-9708-019B960494DF}">
              <a14:hiddenLine xmlns:a14="http://schemas.microsoft.com/office/drawing/2010/main" w="9525">
                <a:solidFill>
                  <a:srgbClr val="000000"/>
                </a:solidFill>
                <a:miter lim="800000"/>
                <a:headEnd/>
                <a:tailEnd/>
              </a14:hiddenLine>
            </a:ext>
          </a:extLst>
        </p:spPr>
        <p:txBody>
          <a:bodyPr/>
          <a:lstStyle/>
          <a:p>
            <a:pPr indent="0" algn="ctr">
              <a:buFont typeface="Arial" pitchFamily="34" charset="0"/>
              <a:buNone/>
            </a:pPr>
            <a:r>
              <a:rPr lang="es-PE" altLang="zh-CN" dirty="0">
                <a:ea typeface="SimSun" pitchFamily="2" charset="-122"/>
              </a:rPr>
              <a:t>Java </a:t>
            </a:r>
            <a:r>
              <a:rPr lang="en-US" dirty="0"/>
              <a:t>Backend Developer I</a:t>
            </a:r>
            <a:endParaRPr lang="es-PE" altLang="zh-CN" dirty="0">
              <a:ea typeface="SimSun" pitchFamily="2" charset="-122"/>
            </a:endParaRPr>
          </a:p>
        </p:txBody>
      </p:sp>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228600"/>
            <a:ext cx="2715242" cy="457200"/>
          </a:xfrm>
          <a:prstGeom prst="rect">
            <a:avLst/>
          </a:prstGeom>
        </p:spPr>
      </p:pic>
      <p:graphicFrame>
        <p:nvGraphicFramePr>
          <p:cNvPr id="10" name="Diagrama 9"/>
          <p:cNvGraphicFramePr>
            <a:graphicFrameLocks/>
          </p:cNvGraphicFramePr>
          <p:nvPr>
            <p:extLst>
              <p:ext uri="{D42A27DB-BD31-4B8C-83A1-F6EECF244321}">
                <p14:modId xmlns:p14="http://schemas.microsoft.com/office/powerpoint/2010/main" val="2293505174"/>
              </p:ext>
            </p:extLst>
          </p:nvPr>
        </p:nvGraphicFramePr>
        <p:xfrm>
          <a:off x="381110" y="228684"/>
          <a:ext cx="5105266" cy="7619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Access Data Reactive R2</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533506" y="914467"/>
            <a:ext cx="7918450" cy="5916491"/>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a:t>Reactive SQL </a:t>
            </a:r>
            <a:r>
              <a:rPr lang="es-PE" b="1" u="sng" dirty="0"/>
              <a:t>Server</a:t>
            </a:r>
          </a:p>
          <a:p>
            <a:r>
              <a:rPr lang="es-PE" b="1" u="sng" dirty="0"/>
              <a:t>Uso y configuración de </a:t>
            </a:r>
            <a:r>
              <a:rPr lang="es-PE" b="1" u="sng" dirty="0" smtClean="0"/>
              <a:t>R2DBC</a:t>
            </a:r>
          </a:p>
          <a:p>
            <a:r>
              <a:rPr lang="es-PE" dirty="0" smtClean="0"/>
              <a:t>Los pre-requisitos para utilizar Spring Data R2DBC con </a:t>
            </a:r>
            <a:r>
              <a:rPr lang="es-PE" dirty="0" err="1" smtClean="0"/>
              <a:t>Azure</a:t>
            </a:r>
            <a:r>
              <a:rPr lang="es-PE" dirty="0" smtClean="0"/>
              <a:t> SQL </a:t>
            </a:r>
            <a:r>
              <a:rPr lang="es-PE" dirty="0" err="1" smtClean="0"/>
              <a:t>database</a:t>
            </a:r>
            <a:r>
              <a:rPr lang="es-PE" dirty="0" smtClean="0"/>
              <a:t>:</a:t>
            </a:r>
            <a:endParaRPr lang="es-PE" dirty="0"/>
          </a:p>
          <a:p>
            <a:pPr marL="350838" indent="-342900" algn="just">
              <a:buFont typeface="Arial" panose="020B0604020202020204" pitchFamily="34" charset="0"/>
              <a:buChar char="•"/>
            </a:pPr>
            <a:r>
              <a:rPr lang="es-PE" dirty="0" smtClean="0"/>
              <a:t>Una </a:t>
            </a:r>
            <a:r>
              <a:rPr lang="es-PE" dirty="0"/>
              <a:t>cuenta de </a:t>
            </a:r>
            <a:r>
              <a:rPr lang="es-PE" dirty="0" err="1"/>
              <a:t>Azure</a:t>
            </a:r>
            <a:r>
              <a:rPr lang="es-PE" dirty="0"/>
              <a:t>. Si no tiene uno, obtenga una prueba gratuita .</a:t>
            </a:r>
          </a:p>
          <a:p>
            <a:pPr marL="350838" indent="-342900" algn="just">
              <a:buFont typeface="Arial" panose="020B0604020202020204" pitchFamily="34" charset="0"/>
              <a:buChar char="•"/>
            </a:pPr>
            <a:r>
              <a:rPr lang="es-PE" dirty="0" err="1"/>
              <a:t>Azure</a:t>
            </a:r>
            <a:r>
              <a:rPr lang="es-PE" dirty="0"/>
              <a:t> Cloud Shell o CLI de </a:t>
            </a:r>
            <a:r>
              <a:rPr lang="es-PE" dirty="0" err="1"/>
              <a:t>Azure</a:t>
            </a:r>
            <a:r>
              <a:rPr lang="es-PE" dirty="0"/>
              <a:t> . Recomendamos </a:t>
            </a:r>
            <a:r>
              <a:rPr lang="es-PE" dirty="0" err="1"/>
              <a:t>Azure</a:t>
            </a:r>
            <a:r>
              <a:rPr lang="es-PE" dirty="0"/>
              <a:t> Cloud Shell para que inicie sesión automáticamente y tenga acceso a todas las herramientas que necesitará.</a:t>
            </a:r>
          </a:p>
          <a:p>
            <a:pPr marL="350838" indent="-342900" algn="just">
              <a:buFont typeface="Arial" panose="020B0604020202020204" pitchFamily="34" charset="0"/>
              <a:buChar char="•"/>
            </a:pPr>
            <a:r>
              <a:rPr lang="es-PE" dirty="0"/>
              <a:t>Un kit de desarrollo de Java compatible , versión 8 (incluido en </a:t>
            </a:r>
            <a:r>
              <a:rPr lang="es-PE" dirty="0" err="1"/>
              <a:t>Azure</a:t>
            </a:r>
            <a:r>
              <a:rPr lang="es-PE" dirty="0"/>
              <a:t> Cloud Shell).</a:t>
            </a:r>
          </a:p>
          <a:p>
            <a:pPr marL="350838" indent="-342900" algn="just">
              <a:buFont typeface="Arial" panose="020B0604020202020204" pitchFamily="34" charset="0"/>
              <a:buChar char="•"/>
            </a:pPr>
            <a:r>
              <a:rPr lang="es-PE" dirty="0" err="1"/>
              <a:t>cURL</a:t>
            </a:r>
            <a:r>
              <a:rPr lang="es-PE" dirty="0"/>
              <a:t> o una utilidad HTTP similar para probar la funcionalidad.</a:t>
            </a:r>
          </a:p>
          <a:p>
            <a:r>
              <a:rPr lang="es-PE" dirty="0"/>
              <a:t/>
            </a:r>
            <a:br>
              <a:rPr lang="es-PE" dirty="0"/>
            </a:br>
            <a:r>
              <a:rPr lang="es-PE" dirty="0"/>
              <a:t/>
            </a:r>
            <a:br>
              <a:rPr lang="es-PE" dirty="0"/>
            </a:br>
            <a:endParaRPr lang="es-PE" dirty="0"/>
          </a:p>
        </p:txBody>
      </p:sp>
    </p:spTree>
    <p:extLst>
      <p:ext uri="{BB962C8B-B14F-4D97-AF65-F5344CB8AC3E}">
        <p14:creationId xmlns:p14="http://schemas.microsoft.com/office/powerpoint/2010/main" val="233230876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Access Data Reactive R2</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533506" y="914467"/>
            <a:ext cx="7918450" cy="4765407"/>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a:t>Reactive </a:t>
            </a:r>
            <a:r>
              <a:rPr lang="es-PE" b="1" u="sng" dirty="0" err="1" smtClean="0"/>
              <a:t>MongoDB</a:t>
            </a:r>
            <a:endParaRPr lang="es-PE" b="1" u="sng" dirty="0" smtClean="0"/>
          </a:p>
          <a:p>
            <a:pPr algn="just"/>
            <a:r>
              <a:rPr lang="es-PE" b="1" u="sng" dirty="0" err="1" smtClean="0"/>
              <a:t>Caracteristicas</a:t>
            </a:r>
            <a:endParaRPr lang="es-PE" b="1" u="sng" dirty="0" smtClean="0"/>
          </a:p>
          <a:p>
            <a:r>
              <a:rPr lang="es-PE" dirty="0" smtClean="0"/>
              <a:t>El </a:t>
            </a:r>
            <a:r>
              <a:rPr lang="es-PE" dirty="0"/>
              <a:t>soporte reactivo de </a:t>
            </a:r>
            <a:r>
              <a:rPr lang="es-PE" dirty="0" err="1"/>
              <a:t>MongoDB</a:t>
            </a:r>
            <a:r>
              <a:rPr lang="es-PE" dirty="0"/>
              <a:t> contiene el siguiente conjunto básico de características:</a:t>
            </a:r>
          </a:p>
          <a:p>
            <a:pPr marL="350838" indent="-342900" algn="just">
              <a:buFont typeface="Arial" panose="020B0604020202020204" pitchFamily="34" charset="0"/>
              <a:buChar char="•"/>
            </a:pPr>
            <a:r>
              <a:rPr lang="es-PE" dirty="0"/>
              <a:t>Soporte de configuración de Spring que utiliza </a:t>
            </a:r>
            <a:r>
              <a:rPr lang="es-PE" b="1" dirty="0"/>
              <a:t>@</a:t>
            </a:r>
            <a:r>
              <a:rPr lang="es-PE" b="1" dirty="0" err="1" smtClean="0"/>
              <a:t>Configuration</a:t>
            </a:r>
            <a:r>
              <a:rPr lang="es-PE" dirty="0" smtClean="0"/>
              <a:t> clases</a:t>
            </a:r>
            <a:r>
              <a:rPr lang="es-PE" dirty="0"/>
              <a:t> basadas en Java, una </a:t>
            </a:r>
            <a:r>
              <a:rPr lang="es-PE" b="1" dirty="0" err="1" smtClean="0"/>
              <a:t>MongoClient</a:t>
            </a:r>
            <a:r>
              <a:rPr lang="es-PE" b="1" dirty="0" smtClean="0"/>
              <a:t> </a:t>
            </a:r>
            <a:r>
              <a:rPr lang="es-PE" dirty="0" smtClean="0"/>
              <a:t>instancia </a:t>
            </a:r>
            <a:r>
              <a:rPr lang="es-PE" dirty="0"/>
              <a:t>y conjuntos de réplicas.</a:t>
            </a:r>
          </a:p>
          <a:p>
            <a:pPr marL="350838" indent="-342900" algn="just">
              <a:buFont typeface="Arial" panose="020B0604020202020204" pitchFamily="34" charset="0"/>
              <a:buChar char="•"/>
            </a:pPr>
            <a:r>
              <a:rPr lang="es-PE" b="1" dirty="0" err="1" smtClean="0"/>
              <a:t>ReactiveMongoTemplate</a:t>
            </a:r>
            <a:r>
              <a:rPr lang="es-PE" dirty="0"/>
              <a:t>, </a:t>
            </a:r>
            <a:r>
              <a:rPr lang="es-PE" dirty="0" smtClean="0"/>
              <a:t>es </a:t>
            </a:r>
            <a:r>
              <a:rPr lang="es-PE" dirty="0"/>
              <a:t>una clase auxiliar que aumenta la productividad al usar </a:t>
            </a:r>
            <a:r>
              <a:rPr lang="es-PE" b="1" dirty="0" err="1" smtClean="0"/>
              <a:t>MongoOperations</a:t>
            </a:r>
            <a:r>
              <a:rPr lang="es-PE" b="1" dirty="0" smtClean="0"/>
              <a:t> </a:t>
            </a:r>
            <a:r>
              <a:rPr lang="es-PE" dirty="0" smtClean="0"/>
              <a:t>de </a:t>
            </a:r>
            <a:r>
              <a:rPr lang="es-PE" dirty="0"/>
              <a:t>manera reactiva. Incluye asignación de objetos integrada entre </a:t>
            </a:r>
            <a:r>
              <a:rPr lang="es-PE" b="1" dirty="0" err="1" smtClean="0"/>
              <a:t>Document</a:t>
            </a:r>
            <a:r>
              <a:rPr lang="es-PE" dirty="0" smtClean="0"/>
              <a:t> instancias </a:t>
            </a:r>
            <a:r>
              <a:rPr lang="es-PE" dirty="0"/>
              <a:t>y POJO.</a:t>
            </a:r>
          </a:p>
          <a:p>
            <a:pPr marL="350838" indent="-342900" algn="just">
              <a:buFont typeface="Arial" panose="020B0604020202020204" pitchFamily="34" charset="0"/>
              <a:buChar char="•"/>
            </a:pPr>
            <a:r>
              <a:rPr lang="es-PE" dirty="0"/>
              <a:t>Traducción de excepciones a la jerarquía de excepciones de acceso a datos portátil de Spring</a:t>
            </a:r>
            <a:r>
              <a:rPr lang="es-PE" dirty="0" smtClean="0"/>
              <a:t>.</a:t>
            </a:r>
            <a:endParaRPr lang="es-PE" dirty="0"/>
          </a:p>
        </p:txBody>
      </p:sp>
    </p:spTree>
    <p:extLst>
      <p:ext uri="{BB962C8B-B14F-4D97-AF65-F5344CB8AC3E}">
        <p14:creationId xmlns:p14="http://schemas.microsoft.com/office/powerpoint/2010/main" val="429116888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Access Data Reactive R2</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533506" y="914467"/>
            <a:ext cx="7918450" cy="5984202"/>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a:t>Reactive </a:t>
            </a:r>
            <a:r>
              <a:rPr lang="es-PE" b="1" u="sng" dirty="0" err="1" smtClean="0"/>
              <a:t>MongoDB</a:t>
            </a:r>
            <a:endParaRPr lang="es-PE" b="1" u="sng" dirty="0" smtClean="0"/>
          </a:p>
          <a:p>
            <a:pPr algn="just"/>
            <a:r>
              <a:rPr lang="es-PE" b="1" u="sng" dirty="0" err="1" smtClean="0"/>
              <a:t>Caracteristicas</a:t>
            </a:r>
            <a:endParaRPr lang="es-PE" b="1" u="sng" dirty="0" smtClean="0"/>
          </a:p>
          <a:p>
            <a:r>
              <a:rPr lang="es-PE" dirty="0"/>
              <a:t>El soporte reactivo de </a:t>
            </a:r>
            <a:r>
              <a:rPr lang="es-PE" dirty="0" err="1"/>
              <a:t>MongoDB</a:t>
            </a:r>
            <a:r>
              <a:rPr lang="es-PE" dirty="0"/>
              <a:t> contiene el siguiente conjunto básico de características:</a:t>
            </a:r>
          </a:p>
          <a:p>
            <a:pPr marL="350838" indent="-342900" algn="just">
              <a:buFont typeface="Arial" panose="020B0604020202020204" pitchFamily="34" charset="0"/>
              <a:buChar char="•"/>
            </a:pPr>
            <a:r>
              <a:rPr lang="es-PE" dirty="0" smtClean="0"/>
              <a:t>Mapeo </a:t>
            </a:r>
            <a:r>
              <a:rPr lang="es-PE" dirty="0"/>
              <a:t>de objetos </a:t>
            </a:r>
            <a:r>
              <a:rPr lang="es-PE" dirty="0" err="1" smtClean="0"/>
              <a:t>reach</a:t>
            </a:r>
            <a:r>
              <a:rPr lang="es-PE" dirty="0" smtClean="0"/>
              <a:t> en </a:t>
            </a:r>
            <a:r>
              <a:rPr lang="es-PE" dirty="0"/>
              <a:t>características integrado con </a:t>
            </a:r>
            <a:r>
              <a:rPr lang="es-PE" dirty="0" err="1"/>
              <a:t>Spring's</a:t>
            </a:r>
            <a:r>
              <a:rPr lang="es-PE" dirty="0"/>
              <a:t> </a:t>
            </a:r>
            <a:r>
              <a:rPr lang="es-PE" b="1" dirty="0" err="1"/>
              <a:t>ConversionService</a:t>
            </a:r>
            <a:r>
              <a:rPr lang="es-PE" dirty="0"/>
              <a:t>.</a:t>
            </a:r>
          </a:p>
          <a:p>
            <a:pPr marL="350838" indent="-342900" algn="just">
              <a:buFont typeface="Arial" panose="020B0604020202020204" pitchFamily="34" charset="0"/>
              <a:buChar char="•"/>
            </a:pPr>
            <a:r>
              <a:rPr lang="es-PE" dirty="0"/>
              <a:t>Metadatos basados ​​en anotaciones que son extensibles para admitir otros formatos de metadatos.</a:t>
            </a:r>
          </a:p>
          <a:p>
            <a:pPr marL="350838" indent="-342900" algn="just">
              <a:buFont typeface="Arial" panose="020B0604020202020204" pitchFamily="34" charset="0"/>
              <a:buChar char="•"/>
            </a:pPr>
            <a:r>
              <a:rPr lang="es-PE" dirty="0"/>
              <a:t>Persistencia y mapeo de eventos del ciclo de vida.</a:t>
            </a:r>
          </a:p>
          <a:p>
            <a:pPr marL="350838" indent="-342900" algn="just">
              <a:buFont typeface="Arial" panose="020B0604020202020204" pitchFamily="34" charset="0"/>
              <a:buChar char="•"/>
            </a:pPr>
            <a:r>
              <a:rPr lang="es-PE" dirty="0"/>
              <a:t>Basado en Java </a:t>
            </a:r>
            <a:r>
              <a:rPr lang="es-PE" b="1" dirty="0" err="1"/>
              <a:t>Query</a:t>
            </a:r>
            <a:r>
              <a:rPr lang="es-PE" b="1" dirty="0"/>
              <a:t>, </a:t>
            </a:r>
            <a:r>
              <a:rPr lang="es-PE" b="1" dirty="0" err="1"/>
              <a:t>Criteriay</a:t>
            </a:r>
            <a:r>
              <a:rPr lang="es-PE" b="1" dirty="0"/>
              <a:t> </a:t>
            </a:r>
            <a:r>
              <a:rPr lang="es-PE" b="1" dirty="0" err="1"/>
              <a:t>UpdateDSL</a:t>
            </a:r>
            <a:r>
              <a:rPr lang="es-PE" b="1" dirty="0"/>
              <a:t>.</a:t>
            </a:r>
          </a:p>
          <a:p>
            <a:pPr marL="350838" indent="-342900" algn="just">
              <a:buFont typeface="Arial" panose="020B0604020202020204" pitchFamily="34" charset="0"/>
              <a:buChar char="•"/>
            </a:pPr>
            <a:r>
              <a:rPr lang="es-PE" dirty="0"/>
              <a:t>Implementación automática de interfaces de repositorio reactivas que incluyen soporte para métodos de consulta personalizados.</a:t>
            </a:r>
          </a:p>
          <a:p>
            <a:r>
              <a:rPr lang="es-PE" dirty="0"/>
              <a:t/>
            </a:r>
            <a:br>
              <a:rPr lang="es-PE" dirty="0"/>
            </a:br>
            <a:r>
              <a:rPr lang="es-PE" dirty="0"/>
              <a:t/>
            </a:r>
            <a:br>
              <a:rPr lang="es-PE" dirty="0"/>
            </a:br>
            <a:endParaRPr lang="es-PE" dirty="0"/>
          </a:p>
        </p:txBody>
      </p:sp>
    </p:spTree>
    <p:extLst>
      <p:ext uri="{BB962C8B-B14F-4D97-AF65-F5344CB8AC3E}">
        <p14:creationId xmlns:p14="http://schemas.microsoft.com/office/powerpoint/2010/main" val="218233197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Access Data Reactive R2</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228714" y="1066862"/>
            <a:ext cx="8686572" cy="4765407"/>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a:t>Reactive </a:t>
            </a:r>
            <a:r>
              <a:rPr lang="es-PE" b="1" u="sng" dirty="0" err="1" smtClean="0"/>
              <a:t>MongoDB</a:t>
            </a:r>
            <a:endParaRPr lang="es-PE" b="1" u="sng" dirty="0" smtClean="0"/>
          </a:p>
          <a:p>
            <a:pPr algn="just"/>
            <a:r>
              <a:rPr lang="es-PE" b="1" u="sng" dirty="0" smtClean="0"/>
              <a:t>Configuraciones necesarias</a:t>
            </a:r>
          </a:p>
          <a:p>
            <a:pPr marL="917575" lvl="1" indent="-342900">
              <a:buFont typeface="Arial" panose="020B0604020202020204" pitchFamily="34" charset="0"/>
              <a:buChar char="•"/>
            </a:pPr>
            <a:r>
              <a:rPr lang="es-ES" dirty="0"/>
              <a:t>El soporte de Spring </a:t>
            </a:r>
            <a:r>
              <a:rPr lang="es-ES" dirty="0" err="1"/>
              <a:t>MongoDB</a:t>
            </a:r>
            <a:r>
              <a:rPr lang="es-ES" dirty="0"/>
              <a:t> requiere </a:t>
            </a:r>
            <a:r>
              <a:rPr lang="es-ES" dirty="0" err="1"/>
              <a:t>MongoDB</a:t>
            </a:r>
            <a:r>
              <a:rPr lang="es-ES" dirty="0"/>
              <a:t> 2.6 o superior y Java SE 8 o superior. </a:t>
            </a:r>
            <a:endParaRPr lang="es-ES" dirty="0" smtClean="0"/>
          </a:p>
          <a:p>
            <a:pPr marL="917575" lvl="1" indent="-342900" algn="just"/>
            <a:r>
              <a:rPr lang="es-ES" dirty="0" smtClean="0"/>
              <a:t>Primero</a:t>
            </a:r>
            <a:r>
              <a:rPr lang="es-ES" dirty="0"/>
              <a:t>, debe configurar un servidor </a:t>
            </a:r>
            <a:r>
              <a:rPr lang="es-ES" dirty="0" err="1"/>
              <a:t>MongoDB</a:t>
            </a:r>
            <a:r>
              <a:rPr lang="es-ES" dirty="0"/>
              <a:t> en ejecución. Consulte la guía de inicio rápido de </a:t>
            </a:r>
            <a:r>
              <a:rPr lang="es-ES" dirty="0" err="1"/>
              <a:t>MongoDB</a:t>
            </a:r>
            <a:r>
              <a:rPr lang="es-ES" dirty="0"/>
              <a:t> para obtener una explicación sobre cómo iniciar una instancia de </a:t>
            </a:r>
            <a:r>
              <a:rPr lang="es-ES" dirty="0" err="1"/>
              <a:t>MongoDB</a:t>
            </a:r>
            <a:r>
              <a:rPr lang="es-ES" dirty="0"/>
              <a:t>. Una vez instalado, iniciar </a:t>
            </a:r>
            <a:r>
              <a:rPr lang="es-ES" dirty="0" err="1"/>
              <a:t>MongoDB</a:t>
            </a:r>
            <a:r>
              <a:rPr lang="es-ES" dirty="0"/>
              <a:t> normalmente es cuestión de ejecutar el siguiente comando</a:t>
            </a:r>
            <a:r>
              <a:rPr lang="es-ES" dirty="0" smtClean="0"/>
              <a:t>:</a:t>
            </a:r>
          </a:p>
          <a:p>
            <a:pPr lvl="1" indent="0" algn="just">
              <a:buNone/>
            </a:pPr>
            <a:r>
              <a:rPr lang="es-ES" dirty="0"/>
              <a:t>	</a:t>
            </a:r>
            <a:r>
              <a:rPr lang="es-ES" dirty="0" smtClean="0"/>
              <a:t>			$ </a:t>
            </a:r>
            <a:r>
              <a:rPr lang="es-ES" dirty="0"/>
              <a:t>{MONGO_HOME} / </a:t>
            </a:r>
            <a:r>
              <a:rPr lang="es-ES" dirty="0" err="1"/>
              <a:t>bin</a:t>
            </a:r>
            <a:r>
              <a:rPr lang="es-ES" dirty="0"/>
              <a:t> / </a:t>
            </a:r>
            <a:r>
              <a:rPr lang="es-ES" dirty="0" err="1"/>
              <a:t>mongod</a:t>
            </a:r>
            <a:r>
              <a:rPr lang="es-ES" dirty="0"/>
              <a:t> </a:t>
            </a:r>
            <a:endParaRPr lang="es-ES" dirty="0" smtClean="0"/>
          </a:p>
          <a:p>
            <a:pPr lvl="1" indent="0">
              <a:buNone/>
            </a:pPr>
            <a:r>
              <a:rPr lang="es-PE" dirty="0"/>
              <a:t/>
            </a:r>
            <a:br>
              <a:rPr lang="es-PE" dirty="0"/>
            </a:br>
            <a:r>
              <a:rPr lang="es-PE" dirty="0"/>
              <a:t/>
            </a:r>
            <a:br>
              <a:rPr lang="es-PE" dirty="0"/>
            </a:br>
            <a:endParaRPr lang="es-PE" dirty="0"/>
          </a:p>
        </p:txBody>
      </p:sp>
    </p:spTree>
    <p:extLst>
      <p:ext uri="{BB962C8B-B14F-4D97-AF65-F5344CB8AC3E}">
        <p14:creationId xmlns:p14="http://schemas.microsoft.com/office/powerpoint/2010/main" val="50246537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Access Data Reactive R2</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228714" y="1066862"/>
            <a:ext cx="8686572" cy="2598660"/>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a:t>Reactive </a:t>
            </a:r>
            <a:r>
              <a:rPr lang="es-PE" b="1" u="sng" dirty="0" err="1" smtClean="0"/>
              <a:t>MongoDB</a:t>
            </a:r>
            <a:endParaRPr lang="es-PE" b="1" u="sng" dirty="0"/>
          </a:p>
          <a:p>
            <a:r>
              <a:rPr lang="es-PE" b="1" u="sng" dirty="0" smtClean="0"/>
              <a:t>Empezando con Reactive</a:t>
            </a:r>
          </a:p>
          <a:p>
            <a:pPr marL="917575" lvl="1" indent="-342900"/>
            <a:r>
              <a:rPr lang="es-ES" dirty="0"/>
              <a:t>Puede crear un proyecto de Spring</a:t>
            </a:r>
            <a:r>
              <a:rPr lang="es-ES" dirty="0" smtClean="0"/>
              <a:t>, con un </a:t>
            </a:r>
            <a:r>
              <a:rPr lang="es-ES" dirty="0"/>
              <a:t>nombre de paquete, como por </a:t>
            </a:r>
            <a:r>
              <a:rPr lang="es-ES" dirty="0" smtClean="0"/>
              <a:t>ejemplo </a:t>
            </a:r>
            <a:r>
              <a:rPr lang="es-ES" dirty="0" err="1" smtClean="0"/>
              <a:t>org.spring.mongodb.example</a:t>
            </a:r>
            <a:r>
              <a:rPr lang="es-ES" dirty="0"/>
              <a:t>.</a:t>
            </a:r>
          </a:p>
          <a:p>
            <a:pPr marL="917575" lvl="1" indent="-342900"/>
            <a:r>
              <a:rPr lang="es-ES" dirty="0" smtClean="0"/>
              <a:t>Luego </a:t>
            </a:r>
            <a:r>
              <a:rPr lang="es-ES" dirty="0"/>
              <a:t>agregue lo siguiente a la sección de </a:t>
            </a:r>
            <a:r>
              <a:rPr lang="es-ES" dirty="0" smtClean="0"/>
              <a:t>dependencia pom.xml</a:t>
            </a:r>
            <a:r>
              <a:rPr lang="es-ES" dirty="0"/>
              <a:t>.</a:t>
            </a:r>
            <a:r>
              <a:rPr lang="es-PE" dirty="0"/>
              <a:t/>
            </a:r>
            <a:br>
              <a:rPr lang="es-PE" dirty="0"/>
            </a:br>
            <a:r>
              <a:rPr lang="es-PE" dirty="0"/>
              <a:t/>
            </a:r>
            <a:br>
              <a:rPr lang="es-PE" dirty="0"/>
            </a:br>
            <a:endParaRPr lang="es-PE"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122" y="3588310"/>
            <a:ext cx="3239051" cy="131615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0106" y="3200406"/>
            <a:ext cx="4563949" cy="289552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477638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Access Data Reactive R2</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228714" y="1066862"/>
            <a:ext cx="8686572" cy="2598660"/>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a:t>Reactive </a:t>
            </a:r>
            <a:r>
              <a:rPr lang="es-PE" b="1" u="sng" dirty="0" err="1" smtClean="0"/>
              <a:t>MongoDB</a:t>
            </a:r>
            <a:endParaRPr lang="es-PE" b="1" u="sng" dirty="0"/>
          </a:p>
          <a:p>
            <a:r>
              <a:rPr lang="es-PE" b="1" u="sng" dirty="0" smtClean="0"/>
              <a:t>Empezando con Reactive</a:t>
            </a:r>
          </a:p>
          <a:p>
            <a:pPr marL="917575" lvl="1" indent="-342900" algn="just">
              <a:buFont typeface="Arial" panose="020B0604020202020204" pitchFamily="34" charset="0"/>
              <a:buChar char="•"/>
            </a:pPr>
            <a:r>
              <a:rPr lang="es-PE" dirty="0"/>
              <a:t>Para comenzar con un ejemplo práctico, cree una clase </a:t>
            </a:r>
            <a:r>
              <a:rPr lang="es-PE" dirty="0" err="1"/>
              <a:t>Person</a:t>
            </a:r>
            <a:r>
              <a:rPr lang="es-PE" dirty="0"/>
              <a:t> simple para persistir, de la siguiente </a:t>
            </a:r>
            <a:r>
              <a:rPr lang="es-PE" dirty="0" smtClean="0"/>
              <a:t>manera (implementamos sus métodos </a:t>
            </a:r>
            <a:r>
              <a:rPr lang="es-PE" dirty="0" err="1" smtClean="0"/>
              <a:t>get</a:t>
            </a:r>
            <a:r>
              <a:rPr lang="es-PE" dirty="0" smtClean="0"/>
              <a:t> y set </a:t>
            </a:r>
          </a:p>
          <a:p>
            <a:pPr lvl="1" indent="0">
              <a:buNone/>
            </a:pPr>
            <a:r>
              <a:rPr lang="es-PE" dirty="0"/>
              <a:t/>
            </a:r>
            <a:br>
              <a:rPr lang="es-PE" dirty="0"/>
            </a:br>
            <a:endParaRPr lang="es-P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12" y="2867867"/>
            <a:ext cx="3462283" cy="343881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86264419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Access Data Reactive R2</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228714" y="1066862"/>
            <a:ext cx="8686572" cy="1515287"/>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a:t>Reactive </a:t>
            </a:r>
            <a:r>
              <a:rPr lang="es-PE" b="1" u="sng" dirty="0" err="1" smtClean="0"/>
              <a:t>MongoDB</a:t>
            </a:r>
            <a:endParaRPr lang="es-PE" b="1" u="sng" dirty="0"/>
          </a:p>
          <a:p>
            <a:r>
              <a:rPr lang="es-PE" b="1" u="sng" dirty="0" smtClean="0"/>
              <a:t>Empezando con Reactive</a:t>
            </a:r>
          </a:p>
          <a:p>
            <a:pPr marL="917575" lvl="1" indent="-342900" algn="just">
              <a:buFont typeface="Arial" panose="020B0604020202020204" pitchFamily="34" charset="0"/>
              <a:buChar char="•"/>
            </a:pPr>
            <a:r>
              <a:rPr lang="es-PE" dirty="0"/>
              <a:t>Luego cree una aplicación para ejecutar, de la siguiente manera:</a:t>
            </a:r>
            <a:br>
              <a:rPr lang="es-PE" dirty="0"/>
            </a:br>
            <a:endParaRPr lang="es-P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64" y="2362228"/>
            <a:ext cx="5638652" cy="390805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31026783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Access Data Reactive R2</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228714" y="1066862"/>
            <a:ext cx="8686572" cy="4765407"/>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a:t>Reactive </a:t>
            </a:r>
            <a:r>
              <a:rPr lang="es-PE" b="1" u="sng" dirty="0" err="1" smtClean="0"/>
              <a:t>MongoDB</a:t>
            </a:r>
            <a:endParaRPr lang="es-PE" b="1" u="sng" dirty="0"/>
          </a:p>
          <a:p>
            <a:r>
              <a:rPr lang="es-PE" b="1" u="sng" dirty="0" smtClean="0"/>
              <a:t>Empezando con Reactive</a:t>
            </a:r>
          </a:p>
          <a:p>
            <a:pPr marL="917575" lvl="1" indent="-342900" algn="just">
              <a:buFont typeface="Arial" panose="020B0604020202020204" pitchFamily="34" charset="0"/>
              <a:buChar char="•"/>
            </a:pPr>
            <a:r>
              <a:rPr lang="es-PE" b="1" dirty="0" smtClean="0"/>
              <a:t>En el ejemplo anterior, </a:t>
            </a:r>
            <a:r>
              <a:rPr lang="es-PE" b="1" dirty="0"/>
              <a:t>hay </a:t>
            </a:r>
            <a:r>
              <a:rPr lang="es-PE" b="1" dirty="0" smtClean="0"/>
              <a:t>cosas </a:t>
            </a:r>
            <a:r>
              <a:rPr lang="es-PE" b="1" dirty="0"/>
              <a:t>a tener en cuenta:</a:t>
            </a:r>
          </a:p>
          <a:p>
            <a:pPr marL="917575" lvl="1" indent="-342900" algn="just">
              <a:buFont typeface="Arial" panose="020B0604020202020204" pitchFamily="34" charset="0"/>
              <a:buChar char="•"/>
            </a:pPr>
            <a:r>
              <a:rPr lang="es-PE" dirty="0" smtClean="0"/>
              <a:t>Puede </a:t>
            </a:r>
            <a:r>
              <a:rPr lang="es-PE" dirty="0"/>
              <a:t>crear una instancia de la clase auxiliar central de Spring Mongo (</a:t>
            </a:r>
            <a:r>
              <a:rPr lang="es-PE" b="1" dirty="0" err="1"/>
              <a:t>ReactiveMongoTemplate</a:t>
            </a:r>
            <a:r>
              <a:rPr lang="es-PE" dirty="0"/>
              <a:t>) utilizando el objeto </a:t>
            </a:r>
            <a:r>
              <a:rPr lang="es-PE" b="1" dirty="0" err="1"/>
              <a:t>com.mongodb.reactivestreams.client.MongoClient</a:t>
            </a:r>
            <a:r>
              <a:rPr lang="es-PE" dirty="0"/>
              <a:t> estándar y el nombre de la base de datos a utilizar.</a:t>
            </a:r>
          </a:p>
          <a:p>
            <a:pPr marL="917575" lvl="1" indent="-342900" algn="just">
              <a:buFont typeface="Arial" panose="020B0604020202020204" pitchFamily="34" charset="0"/>
              <a:buChar char="•"/>
            </a:pPr>
            <a:r>
              <a:rPr lang="es-PE" dirty="0" smtClean="0"/>
              <a:t>El </a:t>
            </a:r>
            <a:r>
              <a:rPr lang="es-PE" dirty="0" err="1"/>
              <a:t>mapeador</a:t>
            </a:r>
            <a:r>
              <a:rPr lang="es-PE" dirty="0"/>
              <a:t> funciona con objetos </a:t>
            </a:r>
            <a:r>
              <a:rPr lang="es-PE" b="1" dirty="0"/>
              <a:t>POJO</a:t>
            </a:r>
            <a:r>
              <a:rPr lang="es-PE" dirty="0"/>
              <a:t> estándar sin la necesidad de metadatos adicionales (aunque opcionalmente puede proporcionar esa </a:t>
            </a:r>
            <a:r>
              <a:rPr lang="es-PE" dirty="0" smtClean="0"/>
              <a:t>información.</a:t>
            </a:r>
            <a:endParaRPr lang="es-PE" dirty="0"/>
          </a:p>
          <a:p>
            <a:pPr marL="917575" lvl="1" indent="-342900" algn="just">
              <a:buFont typeface="Arial" panose="020B0604020202020204" pitchFamily="34" charset="0"/>
              <a:buChar char="•"/>
            </a:pPr>
            <a:r>
              <a:rPr lang="es-PE" dirty="0" smtClean="0"/>
              <a:t>Se </a:t>
            </a:r>
            <a:r>
              <a:rPr lang="es-PE" dirty="0"/>
              <a:t>utilizan convenciones para manejar el campo ID, convirtiéndolo en un </a:t>
            </a:r>
            <a:r>
              <a:rPr lang="es-PE" b="1" dirty="0" err="1"/>
              <a:t>ObjectId</a:t>
            </a:r>
            <a:r>
              <a:rPr lang="es-PE" dirty="0"/>
              <a:t> cuando se almacena en la base de datos</a:t>
            </a:r>
            <a:r>
              <a:rPr lang="es-PE" dirty="0" smtClean="0"/>
              <a:t>.</a:t>
            </a:r>
            <a:endParaRPr lang="es-PE" dirty="0"/>
          </a:p>
        </p:txBody>
      </p:sp>
    </p:spTree>
    <p:extLst>
      <p:ext uri="{BB962C8B-B14F-4D97-AF65-F5344CB8AC3E}">
        <p14:creationId xmlns:p14="http://schemas.microsoft.com/office/powerpoint/2010/main" val="25294904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Access Data Reactive R2</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228714" y="1066862"/>
            <a:ext cx="8686572" cy="3343479"/>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a:t>Reactive </a:t>
            </a:r>
            <a:r>
              <a:rPr lang="es-PE" b="1" u="sng" dirty="0" err="1" smtClean="0"/>
              <a:t>MongoDB</a:t>
            </a:r>
            <a:endParaRPr lang="es-PE" b="1" u="sng" dirty="0"/>
          </a:p>
          <a:p>
            <a:r>
              <a:rPr lang="es-PE" b="1" u="sng" dirty="0" smtClean="0"/>
              <a:t>Empezando con Reactive</a:t>
            </a:r>
          </a:p>
          <a:p>
            <a:pPr marL="917575" lvl="1" indent="-342900" algn="just">
              <a:buFont typeface="Arial" panose="020B0604020202020204" pitchFamily="34" charset="0"/>
              <a:buChar char="•"/>
            </a:pPr>
            <a:r>
              <a:rPr lang="es-PE" dirty="0" smtClean="0"/>
              <a:t>Las </a:t>
            </a:r>
            <a:r>
              <a:rPr lang="es-PE" dirty="0"/>
              <a:t>convenciones de mapeo pueden utilizar el acceso al campo. Observe que la clase </a:t>
            </a:r>
            <a:r>
              <a:rPr lang="es-PE" b="1" dirty="0" err="1"/>
              <a:t>Person</a:t>
            </a:r>
            <a:r>
              <a:rPr lang="es-PE" dirty="0"/>
              <a:t> solo tiene captadores.</a:t>
            </a:r>
          </a:p>
          <a:p>
            <a:pPr marL="917575" lvl="1" indent="-342900" algn="just">
              <a:buFont typeface="Arial" panose="020B0604020202020204" pitchFamily="34" charset="0"/>
              <a:buChar char="•"/>
            </a:pPr>
            <a:r>
              <a:rPr lang="es-PE" dirty="0" smtClean="0"/>
              <a:t>Si </a:t>
            </a:r>
            <a:r>
              <a:rPr lang="es-PE" dirty="0"/>
              <a:t>los nombres de los argumentos del constructor coinciden con los nombres de campo del </a:t>
            </a:r>
            <a:r>
              <a:rPr lang="es-PE" dirty="0" smtClean="0"/>
              <a:t>documento </a:t>
            </a:r>
            <a:r>
              <a:rPr lang="es-PE" dirty="0"/>
              <a:t>almacenado, se utilizan para crear una instancia del objeto</a:t>
            </a:r>
            <a:r>
              <a:rPr lang="es-PE" dirty="0" smtClean="0"/>
              <a:t>.</a:t>
            </a:r>
          </a:p>
          <a:p>
            <a:pPr lvl="1" indent="0">
              <a:buNone/>
            </a:pPr>
            <a:r>
              <a:rPr lang="es-PE" dirty="0"/>
              <a:t/>
            </a:r>
            <a:br>
              <a:rPr lang="es-PE" dirty="0"/>
            </a:br>
            <a:endParaRPr lang="es-PE" dirty="0"/>
          </a:p>
        </p:txBody>
      </p:sp>
    </p:spTree>
    <p:extLst>
      <p:ext uri="{BB962C8B-B14F-4D97-AF65-F5344CB8AC3E}">
        <p14:creationId xmlns:p14="http://schemas.microsoft.com/office/powerpoint/2010/main" val="175659366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Access Data Reactive R2</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228714" y="1066862"/>
            <a:ext cx="8686572" cy="5374805"/>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a:t>Reactive </a:t>
            </a:r>
            <a:r>
              <a:rPr lang="es-PE" b="1" u="sng" dirty="0" err="1" smtClean="0"/>
              <a:t>MongoDB</a:t>
            </a:r>
            <a:endParaRPr lang="es-PE" b="1" u="sng" dirty="0"/>
          </a:p>
          <a:p>
            <a:r>
              <a:rPr lang="es-PE" b="1" u="sng" dirty="0" smtClean="0"/>
              <a:t>Clase </a:t>
            </a:r>
            <a:r>
              <a:rPr lang="es-PE" b="1" u="sng" dirty="0" err="1" smtClean="0"/>
              <a:t>ReactiveMongoTemplate</a:t>
            </a:r>
            <a:endParaRPr lang="es-PE" b="1" u="sng" dirty="0" smtClean="0"/>
          </a:p>
          <a:p>
            <a:pPr marL="350838" indent="-342900" algn="just">
              <a:buFont typeface="Arial" panose="020B0604020202020204" pitchFamily="34" charset="0"/>
              <a:buChar char="•"/>
            </a:pPr>
            <a:r>
              <a:rPr lang="es-PE" dirty="0"/>
              <a:t>La clase </a:t>
            </a:r>
            <a:r>
              <a:rPr lang="es-PE" dirty="0" err="1"/>
              <a:t>ReactiveMongoTemplate</a:t>
            </a:r>
            <a:r>
              <a:rPr lang="es-PE" dirty="0"/>
              <a:t>, ubicada en el paquete </a:t>
            </a:r>
            <a:r>
              <a:rPr lang="es-PE" dirty="0" err="1"/>
              <a:t>org.springframework.data.mongodb</a:t>
            </a:r>
            <a:r>
              <a:rPr lang="es-PE" dirty="0"/>
              <a:t>, es la clase central del soporte Reactive </a:t>
            </a:r>
            <a:r>
              <a:rPr lang="es-PE" dirty="0" err="1"/>
              <a:t>MongoDB</a:t>
            </a:r>
            <a:r>
              <a:rPr lang="es-PE" dirty="0"/>
              <a:t> de Spring y proporciona un </a:t>
            </a:r>
            <a:r>
              <a:rPr lang="es-PE" dirty="0" smtClean="0"/>
              <a:t>conjunto </a:t>
            </a:r>
            <a:r>
              <a:rPr lang="es-PE" dirty="0"/>
              <a:t>de características para interactuar con la base de datos. La plantilla ofrece operaciones </a:t>
            </a:r>
            <a:r>
              <a:rPr lang="es-PE" dirty="0" smtClean="0"/>
              <a:t>para </a:t>
            </a:r>
            <a:r>
              <a:rPr lang="es-PE" dirty="0"/>
              <a:t>crear, actualizar, eliminar y consultar documentos </a:t>
            </a:r>
            <a:r>
              <a:rPr lang="es-PE" dirty="0" err="1"/>
              <a:t>MongoDB</a:t>
            </a:r>
            <a:r>
              <a:rPr lang="es-PE" dirty="0"/>
              <a:t> y proporciona un mapeo entre los objetos de su dominio y los documentos </a:t>
            </a:r>
            <a:r>
              <a:rPr lang="es-PE" dirty="0" err="1"/>
              <a:t>MongoDB</a:t>
            </a:r>
            <a:r>
              <a:rPr lang="es-PE" dirty="0" smtClean="0"/>
              <a:t>.</a:t>
            </a:r>
          </a:p>
          <a:p>
            <a:pPr marL="350838" indent="-342900" algn="just">
              <a:buFont typeface="Arial" panose="020B0604020202020204" pitchFamily="34" charset="0"/>
              <a:buChar char="•"/>
            </a:pPr>
            <a:r>
              <a:rPr lang="es-PE" dirty="0"/>
              <a:t>El mapeo entre los documentos de </a:t>
            </a:r>
            <a:r>
              <a:rPr lang="es-PE" dirty="0" err="1"/>
              <a:t>MongoDB</a:t>
            </a:r>
            <a:r>
              <a:rPr lang="es-PE" dirty="0"/>
              <a:t> y las clases de dominio se realiza delegando en una implementación de la interfaz </a:t>
            </a:r>
            <a:r>
              <a:rPr lang="es-PE" b="1" dirty="0" err="1"/>
              <a:t>MongoConverter</a:t>
            </a:r>
            <a:r>
              <a:rPr lang="es-PE" dirty="0"/>
              <a:t>. </a:t>
            </a:r>
            <a:endParaRPr lang="es-PE" dirty="0" smtClean="0"/>
          </a:p>
          <a:p>
            <a:pPr marL="350838" indent="-342900" algn="just">
              <a:buFont typeface="Arial" panose="020B0604020202020204" pitchFamily="34" charset="0"/>
              <a:buChar char="•"/>
            </a:pPr>
            <a:r>
              <a:rPr lang="es-PE" dirty="0" smtClean="0"/>
              <a:t>Spring </a:t>
            </a:r>
            <a:r>
              <a:rPr lang="es-PE" dirty="0"/>
              <a:t>proporciona una implementación predeterminada con </a:t>
            </a:r>
            <a:r>
              <a:rPr lang="es-PE" b="1" dirty="0" err="1"/>
              <a:t>MongoMappingConverter</a:t>
            </a:r>
            <a:r>
              <a:rPr lang="es-PE" dirty="0"/>
              <a:t>, pero también puede escribir su propio convertidor. </a:t>
            </a:r>
            <a:endParaRPr lang="es-PE" dirty="0"/>
          </a:p>
        </p:txBody>
      </p:sp>
    </p:spTree>
    <p:extLst>
      <p:ext uri="{BB962C8B-B14F-4D97-AF65-F5344CB8AC3E}">
        <p14:creationId xmlns:p14="http://schemas.microsoft.com/office/powerpoint/2010/main" val="289587296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a:ea typeface="SimSun" pitchFamily="2" charset="-122"/>
              </a:rPr>
              <a:t>Objetivos</a:t>
            </a:r>
          </a:p>
        </p:txBody>
      </p:sp>
      <p:sp>
        <p:nvSpPr>
          <p:cNvPr id="3075" name="Rectangle 1031"/>
          <p:cNvSpPr>
            <a:spLocks noGrp="1" noChangeArrowheads="1"/>
          </p:cNvSpPr>
          <p:nvPr>
            <p:ph idx="1"/>
          </p:nvPr>
        </p:nvSpPr>
        <p:spPr>
          <a:xfrm>
            <a:off x="609704" y="1143060"/>
            <a:ext cx="7918450" cy="3023392"/>
          </a:xfrm>
          <a:extLst>
            <a:ext uri="{91240B29-F687-4F45-9708-019B960494DF}">
              <a14:hiddenLine xmlns:a14="http://schemas.microsoft.com/office/drawing/2010/main" w="9525">
                <a:solidFill>
                  <a:srgbClr val="000000"/>
                </a:solidFill>
                <a:miter lim="800000"/>
                <a:headEnd/>
                <a:tailEnd/>
              </a14:hiddenLine>
            </a:ext>
          </a:extLst>
        </p:spPr>
        <p:txBody>
          <a:bodyPr/>
          <a:lstStyle/>
          <a:p>
            <a:pPr marL="114300" lvl="1" indent="0" algn="just" eaLnBrk="1" hangingPunct="1">
              <a:buNone/>
            </a:pPr>
            <a:r>
              <a:rPr lang="es-PE" altLang="zh-CN" dirty="0">
                <a:ea typeface="SimSun" pitchFamily="2" charset="-122"/>
              </a:rPr>
              <a:t>Comprender los </a:t>
            </a:r>
            <a:r>
              <a:rPr lang="es-PE" altLang="zh-CN" dirty="0" smtClean="0">
                <a:ea typeface="SimSun" pitchFamily="2" charset="-122"/>
              </a:rPr>
              <a:t>conceptos:</a:t>
            </a:r>
          </a:p>
          <a:p>
            <a:pPr lvl="1" algn="just" eaLnBrk="1" hangingPunct="1"/>
            <a:r>
              <a:rPr lang="en-US" altLang="zh-CN" dirty="0" smtClean="0">
                <a:ea typeface="SimSun" pitchFamily="2" charset="-122"/>
              </a:rPr>
              <a:t>Access </a:t>
            </a:r>
            <a:r>
              <a:rPr lang="en-US" altLang="zh-CN" dirty="0">
                <a:ea typeface="SimSun" pitchFamily="2" charset="-122"/>
              </a:rPr>
              <a:t>Data Reactive R2</a:t>
            </a:r>
          </a:p>
          <a:p>
            <a:pPr marL="903288" lvl="2" indent="-342900" algn="just" eaLnBrk="1" hangingPunct="1"/>
            <a:r>
              <a:rPr lang="en-US" altLang="zh-CN" dirty="0" smtClean="0">
                <a:ea typeface="SimSun" pitchFamily="2" charset="-122"/>
              </a:rPr>
              <a:t>SQL Server</a:t>
            </a:r>
          </a:p>
          <a:p>
            <a:pPr marL="903288" lvl="2" indent="-342900" algn="just" eaLnBrk="1" hangingPunct="1"/>
            <a:r>
              <a:rPr lang="en-US" altLang="zh-CN" dirty="0" smtClean="0">
                <a:ea typeface="SimSun" pitchFamily="2" charset="-122"/>
              </a:rPr>
              <a:t>Mongo</a:t>
            </a:r>
          </a:p>
          <a:p>
            <a:pPr marL="903288" lvl="2" indent="-342900" algn="just" eaLnBrk="1" hangingPunct="1"/>
            <a:r>
              <a:rPr lang="en-US" altLang="zh-CN" dirty="0" err="1" smtClean="0">
                <a:ea typeface="SimSun" pitchFamily="2" charset="-122"/>
              </a:rPr>
              <a:t>Redis</a:t>
            </a:r>
            <a:endParaRPr lang="en-US" altLang="zh-CN" dirty="0">
              <a:ea typeface="SimSun" pitchFamily="2" charset="-122"/>
            </a:endParaRPr>
          </a:p>
          <a:p>
            <a:pPr lvl="1" algn="just" eaLnBrk="1" hangingPunct="1"/>
            <a:r>
              <a:rPr lang="en-US" altLang="zh-CN" dirty="0" smtClean="0">
                <a:ea typeface="SimSun" pitchFamily="2" charset="-122"/>
              </a:rPr>
              <a:t>Spring </a:t>
            </a:r>
            <a:r>
              <a:rPr lang="en-US" altLang="zh-CN" dirty="0">
                <a:ea typeface="SimSun" pitchFamily="2" charset="-122"/>
              </a:rPr>
              <a:t>Cloud Stream</a:t>
            </a:r>
          </a:p>
          <a:p>
            <a:pPr lvl="2" algn="just" eaLnBrk="1" hangingPunct="1"/>
            <a:r>
              <a:rPr lang="en-US" altLang="zh-CN" dirty="0" smtClean="0">
                <a:ea typeface="SimSun" pitchFamily="2" charset="-122"/>
              </a:rPr>
              <a:t>Kafka </a:t>
            </a:r>
          </a:p>
          <a:p>
            <a:pPr lvl="2" algn="just" eaLnBrk="1" hangingPunct="1"/>
            <a:r>
              <a:rPr lang="en-US" altLang="zh-CN" dirty="0" smtClean="0">
                <a:ea typeface="SimSun" pitchFamily="2" charset="-122"/>
              </a:rPr>
              <a:t>Event </a:t>
            </a:r>
            <a:r>
              <a:rPr lang="en-US" altLang="zh-CN" dirty="0">
                <a:ea typeface="SimSun" pitchFamily="2" charset="-122"/>
              </a:rPr>
              <a:t>Hubs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Access Data Reactive R2</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228714" y="1066862"/>
            <a:ext cx="8686572" cy="4359142"/>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a:t>Reactive </a:t>
            </a:r>
            <a:r>
              <a:rPr lang="es-PE" b="1" u="sng" dirty="0" err="1" smtClean="0"/>
              <a:t>MongoDB</a:t>
            </a:r>
            <a:endParaRPr lang="es-PE" b="1" u="sng" dirty="0"/>
          </a:p>
          <a:p>
            <a:r>
              <a:rPr lang="es-PE" b="1" u="sng" dirty="0" smtClean="0"/>
              <a:t>Clase </a:t>
            </a:r>
            <a:r>
              <a:rPr lang="es-PE" b="1" u="sng" dirty="0" err="1" smtClean="0"/>
              <a:t>ReactiveMongoTemplate</a:t>
            </a:r>
            <a:endParaRPr lang="es-PE" b="1" u="sng" dirty="0" smtClean="0"/>
          </a:p>
          <a:p>
            <a:pPr marL="350838" indent="-342900" algn="just">
              <a:buFont typeface="Arial" panose="020B0604020202020204" pitchFamily="34" charset="0"/>
              <a:buChar char="•"/>
            </a:pPr>
            <a:r>
              <a:rPr lang="es-PE" dirty="0"/>
              <a:t>La clase </a:t>
            </a:r>
            <a:r>
              <a:rPr lang="es-PE" b="1" dirty="0" err="1"/>
              <a:t>ReactiveMongoTemplate</a:t>
            </a:r>
            <a:r>
              <a:rPr lang="es-PE" dirty="0"/>
              <a:t> implementa la interfaz </a:t>
            </a:r>
            <a:r>
              <a:rPr lang="es-PE" b="1" dirty="0" err="1"/>
              <a:t>ReactiveMongoOperations</a:t>
            </a:r>
            <a:r>
              <a:rPr lang="es-PE" dirty="0"/>
              <a:t>. </a:t>
            </a:r>
            <a:endParaRPr lang="es-PE" dirty="0" smtClean="0"/>
          </a:p>
          <a:p>
            <a:pPr marL="350838" indent="-342900" algn="just">
              <a:buFont typeface="Arial" panose="020B0604020202020204" pitchFamily="34" charset="0"/>
              <a:buChar char="•"/>
            </a:pPr>
            <a:r>
              <a:rPr lang="es-PE" dirty="0" smtClean="0"/>
              <a:t>En </a:t>
            </a:r>
            <a:r>
              <a:rPr lang="es-PE" dirty="0"/>
              <a:t>la medida de lo posible, los métodos en </a:t>
            </a:r>
            <a:r>
              <a:rPr lang="es-PE" b="1" dirty="0" err="1"/>
              <a:t>ReactiveMongoOperations</a:t>
            </a:r>
            <a:r>
              <a:rPr lang="es-PE" dirty="0"/>
              <a:t> reflejan los métodos disponibles en el objeto </a:t>
            </a:r>
            <a:r>
              <a:rPr lang="es-PE" b="1" dirty="0" err="1" smtClean="0"/>
              <a:t>Collection</a:t>
            </a:r>
            <a:r>
              <a:rPr lang="es-PE" dirty="0" smtClean="0"/>
              <a:t> </a:t>
            </a:r>
            <a:r>
              <a:rPr lang="es-PE" dirty="0"/>
              <a:t>de controladores de </a:t>
            </a:r>
            <a:r>
              <a:rPr lang="es-PE" dirty="0" err="1"/>
              <a:t>MongoDB</a:t>
            </a:r>
            <a:r>
              <a:rPr lang="es-PE" dirty="0"/>
              <a:t>, para que la API sea familiar para los desarrolladores de </a:t>
            </a:r>
            <a:r>
              <a:rPr lang="es-PE" dirty="0" err="1"/>
              <a:t>MongoDB</a:t>
            </a:r>
            <a:r>
              <a:rPr lang="es-PE" dirty="0"/>
              <a:t> existentes que están acostumbrados a la API de controladores. </a:t>
            </a:r>
            <a:endParaRPr lang="es-PE" dirty="0" smtClean="0"/>
          </a:p>
          <a:p>
            <a:pPr marL="350838" indent="-342900" algn="just">
              <a:buFont typeface="Arial" panose="020B0604020202020204" pitchFamily="34" charset="0"/>
              <a:buChar char="•"/>
            </a:pPr>
            <a:r>
              <a:rPr lang="es-PE" dirty="0" smtClean="0"/>
              <a:t>Por </a:t>
            </a:r>
            <a:r>
              <a:rPr lang="es-PE" dirty="0"/>
              <a:t>ejemplo, puede encontrar métodos como </a:t>
            </a:r>
            <a:r>
              <a:rPr lang="es-PE" b="1" dirty="0" err="1"/>
              <a:t>find</a:t>
            </a:r>
            <a:r>
              <a:rPr lang="es-PE" b="1" dirty="0"/>
              <a:t>, </a:t>
            </a:r>
            <a:r>
              <a:rPr lang="es-PE" b="1" dirty="0" err="1"/>
              <a:t>findAndModify</a:t>
            </a:r>
            <a:r>
              <a:rPr lang="es-PE" b="1" dirty="0"/>
              <a:t>, </a:t>
            </a:r>
            <a:r>
              <a:rPr lang="es-PE" b="1" dirty="0" err="1"/>
              <a:t>findOne</a:t>
            </a:r>
            <a:r>
              <a:rPr lang="es-PE" b="1" dirty="0"/>
              <a:t>, </a:t>
            </a:r>
            <a:r>
              <a:rPr lang="es-PE" b="1" dirty="0" err="1"/>
              <a:t>insert</a:t>
            </a:r>
            <a:r>
              <a:rPr lang="es-PE" b="1" dirty="0"/>
              <a:t>, </a:t>
            </a:r>
            <a:r>
              <a:rPr lang="es-PE" b="1" dirty="0" err="1"/>
              <a:t>remove</a:t>
            </a:r>
            <a:r>
              <a:rPr lang="es-PE" b="1" dirty="0"/>
              <a:t>, </a:t>
            </a:r>
            <a:r>
              <a:rPr lang="es-PE" b="1" dirty="0" err="1"/>
              <a:t>save</a:t>
            </a:r>
            <a:r>
              <a:rPr lang="es-PE" b="1" dirty="0"/>
              <a:t>, </a:t>
            </a:r>
            <a:r>
              <a:rPr lang="es-PE" b="1" dirty="0" err="1"/>
              <a:t>update</a:t>
            </a:r>
            <a:r>
              <a:rPr lang="es-PE" b="1" dirty="0"/>
              <a:t> y </a:t>
            </a:r>
            <a:r>
              <a:rPr lang="es-PE" b="1" dirty="0" err="1"/>
              <a:t>updateMulti</a:t>
            </a:r>
            <a:r>
              <a:rPr lang="es-PE" b="1" dirty="0"/>
              <a:t>.</a:t>
            </a:r>
            <a:r>
              <a:rPr lang="es-PE" dirty="0"/>
              <a:t> </a:t>
            </a:r>
            <a:endParaRPr lang="es-PE" dirty="0"/>
          </a:p>
        </p:txBody>
      </p:sp>
    </p:spTree>
    <p:extLst>
      <p:ext uri="{BB962C8B-B14F-4D97-AF65-F5344CB8AC3E}">
        <p14:creationId xmlns:p14="http://schemas.microsoft.com/office/powerpoint/2010/main" val="384578728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Access Data Reactive R2</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228714" y="1066862"/>
            <a:ext cx="8686572" cy="5645648"/>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a:t>Reactive </a:t>
            </a:r>
            <a:r>
              <a:rPr lang="es-PE" b="1" u="sng" dirty="0" err="1" smtClean="0"/>
              <a:t>MongoDB</a:t>
            </a:r>
            <a:endParaRPr lang="es-PE" b="1" u="sng" dirty="0"/>
          </a:p>
          <a:p>
            <a:r>
              <a:rPr lang="es-PE" b="1" u="sng" dirty="0" smtClean="0"/>
              <a:t>Clase </a:t>
            </a:r>
            <a:r>
              <a:rPr lang="es-PE" b="1" u="sng" dirty="0" err="1" smtClean="0"/>
              <a:t>ReactiveMongoTemplate</a:t>
            </a:r>
            <a:endParaRPr lang="es-PE" b="1" u="sng" dirty="0" smtClean="0"/>
          </a:p>
          <a:p>
            <a:pPr marL="350838" indent="-342900" algn="just">
              <a:buFont typeface="Arial" panose="020B0604020202020204" pitchFamily="34" charset="0"/>
              <a:buChar char="•"/>
            </a:pPr>
            <a:r>
              <a:rPr lang="es-PE" dirty="0" smtClean="0"/>
              <a:t>El </a:t>
            </a:r>
            <a:r>
              <a:rPr lang="es-PE" dirty="0"/>
              <a:t>objetivo del diseño es facilitar al máximo la transición entre el uso del controlador base </a:t>
            </a:r>
            <a:r>
              <a:rPr lang="es-PE" dirty="0" err="1"/>
              <a:t>MongoDB</a:t>
            </a:r>
            <a:r>
              <a:rPr lang="es-PE" dirty="0"/>
              <a:t> y </a:t>
            </a:r>
            <a:r>
              <a:rPr lang="es-PE" b="1" dirty="0" err="1"/>
              <a:t>ReactiveMongoOperations</a:t>
            </a:r>
            <a:r>
              <a:rPr lang="es-PE" dirty="0"/>
              <a:t>. Una diferencia importante entre las dos API es que </a:t>
            </a:r>
            <a:r>
              <a:rPr lang="es-PE" b="1" dirty="0" err="1"/>
              <a:t>ReactiveMongoOperations</a:t>
            </a:r>
            <a:r>
              <a:rPr lang="es-PE" dirty="0"/>
              <a:t> puede pasar objetos de dominio en lugar de </a:t>
            </a:r>
            <a:r>
              <a:rPr lang="es-PE" b="1" dirty="0" err="1" smtClean="0"/>
              <a:t>Document</a:t>
            </a:r>
            <a:r>
              <a:rPr lang="es-PE" dirty="0" smtClean="0"/>
              <a:t>, </a:t>
            </a:r>
            <a:r>
              <a:rPr lang="es-PE" dirty="0"/>
              <a:t>y hay API fluidas para operaciones de </a:t>
            </a:r>
            <a:r>
              <a:rPr lang="es-PE" b="1" dirty="0" err="1" smtClean="0"/>
              <a:t>Query</a:t>
            </a:r>
            <a:r>
              <a:rPr lang="es-PE" dirty="0" smtClean="0"/>
              <a:t>, </a:t>
            </a:r>
            <a:r>
              <a:rPr lang="es-PE" b="1" dirty="0" err="1" smtClean="0"/>
              <a:t>Criteria</a:t>
            </a:r>
            <a:r>
              <a:rPr lang="es-PE" dirty="0" smtClean="0"/>
              <a:t> </a:t>
            </a:r>
            <a:r>
              <a:rPr lang="es-PE" dirty="0"/>
              <a:t>y </a:t>
            </a:r>
            <a:r>
              <a:rPr lang="es-PE" b="1" dirty="0" err="1" smtClean="0"/>
              <a:t>Update</a:t>
            </a:r>
            <a:r>
              <a:rPr lang="es-PE" dirty="0" smtClean="0"/>
              <a:t> </a:t>
            </a:r>
            <a:r>
              <a:rPr lang="es-PE" dirty="0"/>
              <a:t>en lugar de completar un documento para especificar los parámetros de esas operaciones</a:t>
            </a:r>
            <a:r>
              <a:rPr lang="es-PE" dirty="0" smtClean="0"/>
              <a:t>.</a:t>
            </a:r>
          </a:p>
          <a:p>
            <a:pPr marL="350838" indent="-342900" algn="just">
              <a:buFont typeface="Arial" panose="020B0604020202020204" pitchFamily="34" charset="0"/>
              <a:buChar char="•"/>
            </a:pPr>
            <a:r>
              <a:rPr lang="es-PE" dirty="0"/>
              <a:t>La implementación del convertidor predeterminada utilizada por </a:t>
            </a:r>
            <a:r>
              <a:rPr lang="es-PE" b="1" dirty="0" err="1"/>
              <a:t>ReactiveMongoTemplate</a:t>
            </a:r>
            <a:r>
              <a:rPr lang="es-PE" dirty="0"/>
              <a:t> es </a:t>
            </a:r>
            <a:r>
              <a:rPr lang="es-PE" b="1" dirty="0" err="1"/>
              <a:t>MappingMongoConverter</a:t>
            </a:r>
            <a:r>
              <a:rPr lang="es-PE" b="1" dirty="0"/>
              <a:t>.</a:t>
            </a:r>
            <a:r>
              <a:rPr lang="es-PE" dirty="0"/>
              <a:t> Si bien </a:t>
            </a:r>
            <a:r>
              <a:rPr lang="es-PE" dirty="0" err="1"/>
              <a:t>MappingMongoConverter</a:t>
            </a:r>
            <a:r>
              <a:rPr lang="es-PE" dirty="0"/>
              <a:t> puede usar metadatos adicionales para especificar la asignación de objetos a documentos, también puede convertir objetos que no contienen metadatos adicionales mediante el uso de algunas convenciones para la asignación de ID y nombres de colección. </a:t>
            </a:r>
            <a:endParaRPr lang="es-PE" dirty="0"/>
          </a:p>
        </p:txBody>
      </p:sp>
    </p:spTree>
    <p:extLst>
      <p:ext uri="{BB962C8B-B14F-4D97-AF65-F5344CB8AC3E}">
        <p14:creationId xmlns:p14="http://schemas.microsoft.com/office/powerpoint/2010/main" val="258583563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Access Data Reactive R2</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228714" y="1066862"/>
            <a:ext cx="8686572" cy="4223720"/>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a:t>Reactive </a:t>
            </a:r>
            <a:r>
              <a:rPr lang="es-PE" b="1" u="sng" dirty="0" err="1"/>
              <a:t>MongoDB</a:t>
            </a:r>
            <a:r>
              <a:rPr lang="es-PE" b="1" u="sng" dirty="0"/>
              <a:t> </a:t>
            </a:r>
            <a:r>
              <a:rPr lang="es-PE" b="1" u="sng" dirty="0" err="1" smtClean="0"/>
              <a:t>R</a:t>
            </a:r>
            <a:r>
              <a:rPr lang="es-PE" b="1" u="sng" dirty="0" err="1" smtClean="0"/>
              <a:t>epositories</a:t>
            </a:r>
            <a:endParaRPr lang="es-PE" b="1" u="sng" dirty="0"/>
          </a:p>
          <a:p>
            <a:pPr marL="350838" indent="-342900" algn="just">
              <a:buFont typeface="Arial" panose="020B0604020202020204" pitchFamily="34" charset="0"/>
              <a:buChar char="•"/>
            </a:pPr>
            <a:r>
              <a:rPr lang="es-PE" dirty="0" smtClean="0"/>
              <a:t>El universo reactivo </a:t>
            </a:r>
            <a:r>
              <a:rPr lang="es-PE" dirty="0"/>
              <a:t>ofrece varias bibliotecas de composiciones reactivas. Las bibliotecas más comunes son </a:t>
            </a:r>
            <a:r>
              <a:rPr lang="es-PE" dirty="0" err="1"/>
              <a:t>RxJava</a:t>
            </a:r>
            <a:r>
              <a:rPr lang="es-PE" dirty="0"/>
              <a:t> y Project Reactor</a:t>
            </a:r>
            <a:r>
              <a:rPr lang="es-PE" dirty="0" smtClean="0"/>
              <a:t>.</a:t>
            </a:r>
          </a:p>
          <a:p>
            <a:pPr marL="350838" indent="-342900" algn="just">
              <a:buFont typeface="Arial" panose="020B0604020202020204" pitchFamily="34" charset="0"/>
              <a:buChar char="•"/>
            </a:pPr>
            <a:r>
              <a:rPr lang="es-PE" dirty="0"/>
              <a:t>Spring Data </a:t>
            </a:r>
            <a:r>
              <a:rPr lang="es-PE" dirty="0" err="1"/>
              <a:t>MongoDB</a:t>
            </a:r>
            <a:r>
              <a:rPr lang="es-PE" dirty="0"/>
              <a:t> se basa en el controlador </a:t>
            </a:r>
            <a:r>
              <a:rPr lang="es-PE" dirty="0" err="1"/>
              <a:t>MongoDB</a:t>
            </a:r>
            <a:r>
              <a:rPr lang="es-PE" dirty="0"/>
              <a:t> Reactive </a:t>
            </a:r>
            <a:r>
              <a:rPr lang="es-PE" dirty="0" err="1"/>
              <a:t>Streams</a:t>
            </a:r>
            <a:r>
              <a:rPr lang="es-PE" dirty="0"/>
              <a:t>, para proporcionar la máxima interoperabilidad al confiar en la iniciativa Reactive </a:t>
            </a:r>
            <a:r>
              <a:rPr lang="es-PE" dirty="0" err="1"/>
              <a:t>Streams</a:t>
            </a:r>
            <a:r>
              <a:rPr lang="es-PE" dirty="0"/>
              <a:t>. Las API estáticas, como </a:t>
            </a:r>
            <a:r>
              <a:rPr lang="es-PE" b="1" dirty="0" err="1"/>
              <a:t>ReactiveMongoOperations</a:t>
            </a:r>
            <a:r>
              <a:rPr lang="es-PE" dirty="0"/>
              <a:t>, se proporcionan mediante los tipos </a:t>
            </a:r>
            <a:r>
              <a:rPr lang="es-PE" b="1" dirty="0"/>
              <a:t>Flux y Mono de Project Reactor</a:t>
            </a:r>
            <a:r>
              <a:rPr lang="es-PE" dirty="0"/>
              <a:t>. Project Reactor ofrece varios adaptadores para convertir tipos de envoltorios reactivos (</a:t>
            </a:r>
            <a:r>
              <a:rPr lang="es-PE" b="1" dirty="0"/>
              <a:t>Flux a Observable </a:t>
            </a:r>
            <a:r>
              <a:rPr lang="es-PE" dirty="0"/>
              <a:t>y viceversa), pero la conversión puede saturar fácilmente su código.</a:t>
            </a:r>
            <a:endParaRPr lang="es-PE" dirty="0"/>
          </a:p>
        </p:txBody>
      </p:sp>
    </p:spTree>
    <p:extLst>
      <p:ext uri="{BB962C8B-B14F-4D97-AF65-F5344CB8AC3E}">
        <p14:creationId xmlns:p14="http://schemas.microsoft.com/office/powerpoint/2010/main" val="214280113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Access Data Reactive R2</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228714" y="1066862"/>
            <a:ext cx="8686572" cy="4156010"/>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a:t>Reactive </a:t>
            </a:r>
            <a:r>
              <a:rPr lang="es-PE" b="1" u="sng" dirty="0" err="1"/>
              <a:t>MongoDB</a:t>
            </a:r>
            <a:r>
              <a:rPr lang="es-PE" b="1" u="sng" dirty="0"/>
              <a:t> </a:t>
            </a:r>
            <a:r>
              <a:rPr lang="es-PE" b="1" u="sng" dirty="0" err="1" smtClean="0"/>
              <a:t>R</a:t>
            </a:r>
            <a:r>
              <a:rPr lang="es-PE" b="1" u="sng" dirty="0" err="1" smtClean="0"/>
              <a:t>epositories</a:t>
            </a:r>
            <a:endParaRPr lang="es-PE" b="1" u="sng" dirty="0"/>
          </a:p>
          <a:p>
            <a:pPr marL="350838" indent="-342900" algn="just">
              <a:buFont typeface="Arial" panose="020B0604020202020204" pitchFamily="34" charset="0"/>
              <a:buChar char="•"/>
            </a:pPr>
            <a:r>
              <a:rPr lang="es-PE" dirty="0"/>
              <a:t>La abstracción del repositorio de Spring Data es una API dinámica, </a:t>
            </a:r>
            <a:r>
              <a:rPr lang="es-PE" dirty="0" smtClean="0"/>
              <a:t>Los </a:t>
            </a:r>
            <a:r>
              <a:rPr lang="es-PE" dirty="0"/>
              <a:t>repositorios reactivos de </a:t>
            </a:r>
            <a:r>
              <a:rPr lang="es-PE" dirty="0" err="1"/>
              <a:t>MongoDB</a:t>
            </a:r>
            <a:r>
              <a:rPr lang="es-PE" dirty="0"/>
              <a:t> se pueden implementar utilizando los tipos de contenedor </a:t>
            </a:r>
            <a:r>
              <a:rPr lang="es-PE" dirty="0" err="1"/>
              <a:t>RxJava</a:t>
            </a:r>
            <a:r>
              <a:rPr lang="es-PE" dirty="0"/>
              <a:t> o Project Reactor extendiéndose desde una de las siguientes interfaces de repositorio específicas de la biblioteca</a:t>
            </a:r>
            <a:r>
              <a:rPr lang="es-PE" dirty="0" smtClean="0"/>
              <a:t>:</a:t>
            </a:r>
          </a:p>
          <a:p>
            <a:pPr marL="917575" lvl="1" indent="-342900" algn="just">
              <a:buFont typeface="Arial" panose="020B0604020202020204" pitchFamily="34" charset="0"/>
              <a:buChar char="•"/>
            </a:pPr>
            <a:r>
              <a:rPr lang="es-PE" dirty="0" err="1"/>
              <a:t>ReactiveCrudRepository</a:t>
            </a:r>
            <a:endParaRPr lang="es-PE" dirty="0"/>
          </a:p>
          <a:p>
            <a:pPr marL="917575" lvl="1" indent="-342900" algn="just">
              <a:buFont typeface="Arial" panose="020B0604020202020204" pitchFamily="34" charset="0"/>
              <a:buChar char="•"/>
            </a:pPr>
            <a:r>
              <a:rPr lang="es-PE" dirty="0" err="1" smtClean="0"/>
              <a:t>ReactiveSortingRepository</a:t>
            </a:r>
            <a:endParaRPr lang="es-PE" dirty="0"/>
          </a:p>
          <a:p>
            <a:pPr marL="917575" lvl="1" indent="-342900" algn="just">
              <a:buFont typeface="Arial" panose="020B0604020202020204" pitchFamily="34" charset="0"/>
              <a:buChar char="•"/>
            </a:pPr>
            <a:r>
              <a:rPr lang="es-PE" dirty="0" smtClean="0"/>
              <a:t>RxJava2CrudRepository</a:t>
            </a:r>
            <a:endParaRPr lang="es-PE" dirty="0"/>
          </a:p>
          <a:p>
            <a:pPr marL="917575" lvl="1" indent="-342900" algn="just">
              <a:buFont typeface="Arial" panose="020B0604020202020204" pitchFamily="34" charset="0"/>
              <a:buChar char="•"/>
            </a:pPr>
            <a:r>
              <a:rPr lang="es-PE" dirty="0" smtClean="0"/>
              <a:t>RxJava2SortingRepository</a:t>
            </a:r>
            <a:endParaRPr lang="es-PE" dirty="0"/>
          </a:p>
          <a:p>
            <a:pPr marL="350838" indent="-342900" algn="just">
              <a:buFont typeface="Arial" panose="020B0604020202020204" pitchFamily="34" charset="0"/>
              <a:buChar char="•"/>
            </a:pPr>
            <a:endParaRPr lang="es-PE" dirty="0"/>
          </a:p>
        </p:txBody>
      </p:sp>
    </p:spTree>
    <p:extLst>
      <p:ext uri="{BB962C8B-B14F-4D97-AF65-F5344CB8AC3E}">
        <p14:creationId xmlns:p14="http://schemas.microsoft.com/office/powerpoint/2010/main" val="116611548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Access Data Reactive R2</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228714" y="1066862"/>
            <a:ext cx="8686572" cy="5781070"/>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a:t>Reactive </a:t>
            </a:r>
            <a:r>
              <a:rPr lang="es-PE" b="1" u="sng" dirty="0" err="1"/>
              <a:t>MongoDB</a:t>
            </a:r>
            <a:r>
              <a:rPr lang="es-PE" b="1" u="sng" dirty="0"/>
              <a:t> </a:t>
            </a:r>
            <a:r>
              <a:rPr lang="es-PE" b="1" u="sng" dirty="0" err="1" smtClean="0"/>
              <a:t>R</a:t>
            </a:r>
            <a:r>
              <a:rPr lang="es-PE" b="1" u="sng" dirty="0" err="1" smtClean="0"/>
              <a:t>epositories</a:t>
            </a:r>
            <a:endParaRPr lang="es-PE" b="1" u="sng" dirty="0" smtClean="0"/>
          </a:p>
          <a:p>
            <a:pPr algn="just"/>
            <a:r>
              <a:rPr lang="es-PE" b="1" u="sng" dirty="0" err="1" smtClean="0"/>
              <a:t>Caracteristicas</a:t>
            </a:r>
            <a:endParaRPr lang="es-PE" b="1" u="sng" dirty="0"/>
          </a:p>
          <a:p>
            <a:pPr marL="350838" indent="-342900" algn="just">
              <a:buFont typeface="Arial" panose="020B0604020202020204" pitchFamily="34" charset="0"/>
              <a:buChar char="•"/>
            </a:pPr>
            <a:r>
              <a:rPr lang="es-PE" dirty="0" smtClean="0"/>
              <a:t>Reactive </a:t>
            </a:r>
            <a:r>
              <a:rPr lang="es-PE" dirty="0" err="1"/>
              <a:t>MongoDB</a:t>
            </a:r>
            <a:r>
              <a:rPr lang="es-PE" dirty="0"/>
              <a:t> de Spring Data viene con un conjunto de funciones reducido en comparación con los repositorios de bloqueo de </a:t>
            </a:r>
            <a:r>
              <a:rPr lang="es-PE" dirty="0" err="1"/>
              <a:t>MongoDB</a:t>
            </a:r>
            <a:r>
              <a:rPr lang="es-PE" dirty="0"/>
              <a:t>.</a:t>
            </a:r>
          </a:p>
          <a:p>
            <a:pPr marL="350838" indent="-342900" algn="just">
              <a:buFont typeface="Arial" panose="020B0604020202020204" pitchFamily="34" charset="0"/>
              <a:buChar char="•"/>
            </a:pPr>
            <a:r>
              <a:rPr lang="es-PE" dirty="0" smtClean="0"/>
              <a:t>Es </a:t>
            </a:r>
            <a:r>
              <a:rPr lang="es-PE" dirty="0"/>
              <a:t>compatible con las siguientes funciones:</a:t>
            </a:r>
          </a:p>
          <a:p>
            <a:pPr marL="917575" lvl="1" indent="-342900" algn="just">
              <a:buFont typeface="Arial" panose="020B0604020202020204" pitchFamily="34" charset="0"/>
              <a:buChar char="•"/>
            </a:pPr>
            <a:r>
              <a:rPr lang="es-PE" dirty="0" smtClean="0"/>
              <a:t>Métodos </a:t>
            </a:r>
            <a:r>
              <a:rPr lang="es-PE" dirty="0"/>
              <a:t>de consulta que utilizan consultas de cadenas y derivación de consultas</a:t>
            </a:r>
          </a:p>
          <a:p>
            <a:pPr marL="917575" lvl="1" indent="-342900" algn="just">
              <a:buFont typeface="Arial" panose="020B0604020202020204" pitchFamily="34" charset="0"/>
              <a:buChar char="•"/>
            </a:pPr>
            <a:r>
              <a:rPr lang="es-PE" dirty="0" smtClean="0"/>
              <a:t>Consultas </a:t>
            </a:r>
            <a:r>
              <a:rPr lang="es-PE" dirty="0"/>
              <a:t>de repositorios geoespaciales</a:t>
            </a:r>
          </a:p>
          <a:p>
            <a:pPr marL="917575" lvl="1" indent="-342900" algn="just">
              <a:buFont typeface="Arial" panose="020B0604020202020204" pitchFamily="34" charset="0"/>
              <a:buChar char="•"/>
            </a:pPr>
            <a:r>
              <a:rPr lang="es-PE" dirty="0" smtClean="0"/>
              <a:t>Consultas </a:t>
            </a:r>
            <a:r>
              <a:rPr lang="es-PE" dirty="0"/>
              <a:t>de eliminación de repositorio</a:t>
            </a:r>
          </a:p>
          <a:p>
            <a:pPr marL="917575" lvl="1" indent="-342900" algn="just">
              <a:buFont typeface="Arial" panose="020B0604020202020204" pitchFamily="34" charset="0"/>
              <a:buChar char="•"/>
            </a:pPr>
            <a:r>
              <a:rPr lang="es-PE" dirty="0" smtClean="0"/>
              <a:t>Métodos </a:t>
            </a:r>
            <a:r>
              <a:rPr lang="es-PE" dirty="0"/>
              <a:t>de consulta y restricción de campos basados ​​en </a:t>
            </a:r>
            <a:r>
              <a:rPr lang="es-PE" dirty="0" err="1" smtClean="0"/>
              <a:t>MongoDB</a:t>
            </a:r>
            <a:r>
              <a:rPr lang="es-PE" dirty="0" smtClean="0"/>
              <a:t> </a:t>
            </a:r>
            <a:r>
              <a:rPr lang="es-PE" dirty="0"/>
              <a:t>JSON</a:t>
            </a:r>
          </a:p>
          <a:p>
            <a:pPr marL="917575" lvl="1" indent="-342900" algn="just">
              <a:buFont typeface="Arial" panose="020B0604020202020204" pitchFamily="34" charset="0"/>
              <a:buChar char="•"/>
            </a:pPr>
            <a:r>
              <a:rPr lang="es-PE" dirty="0" smtClean="0"/>
              <a:t>Consultas </a:t>
            </a:r>
            <a:r>
              <a:rPr lang="es-PE" dirty="0"/>
              <a:t>de búsqueda de texto completo</a:t>
            </a:r>
          </a:p>
          <a:p>
            <a:pPr marL="917575" lvl="1" indent="-342900" algn="just">
              <a:buFont typeface="Arial" panose="020B0604020202020204" pitchFamily="34" charset="0"/>
              <a:buChar char="•"/>
            </a:pPr>
            <a:r>
              <a:rPr lang="es-PE" dirty="0" smtClean="0"/>
              <a:t>Métodos </a:t>
            </a:r>
            <a:r>
              <a:rPr lang="es-PE" dirty="0"/>
              <a:t>de consulta con seguridad de tipos</a:t>
            </a:r>
          </a:p>
          <a:p>
            <a:pPr marL="917575" lvl="1" indent="-342900" algn="just">
              <a:buFont typeface="Arial" panose="020B0604020202020204" pitchFamily="34" charset="0"/>
              <a:buChar char="•"/>
            </a:pPr>
            <a:r>
              <a:rPr lang="es-PE" dirty="0" smtClean="0"/>
              <a:t>Proyecciones</a:t>
            </a:r>
            <a:endParaRPr lang="es-PE" dirty="0"/>
          </a:p>
        </p:txBody>
      </p:sp>
    </p:spTree>
    <p:extLst>
      <p:ext uri="{BB962C8B-B14F-4D97-AF65-F5344CB8AC3E}">
        <p14:creationId xmlns:p14="http://schemas.microsoft.com/office/powerpoint/2010/main" val="203663916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Access Data Reactive R2</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228714" y="1066862"/>
            <a:ext cx="8686572" cy="5781070"/>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a:t>Reactive </a:t>
            </a:r>
            <a:r>
              <a:rPr lang="es-PE" b="1" u="sng" dirty="0" err="1"/>
              <a:t>MongoDB</a:t>
            </a:r>
            <a:r>
              <a:rPr lang="es-PE" b="1" u="sng" dirty="0"/>
              <a:t> </a:t>
            </a:r>
            <a:r>
              <a:rPr lang="es-PE" b="1" u="sng" dirty="0" err="1" smtClean="0"/>
              <a:t>R</a:t>
            </a:r>
            <a:r>
              <a:rPr lang="es-PE" b="1" u="sng" dirty="0" err="1" smtClean="0"/>
              <a:t>epositories</a:t>
            </a:r>
            <a:endParaRPr lang="es-PE" b="1" u="sng" dirty="0" smtClean="0"/>
          </a:p>
          <a:p>
            <a:pPr algn="just"/>
            <a:r>
              <a:rPr lang="es-PE" b="1" u="sng" dirty="0" err="1" smtClean="0"/>
              <a:t>Caracteristicas</a:t>
            </a:r>
            <a:endParaRPr lang="es-PE" b="1" u="sng" dirty="0"/>
          </a:p>
          <a:p>
            <a:pPr marL="350838" indent="-342900" algn="just">
              <a:buFont typeface="Arial" panose="020B0604020202020204" pitchFamily="34" charset="0"/>
              <a:buChar char="•"/>
            </a:pPr>
            <a:r>
              <a:rPr lang="es-PE" dirty="0" smtClean="0"/>
              <a:t>Reactive </a:t>
            </a:r>
            <a:r>
              <a:rPr lang="es-PE" dirty="0" err="1"/>
              <a:t>MongoDB</a:t>
            </a:r>
            <a:r>
              <a:rPr lang="es-PE" dirty="0"/>
              <a:t> de Spring Data viene con un conjunto de funciones reducido en comparación con los repositorios de bloqueo de </a:t>
            </a:r>
            <a:r>
              <a:rPr lang="es-PE" dirty="0" err="1"/>
              <a:t>MongoDB</a:t>
            </a:r>
            <a:r>
              <a:rPr lang="es-PE" dirty="0"/>
              <a:t>.</a:t>
            </a:r>
          </a:p>
          <a:p>
            <a:pPr marL="350838" indent="-342900" algn="just">
              <a:buFont typeface="Arial" panose="020B0604020202020204" pitchFamily="34" charset="0"/>
              <a:buChar char="•"/>
            </a:pPr>
            <a:r>
              <a:rPr lang="es-PE" dirty="0" smtClean="0"/>
              <a:t>Es </a:t>
            </a:r>
            <a:r>
              <a:rPr lang="es-PE" dirty="0"/>
              <a:t>compatible con las siguientes funciones:</a:t>
            </a:r>
          </a:p>
          <a:p>
            <a:pPr marL="917575" lvl="1" indent="-342900" algn="just">
              <a:buFont typeface="Arial" panose="020B0604020202020204" pitchFamily="34" charset="0"/>
              <a:buChar char="•"/>
            </a:pPr>
            <a:r>
              <a:rPr lang="es-PE" dirty="0" smtClean="0"/>
              <a:t>Métodos </a:t>
            </a:r>
            <a:r>
              <a:rPr lang="es-PE" dirty="0"/>
              <a:t>de consulta que utilizan consultas de cadenas y derivación de consultas</a:t>
            </a:r>
          </a:p>
          <a:p>
            <a:pPr marL="917575" lvl="1" indent="-342900" algn="just">
              <a:buFont typeface="Arial" panose="020B0604020202020204" pitchFamily="34" charset="0"/>
              <a:buChar char="•"/>
            </a:pPr>
            <a:r>
              <a:rPr lang="es-PE" dirty="0" smtClean="0"/>
              <a:t>Consultas </a:t>
            </a:r>
            <a:r>
              <a:rPr lang="es-PE" dirty="0"/>
              <a:t>de repositorios geoespaciales</a:t>
            </a:r>
          </a:p>
          <a:p>
            <a:pPr marL="917575" lvl="1" indent="-342900" algn="just">
              <a:buFont typeface="Arial" panose="020B0604020202020204" pitchFamily="34" charset="0"/>
              <a:buChar char="•"/>
            </a:pPr>
            <a:r>
              <a:rPr lang="es-PE" dirty="0" smtClean="0"/>
              <a:t>Consultas </a:t>
            </a:r>
            <a:r>
              <a:rPr lang="es-PE" dirty="0"/>
              <a:t>de eliminación de repositorio</a:t>
            </a:r>
          </a:p>
          <a:p>
            <a:pPr marL="917575" lvl="1" indent="-342900" algn="just">
              <a:buFont typeface="Arial" panose="020B0604020202020204" pitchFamily="34" charset="0"/>
              <a:buChar char="•"/>
            </a:pPr>
            <a:r>
              <a:rPr lang="es-PE" dirty="0" smtClean="0"/>
              <a:t>Métodos </a:t>
            </a:r>
            <a:r>
              <a:rPr lang="es-PE" dirty="0"/>
              <a:t>de consulta y restricción de campos basados ​​en </a:t>
            </a:r>
            <a:r>
              <a:rPr lang="es-PE" dirty="0" err="1" smtClean="0"/>
              <a:t>MongoDB</a:t>
            </a:r>
            <a:r>
              <a:rPr lang="es-PE" dirty="0" smtClean="0"/>
              <a:t> </a:t>
            </a:r>
            <a:r>
              <a:rPr lang="es-PE" dirty="0"/>
              <a:t>JSON</a:t>
            </a:r>
          </a:p>
          <a:p>
            <a:pPr marL="917575" lvl="1" indent="-342900" algn="just">
              <a:buFont typeface="Arial" panose="020B0604020202020204" pitchFamily="34" charset="0"/>
              <a:buChar char="•"/>
            </a:pPr>
            <a:r>
              <a:rPr lang="es-PE" dirty="0" smtClean="0"/>
              <a:t>Consultas </a:t>
            </a:r>
            <a:r>
              <a:rPr lang="es-PE" dirty="0"/>
              <a:t>de búsqueda de texto completo</a:t>
            </a:r>
          </a:p>
          <a:p>
            <a:pPr marL="917575" lvl="1" indent="-342900" algn="just">
              <a:buFont typeface="Arial" panose="020B0604020202020204" pitchFamily="34" charset="0"/>
              <a:buChar char="•"/>
            </a:pPr>
            <a:r>
              <a:rPr lang="es-PE" dirty="0" smtClean="0"/>
              <a:t>Métodos </a:t>
            </a:r>
            <a:r>
              <a:rPr lang="es-PE" dirty="0"/>
              <a:t>de consulta con seguridad de tipos</a:t>
            </a:r>
          </a:p>
          <a:p>
            <a:pPr marL="917575" lvl="1" indent="-342900" algn="just">
              <a:buFont typeface="Arial" panose="020B0604020202020204" pitchFamily="34" charset="0"/>
              <a:buChar char="•"/>
            </a:pPr>
            <a:r>
              <a:rPr lang="es-PE" dirty="0" smtClean="0"/>
              <a:t>Proyecciones</a:t>
            </a:r>
            <a:endParaRPr lang="es-PE" dirty="0"/>
          </a:p>
        </p:txBody>
      </p:sp>
    </p:spTree>
    <p:extLst>
      <p:ext uri="{BB962C8B-B14F-4D97-AF65-F5344CB8AC3E}">
        <p14:creationId xmlns:p14="http://schemas.microsoft.com/office/powerpoint/2010/main" val="173617036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Access Data Reactive R2</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228714" y="1066862"/>
            <a:ext cx="8686572" cy="2937214"/>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a:t>Reactive </a:t>
            </a:r>
            <a:r>
              <a:rPr lang="es-PE" b="1" u="sng" dirty="0" err="1"/>
              <a:t>MongoDB</a:t>
            </a:r>
            <a:r>
              <a:rPr lang="es-PE" b="1" u="sng" dirty="0"/>
              <a:t> </a:t>
            </a:r>
            <a:r>
              <a:rPr lang="es-PE" b="1" u="sng" dirty="0" err="1" smtClean="0"/>
              <a:t>R</a:t>
            </a:r>
            <a:r>
              <a:rPr lang="es-PE" b="1" u="sng" dirty="0" err="1" smtClean="0"/>
              <a:t>epositories</a:t>
            </a:r>
            <a:endParaRPr lang="es-PE" b="1" u="sng" dirty="0" smtClean="0"/>
          </a:p>
          <a:p>
            <a:pPr algn="just"/>
            <a:r>
              <a:rPr lang="es-PE" b="1" u="sng" dirty="0" err="1" smtClean="0"/>
              <a:t>Aplicacion</a:t>
            </a:r>
            <a:endParaRPr lang="es-PE" b="1" u="sng" dirty="0"/>
          </a:p>
          <a:p>
            <a:pPr marL="350838" indent="-342900" algn="just">
              <a:buFont typeface="Arial" panose="020B0604020202020204" pitchFamily="34" charset="0"/>
              <a:buChar char="•"/>
            </a:pPr>
            <a:r>
              <a:rPr lang="es-PE" dirty="0"/>
              <a:t>Para acceder a las entidades de dominio </a:t>
            </a:r>
            <a:r>
              <a:rPr lang="es-PE" dirty="0" smtClean="0"/>
              <a:t>que </a:t>
            </a:r>
            <a:r>
              <a:rPr lang="es-PE" dirty="0" err="1" smtClean="0"/>
              <a:t>esten</a:t>
            </a:r>
            <a:r>
              <a:rPr lang="es-PE" dirty="0" smtClean="0"/>
              <a:t> en una base </a:t>
            </a:r>
            <a:r>
              <a:rPr lang="es-PE" dirty="0"/>
              <a:t>de datos de </a:t>
            </a:r>
            <a:r>
              <a:rPr lang="es-PE" dirty="0" err="1"/>
              <a:t>MongoDB</a:t>
            </a:r>
            <a:r>
              <a:rPr lang="es-PE" dirty="0"/>
              <a:t>, puede utilizar </a:t>
            </a:r>
            <a:r>
              <a:rPr lang="es-PE" dirty="0" smtClean="0"/>
              <a:t>el soporte </a:t>
            </a:r>
            <a:r>
              <a:rPr lang="es-PE" dirty="0"/>
              <a:t>de </a:t>
            </a:r>
            <a:r>
              <a:rPr lang="es-PE" dirty="0" err="1" smtClean="0"/>
              <a:t>repositories</a:t>
            </a:r>
            <a:r>
              <a:rPr lang="es-PE" dirty="0" smtClean="0"/>
              <a:t> que </a:t>
            </a:r>
            <a:r>
              <a:rPr lang="es-PE" dirty="0"/>
              <a:t>facilita su </a:t>
            </a:r>
            <a:r>
              <a:rPr lang="es-PE" dirty="0" smtClean="0"/>
              <a:t>implementación.</a:t>
            </a:r>
          </a:p>
          <a:p>
            <a:pPr marL="350838" indent="-342900" algn="just">
              <a:buFont typeface="Arial" panose="020B0604020202020204" pitchFamily="34" charset="0"/>
              <a:buChar char="•"/>
            </a:pPr>
            <a:r>
              <a:rPr lang="es-PE" dirty="0" smtClean="0"/>
              <a:t> </a:t>
            </a:r>
            <a:r>
              <a:rPr lang="es-PE" dirty="0"/>
              <a:t>Para hacerlo, </a:t>
            </a:r>
            <a:r>
              <a:rPr lang="es-PE" dirty="0" smtClean="0"/>
              <a:t>se debe crear una </a:t>
            </a:r>
            <a:r>
              <a:rPr lang="es-PE" dirty="0"/>
              <a:t>interfaz similar para su repositorio. Sin embargo, antes de poder </a:t>
            </a:r>
            <a:r>
              <a:rPr lang="es-PE" dirty="0" smtClean="0"/>
              <a:t>hacer ello, se necesita </a:t>
            </a:r>
            <a:r>
              <a:rPr lang="es-PE" dirty="0"/>
              <a:t>una entidad, como la entidad definida en el siguiente ejemplo:</a:t>
            </a:r>
          </a:p>
        </p:txBody>
      </p:sp>
      <p:pic>
        <p:nvPicPr>
          <p:cNvPr id="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3821"/>
          <a:stretch/>
        </p:blipFill>
        <p:spPr bwMode="auto">
          <a:xfrm>
            <a:off x="3048040" y="4038584"/>
            <a:ext cx="2914488" cy="250371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9242108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Access Data Reactive R2</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228714" y="1066862"/>
            <a:ext cx="8686572" cy="4291431"/>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a:t>Reactive </a:t>
            </a:r>
            <a:r>
              <a:rPr lang="es-PE" b="1" u="sng" dirty="0" err="1"/>
              <a:t>MongoDB</a:t>
            </a:r>
            <a:r>
              <a:rPr lang="es-PE" b="1" u="sng" dirty="0"/>
              <a:t> </a:t>
            </a:r>
            <a:r>
              <a:rPr lang="es-PE" b="1" u="sng" dirty="0" err="1" smtClean="0"/>
              <a:t>R</a:t>
            </a:r>
            <a:r>
              <a:rPr lang="es-PE" b="1" u="sng" dirty="0" err="1" smtClean="0"/>
              <a:t>epositories</a:t>
            </a:r>
            <a:endParaRPr lang="es-PE" b="1" u="sng" dirty="0" smtClean="0"/>
          </a:p>
          <a:p>
            <a:pPr algn="just"/>
            <a:r>
              <a:rPr lang="es-PE" b="1" u="sng" dirty="0" err="1" smtClean="0"/>
              <a:t>Aplicacion</a:t>
            </a:r>
            <a:endParaRPr lang="es-PE" b="1" u="sng" dirty="0"/>
          </a:p>
          <a:p>
            <a:pPr marL="350838" indent="-342900" algn="just">
              <a:buFont typeface="Arial" panose="020B0604020202020204" pitchFamily="34" charset="0"/>
              <a:buChar char="•"/>
            </a:pPr>
            <a:r>
              <a:rPr lang="es-PE" dirty="0"/>
              <a:t>Tenga en cuenta que la entidad definida en el ejemplo anterior tiene una propiedad denominada id de tipo </a:t>
            </a:r>
            <a:r>
              <a:rPr lang="es-PE" dirty="0" err="1"/>
              <a:t>String</a:t>
            </a:r>
            <a:r>
              <a:rPr lang="es-PE" dirty="0"/>
              <a:t>. El mecanismo de </a:t>
            </a:r>
            <a:r>
              <a:rPr lang="es-PE" dirty="0" err="1"/>
              <a:t>serialización</a:t>
            </a:r>
            <a:r>
              <a:rPr lang="es-PE" dirty="0"/>
              <a:t> predeterminado utilizado en </a:t>
            </a:r>
            <a:r>
              <a:rPr lang="es-PE" dirty="0" err="1"/>
              <a:t>MongoTemplate</a:t>
            </a:r>
            <a:r>
              <a:rPr lang="es-PE" dirty="0"/>
              <a:t> (que respalda el soporte del repositorio) considera las propiedades denominadas id como el ID del documento. Actualmente, admitimos </a:t>
            </a:r>
            <a:r>
              <a:rPr lang="es-PE" dirty="0" err="1"/>
              <a:t>String</a:t>
            </a:r>
            <a:r>
              <a:rPr lang="es-PE" dirty="0"/>
              <a:t>, </a:t>
            </a:r>
            <a:r>
              <a:rPr lang="es-PE" dirty="0" err="1"/>
              <a:t>ObjectId</a:t>
            </a:r>
            <a:r>
              <a:rPr lang="es-PE" dirty="0"/>
              <a:t> y </a:t>
            </a:r>
            <a:r>
              <a:rPr lang="es-PE" dirty="0" err="1"/>
              <a:t>BigInteger</a:t>
            </a:r>
            <a:r>
              <a:rPr lang="es-PE" dirty="0"/>
              <a:t> como tipos de identificación. Consulte Mapeo de ID para obtener más información sobre cómo se maneja el campo de ID en la capa de mapeo</a:t>
            </a:r>
            <a:r>
              <a:rPr lang="es-PE" dirty="0" smtClean="0"/>
              <a:t>.</a:t>
            </a:r>
          </a:p>
          <a:p>
            <a:pPr marL="350838" indent="-342900" algn="just">
              <a:buFont typeface="Arial" panose="020B0604020202020204" pitchFamily="34" charset="0"/>
              <a:buChar char="•"/>
            </a:pPr>
            <a:endParaRPr lang="es-PE" dirty="0"/>
          </a:p>
        </p:txBody>
      </p:sp>
    </p:spTree>
    <p:extLst>
      <p:ext uri="{BB962C8B-B14F-4D97-AF65-F5344CB8AC3E}">
        <p14:creationId xmlns:p14="http://schemas.microsoft.com/office/powerpoint/2010/main" val="118555557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Access Data Reactive R2</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228714" y="1066862"/>
            <a:ext cx="8686572" cy="1921552"/>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a:t>Reactive </a:t>
            </a:r>
            <a:r>
              <a:rPr lang="es-PE" b="1" u="sng" dirty="0" err="1"/>
              <a:t>MongoDB</a:t>
            </a:r>
            <a:r>
              <a:rPr lang="es-PE" b="1" u="sng" dirty="0"/>
              <a:t> </a:t>
            </a:r>
            <a:r>
              <a:rPr lang="es-PE" b="1" u="sng" dirty="0" err="1" smtClean="0"/>
              <a:t>R</a:t>
            </a:r>
            <a:r>
              <a:rPr lang="es-PE" b="1" u="sng" dirty="0" err="1" smtClean="0"/>
              <a:t>epositories</a:t>
            </a:r>
            <a:endParaRPr lang="es-PE" b="1" u="sng" dirty="0" smtClean="0"/>
          </a:p>
          <a:p>
            <a:pPr algn="just"/>
            <a:r>
              <a:rPr lang="es-PE" b="1" u="sng" dirty="0" err="1" smtClean="0"/>
              <a:t>Aplicacion</a:t>
            </a:r>
            <a:endParaRPr lang="es-PE" b="1" u="sng" dirty="0"/>
          </a:p>
          <a:p>
            <a:pPr marL="350838" indent="-342900" algn="just">
              <a:buFont typeface="Arial" panose="020B0604020202020204" pitchFamily="34" charset="0"/>
              <a:buChar char="•"/>
            </a:pPr>
            <a:r>
              <a:rPr lang="es-PE" dirty="0"/>
              <a:t>El siguiente ejemplo muestra cómo crear una interfaz que defina consultas contra el objeto </a:t>
            </a:r>
            <a:r>
              <a:rPr lang="es-PE" dirty="0" err="1"/>
              <a:t>Person</a:t>
            </a:r>
            <a:r>
              <a:rPr lang="es-PE" dirty="0"/>
              <a:t> del ejemplo anterior</a:t>
            </a:r>
            <a:r>
              <a:rPr lang="es-PE" dirty="0" smtClean="0"/>
              <a:t>:</a:t>
            </a:r>
          </a:p>
          <a:p>
            <a:pPr marL="350838" indent="-342900" algn="just">
              <a:buFont typeface="Arial" panose="020B0604020202020204" pitchFamily="34" charset="0"/>
              <a:buChar char="•"/>
            </a:pPr>
            <a:endParaRPr lang="es-P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72" y="2739545"/>
            <a:ext cx="7594422" cy="330707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8128331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Access Data Reactive R2</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228714" y="1066862"/>
            <a:ext cx="8686572" cy="4426853"/>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a:t>Reactive </a:t>
            </a:r>
            <a:r>
              <a:rPr lang="es-PE" b="1" u="sng" dirty="0" err="1"/>
              <a:t>MongoDB</a:t>
            </a:r>
            <a:r>
              <a:rPr lang="es-PE" b="1" u="sng" dirty="0"/>
              <a:t> </a:t>
            </a:r>
            <a:r>
              <a:rPr lang="es-PE" b="1" u="sng" dirty="0" err="1" smtClean="0"/>
              <a:t>R</a:t>
            </a:r>
            <a:r>
              <a:rPr lang="es-PE" b="1" u="sng" dirty="0" err="1" smtClean="0"/>
              <a:t>epositories</a:t>
            </a:r>
            <a:endParaRPr lang="es-PE" b="1" u="sng" dirty="0" smtClean="0"/>
          </a:p>
          <a:p>
            <a:pPr algn="just"/>
            <a:r>
              <a:rPr lang="es-PE" b="1" u="sng" dirty="0" err="1" smtClean="0"/>
              <a:t>Explicacion</a:t>
            </a:r>
            <a:r>
              <a:rPr lang="es-PE" b="1" u="sng" dirty="0" smtClean="0"/>
              <a:t> del </a:t>
            </a:r>
            <a:r>
              <a:rPr lang="es-PE" b="1" u="sng" dirty="0" err="1" smtClean="0"/>
              <a:t>Codigo</a:t>
            </a:r>
            <a:r>
              <a:rPr lang="es-PE" b="1" u="sng" dirty="0" smtClean="0"/>
              <a:t> Anterior</a:t>
            </a:r>
          </a:p>
          <a:p>
            <a:pPr algn="just"/>
            <a:endParaRPr lang="es-PE" b="1" u="sng" dirty="0"/>
          </a:p>
          <a:p>
            <a:pPr marL="465138" indent="-457200" algn="just">
              <a:buFont typeface="+mj-lt"/>
              <a:buAutoNum type="arabicPeriod"/>
            </a:pPr>
            <a:r>
              <a:rPr lang="es-PE" dirty="0"/>
              <a:t>El método muestra una consulta para todas las personas con el apellido dado. La consulta se deriva analizando el nombre del método en busca de restricciones que se pueden concatenar con And y </a:t>
            </a:r>
            <a:r>
              <a:rPr lang="es-PE" dirty="0" err="1"/>
              <a:t>Or</a:t>
            </a:r>
            <a:r>
              <a:rPr lang="es-PE" dirty="0"/>
              <a:t>. Por lo tanto, el nombre del método da como resultado una expresión de consulta de {"apellido": apellido}.</a:t>
            </a:r>
          </a:p>
          <a:p>
            <a:pPr marL="465138" indent="-457200" algn="just">
              <a:buFont typeface="+mj-lt"/>
              <a:buAutoNum type="arabicPeriod"/>
            </a:pPr>
            <a:r>
              <a:rPr lang="es-PE" dirty="0"/>
              <a:t>El método muestra una consulta para todas las personas con el nombre dado una vez que el editor dado emite el nombre.</a:t>
            </a:r>
          </a:p>
          <a:p>
            <a:pPr marL="465138" indent="-457200" algn="just">
              <a:buFont typeface="+mj-lt"/>
              <a:buAutoNum type="arabicPeriod"/>
            </a:pPr>
            <a:r>
              <a:rPr lang="es-PE" dirty="0" smtClean="0"/>
              <a:t>Utiliza </a:t>
            </a:r>
            <a:r>
              <a:rPr lang="es-PE" b="1" dirty="0" err="1"/>
              <a:t>Pageable</a:t>
            </a:r>
            <a:r>
              <a:rPr lang="es-PE" b="1" dirty="0"/>
              <a:t> </a:t>
            </a:r>
            <a:r>
              <a:rPr lang="es-PE" dirty="0"/>
              <a:t>para pasar parámetros de clasificación y desplazamiento a la base de datos</a:t>
            </a:r>
            <a:r>
              <a:rPr lang="es-PE" dirty="0" smtClean="0"/>
              <a:t>.</a:t>
            </a:r>
            <a:endParaRPr lang="es-PE" dirty="0"/>
          </a:p>
        </p:txBody>
      </p:sp>
    </p:spTree>
    <p:extLst>
      <p:ext uri="{BB962C8B-B14F-4D97-AF65-F5344CB8AC3E}">
        <p14:creationId xmlns:p14="http://schemas.microsoft.com/office/powerpoint/2010/main" val="36721914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Agenda</a:t>
            </a:r>
          </a:p>
        </p:txBody>
      </p:sp>
      <p:sp>
        <p:nvSpPr>
          <p:cNvPr id="4099" name="Rectangle 1031"/>
          <p:cNvSpPr>
            <a:spLocks noGrp="1" noChangeArrowheads="1"/>
          </p:cNvSpPr>
          <p:nvPr>
            <p:ph idx="1"/>
          </p:nvPr>
        </p:nvSpPr>
        <p:spPr>
          <a:xfrm>
            <a:off x="533506" y="1066862"/>
            <a:ext cx="7918450" cy="4611519"/>
          </a:xfrm>
          <a:extLst>
            <a:ext uri="{91240B29-F687-4F45-9708-019B960494DF}">
              <a14:hiddenLine xmlns:a14="http://schemas.microsoft.com/office/drawing/2010/main" w="9525">
                <a:solidFill>
                  <a:srgbClr val="000000"/>
                </a:solidFill>
                <a:miter lim="800000"/>
                <a:headEnd/>
                <a:tailEnd/>
              </a14:hiddenLine>
            </a:ext>
          </a:extLst>
        </p:spPr>
        <p:txBody>
          <a:bodyPr/>
          <a:lstStyle/>
          <a:p>
            <a:pPr marL="114300" lvl="1" indent="0" algn="just" eaLnBrk="1" hangingPunct="1">
              <a:buNone/>
            </a:pPr>
            <a:r>
              <a:rPr lang="es-PE" altLang="zh-CN" dirty="0">
                <a:ea typeface="SimSun" pitchFamily="2" charset="-122"/>
              </a:rPr>
              <a:t>Revisión de los siguientes conceptos</a:t>
            </a:r>
            <a:r>
              <a:rPr lang="es-PE" altLang="zh-CN" dirty="0" smtClean="0">
                <a:ea typeface="SimSun" pitchFamily="2" charset="-122"/>
              </a:rPr>
              <a:t>:</a:t>
            </a:r>
          </a:p>
          <a:p>
            <a:pPr lvl="1" algn="just" eaLnBrk="1" hangingPunct="1"/>
            <a:r>
              <a:rPr lang="en-US" altLang="zh-CN" dirty="0">
                <a:ea typeface="SimSun" pitchFamily="2" charset="-122"/>
              </a:rPr>
              <a:t>Access Data Reactive R2</a:t>
            </a:r>
          </a:p>
          <a:p>
            <a:pPr marL="903288" lvl="2" indent="-342900" algn="just" eaLnBrk="1" hangingPunct="1"/>
            <a:r>
              <a:rPr lang="en-US" altLang="zh-CN" dirty="0">
                <a:ea typeface="SimSun" pitchFamily="2" charset="-122"/>
              </a:rPr>
              <a:t>SQL Server</a:t>
            </a:r>
          </a:p>
          <a:p>
            <a:pPr marL="903288" lvl="2" indent="-342900" algn="just" eaLnBrk="1" hangingPunct="1"/>
            <a:r>
              <a:rPr lang="en-US" altLang="zh-CN" dirty="0">
                <a:ea typeface="SimSun" pitchFamily="2" charset="-122"/>
              </a:rPr>
              <a:t>Mongo</a:t>
            </a:r>
          </a:p>
          <a:p>
            <a:pPr marL="903288" lvl="2" indent="-342900" algn="just" eaLnBrk="1" hangingPunct="1"/>
            <a:r>
              <a:rPr lang="en-US" altLang="zh-CN" dirty="0" err="1">
                <a:ea typeface="SimSun" pitchFamily="2" charset="-122"/>
              </a:rPr>
              <a:t>Redis</a:t>
            </a:r>
            <a:endParaRPr lang="en-US" altLang="zh-CN" dirty="0">
              <a:ea typeface="SimSun" pitchFamily="2" charset="-122"/>
            </a:endParaRPr>
          </a:p>
          <a:p>
            <a:pPr lvl="1" algn="just" eaLnBrk="1" hangingPunct="1"/>
            <a:r>
              <a:rPr lang="en-US" altLang="zh-CN" dirty="0">
                <a:ea typeface="SimSun" pitchFamily="2" charset="-122"/>
              </a:rPr>
              <a:t>Spring Cloud Stream</a:t>
            </a:r>
          </a:p>
          <a:p>
            <a:pPr lvl="2" algn="just" eaLnBrk="1" hangingPunct="1"/>
            <a:r>
              <a:rPr lang="en-US" altLang="zh-CN" dirty="0">
                <a:ea typeface="SimSun" pitchFamily="2" charset="-122"/>
              </a:rPr>
              <a:t>Kafka </a:t>
            </a:r>
          </a:p>
          <a:p>
            <a:pPr lvl="2" algn="just" eaLnBrk="1" hangingPunct="1"/>
            <a:r>
              <a:rPr lang="en-US" altLang="zh-CN" dirty="0">
                <a:ea typeface="SimSun" pitchFamily="2" charset="-122"/>
              </a:rPr>
              <a:t>Event Hubs</a:t>
            </a:r>
          </a:p>
          <a:p>
            <a:pPr lvl="1" algn="just" eaLnBrk="1" hangingPunct="1"/>
            <a:endParaRPr lang="en-US" dirty="0"/>
          </a:p>
          <a:p>
            <a:pPr lvl="1" algn="just" eaLnBrk="1" hangingPunct="1"/>
            <a:endParaRPr lang="en-US" dirty="0"/>
          </a:p>
          <a:p>
            <a:pPr lvl="1" algn="just" eaLnBrk="1" hangingPunct="1"/>
            <a:endParaRPr lang="es-PE" altLang="zh-CN" dirty="0">
              <a:ea typeface="SimSun" pitchFamily="2" charset="-122"/>
            </a:endParaRPr>
          </a:p>
          <a:p>
            <a:pPr lvl="2" eaLnBrk="1" hangingPunct="1"/>
            <a:endParaRPr lang="es-PE" altLang="zh-CN" dirty="0">
              <a:ea typeface="SimSun" pitchFamily="2"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Access Data Reactive R2</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228714" y="1066862"/>
            <a:ext cx="8686572" cy="3004925"/>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a:t>Reactive </a:t>
            </a:r>
            <a:r>
              <a:rPr lang="es-PE" b="1" u="sng" dirty="0" err="1"/>
              <a:t>MongoDB</a:t>
            </a:r>
            <a:r>
              <a:rPr lang="es-PE" b="1" u="sng" dirty="0"/>
              <a:t> </a:t>
            </a:r>
            <a:r>
              <a:rPr lang="es-PE" b="1" u="sng" dirty="0" err="1" smtClean="0"/>
              <a:t>R</a:t>
            </a:r>
            <a:r>
              <a:rPr lang="es-PE" b="1" u="sng" dirty="0" err="1" smtClean="0"/>
              <a:t>epositories</a:t>
            </a:r>
            <a:endParaRPr lang="es-PE" b="1" u="sng" dirty="0" smtClean="0"/>
          </a:p>
          <a:p>
            <a:pPr algn="just"/>
            <a:r>
              <a:rPr lang="es-PE" b="1" u="sng" dirty="0" err="1"/>
              <a:t>Explicacion</a:t>
            </a:r>
            <a:r>
              <a:rPr lang="es-PE" b="1" u="sng" dirty="0"/>
              <a:t> del </a:t>
            </a:r>
            <a:r>
              <a:rPr lang="es-PE" b="1" u="sng" dirty="0" err="1"/>
              <a:t>Codigo</a:t>
            </a:r>
            <a:r>
              <a:rPr lang="es-PE" b="1" u="sng" dirty="0"/>
              <a:t> Anterior</a:t>
            </a:r>
          </a:p>
          <a:p>
            <a:pPr algn="just"/>
            <a:endParaRPr lang="es-PE" b="1" u="sng" dirty="0"/>
          </a:p>
          <a:p>
            <a:pPr marL="465138" indent="-457200" algn="just">
              <a:buFont typeface="+mj-lt"/>
              <a:buAutoNum type="arabicPeriod" startAt="4"/>
            </a:pPr>
            <a:r>
              <a:rPr lang="es-PE" dirty="0" smtClean="0"/>
              <a:t>Encuentre </a:t>
            </a:r>
            <a:r>
              <a:rPr lang="es-PE" dirty="0"/>
              <a:t>una sola entidad para los criterios dados. Se completa con una excepción </a:t>
            </a:r>
            <a:r>
              <a:rPr lang="es-PE" b="1" dirty="0" err="1" smtClean="0"/>
              <a:t>IncorrectResultSizeDataAccessException</a:t>
            </a:r>
            <a:r>
              <a:rPr lang="es-PE" dirty="0" smtClean="0"/>
              <a:t> </a:t>
            </a:r>
            <a:r>
              <a:rPr lang="es-PE" dirty="0"/>
              <a:t>en resultados no únicos.</a:t>
            </a:r>
          </a:p>
          <a:p>
            <a:pPr marL="465138" indent="-457200" algn="just">
              <a:buFont typeface="+mj-lt"/>
              <a:buAutoNum type="arabicPeriod" startAt="4"/>
            </a:pPr>
            <a:r>
              <a:rPr lang="es-PE" dirty="0"/>
              <a:t>A menos que &lt;4&gt;, la primera entidad siempre se emite incluso si la consulta arroja más documentos de resultado.</a:t>
            </a:r>
          </a:p>
        </p:txBody>
      </p:sp>
    </p:spTree>
    <p:extLst>
      <p:ext uri="{BB962C8B-B14F-4D97-AF65-F5344CB8AC3E}">
        <p14:creationId xmlns:p14="http://schemas.microsoft.com/office/powerpoint/2010/main" val="3785010630"/>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Access Data Reactive R2</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228714" y="1066862"/>
            <a:ext cx="8686572" cy="4697696"/>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smtClean="0"/>
              <a:t>Reactive </a:t>
            </a:r>
            <a:r>
              <a:rPr lang="es-PE" b="1" u="sng" dirty="0" err="1" smtClean="0"/>
              <a:t>Redis</a:t>
            </a:r>
            <a:endParaRPr lang="es-PE" b="1" u="sng" dirty="0" smtClean="0"/>
          </a:p>
          <a:p>
            <a:pPr algn="just"/>
            <a:r>
              <a:rPr lang="es-PE" b="1" u="sng" dirty="0" smtClean="0"/>
              <a:t>Requerimientos</a:t>
            </a:r>
            <a:endParaRPr lang="es-PE" b="1" u="sng" dirty="0"/>
          </a:p>
          <a:p>
            <a:pPr marL="465138" indent="-457200" algn="just">
              <a:buFont typeface="Arial" panose="020B0604020202020204" pitchFamily="34" charset="0"/>
              <a:buChar char="•"/>
            </a:pPr>
            <a:r>
              <a:rPr lang="es-PE" dirty="0"/>
              <a:t>Spring Data </a:t>
            </a:r>
            <a:r>
              <a:rPr lang="es-PE" dirty="0" err="1"/>
              <a:t>Redis</a:t>
            </a:r>
            <a:r>
              <a:rPr lang="es-PE" dirty="0"/>
              <a:t> se integra actualmente con </a:t>
            </a:r>
            <a:r>
              <a:rPr lang="es-PE" b="1" dirty="0" err="1"/>
              <a:t>Lettuce</a:t>
            </a:r>
            <a:r>
              <a:rPr lang="es-PE" dirty="0"/>
              <a:t> como el único conector Java reactivo. Project Reactor se utiliza como biblioteca de composición reactiva</a:t>
            </a:r>
            <a:r>
              <a:rPr lang="es-PE" dirty="0" smtClean="0"/>
              <a:t>.</a:t>
            </a:r>
          </a:p>
          <a:p>
            <a:pPr indent="0" algn="just"/>
            <a:r>
              <a:rPr lang="es-PE" b="1" u="sng" dirty="0"/>
              <a:t>Conexión a </a:t>
            </a:r>
            <a:r>
              <a:rPr lang="es-PE" b="1" u="sng" dirty="0" err="1"/>
              <a:t>Redis</a:t>
            </a:r>
            <a:r>
              <a:rPr lang="es-PE" b="1" u="sng" dirty="0"/>
              <a:t> mediante un controlador </a:t>
            </a:r>
            <a:r>
              <a:rPr lang="es-PE" b="1" u="sng" dirty="0" smtClean="0"/>
              <a:t>reactivo</a:t>
            </a:r>
          </a:p>
          <a:p>
            <a:pPr marL="465138" indent="-457200" algn="just">
              <a:buFont typeface="Arial" panose="020B0604020202020204" pitchFamily="34" charset="0"/>
              <a:buChar char="•"/>
            </a:pPr>
            <a:r>
              <a:rPr lang="es-PE" dirty="0"/>
              <a:t>Una de las primeras tareas al usar </a:t>
            </a:r>
            <a:r>
              <a:rPr lang="es-PE" dirty="0" err="1"/>
              <a:t>Redis</a:t>
            </a:r>
            <a:r>
              <a:rPr lang="es-PE" dirty="0"/>
              <a:t> y Spring es conectarse </a:t>
            </a:r>
            <a:r>
              <a:rPr lang="es-PE" dirty="0" smtClean="0"/>
              <a:t>al store a </a:t>
            </a:r>
            <a:r>
              <a:rPr lang="es-PE" dirty="0"/>
              <a:t>través del contenedor de </a:t>
            </a:r>
            <a:r>
              <a:rPr lang="es-PE" dirty="0" err="1"/>
              <a:t>IoC</a:t>
            </a:r>
            <a:r>
              <a:rPr lang="es-PE" dirty="0"/>
              <a:t>. Para hacer eso, se requiere un conector Java (o enlace). Independientemente de la biblioteca que elija, debe usar el paquete </a:t>
            </a:r>
            <a:r>
              <a:rPr lang="es-PE" b="1" dirty="0" err="1" smtClean="0"/>
              <a:t>org.springframework.data.redis.connection</a:t>
            </a:r>
            <a:r>
              <a:rPr lang="es-PE" dirty="0" smtClean="0"/>
              <a:t> </a:t>
            </a:r>
            <a:r>
              <a:rPr lang="es-PE" dirty="0"/>
              <a:t>y sus interfaces </a:t>
            </a:r>
            <a:r>
              <a:rPr lang="es-PE" b="1" dirty="0" err="1" smtClean="0"/>
              <a:t>ReactiveRedisConnection</a:t>
            </a:r>
            <a:r>
              <a:rPr lang="es-PE" dirty="0" smtClean="0"/>
              <a:t>, </a:t>
            </a:r>
            <a:r>
              <a:rPr lang="es-PE" b="1" dirty="0" err="1" smtClean="0"/>
              <a:t>ReactiveRedisConnectionFactory</a:t>
            </a:r>
            <a:r>
              <a:rPr lang="es-PE" b="1" dirty="0" smtClean="0"/>
              <a:t> </a:t>
            </a:r>
            <a:r>
              <a:rPr lang="es-PE" dirty="0"/>
              <a:t>para trabajar y recuperar conexiones activas a </a:t>
            </a:r>
            <a:r>
              <a:rPr lang="es-PE" dirty="0" err="1"/>
              <a:t>Redis</a:t>
            </a:r>
            <a:r>
              <a:rPr lang="es-PE" dirty="0"/>
              <a:t>.</a:t>
            </a:r>
          </a:p>
        </p:txBody>
      </p:sp>
    </p:spTree>
    <p:extLst>
      <p:ext uri="{BB962C8B-B14F-4D97-AF65-F5344CB8AC3E}">
        <p14:creationId xmlns:p14="http://schemas.microsoft.com/office/powerpoint/2010/main" val="249774999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Access Data Reactive R2</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228714" y="1066862"/>
            <a:ext cx="8686572" cy="2666371"/>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smtClean="0"/>
              <a:t>Reactive </a:t>
            </a:r>
            <a:r>
              <a:rPr lang="es-PE" b="1" u="sng" dirty="0" err="1" smtClean="0"/>
              <a:t>Redis</a:t>
            </a:r>
            <a:endParaRPr lang="es-PE" b="1" u="sng" dirty="0" smtClean="0"/>
          </a:p>
          <a:p>
            <a:pPr algn="just"/>
            <a:r>
              <a:rPr lang="es-PE" b="1" u="sng" dirty="0"/>
              <a:t>Configuración de un conector </a:t>
            </a:r>
            <a:r>
              <a:rPr lang="es-PE" b="1" u="sng" dirty="0" err="1" smtClean="0"/>
              <a:t>Lettuce</a:t>
            </a:r>
            <a:endParaRPr lang="es-PE" b="1" u="sng" dirty="0"/>
          </a:p>
          <a:p>
            <a:pPr marL="465138" indent="-457200" algn="just">
              <a:buFont typeface="Arial" panose="020B0604020202020204" pitchFamily="34" charset="0"/>
              <a:buChar char="•"/>
            </a:pPr>
            <a:r>
              <a:rPr lang="es-PE" dirty="0" err="1"/>
              <a:t>Lettuce</a:t>
            </a:r>
            <a:r>
              <a:rPr lang="es-PE" dirty="0"/>
              <a:t> es compatible con Spring Data </a:t>
            </a:r>
            <a:r>
              <a:rPr lang="es-PE" dirty="0" err="1"/>
              <a:t>Redis</a:t>
            </a:r>
            <a:r>
              <a:rPr lang="es-PE" dirty="0"/>
              <a:t> a través del paquete </a:t>
            </a:r>
            <a:r>
              <a:rPr lang="es-PE" b="1" dirty="0" err="1"/>
              <a:t>org.springframework.data.redis.connection.lettuce</a:t>
            </a:r>
            <a:r>
              <a:rPr lang="es-PE" dirty="0"/>
              <a:t>.</a:t>
            </a:r>
          </a:p>
          <a:p>
            <a:pPr marL="465138" indent="-457200" algn="just">
              <a:buFont typeface="Arial" panose="020B0604020202020204" pitchFamily="34" charset="0"/>
              <a:buChar char="•"/>
            </a:pPr>
            <a:r>
              <a:rPr lang="es-PE" dirty="0" smtClean="0"/>
              <a:t>Puede </a:t>
            </a:r>
            <a:r>
              <a:rPr lang="es-PE" dirty="0"/>
              <a:t>configurar </a:t>
            </a:r>
            <a:r>
              <a:rPr lang="es-PE" b="1" dirty="0" err="1"/>
              <a:t>ReactiveRedisConnectionFactory</a:t>
            </a:r>
            <a:r>
              <a:rPr lang="es-PE" dirty="0"/>
              <a:t> para </a:t>
            </a:r>
            <a:r>
              <a:rPr lang="es-PE" dirty="0" err="1"/>
              <a:t>Lettuce</a:t>
            </a:r>
            <a:r>
              <a:rPr lang="es-PE" dirty="0"/>
              <a:t> de la siguiente manera</a:t>
            </a:r>
            <a:r>
              <a:rPr lang="es-PE" dirty="0" smtClean="0"/>
              <a:t>:</a:t>
            </a:r>
          </a:p>
          <a:p>
            <a:pPr marL="465138" indent="-457200" algn="just">
              <a:buFont typeface="Arial" panose="020B0604020202020204" pitchFamily="34" charset="0"/>
              <a:buChar char="•"/>
            </a:pPr>
            <a:endParaRPr lang="es-PE"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98" y="3657594"/>
            <a:ext cx="7216297" cy="205734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9474369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Access Data Reactive R2</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228714" y="1066862"/>
            <a:ext cx="8686572" cy="2666371"/>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smtClean="0"/>
              <a:t>Reactive </a:t>
            </a:r>
            <a:r>
              <a:rPr lang="es-PE" b="1" u="sng" dirty="0" err="1" smtClean="0"/>
              <a:t>Redis</a:t>
            </a:r>
            <a:endParaRPr lang="es-PE" b="1" u="sng" dirty="0" smtClean="0"/>
          </a:p>
          <a:p>
            <a:pPr algn="just"/>
            <a:r>
              <a:rPr lang="es-PE" b="1" u="sng" dirty="0"/>
              <a:t>Configuración de un conector </a:t>
            </a:r>
            <a:r>
              <a:rPr lang="es-PE" b="1" u="sng" dirty="0" err="1" smtClean="0"/>
              <a:t>Lettuce</a:t>
            </a:r>
            <a:endParaRPr lang="es-PE" b="1" u="sng" dirty="0"/>
          </a:p>
          <a:p>
            <a:pPr marL="465138" indent="-457200" algn="just">
              <a:buFont typeface="Arial" panose="020B0604020202020204" pitchFamily="34" charset="0"/>
              <a:buChar char="•"/>
            </a:pPr>
            <a:r>
              <a:rPr lang="es-PE" dirty="0" err="1"/>
              <a:t>Lettuce</a:t>
            </a:r>
            <a:r>
              <a:rPr lang="es-PE" dirty="0"/>
              <a:t> es compatible con Spring Data </a:t>
            </a:r>
            <a:r>
              <a:rPr lang="es-PE" dirty="0" err="1"/>
              <a:t>Redis</a:t>
            </a:r>
            <a:r>
              <a:rPr lang="es-PE" dirty="0"/>
              <a:t> a través del paquete </a:t>
            </a:r>
            <a:r>
              <a:rPr lang="es-PE" b="1" dirty="0" err="1"/>
              <a:t>org.springframework.data.redis.connection.lettuce</a:t>
            </a:r>
            <a:r>
              <a:rPr lang="es-PE" dirty="0"/>
              <a:t>.</a:t>
            </a:r>
          </a:p>
          <a:p>
            <a:pPr marL="465138" indent="-457200" algn="just">
              <a:buFont typeface="Arial" panose="020B0604020202020204" pitchFamily="34" charset="0"/>
              <a:buChar char="•"/>
            </a:pPr>
            <a:r>
              <a:rPr lang="es-PE" dirty="0" smtClean="0"/>
              <a:t>Puede </a:t>
            </a:r>
            <a:r>
              <a:rPr lang="es-PE" dirty="0"/>
              <a:t>configurar </a:t>
            </a:r>
            <a:r>
              <a:rPr lang="es-PE" b="1" dirty="0" err="1"/>
              <a:t>ReactiveRedisConnectionFactory</a:t>
            </a:r>
            <a:r>
              <a:rPr lang="es-PE" dirty="0"/>
              <a:t> para </a:t>
            </a:r>
            <a:r>
              <a:rPr lang="es-PE" dirty="0" err="1"/>
              <a:t>Lettuce</a:t>
            </a:r>
            <a:r>
              <a:rPr lang="es-PE" dirty="0"/>
              <a:t> de la siguiente manera</a:t>
            </a:r>
            <a:r>
              <a:rPr lang="es-PE" dirty="0" smtClean="0"/>
              <a:t>:</a:t>
            </a:r>
          </a:p>
          <a:p>
            <a:pPr marL="465138" indent="-457200" algn="just">
              <a:buFont typeface="Arial" panose="020B0604020202020204" pitchFamily="34" charset="0"/>
              <a:buChar char="•"/>
            </a:pPr>
            <a:endParaRPr lang="es-PE" dirty="0" smtClean="0"/>
          </a:p>
        </p:txBody>
      </p:sp>
    </p:spTree>
    <p:extLst>
      <p:ext uri="{BB962C8B-B14F-4D97-AF65-F5344CB8AC3E}">
        <p14:creationId xmlns:p14="http://schemas.microsoft.com/office/powerpoint/2010/main" val="294063235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Access Data Reactive R2</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228714" y="1066862"/>
            <a:ext cx="8686572" cy="5036250"/>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smtClean="0"/>
              <a:t>Reactive </a:t>
            </a:r>
            <a:r>
              <a:rPr lang="es-PE" b="1" u="sng" dirty="0" err="1" smtClean="0"/>
              <a:t>Redis</a:t>
            </a:r>
            <a:endParaRPr lang="es-PE" b="1" u="sng" dirty="0" smtClean="0"/>
          </a:p>
          <a:p>
            <a:pPr algn="just"/>
            <a:r>
              <a:rPr lang="es-PE" b="1" u="sng" dirty="0"/>
              <a:t>Trabajar con objetos a través de </a:t>
            </a:r>
            <a:r>
              <a:rPr lang="es-PE" b="1" u="sng" dirty="0" err="1" smtClean="0"/>
              <a:t>ReactiveRedisTemplate</a:t>
            </a:r>
            <a:endParaRPr lang="es-PE" b="1" u="sng" dirty="0" smtClean="0"/>
          </a:p>
          <a:p>
            <a:pPr marL="350838" indent="-342900" algn="just">
              <a:buFont typeface="Arial" panose="020B0604020202020204" pitchFamily="34" charset="0"/>
              <a:buChar char="•"/>
            </a:pPr>
            <a:r>
              <a:rPr lang="es-PE" dirty="0"/>
              <a:t>Es probable que la mayoría de los usuarios utilicen </a:t>
            </a:r>
            <a:r>
              <a:rPr lang="es-PE" b="1" dirty="0" err="1"/>
              <a:t>ReactiveRedisTemplate</a:t>
            </a:r>
            <a:r>
              <a:rPr lang="es-PE" dirty="0"/>
              <a:t> y su paquete correspondiente, </a:t>
            </a:r>
            <a:r>
              <a:rPr lang="es-PE" b="1" dirty="0" err="1"/>
              <a:t>org.springframework.data.redis.core</a:t>
            </a:r>
            <a:r>
              <a:rPr lang="es-PE" dirty="0"/>
              <a:t>. </a:t>
            </a:r>
            <a:r>
              <a:rPr lang="es-PE" dirty="0" smtClean="0"/>
              <a:t>el </a:t>
            </a:r>
            <a:r>
              <a:rPr lang="es-PE" dirty="0" err="1" smtClean="0"/>
              <a:t>template</a:t>
            </a:r>
            <a:r>
              <a:rPr lang="es-PE" dirty="0" smtClean="0"/>
              <a:t> es</a:t>
            </a:r>
            <a:r>
              <a:rPr lang="es-PE" dirty="0"/>
              <a:t>, de hecho, la clase central del módulo de </a:t>
            </a:r>
            <a:r>
              <a:rPr lang="es-PE" dirty="0" err="1"/>
              <a:t>Redis</a:t>
            </a:r>
            <a:r>
              <a:rPr lang="es-PE" dirty="0"/>
              <a:t>. </a:t>
            </a:r>
            <a:r>
              <a:rPr lang="es-PE" dirty="0" smtClean="0"/>
              <a:t>Ofrece </a:t>
            </a:r>
            <a:r>
              <a:rPr lang="es-PE" dirty="0"/>
              <a:t>una abstracción de alto nivel para las interacciones de </a:t>
            </a:r>
            <a:r>
              <a:rPr lang="es-PE" dirty="0" err="1"/>
              <a:t>Redis</a:t>
            </a:r>
            <a:r>
              <a:rPr lang="es-PE" dirty="0"/>
              <a:t>. </a:t>
            </a:r>
            <a:endParaRPr lang="es-PE" dirty="0" smtClean="0"/>
          </a:p>
          <a:p>
            <a:pPr marL="350838" indent="-342900" algn="just">
              <a:buFont typeface="Arial" panose="020B0604020202020204" pitchFamily="34" charset="0"/>
              <a:buChar char="•"/>
            </a:pPr>
            <a:r>
              <a:rPr lang="es-PE" dirty="0" smtClean="0"/>
              <a:t>Si </a:t>
            </a:r>
            <a:r>
              <a:rPr lang="es-PE" dirty="0"/>
              <a:t>bien </a:t>
            </a:r>
            <a:r>
              <a:rPr lang="es-PE" b="1" dirty="0" err="1"/>
              <a:t>ReactiveRedisConnection</a:t>
            </a:r>
            <a:r>
              <a:rPr lang="es-PE" dirty="0"/>
              <a:t> ofrece métodos de bajo nivel que aceptan y devuelven valores binarios (</a:t>
            </a:r>
            <a:r>
              <a:rPr lang="es-PE" dirty="0" err="1"/>
              <a:t>ByteBuffer</a:t>
            </a:r>
            <a:r>
              <a:rPr lang="es-PE" dirty="0"/>
              <a:t>), </a:t>
            </a:r>
            <a:r>
              <a:rPr lang="es-PE" dirty="0" smtClean="0"/>
              <a:t>el </a:t>
            </a:r>
            <a:r>
              <a:rPr lang="es-PE" b="1" dirty="0" err="1" smtClean="0"/>
              <a:t>template</a:t>
            </a:r>
            <a:r>
              <a:rPr lang="es-PE" b="1" dirty="0" smtClean="0"/>
              <a:t> </a:t>
            </a:r>
            <a:r>
              <a:rPr lang="es-PE" dirty="0" smtClean="0"/>
              <a:t>se </a:t>
            </a:r>
            <a:r>
              <a:rPr lang="es-PE" dirty="0"/>
              <a:t>encarga de la </a:t>
            </a:r>
            <a:r>
              <a:rPr lang="es-PE" dirty="0" err="1"/>
              <a:t>serialización</a:t>
            </a:r>
            <a:r>
              <a:rPr lang="es-PE" dirty="0"/>
              <a:t> y la administración de conexiones, lo que le libera de tener que lidiar con esos detalles</a:t>
            </a:r>
            <a:r>
              <a:rPr lang="es-PE" dirty="0" smtClean="0"/>
              <a:t>.</a:t>
            </a:r>
          </a:p>
          <a:p>
            <a:pPr marL="350838" indent="-342900" algn="just">
              <a:buFont typeface="Arial" panose="020B0604020202020204" pitchFamily="34" charset="0"/>
              <a:buChar char="•"/>
            </a:pPr>
            <a:r>
              <a:rPr lang="es-PE" dirty="0" smtClean="0"/>
              <a:t>Además, el </a:t>
            </a:r>
            <a:r>
              <a:rPr lang="es-PE" dirty="0" err="1" smtClean="0"/>
              <a:t>template</a:t>
            </a:r>
            <a:r>
              <a:rPr lang="es-PE" dirty="0" smtClean="0"/>
              <a:t> proporciona vistas de operaciones (siguiendo la agrupación de la referencia de comandos de </a:t>
            </a:r>
            <a:r>
              <a:rPr lang="es-PE" dirty="0" err="1" smtClean="0"/>
              <a:t>Redis</a:t>
            </a:r>
            <a:r>
              <a:rPr lang="es-PE" dirty="0" smtClean="0"/>
              <a:t>) que ofrecen interfaces enriquecidas.</a:t>
            </a:r>
          </a:p>
        </p:txBody>
      </p:sp>
    </p:spTree>
    <p:extLst>
      <p:ext uri="{BB962C8B-B14F-4D97-AF65-F5344CB8AC3E}">
        <p14:creationId xmlns:p14="http://schemas.microsoft.com/office/powerpoint/2010/main" val="1772386335"/>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Access Data Reactive R2</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228714" y="1066862"/>
            <a:ext cx="8686572" cy="4765407"/>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smtClean="0"/>
              <a:t>Reactive </a:t>
            </a:r>
            <a:r>
              <a:rPr lang="es-PE" b="1" u="sng" dirty="0" err="1" smtClean="0"/>
              <a:t>Redis</a:t>
            </a:r>
            <a:endParaRPr lang="es-PE" b="1" u="sng" dirty="0" smtClean="0"/>
          </a:p>
          <a:p>
            <a:pPr algn="just"/>
            <a:r>
              <a:rPr lang="es-PE" b="1" u="sng" dirty="0"/>
              <a:t>Trabajar con objetos a través de </a:t>
            </a:r>
            <a:r>
              <a:rPr lang="es-PE" b="1" u="sng" dirty="0" err="1" smtClean="0"/>
              <a:t>ReactiveRedisTemplate</a:t>
            </a:r>
            <a:endParaRPr lang="es-PE" b="1" u="sng" dirty="0" smtClean="0"/>
          </a:p>
          <a:p>
            <a:pPr marL="350838" indent="-342900" algn="just">
              <a:buFont typeface="Arial" panose="020B0604020202020204" pitchFamily="34" charset="0"/>
              <a:buChar char="•"/>
            </a:pPr>
            <a:r>
              <a:rPr lang="es-PE" b="1" dirty="0" err="1"/>
              <a:t>ReactiveRedisTemplate</a:t>
            </a:r>
            <a:r>
              <a:rPr lang="es-PE" dirty="0"/>
              <a:t> utiliza un </a:t>
            </a:r>
            <a:r>
              <a:rPr lang="es-PE" dirty="0" err="1"/>
              <a:t>serializador</a:t>
            </a:r>
            <a:r>
              <a:rPr lang="es-PE" dirty="0"/>
              <a:t> basado en Java para la mayoría de sus operaciones. Esto significa que cualquier objeto escrito o leído por la plantilla se serializa o </a:t>
            </a:r>
            <a:r>
              <a:rPr lang="es-PE" dirty="0" err="1"/>
              <a:t>deserializa</a:t>
            </a:r>
            <a:r>
              <a:rPr lang="es-PE" dirty="0"/>
              <a:t> a través de </a:t>
            </a:r>
            <a:r>
              <a:rPr lang="es-PE" b="1" dirty="0" err="1"/>
              <a:t>RedisElementWriter</a:t>
            </a:r>
            <a:r>
              <a:rPr lang="es-PE" dirty="0"/>
              <a:t> o </a:t>
            </a:r>
            <a:r>
              <a:rPr lang="es-PE" b="1" dirty="0" err="1"/>
              <a:t>RedisElementReader</a:t>
            </a:r>
            <a:r>
              <a:rPr lang="es-PE" dirty="0"/>
              <a:t>. </a:t>
            </a:r>
            <a:endParaRPr lang="es-PE" dirty="0" smtClean="0"/>
          </a:p>
          <a:p>
            <a:pPr marL="350838" indent="-342900" algn="just">
              <a:buFont typeface="Arial" panose="020B0604020202020204" pitchFamily="34" charset="0"/>
              <a:buChar char="•"/>
            </a:pPr>
            <a:r>
              <a:rPr lang="es-PE" dirty="0"/>
              <a:t>El contexto de </a:t>
            </a:r>
            <a:r>
              <a:rPr lang="es-PE" dirty="0" err="1"/>
              <a:t>serialización</a:t>
            </a:r>
            <a:r>
              <a:rPr lang="es-PE" dirty="0"/>
              <a:t> se pasa a la plantilla durante la construcción, y el módulo </a:t>
            </a:r>
            <a:r>
              <a:rPr lang="es-PE" dirty="0" err="1"/>
              <a:t>Redis</a:t>
            </a:r>
            <a:r>
              <a:rPr lang="es-PE" dirty="0"/>
              <a:t> ofrece varias implementaciones </a:t>
            </a:r>
            <a:r>
              <a:rPr lang="es-PE" dirty="0" smtClean="0"/>
              <a:t>disponibles. </a:t>
            </a:r>
          </a:p>
          <a:p>
            <a:pPr marL="917575" lvl="1" indent="-342900">
              <a:buFont typeface="Arial" panose="020B0604020202020204" pitchFamily="34" charset="0"/>
              <a:buChar char="•"/>
            </a:pPr>
            <a:r>
              <a:rPr lang="es-PE" dirty="0" smtClean="0"/>
              <a:t>Todas ellas en el paquete: </a:t>
            </a:r>
            <a:r>
              <a:rPr lang="es-PE" dirty="0" err="1" smtClean="0"/>
              <a:t>org.springframework.data.redis.serializer</a:t>
            </a:r>
            <a:r>
              <a:rPr lang="es-PE" dirty="0"/>
              <a:t>. </a:t>
            </a:r>
          </a:p>
          <a:p>
            <a:pPr marL="350838" indent="-342900" algn="just">
              <a:buFont typeface="Arial" panose="020B0604020202020204" pitchFamily="34" charset="0"/>
              <a:buChar char="•"/>
            </a:pPr>
            <a:r>
              <a:rPr lang="es-PE" dirty="0" smtClean="0"/>
              <a:t>Consulte </a:t>
            </a:r>
            <a:r>
              <a:rPr lang="es-PE" dirty="0" err="1"/>
              <a:t>Serializadores</a:t>
            </a:r>
            <a:r>
              <a:rPr lang="es-PE" dirty="0"/>
              <a:t> para obtener más </a:t>
            </a:r>
            <a:r>
              <a:rPr lang="es-PE" dirty="0" smtClean="0"/>
              <a:t>información</a:t>
            </a:r>
            <a:r>
              <a:rPr lang="es-PE" dirty="0"/>
              <a:t> </a:t>
            </a:r>
            <a:r>
              <a:rPr lang="es-PE" dirty="0" smtClean="0"/>
              <a:t>en la pagina oficial de Spring.</a:t>
            </a:r>
          </a:p>
        </p:txBody>
      </p:sp>
    </p:spTree>
    <p:extLst>
      <p:ext uri="{BB962C8B-B14F-4D97-AF65-F5344CB8AC3E}">
        <p14:creationId xmlns:p14="http://schemas.microsoft.com/office/powerpoint/2010/main" val="291419393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Spring Cloud Stream</a:t>
            </a:r>
            <a:r>
              <a:rPr lang="en-US" altLang="zh-CN" sz="2800" dirty="0">
                <a:ea typeface="SimSun" pitchFamily="2" charset="-122"/>
              </a:rPr>
              <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228714" y="1066862"/>
            <a:ext cx="8686572" cy="4359142"/>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smtClean="0"/>
              <a:t>Introducción</a:t>
            </a:r>
          </a:p>
          <a:p>
            <a:pPr algn="just"/>
            <a:endParaRPr lang="es-PE" b="1" u="sng" dirty="0" smtClean="0"/>
          </a:p>
          <a:p>
            <a:pPr marL="350838" indent="-342900" algn="just">
              <a:buFont typeface="Arial" panose="020B0604020202020204" pitchFamily="34" charset="0"/>
              <a:buChar char="•"/>
            </a:pPr>
            <a:r>
              <a:rPr lang="es-PE" dirty="0"/>
              <a:t>Spring Cloud </a:t>
            </a:r>
            <a:r>
              <a:rPr lang="es-PE" dirty="0" err="1"/>
              <a:t>Stream</a:t>
            </a:r>
            <a:r>
              <a:rPr lang="es-PE" dirty="0"/>
              <a:t> es un </a:t>
            </a:r>
            <a:r>
              <a:rPr lang="es-PE" dirty="0" err="1" smtClean="0"/>
              <a:t>framework</a:t>
            </a:r>
            <a:r>
              <a:rPr lang="es-PE" dirty="0" smtClean="0"/>
              <a:t> </a:t>
            </a:r>
            <a:r>
              <a:rPr lang="es-PE" dirty="0"/>
              <a:t>para crear aplicaciones de </a:t>
            </a:r>
            <a:r>
              <a:rPr lang="es-PE" dirty="0" err="1"/>
              <a:t>microservicio</a:t>
            </a:r>
            <a:r>
              <a:rPr lang="es-PE" dirty="0"/>
              <a:t> basadas en mensajes. </a:t>
            </a:r>
            <a:endParaRPr lang="es-PE" dirty="0" smtClean="0"/>
          </a:p>
          <a:p>
            <a:pPr marL="350838" indent="-342900" algn="just">
              <a:buFont typeface="Arial" panose="020B0604020202020204" pitchFamily="34" charset="0"/>
              <a:buChar char="•"/>
            </a:pPr>
            <a:r>
              <a:rPr lang="es-PE" dirty="0" smtClean="0"/>
              <a:t>Spring </a:t>
            </a:r>
            <a:r>
              <a:rPr lang="es-PE" dirty="0"/>
              <a:t>Cloud </a:t>
            </a:r>
            <a:r>
              <a:rPr lang="es-PE" dirty="0" err="1"/>
              <a:t>Stream</a:t>
            </a:r>
            <a:r>
              <a:rPr lang="es-PE" dirty="0"/>
              <a:t> se basa en Spring </a:t>
            </a:r>
            <a:r>
              <a:rPr lang="es-PE" dirty="0" err="1"/>
              <a:t>Boot</a:t>
            </a:r>
            <a:r>
              <a:rPr lang="es-PE" dirty="0"/>
              <a:t> para crear aplicaciones Spring independientes de nivel de producción y utiliza Spring </a:t>
            </a:r>
            <a:r>
              <a:rPr lang="es-PE" dirty="0" err="1"/>
              <a:t>Integration</a:t>
            </a:r>
            <a:r>
              <a:rPr lang="es-PE" dirty="0"/>
              <a:t> para proporcionar conectividad a los agentes de mensajes. </a:t>
            </a:r>
            <a:endParaRPr lang="es-PE" dirty="0" smtClean="0"/>
          </a:p>
          <a:p>
            <a:pPr marL="350838" indent="-342900" algn="just">
              <a:buFont typeface="Arial" panose="020B0604020202020204" pitchFamily="34" charset="0"/>
              <a:buChar char="•"/>
            </a:pPr>
            <a:r>
              <a:rPr lang="es-PE" dirty="0" smtClean="0"/>
              <a:t>Proporciona </a:t>
            </a:r>
            <a:r>
              <a:rPr lang="es-PE" dirty="0"/>
              <a:t>una configuración </a:t>
            </a:r>
            <a:r>
              <a:rPr lang="es-PE" dirty="0" smtClean="0"/>
              <a:t>de </a:t>
            </a:r>
            <a:r>
              <a:rPr lang="es-PE" dirty="0"/>
              <a:t>middleware de varios proveedores, presentando los conceptos de semántica de publicación-suscripción persistente, grupos de consumidores y particiones</a:t>
            </a:r>
            <a:r>
              <a:rPr lang="es-PE" dirty="0" smtClean="0"/>
              <a:t>.</a:t>
            </a:r>
            <a:endParaRPr lang="es-PE" dirty="0"/>
          </a:p>
        </p:txBody>
      </p:sp>
    </p:spTree>
    <p:extLst>
      <p:ext uri="{BB962C8B-B14F-4D97-AF65-F5344CB8AC3E}">
        <p14:creationId xmlns:p14="http://schemas.microsoft.com/office/powerpoint/2010/main" val="3338218823"/>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Spring Cloud Stream</a:t>
            </a:r>
            <a:r>
              <a:rPr lang="en-US" altLang="zh-CN" sz="2800" dirty="0">
                <a:ea typeface="SimSun" pitchFamily="2" charset="-122"/>
              </a:rPr>
              <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228714" y="1066862"/>
            <a:ext cx="8686572" cy="2530949"/>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smtClean="0"/>
              <a:t>Introducción</a:t>
            </a:r>
          </a:p>
          <a:p>
            <a:pPr marL="350838" indent="-342900" algn="just">
              <a:buFont typeface="Arial" panose="020B0604020202020204" pitchFamily="34" charset="0"/>
              <a:buChar char="•"/>
            </a:pPr>
            <a:r>
              <a:rPr lang="es-PE" dirty="0" smtClean="0"/>
              <a:t>Permite al agregar </a:t>
            </a:r>
            <a:r>
              <a:rPr lang="es-PE" dirty="0"/>
              <a:t>la anotación @</a:t>
            </a:r>
            <a:r>
              <a:rPr lang="es-PE" dirty="0" err="1"/>
              <a:t>EnableBinding</a:t>
            </a:r>
            <a:r>
              <a:rPr lang="es-PE" dirty="0"/>
              <a:t> </a:t>
            </a:r>
            <a:r>
              <a:rPr lang="es-PE" dirty="0" smtClean="0"/>
              <a:t>a la aplicación obtener </a:t>
            </a:r>
            <a:r>
              <a:rPr lang="es-PE" dirty="0"/>
              <a:t>conectividad inmediata con un agente de mensajes, y puede agregar @</a:t>
            </a:r>
            <a:r>
              <a:rPr lang="es-PE" dirty="0" err="1"/>
              <a:t>StreamListener</a:t>
            </a:r>
            <a:r>
              <a:rPr lang="es-PE" dirty="0"/>
              <a:t> a un método para hacer que reciba eventos para el procesamiento de transmisión. </a:t>
            </a:r>
            <a:endParaRPr lang="es-PE" dirty="0" smtClean="0"/>
          </a:p>
          <a:p>
            <a:pPr marL="350838" indent="-342900" algn="just">
              <a:buFont typeface="Arial" panose="020B0604020202020204" pitchFamily="34" charset="0"/>
              <a:buChar char="•"/>
            </a:pPr>
            <a:r>
              <a:rPr lang="es-PE" dirty="0" smtClean="0"/>
              <a:t>El </a:t>
            </a:r>
            <a:r>
              <a:rPr lang="es-PE" dirty="0"/>
              <a:t>siguiente ejemplo muestra una aplicación de receptor que recibe mensajes externos:</a:t>
            </a:r>
            <a:endParaRPr lang="es-PE"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64" y="3657594"/>
            <a:ext cx="5257662" cy="2510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75140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Spring Cloud Stream</a:t>
            </a:r>
            <a:r>
              <a:rPr lang="en-US" altLang="zh-CN" sz="2800" dirty="0">
                <a:ea typeface="SimSun" pitchFamily="2" charset="-122"/>
              </a:rPr>
              <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228714" y="1066862"/>
            <a:ext cx="8686572" cy="2530949"/>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smtClean="0"/>
              <a:t>Introducción</a:t>
            </a:r>
          </a:p>
          <a:p>
            <a:pPr marL="350838" indent="-342900" algn="just">
              <a:buFont typeface="Arial" panose="020B0604020202020204" pitchFamily="34" charset="0"/>
              <a:buChar char="•"/>
            </a:pPr>
            <a:r>
              <a:rPr lang="es-PE" dirty="0"/>
              <a:t>La anotación @</a:t>
            </a:r>
            <a:r>
              <a:rPr lang="es-PE" dirty="0" err="1"/>
              <a:t>EnableBinding</a:t>
            </a:r>
            <a:r>
              <a:rPr lang="es-PE" dirty="0"/>
              <a:t> toma una o más interfaces como parámetros (en este caso, el parámetro es una única interfaz </a:t>
            </a:r>
            <a:r>
              <a:rPr lang="es-PE" dirty="0" err="1"/>
              <a:t>Sink</a:t>
            </a:r>
            <a:r>
              <a:rPr lang="es-PE" dirty="0"/>
              <a:t>). Una interfaz declara canales de entrada y salida. Spring Cloud </a:t>
            </a:r>
            <a:r>
              <a:rPr lang="es-PE" dirty="0" err="1"/>
              <a:t>Stream</a:t>
            </a:r>
            <a:r>
              <a:rPr lang="es-PE" dirty="0"/>
              <a:t> proporciona las interfaces de origen, receptor y procesador. También puede definir sus propias </a:t>
            </a:r>
            <a:r>
              <a:rPr lang="es-PE" dirty="0" smtClean="0"/>
              <a:t>interfaces</a:t>
            </a:r>
          </a:p>
          <a:p>
            <a:pPr marL="350838" indent="-342900" algn="just">
              <a:buFont typeface="Arial" panose="020B0604020202020204" pitchFamily="34" charset="0"/>
              <a:buChar char="•"/>
            </a:pPr>
            <a:r>
              <a:rPr lang="es-PE" dirty="0"/>
              <a:t>La siguiente lista muestra la definición de la interfaz </a:t>
            </a:r>
            <a:r>
              <a:rPr lang="es-PE" dirty="0" err="1"/>
              <a:t>Sink</a:t>
            </a:r>
            <a:r>
              <a:rPr lang="es-PE" dirty="0"/>
              <a:t>:</a:t>
            </a:r>
            <a:endParaRPr lang="es-PE" dirty="0" smtClean="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50" y="3944199"/>
            <a:ext cx="3733702" cy="1921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610255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Spring Cloud Stream</a:t>
            </a:r>
            <a:r>
              <a:rPr lang="en-US" altLang="zh-CN" sz="2800" dirty="0">
                <a:ea typeface="SimSun" pitchFamily="2" charset="-122"/>
              </a:rPr>
              <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228714" y="1066862"/>
            <a:ext cx="8686572" cy="3546612"/>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smtClean="0"/>
              <a:t>Introducción</a:t>
            </a:r>
          </a:p>
          <a:p>
            <a:pPr marL="350838" indent="-342900" algn="just">
              <a:buFont typeface="Arial" panose="020B0604020202020204" pitchFamily="34" charset="0"/>
              <a:buChar char="•"/>
            </a:pPr>
            <a:r>
              <a:rPr lang="es-PE" dirty="0"/>
              <a:t>La anotación </a:t>
            </a:r>
            <a:r>
              <a:rPr lang="es-PE" b="1" dirty="0"/>
              <a:t>@Input</a:t>
            </a:r>
            <a:r>
              <a:rPr lang="es-PE" dirty="0"/>
              <a:t> identifica un canal de entrada, a través del cual los mensajes recibidos ingresan a la aplicación. La anotación </a:t>
            </a:r>
            <a:r>
              <a:rPr lang="es-PE" b="1" dirty="0"/>
              <a:t>@Output</a:t>
            </a:r>
            <a:r>
              <a:rPr lang="es-PE" dirty="0"/>
              <a:t> identifica un canal de salida, a través del cual los mensajes publicados abandonan la aplicación. Las anotaciones </a:t>
            </a:r>
            <a:r>
              <a:rPr lang="es-PE" b="1" dirty="0"/>
              <a:t>@Input y @Output</a:t>
            </a:r>
            <a:r>
              <a:rPr lang="es-PE" dirty="0"/>
              <a:t> pueden tomar un nombre de canal como parámetro. Si no se proporciona un nombre, se utiliza el nombre del método anotado.</a:t>
            </a:r>
          </a:p>
          <a:p>
            <a:pPr marL="350838" indent="-342900" algn="just">
              <a:buFont typeface="Arial" panose="020B0604020202020204" pitchFamily="34" charset="0"/>
              <a:buChar char="•"/>
            </a:pPr>
            <a:r>
              <a:rPr lang="es-PE" dirty="0" smtClean="0"/>
              <a:t>Spring </a:t>
            </a:r>
            <a:r>
              <a:rPr lang="es-PE" dirty="0"/>
              <a:t>Cloud </a:t>
            </a:r>
            <a:r>
              <a:rPr lang="es-PE" dirty="0" err="1"/>
              <a:t>Stream</a:t>
            </a:r>
            <a:r>
              <a:rPr lang="es-PE" dirty="0"/>
              <a:t> crea una implementación de la interfaz para usted. </a:t>
            </a:r>
            <a:endParaRPr lang="es-PE" dirty="0" smtClean="0"/>
          </a:p>
        </p:txBody>
      </p:sp>
    </p:spTree>
    <p:extLst>
      <p:ext uri="{BB962C8B-B14F-4D97-AF65-F5344CB8AC3E}">
        <p14:creationId xmlns:p14="http://schemas.microsoft.com/office/powerpoint/2010/main" val="350374912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Access Data Reactive R2</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4833118"/>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smtClean="0"/>
              <a:t>Introducción</a:t>
            </a:r>
            <a:endParaRPr lang="es-PE" b="1" u="sng" dirty="0"/>
          </a:p>
          <a:p>
            <a:pPr algn="just"/>
            <a:r>
              <a:rPr lang="es-PE" dirty="0"/>
              <a:t>Los sistemas reactivos tienen ciertas características que los hacen ideales para cargas de trabajo de baja latencia y alto rendimiento. </a:t>
            </a:r>
            <a:endParaRPr lang="es-PE" dirty="0" smtClean="0"/>
          </a:p>
          <a:p>
            <a:pPr algn="just"/>
            <a:r>
              <a:rPr lang="es-PE" dirty="0" smtClean="0"/>
              <a:t>Project </a:t>
            </a:r>
            <a:r>
              <a:rPr lang="es-PE" dirty="0"/>
              <a:t>Reactor y el portafolio de Spring trabajan juntos para permitir a los desarrolladores crear sistemas reactivos de nivel empresarial que sean receptivos, resistentes, elásticos y basados ​​en mensajes</a:t>
            </a:r>
            <a:r>
              <a:rPr lang="es-PE" dirty="0" smtClean="0"/>
              <a:t>.</a:t>
            </a:r>
          </a:p>
          <a:p>
            <a:pPr algn="just"/>
            <a:r>
              <a:rPr lang="es-PE" dirty="0" smtClean="0"/>
              <a:t>Para ello es necesario tener el soporte a conexiones a base de datos de manera reactiva. Spring y R2DBC lo brindan.</a:t>
            </a:r>
          </a:p>
          <a:p>
            <a:pPr algn="just"/>
            <a:endParaRPr lang="es-PE" dirty="0"/>
          </a:p>
          <a:p>
            <a:pPr algn="just"/>
            <a:endParaRPr lang="es-PE" dirty="0"/>
          </a:p>
          <a:p>
            <a:pPr algn="just"/>
            <a:endParaRPr lang="es-PE" dirty="0"/>
          </a:p>
        </p:txBody>
      </p:sp>
    </p:spTree>
    <p:extLst>
      <p:ext uri="{BB962C8B-B14F-4D97-AF65-F5344CB8AC3E}">
        <p14:creationId xmlns:p14="http://schemas.microsoft.com/office/powerpoint/2010/main" val="1940639979"/>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Spring Cloud Stream</a:t>
            </a:r>
            <a:r>
              <a:rPr lang="en-US" altLang="zh-CN" sz="2800" dirty="0">
                <a:ea typeface="SimSun" pitchFamily="2" charset="-122"/>
              </a:rPr>
              <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228714" y="1066862"/>
            <a:ext cx="8686572" cy="1515287"/>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smtClean="0"/>
              <a:t>Introducción</a:t>
            </a:r>
          </a:p>
          <a:p>
            <a:pPr marL="350838" indent="-342900" algn="just">
              <a:buFont typeface="Arial" panose="020B0604020202020204" pitchFamily="34" charset="0"/>
              <a:buChar char="•"/>
            </a:pPr>
            <a:r>
              <a:rPr lang="es-PE" dirty="0"/>
              <a:t>Puede usar ello en la aplicación conectándolo automáticamente, como se muestra en el siguiente ejemplo (de un caso de prueba):</a:t>
            </a:r>
          </a:p>
          <a:p>
            <a:pPr algn="just"/>
            <a:endParaRPr lang="es-PE" dirty="0" smtClean="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902" y="2362228"/>
            <a:ext cx="7966155" cy="3505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5703198"/>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Spring Cloud Stream</a:t>
            </a:r>
            <a:r>
              <a:rPr lang="en-US" altLang="zh-CN" sz="2800" dirty="0">
                <a:ea typeface="SimSun" pitchFamily="2" charset="-122"/>
              </a:rPr>
              <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228714" y="1066862"/>
            <a:ext cx="8686572" cy="3885166"/>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smtClean="0"/>
              <a:t>KAFKA</a:t>
            </a:r>
          </a:p>
          <a:p>
            <a:pPr marL="350838" indent="-342900" algn="just">
              <a:buFont typeface="Arial" panose="020B0604020202020204" pitchFamily="34" charset="0"/>
              <a:buChar char="•"/>
            </a:pPr>
            <a:r>
              <a:rPr lang="es-PE" dirty="0"/>
              <a:t>Spring Cloud </a:t>
            </a:r>
            <a:r>
              <a:rPr lang="es-PE" dirty="0" err="1"/>
              <a:t>Stream</a:t>
            </a:r>
            <a:r>
              <a:rPr lang="es-PE" dirty="0"/>
              <a:t> es una </a:t>
            </a:r>
            <a:r>
              <a:rPr lang="es-PE" dirty="0" smtClean="0"/>
              <a:t>tecnología 	que nos permite procesar </a:t>
            </a:r>
            <a:r>
              <a:rPr lang="es-PE" dirty="0"/>
              <a:t>eventos y transacciones en </a:t>
            </a:r>
            <a:r>
              <a:rPr lang="es-PE" dirty="0" smtClean="0"/>
              <a:t>aplicaciones. </a:t>
            </a:r>
            <a:r>
              <a:rPr lang="es-PE" dirty="0"/>
              <a:t>Agregar la capacidad de interactuar con muchas interfaces de transmisión diferentes permite que Spring Cloud </a:t>
            </a:r>
            <a:r>
              <a:rPr lang="es-PE" dirty="0" err="1"/>
              <a:t>Stream</a:t>
            </a:r>
            <a:r>
              <a:rPr lang="es-PE" dirty="0"/>
              <a:t> se adapte a las nuevas interfaces del sistema y las nuevas tecnologías de terceros, como Kafka </a:t>
            </a:r>
            <a:r>
              <a:rPr lang="es-PE" dirty="0" err="1"/>
              <a:t>Message</a:t>
            </a:r>
            <a:r>
              <a:rPr lang="es-PE" dirty="0"/>
              <a:t> </a:t>
            </a:r>
            <a:r>
              <a:rPr lang="es-PE" dirty="0" err="1"/>
              <a:t>Broker</a:t>
            </a:r>
            <a:r>
              <a:rPr lang="es-PE" dirty="0"/>
              <a:t>.</a:t>
            </a:r>
          </a:p>
          <a:p>
            <a:pPr marL="350838" indent="-342900" algn="just">
              <a:buFont typeface="Arial" panose="020B0604020202020204" pitchFamily="34" charset="0"/>
              <a:buChar char="•"/>
            </a:pPr>
            <a:r>
              <a:rPr lang="es-PE" dirty="0" smtClean="0"/>
              <a:t>Kafka </a:t>
            </a:r>
            <a:r>
              <a:rPr lang="es-PE" dirty="0"/>
              <a:t>es conocido por poder manejar grandes cantidades de transacciones por minuto. Hay muchos usos para este alto nivel de transacciones y Kafka ha visto un aumento reciente en la adopción en muchas organizaciones.</a:t>
            </a:r>
            <a:endParaRPr lang="es-PE" dirty="0" smtClean="0"/>
          </a:p>
        </p:txBody>
      </p:sp>
    </p:spTree>
    <p:extLst>
      <p:ext uri="{BB962C8B-B14F-4D97-AF65-F5344CB8AC3E}">
        <p14:creationId xmlns:p14="http://schemas.microsoft.com/office/powerpoint/2010/main" val="176826309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Spring Cloud Stream</a:t>
            </a:r>
            <a:r>
              <a:rPr lang="en-US" altLang="zh-CN" sz="2800" dirty="0">
                <a:ea typeface="SimSun" pitchFamily="2" charset="-122"/>
              </a:rPr>
              <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228714" y="1066862"/>
            <a:ext cx="8686572" cy="4629985"/>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smtClean="0"/>
              <a:t>KAFKA</a:t>
            </a:r>
          </a:p>
          <a:p>
            <a:pPr marL="350838" indent="-342900" algn="just">
              <a:buFont typeface="Arial" panose="020B0604020202020204" pitchFamily="34" charset="0"/>
              <a:buChar char="•"/>
            </a:pPr>
            <a:r>
              <a:rPr lang="es-PE" dirty="0"/>
              <a:t>El puente entre un sistema de mensajería y Spring Cloud </a:t>
            </a:r>
            <a:r>
              <a:rPr lang="es-PE" dirty="0" err="1"/>
              <a:t>Stream</a:t>
            </a:r>
            <a:r>
              <a:rPr lang="es-PE" dirty="0"/>
              <a:t> es a través de la abstracción de la carpeta. Existen </a:t>
            </a:r>
            <a:r>
              <a:rPr lang="es-PE" dirty="0" err="1" smtClean="0"/>
              <a:t>Binders</a:t>
            </a:r>
            <a:r>
              <a:rPr lang="es-PE" dirty="0" smtClean="0"/>
              <a:t> para </a:t>
            </a:r>
            <a:r>
              <a:rPr lang="es-PE" dirty="0"/>
              <a:t>varios sistemas de mensajería, pero una de las </a:t>
            </a:r>
            <a:r>
              <a:rPr lang="es-PE" dirty="0" err="1" smtClean="0"/>
              <a:t>Binders</a:t>
            </a:r>
            <a:r>
              <a:rPr lang="es-PE" dirty="0" smtClean="0"/>
              <a:t> más </a:t>
            </a:r>
            <a:r>
              <a:rPr lang="es-PE" dirty="0"/>
              <a:t>utilizadas es Apache Kafka.</a:t>
            </a:r>
          </a:p>
          <a:p>
            <a:pPr marL="350838" indent="-342900" algn="just">
              <a:buFont typeface="Arial" panose="020B0604020202020204" pitchFamily="34" charset="0"/>
              <a:buChar char="•"/>
            </a:pPr>
            <a:r>
              <a:rPr lang="es-PE" dirty="0" smtClean="0"/>
              <a:t>Kafka </a:t>
            </a:r>
            <a:r>
              <a:rPr lang="es-PE" dirty="0" err="1" smtClean="0"/>
              <a:t>Binder</a:t>
            </a:r>
            <a:r>
              <a:rPr lang="es-PE" dirty="0" smtClean="0"/>
              <a:t> se </a:t>
            </a:r>
            <a:r>
              <a:rPr lang="es-PE" dirty="0"/>
              <a:t>extiende sobre los sólidos cimientos de Spring </a:t>
            </a:r>
            <a:r>
              <a:rPr lang="es-PE" dirty="0" err="1"/>
              <a:t>Boot</a:t>
            </a:r>
            <a:r>
              <a:rPr lang="es-PE" dirty="0"/>
              <a:t>, Spring para Apache Kafka y Spring </a:t>
            </a:r>
            <a:r>
              <a:rPr lang="es-PE" dirty="0" err="1"/>
              <a:t>Integration</a:t>
            </a:r>
            <a:r>
              <a:rPr lang="es-PE" dirty="0"/>
              <a:t>. Dado que el enlazador es una abstracción, también hay implementaciones disponibles para otros sistemas de mensajería.</a:t>
            </a:r>
          </a:p>
          <a:p>
            <a:pPr marL="350838" indent="-342900" algn="just">
              <a:buFont typeface="Arial" panose="020B0604020202020204" pitchFamily="34" charset="0"/>
              <a:buChar char="•"/>
            </a:pPr>
            <a:r>
              <a:rPr lang="es-PE" dirty="0" smtClean="0"/>
              <a:t>Spring </a:t>
            </a:r>
            <a:r>
              <a:rPr lang="es-PE" dirty="0"/>
              <a:t>Cloud </a:t>
            </a:r>
            <a:r>
              <a:rPr lang="es-PE" dirty="0" err="1"/>
              <a:t>Stream</a:t>
            </a:r>
            <a:r>
              <a:rPr lang="es-PE" dirty="0"/>
              <a:t> admite semántica de pub / sub, grupos de consumidores y particiones nativas, y delega estas responsabilidades al sistema de mensajería siempre que sea posible. </a:t>
            </a:r>
            <a:endParaRPr lang="es-PE" dirty="0" smtClean="0"/>
          </a:p>
        </p:txBody>
      </p:sp>
    </p:spTree>
    <p:extLst>
      <p:ext uri="{BB962C8B-B14F-4D97-AF65-F5344CB8AC3E}">
        <p14:creationId xmlns:p14="http://schemas.microsoft.com/office/powerpoint/2010/main" val="344254636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Spring Cloud Stream</a:t>
            </a:r>
            <a:r>
              <a:rPr lang="en-US" altLang="zh-CN" sz="2800" dirty="0">
                <a:ea typeface="SimSun" pitchFamily="2" charset="-122"/>
              </a:rPr>
              <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228714" y="1066862"/>
            <a:ext cx="8686572" cy="2124684"/>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smtClean="0"/>
              <a:t>KAFKA</a:t>
            </a:r>
          </a:p>
          <a:p>
            <a:pPr marL="350838" indent="-342900" algn="just">
              <a:buFont typeface="Arial" panose="020B0604020202020204" pitchFamily="34" charset="0"/>
              <a:buChar char="•"/>
            </a:pPr>
            <a:r>
              <a:rPr lang="es-PE" dirty="0" smtClean="0"/>
              <a:t>En </a:t>
            </a:r>
            <a:r>
              <a:rPr lang="es-PE" dirty="0"/>
              <a:t>el caso </a:t>
            </a:r>
            <a:r>
              <a:rPr lang="es-PE" dirty="0" smtClean="0"/>
              <a:t>del Kafka </a:t>
            </a:r>
            <a:r>
              <a:rPr lang="es-PE" dirty="0" err="1" smtClean="0"/>
              <a:t>binder</a:t>
            </a:r>
            <a:r>
              <a:rPr lang="es-PE" dirty="0" smtClean="0"/>
              <a:t>, </a:t>
            </a:r>
            <a:r>
              <a:rPr lang="es-PE" dirty="0"/>
              <a:t>estos conceptos se asignan internamente y se delegan a Kafka, ya que Kafka los admite de forma nativa. Cuando los sistemas de mensajería no admiten estos conceptos de forma nativa, Spring Cloud </a:t>
            </a:r>
            <a:r>
              <a:rPr lang="es-PE" dirty="0" err="1"/>
              <a:t>Stream</a:t>
            </a:r>
            <a:r>
              <a:rPr lang="es-PE" dirty="0"/>
              <a:t> los proporciona como características principales</a:t>
            </a:r>
            <a:r>
              <a:rPr lang="es-PE" dirty="0" smtClean="0"/>
              <a:t>.</a:t>
            </a:r>
            <a:endParaRPr lang="es-PE" dirty="0" smtClean="0"/>
          </a:p>
        </p:txBody>
      </p:sp>
    </p:spTree>
    <p:extLst>
      <p:ext uri="{BB962C8B-B14F-4D97-AF65-F5344CB8AC3E}">
        <p14:creationId xmlns:p14="http://schemas.microsoft.com/office/powerpoint/2010/main" val="2408896104"/>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Spring Cloud Stream</a:t>
            </a:r>
            <a:r>
              <a:rPr lang="en-US" altLang="zh-CN" sz="2800" dirty="0">
                <a:ea typeface="SimSun" pitchFamily="2" charset="-122"/>
              </a:rPr>
              <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228714" y="1066862"/>
            <a:ext cx="8686572" cy="1109022"/>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smtClean="0"/>
              <a:t>KAFKA</a:t>
            </a:r>
          </a:p>
          <a:p>
            <a:pPr marL="350838" indent="-342900" algn="just">
              <a:buFont typeface="Arial" panose="020B0604020202020204" pitchFamily="34" charset="0"/>
              <a:buChar char="•"/>
            </a:pPr>
            <a:r>
              <a:rPr lang="es-PE" dirty="0" smtClean="0"/>
              <a:t>A </a:t>
            </a:r>
            <a:r>
              <a:rPr lang="es-PE" dirty="0"/>
              <a:t>continuación, se muestra una representación gráfica de cómo funciona </a:t>
            </a:r>
            <a:r>
              <a:rPr lang="es-PE" dirty="0" smtClean="0"/>
              <a:t>el </a:t>
            </a:r>
            <a:r>
              <a:rPr lang="es-PE" dirty="0" err="1" smtClean="0"/>
              <a:t>binder</a:t>
            </a:r>
            <a:r>
              <a:rPr lang="es-PE" dirty="0" smtClean="0"/>
              <a:t> </a:t>
            </a:r>
            <a:r>
              <a:rPr lang="es-PE" dirty="0" err="1" smtClean="0"/>
              <a:t>abstraction</a:t>
            </a:r>
            <a:r>
              <a:rPr lang="es-PE" dirty="0" smtClean="0"/>
              <a:t> con </a:t>
            </a:r>
            <a:r>
              <a:rPr lang="es-PE" dirty="0"/>
              <a:t>entradas y salidas:</a:t>
            </a:r>
            <a:endParaRPr lang="es-PE" dirty="0" smtClean="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76" y="2438426"/>
            <a:ext cx="5534025" cy="34099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53901219"/>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Spring Cloud Stream</a:t>
            </a:r>
            <a:r>
              <a:rPr lang="en-US" altLang="zh-CN" sz="2800" dirty="0">
                <a:ea typeface="SimSun" pitchFamily="2" charset="-122"/>
              </a:rPr>
              <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228714" y="1066862"/>
            <a:ext cx="8686572" cy="4629985"/>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err="1" smtClean="0"/>
              <a:t>Descripcion</a:t>
            </a:r>
            <a:r>
              <a:rPr lang="es-PE" b="1" u="sng" dirty="0" smtClean="0"/>
              <a:t> general del soporte con KAFKA</a:t>
            </a:r>
          </a:p>
          <a:p>
            <a:pPr marL="350838" indent="-342900" algn="just">
              <a:buFont typeface="Arial" panose="020B0604020202020204" pitchFamily="34" charset="0"/>
              <a:buChar char="•"/>
            </a:pPr>
            <a:r>
              <a:rPr lang="es-PE" dirty="0"/>
              <a:t>Cuando se trata de escribir aplicaciones de procesamiento de flujos, Spring Cloud </a:t>
            </a:r>
            <a:r>
              <a:rPr lang="es-PE" dirty="0" err="1"/>
              <a:t>Stream</a:t>
            </a:r>
            <a:r>
              <a:rPr lang="es-PE" dirty="0"/>
              <a:t> proporciona otro </a:t>
            </a:r>
            <a:r>
              <a:rPr lang="es-PE" dirty="0" err="1" smtClean="0"/>
              <a:t>binder</a:t>
            </a:r>
            <a:r>
              <a:rPr lang="es-PE" dirty="0" smtClean="0"/>
              <a:t> específicamente </a:t>
            </a:r>
            <a:r>
              <a:rPr lang="es-PE" dirty="0"/>
              <a:t>dedicado para Kafka </a:t>
            </a:r>
            <a:r>
              <a:rPr lang="es-PE" dirty="0" err="1"/>
              <a:t>Streams</a:t>
            </a:r>
            <a:r>
              <a:rPr lang="es-PE" dirty="0"/>
              <a:t>. </a:t>
            </a:r>
            <a:endParaRPr lang="es-PE" dirty="0" smtClean="0"/>
          </a:p>
          <a:p>
            <a:pPr marL="350838" indent="-342900" algn="just">
              <a:buFont typeface="Arial" panose="020B0604020202020204" pitchFamily="34" charset="0"/>
              <a:buChar char="•"/>
            </a:pPr>
            <a:r>
              <a:rPr lang="es-PE" dirty="0" smtClean="0"/>
              <a:t>Al </a:t>
            </a:r>
            <a:r>
              <a:rPr lang="es-PE" dirty="0"/>
              <a:t>igual que con </a:t>
            </a:r>
            <a:r>
              <a:rPr lang="es-PE" dirty="0" smtClean="0"/>
              <a:t>Kafka </a:t>
            </a:r>
            <a:r>
              <a:rPr lang="es-PE" dirty="0" err="1" smtClean="0"/>
              <a:t>binder</a:t>
            </a:r>
            <a:r>
              <a:rPr lang="es-PE" dirty="0" smtClean="0"/>
              <a:t> regular, Kafka </a:t>
            </a:r>
            <a:r>
              <a:rPr lang="es-PE" dirty="0" err="1" smtClean="0"/>
              <a:t>binder</a:t>
            </a:r>
            <a:r>
              <a:rPr lang="es-PE" dirty="0" smtClean="0"/>
              <a:t> </a:t>
            </a:r>
            <a:r>
              <a:rPr lang="es-PE" dirty="0" err="1" smtClean="0"/>
              <a:t>Streams</a:t>
            </a:r>
            <a:r>
              <a:rPr lang="es-PE" dirty="0" smtClean="0"/>
              <a:t> </a:t>
            </a:r>
            <a:r>
              <a:rPr lang="es-PE" dirty="0"/>
              <a:t>también se centra en la productividad del desarrollador, por lo que los desarrolladores pueden centrarse en escribir la lógica empresarial para </a:t>
            </a:r>
            <a:r>
              <a:rPr lang="es-PE" dirty="0" err="1"/>
              <a:t>KStream</a:t>
            </a:r>
            <a:r>
              <a:rPr lang="es-PE" dirty="0"/>
              <a:t>, </a:t>
            </a:r>
            <a:r>
              <a:rPr lang="es-PE" dirty="0" err="1"/>
              <a:t>KTable</a:t>
            </a:r>
            <a:r>
              <a:rPr lang="es-PE" dirty="0"/>
              <a:t>, </a:t>
            </a:r>
            <a:r>
              <a:rPr lang="es-PE" dirty="0" err="1"/>
              <a:t>GlobalKTable</a:t>
            </a:r>
            <a:r>
              <a:rPr lang="es-PE" dirty="0"/>
              <a:t>, etc., en lugar del código de infraestructura. </a:t>
            </a:r>
            <a:endParaRPr lang="es-PE" dirty="0" smtClean="0"/>
          </a:p>
          <a:p>
            <a:pPr marL="350838" indent="-342900" algn="just">
              <a:buFont typeface="Arial" panose="020B0604020202020204" pitchFamily="34" charset="0"/>
              <a:buChar char="•"/>
            </a:pPr>
            <a:r>
              <a:rPr lang="es-PE" dirty="0" smtClean="0"/>
              <a:t>La </a:t>
            </a:r>
            <a:r>
              <a:rPr lang="es-PE" dirty="0" err="1" smtClean="0"/>
              <a:t>Binder</a:t>
            </a:r>
            <a:r>
              <a:rPr lang="es-PE" dirty="0" smtClean="0"/>
              <a:t> se </a:t>
            </a:r>
            <a:r>
              <a:rPr lang="es-PE" dirty="0"/>
              <a:t>encarga de conectarse a Kafka, así como de crear, configurar y mantener las transmisiones y los temas. Por ejemplo, si el método de aplicación tiene una firma de </a:t>
            </a:r>
            <a:r>
              <a:rPr lang="es-PE" dirty="0" err="1"/>
              <a:t>KStream</a:t>
            </a:r>
            <a:r>
              <a:rPr lang="es-PE" dirty="0"/>
              <a:t>, </a:t>
            </a:r>
            <a:r>
              <a:rPr lang="es-PE" dirty="0" smtClean="0"/>
              <a:t>el </a:t>
            </a:r>
            <a:r>
              <a:rPr lang="es-PE" dirty="0" err="1" smtClean="0"/>
              <a:t>binder</a:t>
            </a:r>
            <a:r>
              <a:rPr lang="es-PE" dirty="0" smtClean="0"/>
              <a:t> se </a:t>
            </a:r>
            <a:r>
              <a:rPr lang="es-PE" dirty="0"/>
              <a:t>conectará al tema de destino y lo transmitirá detrás de escena. </a:t>
            </a:r>
            <a:endParaRPr lang="es-PE" dirty="0" smtClean="0"/>
          </a:p>
        </p:txBody>
      </p:sp>
    </p:spTree>
    <p:extLst>
      <p:ext uri="{BB962C8B-B14F-4D97-AF65-F5344CB8AC3E}">
        <p14:creationId xmlns:p14="http://schemas.microsoft.com/office/powerpoint/2010/main" val="2959425114"/>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Spring Cloud Stream</a:t>
            </a:r>
            <a:r>
              <a:rPr lang="en-US" altLang="zh-CN" sz="2800" dirty="0">
                <a:ea typeface="SimSun" pitchFamily="2" charset="-122"/>
              </a:rPr>
              <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228714" y="1066862"/>
            <a:ext cx="8686572" cy="3208058"/>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err="1" smtClean="0"/>
              <a:t>Descripcion</a:t>
            </a:r>
            <a:r>
              <a:rPr lang="es-PE" b="1" u="sng" dirty="0" smtClean="0"/>
              <a:t> general del soporte con KAFKA</a:t>
            </a:r>
          </a:p>
          <a:p>
            <a:pPr marL="350838" indent="-342900" algn="just">
              <a:buFont typeface="Arial" panose="020B0604020202020204" pitchFamily="34" charset="0"/>
              <a:buChar char="•"/>
            </a:pPr>
            <a:r>
              <a:rPr lang="es-PE" dirty="0" smtClean="0"/>
              <a:t>El </a:t>
            </a:r>
            <a:r>
              <a:rPr lang="es-PE" dirty="0"/>
              <a:t>desarrollador de la aplicación no tiene que hacer eso explícitamente, ya que </a:t>
            </a:r>
            <a:r>
              <a:rPr lang="es-PE" dirty="0" smtClean="0"/>
              <a:t>el </a:t>
            </a:r>
            <a:r>
              <a:rPr lang="es-PE" dirty="0" err="1" smtClean="0"/>
              <a:t>binder</a:t>
            </a:r>
            <a:r>
              <a:rPr lang="es-PE" dirty="0" smtClean="0"/>
              <a:t> ya </a:t>
            </a:r>
            <a:r>
              <a:rPr lang="es-PE" dirty="0"/>
              <a:t>lo proporciona para la aplicación.</a:t>
            </a:r>
          </a:p>
          <a:p>
            <a:pPr marL="350838" indent="-342900" algn="just">
              <a:buFont typeface="Arial" panose="020B0604020202020204" pitchFamily="34" charset="0"/>
              <a:buChar char="•"/>
            </a:pPr>
            <a:r>
              <a:rPr lang="es-PE" dirty="0" smtClean="0"/>
              <a:t>Lo </a:t>
            </a:r>
            <a:r>
              <a:rPr lang="es-PE" dirty="0"/>
              <a:t>mismo se aplica a otros tipos como </a:t>
            </a:r>
            <a:r>
              <a:rPr lang="es-PE" dirty="0" err="1"/>
              <a:t>KTable</a:t>
            </a:r>
            <a:r>
              <a:rPr lang="es-PE" dirty="0"/>
              <a:t> y </a:t>
            </a:r>
            <a:r>
              <a:rPr lang="es-PE" dirty="0" err="1"/>
              <a:t>GlobalKTable</a:t>
            </a:r>
            <a:r>
              <a:rPr lang="es-PE" dirty="0"/>
              <a:t>. El enlazador proporciona el objeto subyacente de </a:t>
            </a:r>
            <a:r>
              <a:rPr lang="es-PE" dirty="0" err="1"/>
              <a:t>KafkaStreams</a:t>
            </a:r>
            <a:r>
              <a:rPr lang="es-PE" dirty="0"/>
              <a:t> para la inyección de dependencia y, por lo tanto, la aplicación no lo mantiene directamente. Más bien, Spring Cloud </a:t>
            </a:r>
            <a:r>
              <a:rPr lang="es-PE" dirty="0" err="1"/>
              <a:t>Stream</a:t>
            </a:r>
            <a:r>
              <a:rPr lang="es-PE" dirty="0"/>
              <a:t> lo hace </a:t>
            </a:r>
            <a:r>
              <a:rPr lang="es-PE" dirty="0" smtClean="0"/>
              <a:t>por nosotros.</a:t>
            </a:r>
            <a:endParaRPr lang="es-PE" dirty="0" smtClean="0"/>
          </a:p>
        </p:txBody>
      </p:sp>
    </p:spTree>
    <p:extLst>
      <p:ext uri="{BB962C8B-B14F-4D97-AF65-F5344CB8AC3E}">
        <p14:creationId xmlns:p14="http://schemas.microsoft.com/office/powerpoint/2010/main" val="1908954591"/>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Spring Cloud Stream</a:t>
            </a:r>
            <a:r>
              <a:rPr lang="en-US" altLang="zh-CN" sz="2800" dirty="0">
                <a:ea typeface="SimSun" pitchFamily="2" charset="-122"/>
              </a:rPr>
              <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228714" y="1066862"/>
            <a:ext cx="8686572" cy="2124684"/>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err="1" smtClean="0"/>
              <a:t>Descripcion</a:t>
            </a:r>
            <a:r>
              <a:rPr lang="es-PE" b="1" u="sng" dirty="0" smtClean="0"/>
              <a:t> general del soporte con KAFKA</a:t>
            </a:r>
          </a:p>
          <a:p>
            <a:pPr marL="350838" indent="-342900" algn="just">
              <a:buFont typeface="Arial" panose="020B0604020202020204" pitchFamily="34" charset="0"/>
              <a:buChar char="•"/>
            </a:pPr>
            <a:r>
              <a:rPr lang="es-PE" dirty="0"/>
              <a:t>Kafka </a:t>
            </a:r>
            <a:r>
              <a:rPr lang="es-PE" dirty="0" err="1"/>
              <a:t>Streams</a:t>
            </a:r>
            <a:r>
              <a:rPr lang="es-PE" dirty="0"/>
              <a:t> proporciona primitivas de primera clase para escribir aplicaciones con estado. Cuando se crean aplicaciones con estado utilizando Spring Cloud </a:t>
            </a:r>
            <a:r>
              <a:rPr lang="es-PE" dirty="0" err="1"/>
              <a:t>Stream</a:t>
            </a:r>
            <a:r>
              <a:rPr lang="es-PE" dirty="0"/>
              <a:t> y Kafka </a:t>
            </a:r>
            <a:r>
              <a:rPr lang="es-PE" dirty="0" err="1"/>
              <a:t>Streams</a:t>
            </a:r>
            <a:r>
              <a:rPr lang="es-PE" dirty="0"/>
              <a:t>, es posible tener aplicaciones </a:t>
            </a:r>
            <a:r>
              <a:rPr lang="es-PE" dirty="0" err="1"/>
              <a:t>RESTful</a:t>
            </a:r>
            <a:r>
              <a:rPr lang="es-PE" dirty="0"/>
              <a:t> que pueden extraer información de las tiendas de estado persistentes en </a:t>
            </a:r>
            <a:r>
              <a:rPr lang="es-PE" dirty="0" err="1"/>
              <a:t>RocksDB</a:t>
            </a:r>
            <a:r>
              <a:rPr lang="es-PE" dirty="0"/>
              <a:t>. </a:t>
            </a:r>
            <a:endParaRPr lang="es-PE" dirty="0" smtClean="0"/>
          </a:p>
        </p:txBody>
      </p:sp>
    </p:spTree>
    <p:extLst>
      <p:ext uri="{BB962C8B-B14F-4D97-AF65-F5344CB8AC3E}">
        <p14:creationId xmlns:p14="http://schemas.microsoft.com/office/powerpoint/2010/main" val="2794466312"/>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smtClean="0">
                <a:ea typeface="SimSun" pitchFamily="2" charset="-122"/>
              </a:rPr>
              <a:t>Spring Cloud Stream</a:t>
            </a:r>
            <a:r>
              <a:rPr lang="en-US" altLang="zh-CN" sz="2800" dirty="0" smtClean="0">
                <a:ea typeface="SimSun" pitchFamily="2" charset="-122"/>
              </a:rPr>
              <a:t/>
            </a:r>
            <a:br>
              <a:rPr lang="en-US" altLang="zh-CN" sz="2800" dirty="0" smtClean="0">
                <a:ea typeface="SimSun" pitchFamily="2" charset="-122"/>
              </a:rPr>
            </a:br>
            <a:r>
              <a:rPr lang="es-PE" sz="2800" dirty="0" smtClean="0"/>
              <a:t/>
            </a:r>
            <a:br>
              <a:rPr lang="es-PE" sz="2800" dirty="0" smtClean="0"/>
            </a:br>
            <a:r>
              <a:rPr lang="es-PE" altLang="zh-CN" dirty="0" smtClean="0">
                <a:ea typeface="SimSun" pitchFamily="2" charset="-122"/>
              </a:rPr>
              <a:t/>
            </a:r>
            <a:br>
              <a:rPr lang="es-PE" altLang="zh-CN" dirty="0" smtClean="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228714" y="1066862"/>
            <a:ext cx="8686572" cy="1515287"/>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err="1" smtClean="0"/>
              <a:t>Descripcion</a:t>
            </a:r>
            <a:r>
              <a:rPr lang="es-PE" b="1" u="sng" dirty="0" smtClean="0"/>
              <a:t> general del soporte con KAFKA</a:t>
            </a:r>
          </a:p>
          <a:p>
            <a:pPr algn="just"/>
            <a:r>
              <a:rPr lang="es-PE" dirty="0" smtClean="0"/>
              <a:t>A continuación </a:t>
            </a:r>
            <a:r>
              <a:rPr lang="es-PE" dirty="0"/>
              <a:t>un ejemplo de una aplicación Spring REST que se basa en las store de Kafka </a:t>
            </a:r>
            <a:r>
              <a:rPr lang="es-PE" dirty="0" err="1"/>
              <a:t>Streams</a:t>
            </a:r>
            <a:r>
              <a:rPr lang="es-PE" dirty="0"/>
              <a:t>:</a:t>
            </a:r>
          </a:p>
          <a:p>
            <a:pPr algn="just"/>
            <a:endParaRPr lang="es-PE" b="1" u="sng" dirty="0" smtClean="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66" y="2209832"/>
            <a:ext cx="5333860" cy="404836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094018646"/>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smtClean="0">
                <a:ea typeface="SimSun" pitchFamily="2" charset="-122"/>
              </a:rPr>
              <a:t>Spring Cloud Stream</a:t>
            </a:r>
            <a:r>
              <a:rPr lang="en-US" altLang="zh-CN" sz="2800" dirty="0" smtClean="0">
                <a:ea typeface="SimSun" pitchFamily="2" charset="-122"/>
              </a:rPr>
              <a:t/>
            </a:r>
            <a:br>
              <a:rPr lang="en-US" altLang="zh-CN" sz="2800" dirty="0" smtClean="0">
                <a:ea typeface="SimSun" pitchFamily="2" charset="-122"/>
              </a:rPr>
            </a:br>
            <a:r>
              <a:rPr lang="es-PE" sz="2800" dirty="0" smtClean="0"/>
              <a:t/>
            </a:r>
            <a:br>
              <a:rPr lang="es-PE" sz="2800" dirty="0" smtClean="0"/>
            </a:br>
            <a:r>
              <a:rPr lang="es-PE" altLang="zh-CN" dirty="0" smtClean="0">
                <a:ea typeface="SimSun" pitchFamily="2" charset="-122"/>
              </a:rPr>
              <a:t/>
            </a:r>
            <a:br>
              <a:rPr lang="es-PE" altLang="zh-CN" dirty="0" smtClean="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228714" y="1066862"/>
            <a:ext cx="8686572" cy="3614323"/>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err="1" smtClean="0"/>
              <a:t>Even</a:t>
            </a:r>
            <a:r>
              <a:rPr lang="es-PE" b="1" u="sng" dirty="0" smtClean="0"/>
              <a:t> </a:t>
            </a:r>
            <a:r>
              <a:rPr lang="es-PE" b="1" u="sng" dirty="0" err="1" smtClean="0"/>
              <a:t>Hubs</a:t>
            </a:r>
            <a:endParaRPr lang="es-PE" b="1" u="sng" dirty="0" smtClean="0"/>
          </a:p>
          <a:p>
            <a:pPr marL="350838" indent="-342900" algn="just">
              <a:buFont typeface="Arial" panose="020B0604020202020204" pitchFamily="34" charset="0"/>
              <a:buChar char="•"/>
            </a:pPr>
            <a:r>
              <a:rPr lang="es-PE" dirty="0"/>
              <a:t>Spring Cloud </a:t>
            </a:r>
            <a:r>
              <a:rPr lang="es-PE" dirty="0" err="1"/>
              <a:t>Stream</a:t>
            </a:r>
            <a:r>
              <a:rPr lang="es-PE" dirty="0"/>
              <a:t> </a:t>
            </a:r>
            <a:r>
              <a:rPr lang="es-PE" dirty="0" err="1"/>
              <a:t>Binder</a:t>
            </a:r>
            <a:r>
              <a:rPr lang="es-PE" dirty="0"/>
              <a:t> para </a:t>
            </a:r>
            <a:r>
              <a:rPr lang="es-PE" dirty="0" err="1"/>
              <a:t>Azure</a:t>
            </a:r>
            <a:r>
              <a:rPr lang="es-PE" dirty="0"/>
              <a:t> </a:t>
            </a:r>
            <a:r>
              <a:rPr lang="es-PE" dirty="0" err="1"/>
              <a:t>Event</a:t>
            </a:r>
            <a:r>
              <a:rPr lang="es-PE" dirty="0"/>
              <a:t> </a:t>
            </a:r>
            <a:r>
              <a:rPr lang="es-PE" dirty="0" err="1"/>
              <a:t>Hubs</a:t>
            </a:r>
            <a:r>
              <a:rPr lang="es-PE" dirty="0"/>
              <a:t> ahora está disponible de forma generalizada. </a:t>
            </a:r>
            <a:endParaRPr lang="es-PE" dirty="0" smtClean="0"/>
          </a:p>
          <a:p>
            <a:pPr marL="350838" indent="-342900" algn="just">
              <a:buFont typeface="Arial" panose="020B0604020202020204" pitchFamily="34" charset="0"/>
              <a:buChar char="•"/>
            </a:pPr>
            <a:r>
              <a:rPr lang="es-PE" dirty="0" smtClean="0"/>
              <a:t>Es </a:t>
            </a:r>
            <a:r>
              <a:rPr lang="es-PE" dirty="0"/>
              <a:t>sencillo crear aplicaciones Java altamente escalables basadas en eventos utilizando Spring Cloud </a:t>
            </a:r>
            <a:r>
              <a:rPr lang="es-PE" dirty="0" err="1"/>
              <a:t>Stream</a:t>
            </a:r>
            <a:r>
              <a:rPr lang="es-PE" dirty="0"/>
              <a:t> con </a:t>
            </a:r>
            <a:r>
              <a:rPr lang="es-PE" dirty="0" err="1"/>
              <a:t>Event</a:t>
            </a:r>
            <a:r>
              <a:rPr lang="es-PE" dirty="0"/>
              <a:t> </a:t>
            </a:r>
            <a:r>
              <a:rPr lang="es-PE" dirty="0" err="1"/>
              <a:t>Hubs</a:t>
            </a:r>
            <a:r>
              <a:rPr lang="es-PE" dirty="0"/>
              <a:t>, un servicio de ingesta de datos en tiempo real totalmente administrado en </a:t>
            </a:r>
            <a:r>
              <a:rPr lang="es-PE" dirty="0" err="1"/>
              <a:t>Azure</a:t>
            </a:r>
            <a:r>
              <a:rPr lang="es-PE" dirty="0"/>
              <a:t> que es un servicio resistente y confiable para cualquier situación. </a:t>
            </a:r>
            <a:endParaRPr lang="es-PE" dirty="0" smtClean="0"/>
          </a:p>
          <a:p>
            <a:pPr marL="350838" indent="-342900" algn="just">
              <a:buFont typeface="Arial" panose="020B0604020202020204" pitchFamily="34" charset="0"/>
              <a:buChar char="•"/>
            </a:pPr>
            <a:r>
              <a:rPr lang="es-PE" dirty="0" smtClean="0"/>
              <a:t>Esto </a:t>
            </a:r>
            <a:r>
              <a:rPr lang="es-PE" dirty="0"/>
              <a:t>incluye emergencias, gracias a sus funciones de recuperación ante desastres y replicación geográfica.</a:t>
            </a:r>
            <a:endParaRPr lang="es-PE" b="1" u="sng" dirty="0" smtClean="0"/>
          </a:p>
        </p:txBody>
      </p:sp>
    </p:spTree>
    <p:extLst>
      <p:ext uri="{BB962C8B-B14F-4D97-AF65-F5344CB8AC3E}">
        <p14:creationId xmlns:p14="http://schemas.microsoft.com/office/powerpoint/2010/main" val="308622735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Access Data Reactive R2</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5103961"/>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smtClean="0"/>
              <a:t>R2DBC</a:t>
            </a:r>
          </a:p>
          <a:p>
            <a:pPr algn="just"/>
            <a:r>
              <a:rPr lang="es-PE" b="1" u="sng" dirty="0" smtClean="0"/>
              <a:t>Concepto</a:t>
            </a:r>
            <a:endParaRPr lang="es-PE" b="1" u="sng" dirty="0"/>
          </a:p>
          <a:p>
            <a:pPr algn="just"/>
            <a:r>
              <a:rPr lang="es-PE" dirty="0"/>
              <a:t>R2DBC significa Conectividad de base de datos relacional reactiva. </a:t>
            </a:r>
            <a:endParaRPr lang="es-PE" dirty="0" smtClean="0"/>
          </a:p>
          <a:p>
            <a:pPr algn="just"/>
            <a:r>
              <a:rPr lang="es-PE" dirty="0" smtClean="0"/>
              <a:t>R2DBC </a:t>
            </a:r>
            <a:r>
              <a:rPr lang="es-PE" dirty="0"/>
              <a:t>comenzó como un experimento y una prueba de concepto para permitir la integración de bases de datos relacionales en sistemas que utilizan modelos de programación reactivos: reactivos en el sentido de un modelo de programación funcional, sin bloqueo y controlado por eventos que no hace suposiciones sobre concurrencia o </a:t>
            </a:r>
            <a:r>
              <a:rPr lang="es-PE" dirty="0" err="1"/>
              <a:t>asincronía</a:t>
            </a:r>
            <a:r>
              <a:rPr lang="es-PE" dirty="0"/>
              <a:t>. </a:t>
            </a:r>
            <a:endParaRPr lang="es-PE" dirty="0" smtClean="0"/>
          </a:p>
          <a:p>
            <a:pPr algn="just"/>
            <a:r>
              <a:rPr lang="es-PE" dirty="0" smtClean="0"/>
              <a:t>En </a:t>
            </a:r>
            <a:r>
              <a:rPr lang="es-PE" dirty="0"/>
              <a:t>cambio, supone que la programación y la </a:t>
            </a:r>
            <a:r>
              <a:rPr lang="es-PE" dirty="0" err="1"/>
              <a:t>paralelización</a:t>
            </a:r>
            <a:r>
              <a:rPr lang="es-PE" dirty="0"/>
              <a:t> suceden como parte de la programación en tiempo de ejecución.</a:t>
            </a:r>
          </a:p>
          <a:p>
            <a:pPr algn="just"/>
            <a:endParaRPr lang="es-PE" dirty="0"/>
          </a:p>
        </p:txBody>
      </p:sp>
    </p:spTree>
    <p:extLst>
      <p:ext uri="{BB962C8B-B14F-4D97-AF65-F5344CB8AC3E}">
        <p14:creationId xmlns:p14="http://schemas.microsoft.com/office/powerpoint/2010/main" val="1859494946"/>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smtClean="0">
                <a:ea typeface="SimSun" pitchFamily="2" charset="-122"/>
              </a:rPr>
              <a:t>Spring Cloud Stream</a:t>
            </a:r>
            <a:r>
              <a:rPr lang="en-US" altLang="zh-CN" sz="2800" dirty="0" smtClean="0">
                <a:ea typeface="SimSun" pitchFamily="2" charset="-122"/>
              </a:rPr>
              <a:t/>
            </a:r>
            <a:br>
              <a:rPr lang="en-US" altLang="zh-CN" sz="2800" dirty="0" smtClean="0">
                <a:ea typeface="SimSun" pitchFamily="2" charset="-122"/>
              </a:rPr>
            </a:br>
            <a:r>
              <a:rPr lang="es-PE" sz="2800" dirty="0" smtClean="0"/>
              <a:t/>
            </a:r>
            <a:br>
              <a:rPr lang="es-PE" sz="2800" dirty="0" smtClean="0"/>
            </a:br>
            <a:r>
              <a:rPr lang="es-PE" altLang="zh-CN" dirty="0" smtClean="0">
                <a:ea typeface="SimSun" pitchFamily="2" charset="-122"/>
              </a:rPr>
              <a:t/>
            </a:r>
            <a:br>
              <a:rPr lang="es-PE" altLang="zh-CN" dirty="0" smtClean="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228714" y="1066862"/>
            <a:ext cx="8686572" cy="3208058"/>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err="1" smtClean="0"/>
              <a:t>Even</a:t>
            </a:r>
            <a:r>
              <a:rPr lang="es-PE" b="1" u="sng" dirty="0" smtClean="0"/>
              <a:t> </a:t>
            </a:r>
            <a:r>
              <a:rPr lang="es-PE" b="1" u="sng" dirty="0" err="1" smtClean="0"/>
              <a:t>Hubs</a:t>
            </a:r>
            <a:endParaRPr lang="es-PE" b="1" u="sng" dirty="0" smtClean="0"/>
          </a:p>
          <a:p>
            <a:pPr marL="350838" indent="-342900" algn="just">
              <a:buFont typeface="Arial" panose="020B0604020202020204" pitchFamily="34" charset="0"/>
              <a:buChar char="•"/>
            </a:pPr>
            <a:r>
              <a:rPr lang="es-PE" dirty="0"/>
              <a:t>Spring Cloud </a:t>
            </a:r>
            <a:r>
              <a:rPr lang="es-PE" dirty="0" err="1"/>
              <a:t>Stream</a:t>
            </a:r>
            <a:r>
              <a:rPr lang="es-PE" dirty="0"/>
              <a:t> proporciona </a:t>
            </a:r>
            <a:r>
              <a:rPr lang="es-PE" dirty="0" smtClean="0"/>
              <a:t>un </a:t>
            </a:r>
            <a:r>
              <a:rPr lang="es-PE" dirty="0" err="1" smtClean="0"/>
              <a:t>binder</a:t>
            </a:r>
            <a:r>
              <a:rPr lang="es-PE" dirty="0" smtClean="0"/>
              <a:t> </a:t>
            </a:r>
            <a:r>
              <a:rPr lang="es-PE" dirty="0" err="1" smtClean="0"/>
              <a:t>abstraction</a:t>
            </a:r>
            <a:r>
              <a:rPr lang="es-PE" dirty="0" smtClean="0"/>
              <a:t> para </a:t>
            </a:r>
            <a:r>
              <a:rPr lang="es-PE" dirty="0"/>
              <a:t>implementaciones </a:t>
            </a:r>
            <a:r>
              <a:rPr lang="es-PE" dirty="0" smtClean="0"/>
              <a:t>de agentes </a:t>
            </a:r>
            <a:r>
              <a:rPr lang="es-PE" dirty="0"/>
              <a:t>de </a:t>
            </a:r>
            <a:r>
              <a:rPr lang="es-PE" dirty="0" smtClean="0"/>
              <a:t>mensajes (</a:t>
            </a:r>
            <a:r>
              <a:rPr lang="es-PE" dirty="0" err="1" smtClean="0"/>
              <a:t>message</a:t>
            </a:r>
            <a:r>
              <a:rPr lang="es-PE" dirty="0" smtClean="0"/>
              <a:t> </a:t>
            </a:r>
            <a:r>
              <a:rPr lang="es-PE" dirty="0" err="1" smtClean="0"/>
              <a:t>broker</a:t>
            </a:r>
            <a:r>
              <a:rPr lang="es-PE" dirty="0" smtClean="0"/>
              <a:t>).</a:t>
            </a:r>
          </a:p>
          <a:p>
            <a:pPr marL="350838" indent="-342900" algn="just">
              <a:buFont typeface="Arial" panose="020B0604020202020204" pitchFamily="34" charset="0"/>
              <a:buChar char="•"/>
            </a:pPr>
            <a:r>
              <a:rPr lang="es-PE" dirty="0" smtClean="0"/>
              <a:t> </a:t>
            </a:r>
            <a:r>
              <a:rPr lang="es-PE" dirty="0"/>
              <a:t>Proporciona un modelo de programación flexible basado en </a:t>
            </a:r>
            <a:r>
              <a:rPr lang="es-PE" dirty="0" smtClean="0"/>
              <a:t>mejores </a:t>
            </a:r>
            <a:r>
              <a:rPr lang="es-PE" dirty="0"/>
              <a:t>prácticas de Spring ya establecidos y familiares, incluido el soporte para semántica de pub / sub persistente, grupos de consumidores y particiones con estado. Ahora, los desarrolladores pueden usar los mismos patrones para crear aplicaciones Java con </a:t>
            </a:r>
            <a:r>
              <a:rPr lang="es-PE" dirty="0" err="1"/>
              <a:t>Event</a:t>
            </a:r>
            <a:r>
              <a:rPr lang="es-PE" dirty="0"/>
              <a:t> </a:t>
            </a:r>
            <a:r>
              <a:rPr lang="es-PE" dirty="0" err="1"/>
              <a:t>Hubs</a:t>
            </a:r>
            <a:r>
              <a:rPr lang="es-PE" dirty="0"/>
              <a:t>.</a:t>
            </a:r>
            <a:endParaRPr lang="es-PE" b="1" u="sng" dirty="0" smtClean="0"/>
          </a:p>
        </p:txBody>
      </p:sp>
    </p:spTree>
    <p:extLst>
      <p:ext uri="{BB962C8B-B14F-4D97-AF65-F5344CB8AC3E}">
        <p14:creationId xmlns:p14="http://schemas.microsoft.com/office/powerpoint/2010/main" val="3726408527"/>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smtClean="0">
                <a:ea typeface="SimSun" pitchFamily="2" charset="-122"/>
              </a:rPr>
              <a:t>Spring Cloud Stream</a:t>
            </a:r>
            <a:r>
              <a:rPr lang="en-US" altLang="zh-CN" sz="2800" dirty="0" smtClean="0">
                <a:ea typeface="SimSun" pitchFamily="2" charset="-122"/>
              </a:rPr>
              <a:t/>
            </a:r>
            <a:br>
              <a:rPr lang="en-US" altLang="zh-CN" sz="2800" dirty="0" smtClean="0">
                <a:ea typeface="SimSun" pitchFamily="2" charset="-122"/>
              </a:rPr>
            </a:br>
            <a:r>
              <a:rPr lang="es-PE" sz="2800" dirty="0" smtClean="0"/>
              <a:t/>
            </a:r>
            <a:br>
              <a:rPr lang="es-PE" sz="2800" dirty="0" smtClean="0"/>
            </a:br>
            <a:r>
              <a:rPr lang="es-PE" altLang="zh-CN" dirty="0" smtClean="0">
                <a:ea typeface="SimSun" pitchFamily="2" charset="-122"/>
              </a:rPr>
              <a:t/>
            </a:r>
            <a:br>
              <a:rPr lang="es-PE" altLang="zh-CN" dirty="0" smtClean="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228714" y="1066862"/>
            <a:ext cx="8686572" cy="770467"/>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err="1" smtClean="0"/>
              <a:t>Even</a:t>
            </a:r>
            <a:r>
              <a:rPr lang="es-PE" b="1" u="sng" dirty="0" smtClean="0"/>
              <a:t> </a:t>
            </a:r>
            <a:r>
              <a:rPr lang="es-PE" b="1" u="sng" dirty="0" err="1" smtClean="0"/>
              <a:t>Hubs</a:t>
            </a:r>
            <a:endParaRPr lang="es-PE" b="1" u="sng" dirty="0" smtClean="0"/>
          </a:p>
          <a:p>
            <a:pPr algn="just"/>
            <a:r>
              <a:rPr lang="es-PE" b="1" u="sng" dirty="0" smtClean="0"/>
              <a:t>Diagrama</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2295525"/>
            <a:ext cx="8143875" cy="22669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10286528"/>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smtClean="0">
                <a:ea typeface="SimSun" pitchFamily="2" charset="-122"/>
              </a:rPr>
              <a:t>Spring Cloud Stream</a:t>
            </a:r>
            <a:r>
              <a:rPr lang="en-US" altLang="zh-CN" sz="2800" dirty="0" smtClean="0">
                <a:ea typeface="SimSun" pitchFamily="2" charset="-122"/>
              </a:rPr>
              <a:t/>
            </a:r>
            <a:br>
              <a:rPr lang="en-US" altLang="zh-CN" sz="2800" dirty="0" smtClean="0">
                <a:ea typeface="SimSun" pitchFamily="2" charset="-122"/>
              </a:rPr>
            </a:br>
            <a:r>
              <a:rPr lang="es-PE" sz="2800" dirty="0" smtClean="0"/>
              <a:t/>
            </a:r>
            <a:br>
              <a:rPr lang="es-PE" sz="2800" dirty="0" smtClean="0"/>
            </a:br>
            <a:r>
              <a:rPr lang="es-PE" altLang="zh-CN" dirty="0" smtClean="0">
                <a:ea typeface="SimSun" pitchFamily="2" charset="-122"/>
              </a:rPr>
              <a:t/>
            </a:r>
            <a:br>
              <a:rPr lang="es-PE" altLang="zh-CN" dirty="0" smtClean="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228714" y="1066862"/>
            <a:ext cx="8686572" cy="1447576"/>
          </a:xfrm>
          <a:extLst>
            <a:ext uri="{91240B29-F687-4F45-9708-019B960494DF}">
              <a14:hiddenLine xmlns:a14="http://schemas.microsoft.com/office/drawing/2010/main" w="9525">
                <a:solidFill>
                  <a:srgbClr val="000000"/>
                </a:solidFill>
                <a:miter lim="800000"/>
                <a:headEnd/>
                <a:tailEnd/>
              </a14:hiddenLine>
            </a:ext>
          </a:extLst>
        </p:spPr>
        <p:txBody>
          <a:bodyPr/>
          <a:lstStyle/>
          <a:p>
            <a:pPr indent="0" algn="just"/>
            <a:r>
              <a:rPr lang="es-PE" b="1" u="sng" dirty="0" err="1" smtClean="0"/>
              <a:t>Even</a:t>
            </a:r>
            <a:r>
              <a:rPr lang="es-PE" b="1" u="sng" dirty="0" smtClean="0"/>
              <a:t> </a:t>
            </a:r>
            <a:r>
              <a:rPr lang="es-PE" b="1" u="sng" dirty="0" err="1" smtClean="0"/>
              <a:t>Hubs</a:t>
            </a:r>
            <a:endParaRPr lang="es-PE" dirty="0" smtClean="0"/>
          </a:p>
          <a:p>
            <a:pPr marL="350838" indent="-342900" algn="just">
              <a:buFont typeface="Arial" panose="020B0604020202020204" pitchFamily="34" charset="0"/>
              <a:buChar char="•"/>
            </a:pPr>
            <a:r>
              <a:rPr lang="es-PE" dirty="0" smtClean="0"/>
              <a:t>En el </a:t>
            </a:r>
            <a:r>
              <a:rPr lang="es-PE" dirty="0" err="1" smtClean="0"/>
              <a:t>Azure</a:t>
            </a:r>
            <a:r>
              <a:rPr lang="es-PE" dirty="0" smtClean="0"/>
              <a:t> </a:t>
            </a:r>
            <a:r>
              <a:rPr lang="es-PE" dirty="0"/>
              <a:t>Portal </a:t>
            </a:r>
            <a:r>
              <a:rPr lang="es-PE" dirty="0" smtClean="0"/>
              <a:t>puede crear un </a:t>
            </a:r>
            <a:r>
              <a:rPr lang="es-PE" dirty="0"/>
              <a:t>nuevo </a:t>
            </a:r>
            <a:r>
              <a:rPr lang="es-PE" dirty="0" err="1" smtClean="0"/>
              <a:t>namespace</a:t>
            </a:r>
            <a:r>
              <a:rPr lang="es-PE" dirty="0" smtClean="0"/>
              <a:t> de </a:t>
            </a:r>
            <a:r>
              <a:rPr lang="es-PE" dirty="0" err="1"/>
              <a:t>Event</a:t>
            </a:r>
            <a:r>
              <a:rPr lang="es-PE" dirty="0"/>
              <a:t> </a:t>
            </a:r>
            <a:r>
              <a:rPr lang="es-PE" dirty="0" err="1"/>
              <a:t>Hubs</a:t>
            </a:r>
            <a:r>
              <a:rPr lang="es-PE" dirty="0"/>
              <a:t>. Agregue la siguiente dependencia de </a:t>
            </a:r>
            <a:r>
              <a:rPr lang="es-PE" dirty="0" err="1"/>
              <a:t>Maven</a:t>
            </a:r>
            <a:r>
              <a:rPr lang="es-PE" dirty="0"/>
              <a:t> a su proyecto Java.</a:t>
            </a:r>
            <a:endParaRPr lang="es-PE" dirty="0" smtClean="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96" y="3005138"/>
            <a:ext cx="7623446" cy="133823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43425809"/>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smtClean="0">
                <a:ea typeface="SimSun" pitchFamily="2" charset="-122"/>
              </a:rPr>
              <a:t>Spring Cloud Stream</a:t>
            </a:r>
            <a:r>
              <a:rPr lang="en-US" altLang="zh-CN" sz="2800" dirty="0" smtClean="0">
                <a:ea typeface="SimSun" pitchFamily="2" charset="-122"/>
              </a:rPr>
              <a:t/>
            </a:r>
            <a:br>
              <a:rPr lang="en-US" altLang="zh-CN" sz="2800" dirty="0" smtClean="0">
                <a:ea typeface="SimSun" pitchFamily="2" charset="-122"/>
              </a:rPr>
            </a:br>
            <a:r>
              <a:rPr lang="es-PE" sz="2800" dirty="0" smtClean="0"/>
              <a:t/>
            </a:r>
            <a:br>
              <a:rPr lang="es-PE" sz="2800" dirty="0" smtClean="0"/>
            </a:br>
            <a:r>
              <a:rPr lang="es-PE" altLang="zh-CN" dirty="0" smtClean="0">
                <a:ea typeface="SimSun" pitchFamily="2" charset="-122"/>
              </a:rPr>
              <a:t/>
            </a:r>
            <a:br>
              <a:rPr lang="es-PE" altLang="zh-CN" dirty="0" smtClean="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228714" y="1066862"/>
            <a:ext cx="8686572" cy="3343479"/>
          </a:xfrm>
          <a:extLst>
            <a:ext uri="{91240B29-F687-4F45-9708-019B960494DF}">
              <a14:hiddenLine xmlns:a14="http://schemas.microsoft.com/office/drawing/2010/main" w="9525">
                <a:solidFill>
                  <a:srgbClr val="000000"/>
                </a:solidFill>
                <a:miter lim="800000"/>
                <a:headEnd/>
                <a:tailEnd/>
              </a14:hiddenLine>
            </a:ext>
          </a:extLst>
        </p:spPr>
        <p:txBody>
          <a:bodyPr/>
          <a:lstStyle/>
          <a:p>
            <a:pPr indent="0" algn="just"/>
            <a:r>
              <a:rPr lang="es-PE" b="1" u="sng" dirty="0" err="1" smtClean="0"/>
              <a:t>Even</a:t>
            </a:r>
            <a:r>
              <a:rPr lang="es-PE" b="1" u="sng" dirty="0" smtClean="0"/>
              <a:t> </a:t>
            </a:r>
            <a:r>
              <a:rPr lang="es-PE" b="1" u="sng" dirty="0" err="1" smtClean="0"/>
              <a:t>Hubs</a:t>
            </a:r>
            <a:r>
              <a:rPr lang="es-PE" b="1" u="sng" dirty="0" smtClean="0"/>
              <a:t> </a:t>
            </a:r>
          </a:p>
          <a:p>
            <a:pPr indent="0" algn="just"/>
            <a:r>
              <a:rPr lang="es-PE" b="1" u="sng" dirty="0" smtClean="0"/>
              <a:t>Publica </a:t>
            </a:r>
            <a:r>
              <a:rPr lang="es-PE" b="1" u="sng" dirty="0"/>
              <a:t>mensajes</a:t>
            </a:r>
          </a:p>
          <a:p>
            <a:pPr marL="350838" indent="-342900" algn="just">
              <a:buFont typeface="Arial" panose="020B0604020202020204" pitchFamily="34" charset="0"/>
              <a:buChar char="•"/>
            </a:pPr>
            <a:r>
              <a:rPr lang="es-PE" dirty="0" smtClean="0"/>
              <a:t>Usar </a:t>
            </a:r>
            <a:r>
              <a:rPr lang="es-PE" dirty="0"/>
              <a:t>@</a:t>
            </a:r>
            <a:r>
              <a:rPr lang="es-PE" dirty="0" err="1"/>
              <a:t>EnableBinding</a:t>
            </a:r>
            <a:r>
              <a:rPr lang="es-PE" dirty="0"/>
              <a:t> (</a:t>
            </a:r>
            <a:r>
              <a:rPr lang="es-PE" dirty="0" err="1"/>
              <a:t>Source.class</a:t>
            </a:r>
            <a:r>
              <a:rPr lang="es-PE" dirty="0"/>
              <a:t>) para anotar una clase de origen y publicar mensajes en </a:t>
            </a:r>
            <a:r>
              <a:rPr lang="es-PE" dirty="0" err="1"/>
              <a:t>Event</a:t>
            </a:r>
            <a:r>
              <a:rPr lang="es-PE" dirty="0"/>
              <a:t> </a:t>
            </a:r>
            <a:r>
              <a:rPr lang="es-PE" dirty="0" err="1"/>
              <a:t>Hubs</a:t>
            </a:r>
            <a:r>
              <a:rPr lang="es-PE" dirty="0"/>
              <a:t> con patrones Spring Cloud </a:t>
            </a:r>
            <a:r>
              <a:rPr lang="es-PE" dirty="0" err="1"/>
              <a:t>Stream</a:t>
            </a:r>
            <a:r>
              <a:rPr lang="es-PE" dirty="0"/>
              <a:t>. Puede personalizar el canal de salida para la Fuente con configuraciones.</a:t>
            </a:r>
          </a:p>
          <a:p>
            <a:pPr marL="350838" indent="-342900" algn="just">
              <a:buFont typeface="Arial" panose="020B0604020202020204" pitchFamily="34" charset="0"/>
              <a:buChar char="•"/>
            </a:pPr>
            <a:r>
              <a:rPr lang="es-PE" dirty="0" smtClean="0"/>
              <a:t>Destino</a:t>
            </a:r>
            <a:r>
              <a:rPr lang="es-PE" dirty="0"/>
              <a:t>: especifique qué centro de eventos conectar con el canal de salida.</a:t>
            </a:r>
          </a:p>
          <a:p>
            <a:pPr marL="350838" indent="-342900" algn="just">
              <a:buFont typeface="Arial" panose="020B0604020202020204" pitchFamily="34" charset="0"/>
              <a:buChar char="•"/>
            </a:pPr>
            <a:r>
              <a:rPr lang="es-PE" dirty="0" err="1"/>
              <a:t>Sync</a:t>
            </a:r>
            <a:r>
              <a:rPr lang="es-PE" dirty="0"/>
              <a:t> / </a:t>
            </a:r>
            <a:r>
              <a:rPr lang="es-PE" dirty="0" err="1"/>
              <a:t>Async</a:t>
            </a:r>
            <a:r>
              <a:rPr lang="es-PE" dirty="0"/>
              <a:t>: especifique el modo para producir los mensajes.</a:t>
            </a:r>
            <a:endParaRPr lang="es-PE" dirty="0" smtClean="0"/>
          </a:p>
        </p:txBody>
      </p:sp>
    </p:spTree>
    <p:extLst>
      <p:ext uri="{BB962C8B-B14F-4D97-AF65-F5344CB8AC3E}">
        <p14:creationId xmlns:p14="http://schemas.microsoft.com/office/powerpoint/2010/main" val="2098768305"/>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smtClean="0">
                <a:ea typeface="SimSun" pitchFamily="2" charset="-122"/>
              </a:rPr>
              <a:t>Spring Cloud Stream</a:t>
            </a:r>
            <a:r>
              <a:rPr lang="en-US" altLang="zh-CN" sz="2800" dirty="0" smtClean="0">
                <a:ea typeface="SimSun" pitchFamily="2" charset="-122"/>
              </a:rPr>
              <a:t/>
            </a:r>
            <a:br>
              <a:rPr lang="en-US" altLang="zh-CN" sz="2800" dirty="0" smtClean="0">
                <a:ea typeface="SimSun" pitchFamily="2" charset="-122"/>
              </a:rPr>
            </a:br>
            <a:r>
              <a:rPr lang="es-PE" sz="2800" dirty="0" smtClean="0"/>
              <a:t/>
            </a:r>
            <a:br>
              <a:rPr lang="es-PE" sz="2800" dirty="0" smtClean="0"/>
            </a:br>
            <a:r>
              <a:rPr lang="es-PE" altLang="zh-CN" dirty="0" smtClean="0">
                <a:ea typeface="SimSun" pitchFamily="2" charset="-122"/>
              </a:rPr>
              <a:t/>
            </a:r>
            <a:br>
              <a:rPr lang="es-PE" altLang="zh-CN" dirty="0" smtClean="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228714" y="1066862"/>
            <a:ext cx="8686572" cy="4359142"/>
          </a:xfrm>
          <a:extLst>
            <a:ext uri="{91240B29-F687-4F45-9708-019B960494DF}">
              <a14:hiddenLine xmlns:a14="http://schemas.microsoft.com/office/drawing/2010/main" w="9525">
                <a:solidFill>
                  <a:srgbClr val="000000"/>
                </a:solidFill>
                <a:miter lim="800000"/>
                <a:headEnd/>
                <a:tailEnd/>
              </a14:hiddenLine>
            </a:ext>
          </a:extLst>
        </p:spPr>
        <p:txBody>
          <a:bodyPr/>
          <a:lstStyle/>
          <a:p>
            <a:pPr indent="0" algn="just"/>
            <a:r>
              <a:rPr lang="es-PE" b="1" u="sng" dirty="0" err="1" smtClean="0"/>
              <a:t>Even</a:t>
            </a:r>
            <a:r>
              <a:rPr lang="es-PE" b="1" u="sng" dirty="0" smtClean="0"/>
              <a:t> </a:t>
            </a:r>
            <a:r>
              <a:rPr lang="es-PE" b="1" u="sng" dirty="0" err="1" smtClean="0"/>
              <a:t>Hubs</a:t>
            </a:r>
            <a:r>
              <a:rPr lang="es-PE" b="1" u="sng" dirty="0" smtClean="0"/>
              <a:t> </a:t>
            </a:r>
          </a:p>
          <a:p>
            <a:pPr indent="0" algn="just"/>
            <a:r>
              <a:rPr lang="es-PE" b="1" u="sng" dirty="0"/>
              <a:t>Suscribirse a mensajes</a:t>
            </a:r>
          </a:p>
          <a:p>
            <a:pPr marL="350838" indent="-342900" algn="just">
              <a:buFont typeface="Arial" panose="020B0604020202020204" pitchFamily="34" charset="0"/>
              <a:buChar char="•"/>
            </a:pPr>
            <a:r>
              <a:rPr lang="es-PE" dirty="0" smtClean="0"/>
              <a:t>Use </a:t>
            </a:r>
            <a:r>
              <a:rPr lang="es-PE" dirty="0"/>
              <a:t>@</a:t>
            </a:r>
            <a:r>
              <a:rPr lang="es-PE" dirty="0" err="1"/>
              <a:t>EnableBinding</a:t>
            </a:r>
            <a:r>
              <a:rPr lang="es-PE" dirty="0"/>
              <a:t> (</a:t>
            </a:r>
            <a:r>
              <a:rPr lang="es-PE" dirty="0" err="1"/>
              <a:t>Sink.class</a:t>
            </a:r>
            <a:r>
              <a:rPr lang="es-PE" dirty="0"/>
              <a:t>) para anotar una clase de receptor y consumir mensajes de </a:t>
            </a:r>
            <a:r>
              <a:rPr lang="es-PE" dirty="0" err="1"/>
              <a:t>Event</a:t>
            </a:r>
            <a:r>
              <a:rPr lang="es-PE" dirty="0"/>
              <a:t> </a:t>
            </a:r>
            <a:r>
              <a:rPr lang="es-PE" dirty="0" err="1"/>
              <a:t>Hubs</a:t>
            </a:r>
            <a:r>
              <a:rPr lang="es-PE" dirty="0"/>
              <a:t>. También puede personalizar el canal de entrada con configuraciones. Para obtener la lista completa, consulte la documentación, "Cómo crear una aplicación Spring Cloud </a:t>
            </a:r>
            <a:r>
              <a:rPr lang="es-PE" dirty="0" err="1"/>
              <a:t>Stream</a:t>
            </a:r>
            <a:r>
              <a:rPr lang="es-PE" dirty="0"/>
              <a:t> </a:t>
            </a:r>
            <a:r>
              <a:rPr lang="es-PE" dirty="0" err="1"/>
              <a:t>Binder</a:t>
            </a:r>
            <a:r>
              <a:rPr lang="es-PE" dirty="0"/>
              <a:t> con </a:t>
            </a:r>
            <a:r>
              <a:rPr lang="es-PE" dirty="0" err="1"/>
              <a:t>Azure</a:t>
            </a:r>
            <a:r>
              <a:rPr lang="es-PE" dirty="0"/>
              <a:t> </a:t>
            </a:r>
            <a:r>
              <a:rPr lang="es-PE" dirty="0" err="1"/>
              <a:t>Event</a:t>
            </a:r>
            <a:r>
              <a:rPr lang="es-PE" dirty="0"/>
              <a:t> </a:t>
            </a:r>
            <a:r>
              <a:rPr lang="es-PE" dirty="0" err="1"/>
              <a:t>Hubs</a:t>
            </a:r>
            <a:r>
              <a:rPr lang="es-PE" dirty="0"/>
              <a:t>".</a:t>
            </a:r>
          </a:p>
          <a:p>
            <a:pPr marL="350838" indent="-342900" algn="just">
              <a:buFont typeface="Arial" panose="020B0604020202020204" pitchFamily="34" charset="0"/>
              <a:buChar char="•"/>
            </a:pPr>
            <a:r>
              <a:rPr lang="es-PE" dirty="0" smtClean="0"/>
              <a:t>Destino</a:t>
            </a:r>
            <a:r>
              <a:rPr lang="es-PE" dirty="0"/>
              <a:t>: especifique un centro de eventos para enlazar con el canal de entrada.</a:t>
            </a:r>
          </a:p>
          <a:p>
            <a:pPr marL="350838" indent="-342900" algn="just">
              <a:buFont typeface="Arial" panose="020B0604020202020204" pitchFamily="34" charset="0"/>
              <a:buChar char="•"/>
            </a:pPr>
            <a:r>
              <a:rPr lang="es-PE" dirty="0"/>
              <a:t>Grupo de clientes: especifique un grupo de consumidores para recibir mensajes.</a:t>
            </a:r>
            <a:endParaRPr lang="es-PE" dirty="0" smtClean="0"/>
          </a:p>
        </p:txBody>
      </p:sp>
    </p:spTree>
    <p:extLst>
      <p:ext uri="{BB962C8B-B14F-4D97-AF65-F5344CB8AC3E}">
        <p14:creationId xmlns:p14="http://schemas.microsoft.com/office/powerpoint/2010/main" val="1946820641"/>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smtClean="0">
                <a:ea typeface="SimSun" pitchFamily="2" charset="-122"/>
              </a:rPr>
              <a:t>Spring Cloud Stream</a:t>
            </a:r>
            <a:r>
              <a:rPr lang="en-US" altLang="zh-CN" sz="2800" dirty="0" smtClean="0">
                <a:ea typeface="SimSun" pitchFamily="2" charset="-122"/>
              </a:rPr>
              <a:t/>
            </a:r>
            <a:br>
              <a:rPr lang="en-US" altLang="zh-CN" sz="2800" dirty="0" smtClean="0">
                <a:ea typeface="SimSun" pitchFamily="2" charset="-122"/>
              </a:rPr>
            </a:br>
            <a:r>
              <a:rPr lang="es-PE" sz="2800" dirty="0" smtClean="0"/>
              <a:t/>
            </a:r>
            <a:br>
              <a:rPr lang="es-PE" sz="2800" dirty="0" smtClean="0"/>
            </a:br>
            <a:r>
              <a:rPr lang="es-PE" altLang="zh-CN" dirty="0" smtClean="0">
                <a:ea typeface="SimSun" pitchFamily="2" charset="-122"/>
              </a:rPr>
              <a:t/>
            </a:r>
            <a:br>
              <a:rPr lang="es-PE" altLang="zh-CN" dirty="0" smtClean="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228714" y="1066862"/>
            <a:ext cx="8686572" cy="2056973"/>
          </a:xfrm>
          <a:extLst>
            <a:ext uri="{91240B29-F687-4F45-9708-019B960494DF}">
              <a14:hiddenLine xmlns:a14="http://schemas.microsoft.com/office/drawing/2010/main" w="9525">
                <a:solidFill>
                  <a:srgbClr val="000000"/>
                </a:solidFill>
                <a:miter lim="800000"/>
                <a:headEnd/>
                <a:tailEnd/>
              </a14:hiddenLine>
            </a:ext>
          </a:extLst>
        </p:spPr>
        <p:txBody>
          <a:bodyPr/>
          <a:lstStyle/>
          <a:p>
            <a:pPr indent="0" algn="just"/>
            <a:r>
              <a:rPr lang="es-PE" b="1" u="sng" dirty="0" err="1" smtClean="0"/>
              <a:t>Even</a:t>
            </a:r>
            <a:r>
              <a:rPr lang="es-PE" b="1" u="sng" dirty="0" smtClean="0"/>
              <a:t> </a:t>
            </a:r>
            <a:r>
              <a:rPr lang="es-PE" b="1" u="sng" dirty="0" err="1" smtClean="0"/>
              <a:t>Hubs</a:t>
            </a:r>
            <a:r>
              <a:rPr lang="es-PE" b="1" u="sng" dirty="0" smtClean="0"/>
              <a:t> </a:t>
            </a:r>
          </a:p>
          <a:p>
            <a:pPr indent="0" algn="just"/>
            <a:r>
              <a:rPr lang="es-PE" dirty="0" smtClean="0"/>
              <a:t>Para mayor información puede ir a la pagina de </a:t>
            </a:r>
            <a:r>
              <a:rPr lang="es-PE" dirty="0" err="1" smtClean="0"/>
              <a:t>azure</a:t>
            </a:r>
            <a:r>
              <a:rPr lang="es-PE" dirty="0" smtClean="0"/>
              <a:t> de Microsoft y ver un ejemplo para configurar </a:t>
            </a:r>
            <a:r>
              <a:rPr lang="es-PE" dirty="0" err="1" smtClean="0"/>
              <a:t>Even</a:t>
            </a:r>
            <a:r>
              <a:rPr lang="es-PE" dirty="0" smtClean="0"/>
              <a:t> </a:t>
            </a:r>
            <a:r>
              <a:rPr lang="es-PE" dirty="0" err="1" smtClean="0"/>
              <a:t>hubs</a:t>
            </a:r>
            <a:r>
              <a:rPr lang="es-PE" dirty="0" smtClean="0"/>
              <a:t> con Spring Cloud </a:t>
            </a:r>
            <a:r>
              <a:rPr lang="es-PE" dirty="0" err="1" smtClean="0"/>
              <a:t>Stream</a:t>
            </a:r>
            <a:r>
              <a:rPr lang="es-PE" dirty="0" smtClean="0"/>
              <a:t>:</a:t>
            </a:r>
          </a:p>
          <a:p>
            <a:pPr indent="0" algn="just"/>
            <a:r>
              <a:rPr lang="es-PE" sz="1600" dirty="0" smtClean="0">
                <a:hlinkClick r:id="rId2"/>
              </a:rPr>
              <a:t>https</a:t>
            </a:r>
            <a:r>
              <a:rPr lang="es-PE" sz="1600" dirty="0">
                <a:hlinkClick r:id="rId2"/>
              </a:rPr>
              <a:t>://</a:t>
            </a:r>
            <a:r>
              <a:rPr lang="es-PE" sz="1600" dirty="0" smtClean="0">
                <a:hlinkClick r:id="rId2"/>
              </a:rPr>
              <a:t>docs.microsoft.com/en-us/azure/developer/java/spring-framework/configure-spring-cloud-stream-binder-java-app-azure-event-hub</a:t>
            </a:r>
            <a:endParaRPr lang="es-PE" sz="1600" dirty="0" smtClean="0"/>
          </a:p>
          <a:p>
            <a:pPr indent="0" algn="just"/>
            <a:endParaRPr lang="es-PE" dirty="0" smtClean="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38" y="2895614"/>
            <a:ext cx="4915466" cy="335280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638814538"/>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Lecturas adicionales</a:t>
            </a:r>
          </a:p>
        </p:txBody>
      </p:sp>
      <p:sp>
        <p:nvSpPr>
          <p:cNvPr id="16387" name="Rectangle 1031"/>
          <p:cNvSpPr>
            <a:spLocks noGrp="1" noChangeArrowheads="1"/>
          </p:cNvSpPr>
          <p:nvPr>
            <p:ph idx="1"/>
          </p:nvPr>
        </p:nvSpPr>
        <p:spPr>
          <a:xfrm>
            <a:off x="609600" y="1447800"/>
            <a:ext cx="7918450" cy="4396075"/>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r>
              <a:rPr lang="es-PE" altLang="zh-CN" dirty="0">
                <a:ea typeface="SimSun" pitchFamily="2" charset="-122"/>
              </a:rPr>
              <a:t>Para obtener información adicional, puede consultar los siguientes enlaces: </a:t>
            </a:r>
          </a:p>
          <a:p>
            <a:pPr marL="342900" indent="-342900" eaLnBrk="1" hangingPunct="1">
              <a:buFont typeface="Arial" panose="020B0604020202020204" pitchFamily="34" charset="0"/>
              <a:buChar char="•"/>
            </a:pPr>
            <a:r>
              <a:rPr lang="es-PE" sz="2000" dirty="0">
                <a:hlinkClick r:id="rId2"/>
              </a:rPr>
              <a:t>https://docs.spring.io/spring-data/mongodb/docs/current/reference/html/#</a:t>
            </a:r>
            <a:r>
              <a:rPr lang="es-PE" sz="2000" dirty="0" smtClean="0">
                <a:hlinkClick r:id="rId2"/>
              </a:rPr>
              <a:t>mongo.reactive</a:t>
            </a:r>
            <a:endParaRPr lang="es-PE" sz="2000" dirty="0" smtClean="0"/>
          </a:p>
          <a:p>
            <a:pPr marL="342900" indent="-342900" eaLnBrk="1" hangingPunct="1">
              <a:buFont typeface="Arial" panose="020B0604020202020204" pitchFamily="34" charset="0"/>
              <a:buChar char="•"/>
            </a:pPr>
            <a:r>
              <a:rPr lang="es-PE" sz="2000" dirty="0" smtClean="0">
                <a:hlinkClick r:id="rId3"/>
              </a:rPr>
              <a:t>https</a:t>
            </a:r>
            <a:r>
              <a:rPr lang="es-PE" sz="2000" dirty="0">
                <a:hlinkClick r:id="rId3"/>
              </a:rPr>
              <a:t>://docs.spring.io/spring-data/mongodb/docs/current/reference/html/#</a:t>
            </a:r>
            <a:r>
              <a:rPr lang="es-PE" sz="2000" dirty="0" smtClean="0">
                <a:hlinkClick r:id="rId3"/>
              </a:rPr>
              <a:t>mongo.reactive.repositories</a:t>
            </a:r>
            <a:endParaRPr lang="es-PE" sz="2000" dirty="0" smtClean="0"/>
          </a:p>
          <a:p>
            <a:pPr marL="342900" indent="-342900" eaLnBrk="1" hangingPunct="1">
              <a:buFont typeface="Arial" panose="020B0604020202020204" pitchFamily="34" charset="0"/>
              <a:buChar char="•"/>
            </a:pPr>
            <a:r>
              <a:rPr lang="es-PE" sz="2000" dirty="0" smtClean="0">
                <a:hlinkClick r:id="rId4"/>
              </a:rPr>
              <a:t>https</a:t>
            </a:r>
            <a:r>
              <a:rPr lang="es-PE" sz="2000" dirty="0">
                <a:hlinkClick r:id="rId4"/>
              </a:rPr>
              <a:t>://docs.spring.io/spring-data/redis/docs/2.4.0-M1/reference/html/#</a:t>
            </a:r>
            <a:r>
              <a:rPr lang="es-PE" sz="2000" dirty="0" smtClean="0">
                <a:hlinkClick r:id="rId4"/>
              </a:rPr>
              <a:t>redis:reactive</a:t>
            </a:r>
            <a:endParaRPr lang="es-PE" sz="2000" dirty="0" smtClean="0"/>
          </a:p>
          <a:p>
            <a:pPr marL="342900" indent="-342900" eaLnBrk="1" hangingPunct="1">
              <a:buFont typeface="Arial" panose="020B0604020202020204" pitchFamily="34" charset="0"/>
              <a:buChar char="•"/>
            </a:pPr>
            <a:r>
              <a:rPr lang="es-PE" sz="2000" dirty="0" smtClean="0">
                <a:hlinkClick r:id="rId5"/>
              </a:rPr>
              <a:t>https</a:t>
            </a:r>
            <a:r>
              <a:rPr lang="es-PE" sz="2000" dirty="0">
                <a:hlinkClick r:id="rId5"/>
              </a:rPr>
              <a:t>://</a:t>
            </a:r>
            <a:r>
              <a:rPr lang="es-PE" sz="2000" dirty="0" smtClean="0">
                <a:hlinkClick r:id="rId5"/>
              </a:rPr>
              <a:t>cloud.spring.io/spring-cloud-static/spring-cloud-stream/2.2.1.RELEASE/spring-cloud-stream.html#spring-cloud-stream-reference</a:t>
            </a:r>
            <a:endParaRPr lang="es-PE" sz="2000" dirty="0" smtClean="0"/>
          </a:p>
          <a:p>
            <a:pPr marL="0" indent="0" eaLnBrk="1" hangingPunct="1">
              <a:buNone/>
            </a:pPr>
            <a:endParaRPr lang="es-PE" altLang="zh-CN" sz="2000" dirty="0">
              <a:ea typeface="SimSun" pitchFamily="2" charset="-122"/>
            </a:endParaRP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Resumen</a:t>
            </a:r>
          </a:p>
        </p:txBody>
      </p:sp>
      <p:sp>
        <p:nvSpPr>
          <p:cNvPr id="17411" name="Rectangle 1031"/>
          <p:cNvSpPr>
            <a:spLocks noGrp="1" noChangeArrowheads="1"/>
          </p:cNvSpPr>
          <p:nvPr>
            <p:ph idx="1"/>
          </p:nvPr>
        </p:nvSpPr>
        <p:spPr>
          <a:xfrm>
            <a:off x="533506" y="990664"/>
            <a:ext cx="7918450" cy="3835922"/>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just" eaLnBrk="1" hangingPunct="1">
              <a:buNone/>
            </a:pPr>
            <a:r>
              <a:rPr lang="es-PE" altLang="zh-CN" dirty="0">
                <a:ea typeface="SimSun" pitchFamily="2" charset="-122"/>
                <a:sym typeface="Times New Roman" pitchFamily="18" charset="0"/>
              </a:rPr>
              <a:t>En este capítulo, usted aprendió:</a:t>
            </a:r>
          </a:p>
          <a:p>
            <a:pPr lvl="1" algn="just" eaLnBrk="1" hangingPunct="1"/>
            <a:r>
              <a:rPr lang="en-US" altLang="zh-CN" dirty="0">
                <a:ea typeface="SimSun" pitchFamily="2" charset="-122"/>
              </a:rPr>
              <a:t>Access Data Reactive R2</a:t>
            </a:r>
          </a:p>
          <a:p>
            <a:pPr marL="903288" lvl="2" indent="-342900" algn="just" eaLnBrk="1" hangingPunct="1"/>
            <a:r>
              <a:rPr lang="en-US" altLang="zh-CN" dirty="0">
                <a:ea typeface="SimSun" pitchFamily="2" charset="-122"/>
              </a:rPr>
              <a:t>SQL Server</a:t>
            </a:r>
          </a:p>
          <a:p>
            <a:pPr marL="903288" lvl="2" indent="-342900" algn="just" eaLnBrk="1" hangingPunct="1"/>
            <a:r>
              <a:rPr lang="en-US" altLang="zh-CN" dirty="0">
                <a:ea typeface="SimSun" pitchFamily="2" charset="-122"/>
              </a:rPr>
              <a:t>Mongo</a:t>
            </a:r>
          </a:p>
          <a:p>
            <a:pPr marL="903288" lvl="2" indent="-342900" algn="just" eaLnBrk="1" hangingPunct="1"/>
            <a:r>
              <a:rPr lang="en-US" altLang="zh-CN" dirty="0" err="1">
                <a:ea typeface="SimSun" pitchFamily="2" charset="-122"/>
              </a:rPr>
              <a:t>Redis</a:t>
            </a:r>
            <a:endParaRPr lang="en-US" altLang="zh-CN" dirty="0">
              <a:ea typeface="SimSun" pitchFamily="2" charset="-122"/>
            </a:endParaRPr>
          </a:p>
          <a:p>
            <a:pPr lvl="1" algn="just" eaLnBrk="1" hangingPunct="1"/>
            <a:r>
              <a:rPr lang="en-US" altLang="zh-CN" dirty="0">
                <a:ea typeface="SimSun" pitchFamily="2" charset="-122"/>
              </a:rPr>
              <a:t>Spring Cloud Stream</a:t>
            </a:r>
          </a:p>
          <a:p>
            <a:pPr lvl="2" algn="just" eaLnBrk="1" hangingPunct="1"/>
            <a:r>
              <a:rPr lang="en-US" altLang="zh-CN" dirty="0">
                <a:ea typeface="SimSun" pitchFamily="2" charset="-122"/>
              </a:rPr>
              <a:t>Kafka </a:t>
            </a:r>
          </a:p>
          <a:p>
            <a:pPr lvl="2" algn="just" eaLnBrk="1" hangingPunct="1"/>
            <a:r>
              <a:rPr lang="en-US" altLang="zh-CN" dirty="0">
                <a:ea typeface="SimSun" pitchFamily="2" charset="-122"/>
              </a:rPr>
              <a:t>Event Hubs</a:t>
            </a:r>
          </a:p>
          <a:p>
            <a:pPr marL="0" indent="0" algn="just" eaLnBrk="1" hangingPunct="1">
              <a:buNone/>
            </a:pPr>
            <a:endParaRPr lang="es-PE" altLang="zh-CN" dirty="0">
              <a:ea typeface="SimSun" pitchFamily="2" charset="-122"/>
            </a:endParaRPr>
          </a:p>
          <a:p>
            <a:pPr lvl="1" algn="just" eaLnBrk="1" hangingPunct="1"/>
            <a:endParaRPr lang="es-PE" altLang="zh-CN" dirty="0">
              <a:ea typeface="SimSun" pitchFamily="2" charset="-122"/>
            </a:endParaRPr>
          </a:p>
        </p:txBody>
      </p:sp>
    </p:spTree>
    <p:extLst>
      <p:ext uri="{BB962C8B-B14F-4D97-AF65-F5344CB8AC3E}">
        <p14:creationId xmlns:p14="http://schemas.microsoft.com/office/powerpoint/2010/main" val="245318324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Access Data Reactive R2</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533506" y="914466"/>
            <a:ext cx="7918450" cy="5848781"/>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smtClean="0"/>
              <a:t>R2DBC</a:t>
            </a:r>
          </a:p>
          <a:p>
            <a:pPr algn="just"/>
            <a:r>
              <a:rPr lang="es-PE" b="1" u="sng" dirty="0" err="1" smtClean="0"/>
              <a:t>Caracteristicas</a:t>
            </a:r>
            <a:endParaRPr lang="es-PE" b="1" u="sng" dirty="0"/>
          </a:p>
          <a:p>
            <a:pPr marL="350838" indent="-342900" algn="just">
              <a:buFont typeface="Arial" panose="020B0604020202020204" pitchFamily="34" charset="0"/>
              <a:buChar char="•"/>
            </a:pPr>
            <a:r>
              <a:rPr lang="es-PE" dirty="0" smtClean="0"/>
              <a:t>R2DBC </a:t>
            </a:r>
            <a:r>
              <a:rPr lang="es-PE" dirty="0"/>
              <a:t>se basa en la especificación de Reactive </a:t>
            </a:r>
            <a:r>
              <a:rPr lang="es-PE" dirty="0" err="1"/>
              <a:t>Streams</a:t>
            </a:r>
            <a:r>
              <a:rPr lang="es-PE" dirty="0"/>
              <a:t>, que proporciona una API sin bloqueo totalmente reactiva.</a:t>
            </a:r>
          </a:p>
          <a:p>
            <a:pPr marL="350838" indent="-342900" algn="just">
              <a:buFont typeface="Arial" panose="020B0604020202020204" pitchFamily="34" charset="0"/>
              <a:buChar char="•"/>
            </a:pPr>
            <a:r>
              <a:rPr lang="es-PE" dirty="0" smtClean="0"/>
              <a:t>Trabaja </a:t>
            </a:r>
            <a:r>
              <a:rPr lang="es-PE" dirty="0"/>
              <a:t>con bases de datos relacionales. A diferencia de la naturaleza bloqueante de JDBC, R2DBC le permite trabajar con bases de datos SQL utilizando una API reactiva.</a:t>
            </a:r>
          </a:p>
          <a:p>
            <a:pPr marL="350838" indent="-342900" algn="just">
              <a:buFont typeface="Arial" panose="020B0604020202020204" pitchFamily="34" charset="0"/>
              <a:buChar char="•"/>
            </a:pPr>
            <a:r>
              <a:rPr lang="es-PE" dirty="0" smtClean="0"/>
              <a:t>Admite </a:t>
            </a:r>
            <a:r>
              <a:rPr lang="es-PE" dirty="0"/>
              <a:t>soluciones escalables. Con Reactive </a:t>
            </a:r>
            <a:r>
              <a:rPr lang="es-PE" dirty="0" err="1"/>
              <a:t>Streams</a:t>
            </a:r>
            <a:r>
              <a:rPr lang="es-PE" dirty="0"/>
              <a:t>, R2DBC le permite pasar del modelo </a:t>
            </a:r>
            <a:r>
              <a:rPr lang="es-PE" dirty="0" smtClean="0"/>
              <a:t>clásico a </a:t>
            </a:r>
            <a:r>
              <a:rPr lang="es-PE" dirty="0"/>
              <a:t>un enfoque más </a:t>
            </a:r>
            <a:r>
              <a:rPr lang="es-PE" dirty="0" smtClean="0"/>
              <a:t>escalable</a:t>
            </a:r>
            <a:r>
              <a:rPr lang="es-PE" dirty="0"/>
              <a:t>.</a:t>
            </a:r>
          </a:p>
          <a:p>
            <a:pPr marL="350838" indent="-342900" algn="just">
              <a:buFont typeface="Arial" panose="020B0604020202020204" pitchFamily="34" charset="0"/>
              <a:buChar char="•"/>
            </a:pPr>
            <a:r>
              <a:rPr lang="es-PE" dirty="0" smtClean="0"/>
              <a:t>Proporciona </a:t>
            </a:r>
            <a:r>
              <a:rPr lang="es-PE" dirty="0"/>
              <a:t>una especificación abierta. R2DBC es una especificación abierta y establece una interfaz de proveedor de servicios (SPI) para que los proveedores de controladores implementen y los clientes los consuman.</a:t>
            </a:r>
          </a:p>
          <a:p>
            <a:r>
              <a:rPr lang="es-PE" dirty="0"/>
              <a:t/>
            </a:r>
            <a:br>
              <a:rPr lang="es-PE" dirty="0"/>
            </a:br>
            <a:endParaRPr lang="es-PE" dirty="0"/>
          </a:p>
        </p:txBody>
      </p:sp>
    </p:spTree>
    <p:extLst>
      <p:ext uri="{BB962C8B-B14F-4D97-AF65-F5344CB8AC3E}">
        <p14:creationId xmlns:p14="http://schemas.microsoft.com/office/powerpoint/2010/main" val="200732152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Access Data Reactive R2</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533506" y="914466"/>
            <a:ext cx="7918450" cy="4494564"/>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smtClean="0"/>
              <a:t>R2DBC</a:t>
            </a:r>
          </a:p>
          <a:p>
            <a:pPr algn="just"/>
            <a:r>
              <a:rPr lang="es-PE" b="1" u="sng" dirty="0" smtClean="0"/>
              <a:t>Implementaciones</a:t>
            </a:r>
            <a:endParaRPr lang="es-PE" b="1" u="sng" dirty="0"/>
          </a:p>
          <a:p>
            <a:pPr indent="0" algn="just"/>
            <a:r>
              <a:rPr lang="es-PE" dirty="0"/>
              <a:t>Actualmente existen las siguientes implementaciones : </a:t>
            </a:r>
          </a:p>
          <a:p>
            <a:pPr marL="350838" indent="-342900" algn="just">
              <a:buFont typeface="Arial" panose="020B0604020202020204" pitchFamily="34" charset="0"/>
              <a:buChar char="•"/>
            </a:pPr>
            <a:r>
              <a:rPr lang="es-PE" dirty="0"/>
              <a:t>cloud-spanner-r2dbc: controlador para Google Cloud </a:t>
            </a:r>
            <a:r>
              <a:rPr lang="es-PE" dirty="0" err="1"/>
              <a:t>Spanner</a:t>
            </a:r>
            <a:endParaRPr lang="es-PE" dirty="0"/>
          </a:p>
          <a:p>
            <a:pPr marL="350838" indent="-342900" algn="just">
              <a:buFont typeface="Arial" panose="020B0604020202020204" pitchFamily="34" charset="0"/>
              <a:buChar char="•"/>
            </a:pPr>
            <a:r>
              <a:rPr lang="es-PE" dirty="0" err="1"/>
              <a:t>jasync-sql</a:t>
            </a:r>
            <a:r>
              <a:rPr lang="es-PE" dirty="0"/>
              <a:t>: contenedor R2DBC para Java &amp; </a:t>
            </a:r>
            <a:r>
              <a:rPr lang="es-PE" dirty="0" err="1"/>
              <a:t>Kotlin</a:t>
            </a:r>
            <a:r>
              <a:rPr lang="es-PE" dirty="0"/>
              <a:t> </a:t>
            </a:r>
            <a:r>
              <a:rPr lang="es-PE" dirty="0" err="1"/>
              <a:t>Async</a:t>
            </a:r>
            <a:r>
              <a:rPr lang="es-PE" dirty="0"/>
              <a:t> </a:t>
            </a:r>
            <a:r>
              <a:rPr lang="es-PE" dirty="0" err="1"/>
              <a:t>Database</a:t>
            </a:r>
            <a:r>
              <a:rPr lang="es-PE" dirty="0"/>
              <a:t> Driver para </a:t>
            </a:r>
            <a:r>
              <a:rPr lang="es-PE" dirty="0" err="1"/>
              <a:t>MySQL</a:t>
            </a:r>
            <a:r>
              <a:rPr lang="es-PE" dirty="0"/>
              <a:t> y </a:t>
            </a:r>
            <a:r>
              <a:rPr lang="es-PE" dirty="0" err="1"/>
              <a:t>PostgreSQL</a:t>
            </a:r>
            <a:r>
              <a:rPr lang="es-PE" dirty="0"/>
              <a:t> escrito en </a:t>
            </a:r>
            <a:r>
              <a:rPr lang="es-PE" dirty="0" err="1"/>
              <a:t>Kotlin</a:t>
            </a:r>
            <a:r>
              <a:rPr lang="es-PE" dirty="0"/>
              <a:t>.</a:t>
            </a:r>
          </a:p>
          <a:p>
            <a:pPr marL="350838" indent="-342900" algn="just">
              <a:buFont typeface="Arial" panose="020B0604020202020204" pitchFamily="34" charset="0"/>
              <a:buChar char="•"/>
            </a:pPr>
            <a:r>
              <a:rPr lang="es-PE" dirty="0"/>
              <a:t>r2dbc-h2: controlador nativo implementado para H2 como base de datos de prueba.</a:t>
            </a:r>
          </a:p>
          <a:p>
            <a:pPr marL="350838" indent="-342900" algn="just">
              <a:buFont typeface="Arial" panose="020B0604020202020204" pitchFamily="34" charset="0"/>
              <a:buChar char="•"/>
            </a:pPr>
            <a:r>
              <a:rPr lang="es-PE" dirty="0"/>
              <a:t>r2dbc-mariadb: controlador nativo implementado para </a:t>
            </a:r>
            <a:r>
              <a:rPr lang="es-PE" dirty="0" err="1"/>
              <a:t>MariaDB</a:t>
            </a:r>
            <a:r>
              <a:rPr lang="es-PE" dirty="0" smtClean="0"/>
              <a:t>.</a:t>
            </a:r>
            <a:endParaRPr lang="es-PE" dirty="0"/>
          </a:p>
        </p:txBody>
      </p:sp>
    </p:spTree>
    <p:extLst>
      <p:ext uri="{BB962C8B-B14F-4D97-AF65-F5344CB8AC3E}">
        <p14:creationId xmlns:p14="http://schemas.microsoft.com/office/powerpoint/2010/main" val="64265626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Access Data Reactive R2</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533506" y="914466"/>
            <a:ext cx="8153186" cy="5781070"/>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smtClean="0"/>
              <a:t>R2DBC</a:t>
            </a:r>
          </a:p>
          <a:p>
            <a:pPr algn="just"/>
            <a:r>
              <a:rPr lang="es-PE" b="1" u="sng" dirty="0" smtClean="0"/>
              <a:t>Implementaciones</a:t>
            </a:r>
            <a:endParaRPr lang="es-PE" b="1" u="sng" dirty="0"/>
          </a:p>
          <a:p>
            <a:pPr marL="350838" indent="-342900" algn="just">
              <a:buFont typeface="Arial" panose="020B0604020202020204" pitchFamily="34" charset="0"/>
              <a:buChar char="•"/>
            </a:pPr>
            <a:r>
              <a:rPr lang="es-PE" dirty="0"/>
              <a:t>Spring Data R2DBC admite controladores a través del mecanismo SPI </a:t>
            </a:r>
            <a:r>
              <a:rPr lang="es-PE" dirty="0" err="1"/>
              <a:t>conectivity</a:t>
            </a:r>
            <a:r>
              <a:rPr lang="es-PE" dirty="0"/>
              <a:t> de R2DBC. Puede usar cualquier controlador que implemente la especificación R2DBC con Spring Data R2DBC. Dado que Spring Data R2DBC reacciona a características específicas de cada base de datos, requiere un Dialecto de implementación, de lo contrario, su aplicación no se iniciará. Spring Data R2DBC se envía con </a:t>
            </a:r>
            <a:r>
              <a:rPr lang="es-PE" dirty="0" smtClean="0"/>
              <a:t>implementaciones de </a:t>
            </a:r>
            <a:r>
              <a:rPr lang="es-PE" dirty="0"/>
              <a:t>dialecto para los siguientes </a:t>
            </a:r>
            <a:r>
              <a:rPr lang="es-PE" dirty="0" smtClean="0"/>
              <a:t>controladores por ejemplo:</a:t>
            </a:r>
            <a:endParaRPr lang="es-PE" dirty="0"/>
          </a:p>
          <a:p>
            <a:pPr marL="350838" indent="-342900" algn="just">
              <a:buFont typeface="Arial" panose="020B0604020202020204" pitchFamily="34" charset="0"/>
              <a:buChar char="•"/>
            </a:pPr>
            <a:r>
              <a:rPr lang="es-PE" dirty="0" smtClean="0"/>
              <a:t>r2dbc-mssql</a:t>
            </a:r>
            <a:r>
              <a:rPr lang="es-PE" dirty="0"/>
              <a:t>: controlador nativo implementado para Microsoft SQL Server.</a:t>
            </a:r>
          </a:p>
          <a:p>
            <a:pPr marL="350838" indent="-342900" algn="just">
              <a:buFont typeface="Arial" panose="020B0604020202020204" pitchFamily="34" charset="0"/>
              <a:buChar char="•"/>
            </a:pPr>
            <a:r>
              <a:rPr lang="es-PE" dirty="0"/>
              <a:t>r2dbc-mysql: controlador nativo implementado para </a:t>
            </a:r>
            <a:r>
              <a:rPr lang="es-PE" dirty="0" err="1"/>
              <a:t>MySQL</a:t>
            </a:r>
            <a:r>
              <a:rPr lang="es-PE" dirty="0"/>
              <a:t>.</a:t>
            </a:r>
          </a:p>
          <a:p>
            <a:pPr indent="0"/>
            <a:r>
              <a:rPr lang="es-PE" dirty="0"/>
              <a:t/>
            </a:r>
            <a:br>
              <a:rPr lang="es-PE" dirty="0"/>
            </a:br>
            <a:endParaRPr lang="es-PE" dirty="0"/>
          </a:p>
        </p:txBody>
      </p:sp>
    </p:spTree>
    <p:extLst>
      <p:ext uri="{BB962C8B-B14F-4D97-AF65-F5344CB8AC3E}">
        <p14:creationId xmlns:p14="http://schemas.microsoft.com/office/powerpoint/2010/main" val="5031907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2800" dirty="0">
                <a:ea typeface="SimSun" pitchFamily="2" charset="-122"/>
              </a:rPr>
              <a:t>Access Data Reactive R2</a:t>
            </a:r>
            <a:br>
              <a:rPr lang="en-US" altLang="zh-CN" sz="2800" dirty="0">
                <a:ea typeface="SimSun" pitchFamily="2" charset="-122"/>
              </a:rPr>
            </a:b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533506" y="914466"/>
            <a:ext cx="7918450" cy="4765407"/>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smtClean="0"/>
              <a:t>Reactive SQL </a:t>
            </a:r>
            <a:r>
              <a:rPr lang="es-PE" b="1" u="sng" dirty="0"/>
              <a:t>Server</a:t>
            </a:r>
          </a:p>
          <a:p>
            <a:r>
              <a:rPr lang="es-PE" b="1" u="sng" dirty="0"/>
              <a:t>Uso y configuración de R2DBC</a:t>
            </a:r>
          </a:p>
          <a:p>
            <a:pPr algn="just"/>
            <a:endParaRPr lang="es-PE" dirty="0" smtClean="0"/>
          </a:p>
          <a:p>
            <a:pPr algn="just"/>
            <a:r>
              <a:rPr lang="es-PE" dirty="0" smtClean="0"/>
              <a:t>R2DBC </a:t>
            </a:r>
            <a:r>
              <a:rPr lang="es-PE" dirty="0"/>
              <a:t>es una especificación para controladores reactivos para Java. </a:t>
            </a:r>
            <a:r>
              <a:rPr lang="es-PE" dirty="0" smtClean="0"/>
              <a:t>RD2BC </a:t>
            </a:r>
            <a:r>
              <a:rPr lang="es-PE" dirty="0"/>
              <a:t>SQL Server </a:t>
            </a:r>
            <a:r>
              <a:rPr lang="es-PE" dirty="0" smtClean="0"/>
              <a:t>es la </a:t>
            </a:r>
            <a:r>
              <a:rPr lang="es-PE" dirty="0"/>
              <a:t>implementación para Microsoft SQL Server</a:t>
            </a:r>
            <a:r>
              <a:rPr lang="es-PE" dirty="0" smtClean="0"/>
              <a:t>.</a:t>
            </a:r>
          </a:p>
          <a:p>
            <a:pPr algn="just"/>
            <a:r>
              <a:rPr lang="es-PE" dirty="0"/>
              <a:t>Spring Data R2DBC </a:t>
            </a:r>
            <a:r>
              <a:rPr lang="es-PE" dirty="0" err="1" smtClean="0"/>
              <a:t>reacts</a:t>
            </a:r>
            <a:r>
              <a:rPr lang="es-PE" dirty="0" smtClean="0"/>
              <a:t> mediante el </a:t>
            </a:r>
            <a:r>
              <a:rPr lang="es-PE" dirty="0" err="1" smtClean="0"/>
              <a:t>ConnectionFactory</a:t>
            </a:r>
            <a:r>
              <a:rPr lang="es-PE" dirty="0" smtClean="0"/>
              <a:t> </a:t>
            </a:r>
            <a:r>
              <a:rPr lang="es-PE" dirty="0"/>
              <a:t>selecciona el dialecto de base de datos </a:t>
            </a:r>
            <a:r>
              <a:rPr lang="es-PE" dirty="0" smtClean="0"/>
              <a:t>apropiado. En consecuencia R2dbcDialect debe </a:t>
            </a:r>
            <a:r>
              <a:rPr lang="es-PE" dirty="0"/>
              <a:t>configurar el suyo si Spring Data R2DBC aún no conoce el controlador que usa</a:t>
            </a:r>
            <a:r>
              <a:rPr lang="es-PE" dirty="0" smtClean="0"/>
              <a:t>.</a:t>
            </a:r>
          </a:p>
          <a:p>
            <a:r>
              <a:rPr lang="es-PE" dirty="0"/>
              <a:t/>
            </a:r>
            <a:br>
              <a:rPr lang="es-PE" dirty="0"/>
            </a:br>
            <a:r>
              <a:rPr lang="es-PE" dirty="0"/>
              <a:t/>
            </a:r>
            <a:br>
              <a:rPr lang="es-PE" dirty="0"/>
            </a:br>
            <a:endParaRPr lang="es-PE" dirty="0"/>
          </a:p>
        </p:txBody>
      </p:sp>
    </p:spTree>
    <p:extLst>
      <p:ext uri="{BB962C8B-B14F-4D97-AF65-F5344CB8AC3E}">
        <p14:creationId xmlns:p14="http://schemas.microsoft.com/office/powerpoint/2010/main" val="109410115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OU6_Jan11">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3946</TotalTime>
  <Pages>0</Pages>
  <Words>3449</Words>
  <Characters>0</Characters>
  <Application>Microsoft Office PowerPoint</Application>
  <DocSecurity>0</DocSecurity>
  <PresentationFormat>Presentación en pantalla (4:3)</PresentationFormat>
  <Lines>0</Lines>
  <Paragraphs>331</Paragraphs>
  <Slides>57</Slides>
  <Notes>0</Notes>
  <HiddenSlides>0</HiddenSlides>
  <MMClips>0</MMClips>
  <ScaleCrop>false</ScaleCrop>
  <HeadingPairs>
    <vt:vector size="4" baseType="variant">
      <vt:variant>
        <vt:lpstr>Tema</vt:lpstr>
      </vt:variant>
      <vt:variant>
        <vt:i4>1</vt:i4>
      </vt:variant>
      <vt:variant>
        <vt:lpstr>Títulos de diapositiva</vt:lpstr>
      </vt:variant>
      <vt:variant>
        <vt:i4>57</vt:i4>
      </vt:variant>
    </vt:vector>
  </HeadingPairs>
  <TitlesOfParts>
    <vt:vector size="58" baseType="lpstr">
      <vt:lpstr>1_OU6_Jan11</vt:lpstr>
      <vt:lpstr>Access to Reactive Stream Data Source</vt:lpstr>
      <vt:lpstr>Objetivos</vt:lpstr>
      <vt:lpstr>Agenda</vt:lpstr>
      <vt:lpstr>Access Data Reactive R2   </vt:lpstr>
      <vt:lpstr>Access Data Reactive R2   </vt:lpstr>
      <vt:lpstr>Access Data Reactive R2   </vt:lpstr>
      <vt:lpstr>Access Data Reactive R2   </vt:lpstr>
      <vt:lpstr>Access Data Reactive R2   </vt:lpstr>
      <vt:lpstr>Access Data Reactive R2   </vt:lpstr>
      <vt:lpstr>Access Data Reactive R2   </vt:lpstr>
      <vt:lpstr>Access Data Reactive R2   </vt:lpstr>
      <vt:lpstr>Access Data Reactive R2   </vt:lpstr>
      <vt:lpstr>Access Data Reactive R2   </vt:lpstr>
      <vt:lpstr>Access Data Reactive R2   </vt:lpstr>
      <vt:lpstr>Access Data Reactive R2   </vt:lpstr>
      <vt:lpstr>Access Data Reactive R2   </vt:lpstr>
      <vt:lpstr>Access Data Reactive R2   </vt:lpstr>
      <vt:lpstr>Access Data Reactive R2   </vt:lpstr>
      <vt:lpstr>Access Data Reactive R2   </vt:lpstr>
      <vt:lpstr>Access Data Reactive R2   </vt:lpstr>
      <vt:lpstr>Access Data Reactive R2   </vt:lpstr>
      <vt:lpstr>Access Data Reactive R2   </vt:lpstr>
      <vt:lpstr>Access Data Reactive R2   </vt:lpstr>
      <vt:lpstr>Access Data Reactive R2   </vt:lpstr>
      <vt:lpstr>Access Data Reactive R2   </vt:lpstr>
      <vt:lpstr>Access Data Reactive R2   </vt:lpstr>
      <vt:lpstr>Access Data Reactive R2   </vt:lpstr>
      <vt:lpstr>Access Data Reactive R2   </vt:lpstr>
      <vt:lpstr>Access Data Reactive R2   </vt:lpstr>
      <vt:lpstr>Access Data Reactive R2   </vt:lpstr>
      <vt:lpstr>Access Data Reactive R2   </vt:lpstr>
      <vt:lpstr>Access Data Reactive R2   </vt:lpstr>
      <vt:lpstr>Access Data Reactive R2   </vt:lpstr>
      <vt:lpstr>Access Data Reactive R2   </vt:lpstr>
      <vt:lpstr>Access Data Reactive R2   </vt:lpstr>
      <vt:lpstr>Spring Cloud Stream   </vt:lpstr>
      <vt:lpstr>Spring Cloud Stream   </vt:lpstr>
      <vt:lpstr>Spring Cloud Stream   </vt:lpstr>
      <vt:lpstr>Spring Cloud Stream   </vt:lpstr>
      <vt:lpstr>Spring Cloud Stream   </vt:lpstr>
      <vt:lpstr>Spring Cloud Stream   </vt:lpstr>
      <vt:lpstr>Spring Cloud Stream   </vt:lpstr>
      <vt:lpstr>Spring Cloud Stream   </vt:lpstr>
      <vt:lpstr>Spring Cloud Stream   </vt:lpstr>
      <vt:lpstr>Spring Cloud Stream   </vt:lpstr>
      <vt:lpstr>Spring Cloud Stream   </vt:lpstr>
      <vt:lpstr>Spring Cloud Stream   </vt:lpstr>
      <vt:lpstr>Spring Cloud Stream   </vt:lpstr>
      <vt:lpstr>Spring Cloud Stream   </vt:lpstr>
      <vt:lpstr>Spring Cloud Stream   </vt:lpstr>
      <vt:lpstr>Spring Cloud Stream   </vt:lpstr>
      <vt:lpstr>Spring Cloud Stream   </vt:lpstr>
      <vt:lpstr>Spring Cloud Stream   </vt:lpstr>
      <vt:lpstr>Spring Cloud Stream   </vt:lpstr>
      <vt:lpstr>Spring Cloud Stream   </vt:lpstr>
      <vt:lpstr>Lecturas adicionales</vt:lpstr>
      <vt:lpstr>Resumen</vt:lpstr>
    </vt:vector>
  </TitlesOfParts>
  <Company>Cibertec</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Pseudocódigo y Algoritmo</dc:title>
  <dc:creator>Jorge Cáceres</dc:creator>
  <dc:description>Cibertec</dc:description>
  <cp:lastModifiedBy>daniel</cp:lastModifiedBy>
  <cp:revision>1440</cp:revision>
  <cp:lastPrinted>2002-03-28T23:57:00Z</cp:lastPrinted>
  <dcterms:created xsi:type="dcterms:W3CDTF">2011-09-12T11:53:00Z</dcterms:created>
  <dcterms:modified xsi:type="dcterms:W3CDTF">2020-08-08T09:43:29Z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ArticulateGUID">
    <vt:lpwstr>8DF855D4-DB12-4CA5-833A-750DA3955745</vt:lpwstr>
  </property>
  <property fmtid="{D5CDD505-2E9C-101B-9397-08002B2CF9AE}" pid="8" name="ArticulatePath">
    <vt:lpwstr>Les01</vt:lpwstr>
  </property>
  <property fmtid="{D5CDD505-2E9C-101B-9397-08002B2CF9AE}" pid="9" name="KSOProductBuildVer">
    <vt:lpwstr>1033-9.1.0.4758</vt:lpwstr>
  </property>
</Properties>
</file>