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03" r:id="rId4"/>
    <p:sldId id="296" r:id="rId5"/>
    <p:sldId id="442" r:id="rId6"/>
    <p:sldId id="460" r:id="rId7"/>
    <p:sldId id="443" r:id="rId8"/>
    <p:sldId id="444" r:id="rId9"/>
    <p:sldId id="441" r:id="rId10"/>
    <p:sldId id="446" r:id="rId11"/>
    <p:sldId id="445" r:id="rId12"/>
    <p:sldId id="447" r:id="rId13"/>
    <p:sldId id="462" r:id="rId14"/>
    <p:sldId id="449" r:id="rId15"/>
    <p:sldId id="451" r:id="rId16"/>
    <p:sldId id="458" r:id="rId17"/>
    <p:sldId id="448" r:id="rId18"/>
    <p:sldId id="450" r:id="rId19"/>
    <p:sldId id="452" r:id="rId20"/>
    <p:sldId id="459" r:id="rId21"/>
    <p:sldId id="453" r:id="rId22"/>
    <p:sldId id="454" r:id="rId23"/>
    <p:sldId id="463" r:id="rId24"/>
    <p:sldId id="309" r:id="rId25"/>
    <p:sldId id="318" r:id="rId26"/>
  </p:sldIdLst>
  <p:sldSz cx="9144000" cy="6858000" type="screen4x3"/>
  <p:notesSz cx="6991350" cy="92821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Rosane Uribe" initials="Rosan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98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7" d="100"/>
          <a:sy n="77" d="100"/>
        </p:scale>
        <p:origin x="2994" y="-49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50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>
              <a:latin typeface="+mj-lt"/>
            </a:rPr>
            <a:t>Capítulo 5: </a:t>
          </a:r>
          <a:r>
            <a:rPr lang="en-US" sz="900" dirty="0" err="1"/>
            <a:t>Accesing</a:t>
          </a:r>
          <a:r>
            <a:rPr lang="en-US" sz="900" dirty="0"/>
            <a:t> of Data from</a:t>
          </a:r>
          <a:r>
            <a:rPr lang="en-US" sz="900" b="1" dirty="0"/>
            <a:t> </a:t>
          </a:r>
          <a:r>
            <a:rPr lang="en-US" sz="900" dirty="0"/>
            <a:t>RESTful Service</a:t>
          </a:r>
          <a:endParaRPr lang="es-PE" sz="900" dirty="0">
            <a:latin typeface="+mj-lt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6518456F-8BFC-4146-8F3C-00F3DE6173A4}" type="pres">
      <dgm:prSet presAssocID="{6DF37B71-7B3B-44F1-96F5-6E46AF90C8A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7DA8191D-4443-49E7-94E4-045F5B6C69BC}" type="presOf" srcId="{6DF37B71-7B3B-44F1-96F5-6E46AF90C8AD}" destId="{54992F18-A5D4-4AA8-80B9-97C49B289D33}" srcOrd="0" destOrd="0" presId="urn:microsoft.com/office/officeart/2005/8/layout/vProcess5"/>
    <dgm:cxn modelId="{57184069-9474-418E-8B4E-608ADDEBE26E}" type="presOf" srcId="{0D6D29CC-4DB3-48E2-87D4-315BD8CFF353}" destId="{6518456F-8BFC-4146-8F3C-00F3DE6173A4}" srcOrd="0" destOrd="0" presId="urn:microsoft.com/office/officeart/2005/8/layout/vProcess5"/>
    <dgm:cxn modelId="{CA41FC7E-F7FB-4700-8705-8376947174D5}" type="presParOf" srcId="{54992F18-A5D4-4AA8-80B9-97C49B289D33}" destId="{FCACC8AF-3748-479E-8671-4511F2035828}" srcOrd="0" destOrd="0" presId="urn:microsoft.com/office/officeart/2005/8/layout/vProcess5"/>
    <dgm:cxn modelId="{D32648C4-BC96-4C8E-A91E-3E8233C3F8F9}" type="presParOf" srcId="{54992F18-A5D4-4AA8-80B9-97C49B289D33}" destId="{6518456F-8BFC-4146-8F3C-00F3DE6173A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456F-8BFC-4146-8F3C-00F3DE6173A4}">
      <dsp:nvSpPr>
        <dsp:cNvPr id="0" name=""/>
        <dsp:cNvSpPr/>
      </dsp:nvSpPr>
      <dsp:spPr>
        <a:xfrm>
          <a:off x="0" y="190494"/>
          <a:ext cx="5105266" cy="380989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>
              <a:latin typeface="+mj-lt"/>
            </a:rPr>
            <a:t>Capítulo 5: </a:t>
          </a:r>
          <a:r>
            <a:rPr lang="en-US" sz="900" kern="1200" dirty="0" err="1"/>
            <a:t>Accesing</a:t>
          </a:r>
          <a:r>
            <a:rPr lang="en-US" sz="900" kern="1200" dirty="0"/>
            <a:t> of Data from</a:t>
          </a:r>
          <a:r>
            <a:rPr lang="en-US" sz="900" b="1" kern="1200" dirty="0"/>
            <a:t> </a:t>
          </a:r>
          <a:r>
            <a:rPr lang="en-US" sz="900" kern="1200" dirty="0"/>
            <a:t>RESTful Service</a:t>
          </a:r>
          <a:endParaRPr lang="es-PE" sz="900" kern="1200" dirty="0">
            <a:latin typeface="+mj-lt"/>
            <a:ea typeface="+mn-ea"/>
            <a:cs typeface="Arial" pitchFamily="34" charset="0"/>
          </a:endParaRPr>
        </a:p>
      </dsp:txBody>
      <dsp:txXfrm>
        <a:off x="11159" y="201653"/>
        <a:ext cx="5082948" cy="35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630" y="8982104"/>
            <a:ext cx="6836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>
              <a:spcAft>
                <a:spcPts val="0"/>
              </a:spcAft>
              <a:tabLst>
                <a:tab pos="2743200" algn="ctr"/>
                <a:tab pos="5486400" algn="r"/>
                <a:tab pos="5311140" algn="l"/>
              </a:tabLst>
            </a:pP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Cibertec </a:t>
            </a:r>
            <a:r>
              <a:rPr lang="en-US" sz="900" i="1" dirty="0" err="1">
                <a:solidFill>
                  <a:schemeClr val="tx1"/>
                </a:solidFill>
                <a:ea typeface="Times New Roman" panose="02020603050405020304" pitchFamily="18" charset="0"/>
              </a:rPr>
              <a:t>Perú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 S.A.C - </a:t>
            </a:r>
            <a:r>
              <a:rPr lang="es-PE" sz="900" i="1" dirty="0"/>
              <a:t>Java 8.0 </a:t>
            </a:r>
            <a:r>
              <a:rPr lang="es-PE" sz="900" i="1" dirty="0" err="1"/>
              <a:t>Advanced</a:t>
            </a:r>
            <a:r>
              <a:rPr lang="es-PE" sz="900" i="1" dirty="0"/>
              <a:t> </a:t>
            </a:r>
            <a:r>
              <a:rPr lang="es-PE" sz="900" i="1" dirty="0" err="1"/>
              <a:t>Developer</a:t>
            </a:r>
            <a:r>
              <a:rPr lang="es-PE" sz="900" i="1" dirty="0"/>
              <a:t> 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	</a:t>
            </a:r>
            <a:endParaRPr lang="es-PE" sz="9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3"/>
          </p:nvPr>
        </p:nvSpPr>
        <p:spPr>
          <a:xfrm>
            <a:off x="4943437" y="8896652"/>
            <a:ext cx="2024103" cy="310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5753-16DF-4C7D-BDAE-F5E0DF361801}" type="slidenum">
              <a:rPr lang="es-PE" sz="900" i="1" smtClean="0">
                <a:solidFill>
                  <a:schemeClr val="tx1"/>
                </a:solidFill>
              </a:rPr>
              <a:t>‹Nº›</a:t>
            </a:fld>
            <a:endParaRPr lang="es-PE" sz="900" i="1" dirty="0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0" y="8996912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086407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47688" y="5278438"/>
            <a:ext cx="59420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15" tIns="12915" rIns="12915" bIns="1291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/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/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/>
              <a:t>Third level</a:t>
            </a:r>
          </a:p>
          <a:p>
            <a:pPr>
              <a:buFontTx/>
              <a:buNone/>
              <a:defRPr/>
            </a:pPr>
            <a:r>
              <a:rPr lang="es-PE" altLang="zh-CN"/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/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1"/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800" b="0"/>
          </a:p>
        </p:txBody>
      </p:sp>
    </p:spTree>
    <p:extLst>
      <p:ext uri="{BB962C8B-B14F-4D97-AF65-F5344CB8AC3E}">
        <p14:creationId xmlns:p14="http://schemas.microsoft.com/office/powerpoint/2010/main" val="1888446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r>
              <a:rPr lang="en-US" altLang="es-PE" sz="27700" b="1">
                <a:solidFill>
                  <a:srgbClr val="CCCCCC"/>
                </a:solidFill>
                <a:latin typeface="Times New Roman" pitchFamily="18" charset="0"/>
              </a:rPr>
              <a:t>4</a:t>
            </a:r>
            <a:endParaRPr lang="en-US" altLang="es-PE" sz="27700" b="1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_Copyright"/>
          <p:cNvSpPr>
            <a:spLocks noChangeArrowheads="1"/>
          </p:cNvSpPr>
          <p:nvPr userDrawn="1"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8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0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 dirty="0"/>
              <a:t>Click to edit Master text styles</a:t>
            </a:r>
          </a:p>
          <a:p>
            <a:pPr lvl="1"/>
            <a:r>
              <a:rPr lang="en-US" altLang="es-PE" dirty="0"/>
              <a:t>Second level</a:t>
            </a:r>
          </a:p>
          <a:p>
            <a:pPr lvl="2"/>
            <a:r>
              <a:rPr lang="en-US" altLang="es-PE" dirty="0"/>
              <a:t>Third level</a:t>
            </a:r>
          </a:p>
          <a:p>
            <a:pPr lvl="3"/>
            <a:r>
              <a:rPr lang="en-US" altLang="es-PE" dirty="0"/>
              <a:t>Fourth level</a:t>
            </a:r>
          </a:p>
          <a:p>
            <a:pPr lvl="4"/>
            <a:r>
              <a:rPr lang="en-US" altLang="es-PE" dirty="0"/>
              <a:t>Fifth level</a:t>
            </a:r>
          </a:p>
        </p:txBody>
      </p:sp>
      <p:sp>
        <p:nvSpPr>
          <p:cNvPr id="1028" name="Slide_Copyright"/>
          <p:cNvSpPr>
            <a:spLocks noChangeArrowheads="1"/>
          </p:cNvSpPr>
          <p:nvPr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457200" y="6572603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1 - </a:t>
            </a:r>
            <a:fld id="{CC6CCC35-D252-4A19-A0BD-32E64AD2563A}" type="slidenum">
              <a:rPr lang="en-US" altLang="es-PE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just" eaLnBrk="1" hangingPunct="1"/>
              <a:t>‹Nº›</a:t>
            </a:fld>
            <a:endParaRPr lang="en-US" alt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8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27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-jdbc" TargetMode="External"/><Relationship Id="rId2" Type="http://schemas.openxmlformats.org/officeDocument/2006/relationships/hyperlink" Target="https://spring.io/projects/spring-data-j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projects/spring-data-redis" TargetMode="External"/><Relationship Id="rId4" Type="http://schemas.openxmlformats.org/officeDocument/2006/relationships/hyperlink" Target="https://spring.io/projects/spring-data-mongod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27700" b="1" dirty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2667000"/>
            <a:ext cx="73152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dirty="0" err="1"/>
              <a:t>Accesing</a:t>
            </a:r>
            <a:r>
              <a:rPr lang="en-US" dirty="0"/>
              <a:t> of Data from RESTful Service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19600"/>
            <a:ext cx="91440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Font typeface="Arial" pitchFamily="34" charset="0"/>
              <a:buNone/>
            </a:pPr>
            <a:r>
              <a:rPr lang="es-PE" altLang="zh-CN" dirty="0">
                <a:ea typeface="SimSun" pitchFamily="2" charset="-122"/>
              </a:rPr>
              <a:t>Java </a:t>
            </a:r>
            <a:r>
              <a:rPr lang="en-US" dirty="0"/>
              <a:t>Backend Developer I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165839"/>
              </p:ext>
            </p:extLst>
          </p:nvPr>
        </p:nvGraphicFramePr>
        <p:xfrm>
          <a:off x="381110" y="228684"/>
          <a:ext cx="5105266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JDBC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17167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Características</a:t>
            </a:r>
            <a:endParaRPr lang="es-PE" b="1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Operaciones CRUD para agregados simples con </a:t>
            </a:r>
            <a:r>
              <a:rPr lang="es-PE" dirty="0" err="1"/>
              <a:t>NamingStrategy</a:t>
            </a:r>
            <a:r>
              <a:rPr lang="es-PE" dirty="0"/>
              <a:t> personalizable.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para anotaciones @</a:t>
            </a:r>
            <a:r>
              <a:rPr lang="es-PE" dirty="0" err="1"/>
              <a:t>Query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para consultas </a:t>
            </a:r>
            <a:r>
              <a:rPr lang="es-PE" dirty="0" err="1"/>
              <a:t>MyBatis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Eventos.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Configuración de repositorio basada en </a:t>
            </a:r>
            <a:r>
              <a:rPr lang="es-PE" dirty="0" err="1"/>
              <a:t>JavaConfig</a:t>
            </a:r>
            <a:r>
              <a:rPr lang="es-PE" dirty="0"/>
              <a:t> mediante la introducción de @</a:t>
            </a:r>
            <a:r>
              <a:rPr lang="es-PE" dirty="0" err="1"/>
              <a:t>EnableJdbcRepositories</a:t>
            </a:r>
            <a:r>
              <a:rPr lang="es-PE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proporciona </a:t>
            </a:r>
            <a:r>
              <a:rPr lang="es-PE" dirty="0" smtClean="0"/>
              <a:t>una plantilla </a:t>
            </a:r>
            <a:r>
              <a:rPr lang="es-PE" dirty="0" err="1"/>
              <a:t>JdbcTemplate</a:t>
            </a:r>
            <a:r>
              <a:rPr lang="es-PE" dirty="0"/>
              <a:t> que facilita el trabajo con bases de datos relacionales SQL y JDBC. La mayoría del código JDBC está sumido en la adquisición de recursos, la administración de conexiones, el manejo de excepciones y la verificación general de </a:t>
            </a:r>
            <a:r>
              <a:rPr lang="es-PE" dirty="0" smtClean="0"/>
              <a:t>errores. </a:t>
            </a:r>
            <a:r>
              <a:rPr lang="es-PE" dirty="0" err="1"/>
              <a:t>JdbcTemplate</a:t>
            </a:r>
            <a:r>
              <a:rPr lang="es-PE" dirty="0"/>
              <a:t> se encarga de todo </a:t>
            </a:r>
            <a:r>
              <a:rPr lang="es-PE" dirty="0" smtClean="0"/>
              <a:t>ello.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003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JPA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5622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Concepto</a:t>
            </a:r>
            <a:endParaRPr lang="es-PE" b="1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JPA, hace que sea fácil implementar </a:t>
            </a:r>
            <a:r>
              <a:rPr lang="es-PE" dirty="0" smtClean="0"/>
              <a:t> </a:t>
            </a:r>
            <a:r>
              <a:rPr lang="es-PE" dirty="0"/>
              <a:t>repositorios basados ​​en JPA. Este módulo se ocupa del soporte mejorado para capas de acceso a datos basadas en JPA. Facilita la creación de aplicaciones con tecnología Spring que utilizan tecnologías de acceso a datos.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JPA tiene como objetivo mejorar significativamente la implementación de las capas de acceso a datos al reducir el esfuerzo a la cantidad que realmente se necesita. Como desarrollador, </a:t>
            </a:r>
            <a:r>
              <a:rPr lang="es-PE" dirty="0" smtClean="0"/>
              <a:t>se escribe </a:t>
            </a:r>
            <a:r>
              <a:rPr lang="es-PE" dirty="0"/>
              <a:t>sus interfaces de repositorio, incluidos los métodos de búsqueda personalizados, y Spring proporcionará la implementación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2311264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/>
              <a:t>Spring Data JPA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83311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Características</a:t>
            </a:r>
            <a:endParaRPr lang="es-PE" b="1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sofisticado para construir repositorios basados ​​en Spring y JPA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para predicados </a:t>
            </a:r>
            <a:r>
              <a:rPr lang="es-PE" dirty="0" err="1"/>
              <a:t>Querydsl</a:t>
            </a:r>
            <a:r>
              <a:rPr lang="es-PE" dirty="0"/>
              <a:t> y, por lo tanto, consultas JPA de tipo seguro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Soporte </a:t>
            </a:r>
            <a:r>
              <a:rPr lang="es-PE" dirty="0"/>
              <a:t>de paginación, ejecución dinámica de consultas, capacidad de integrar código de acceso a datos personalizado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Validación de consultas comentadas de @</a:t>
            </a:r>
            <a:r>
              <a:rPr lang="es-PE" dirty="0" err="1"/>
              <a:t>Query</a:t>
            </a:r>
            <a:r>
              <a:rPr lang="es-PE" dirty="0"/>
              <a:t> en el momento de arranque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para mapeo de entidades basado en XML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Configuración de repositorio basada en </a:t>
            </a:r>
            <a:r>
              <a:rPr lang="es-PE" dirty="0" err="1"/>
              <a:t>JavaConfig</a:t>
            </a:r>
            <a:r>
              <a:rPr lang="es-PE" dirty="0"/>
              <a:t> introduciendo @</a:t>
            </a:r>
            <a:r>
              <a:rPr lang="es-PE" dirty="0" err="1"/>
              <a:t>EnableJpaRepositories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21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/>
              <a:t>Spring Data JPA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08549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Características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Spring </a:t>
            </a:r>
            <a:r>
              <a:rPr lang="es-PE" dirty="0"/>
              <a:t>Data JPA API proporciona la clase </a:t>
            </a:r>
            <a:r>
              <a:rPr lang="es-PE" dirty="0" err="1"/>
              <a:t>JpaTemplate</a:t>
            </a:r>
            <a:r>
              <a:rPr lang="es-PE" dirty="0"/>
              <a:t> para integrar la aplicación Spring con JPA.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JPA (Java </a:t>
            </a:r>
            <a:r>
              <a:rPr lang="es-PE" dirty="0" err="1"/>
              <a:t>Persistent</a:t>
            </a:r>
            <a:r>
              <a:rPr lang="es-PE" dirty="0"/>
              <a:t> API) es la especificación de </a:t>
            </a:r>
            <a:r>
              <a:rPr lang="es-PE" dirty="0" err="1"/>
              <a:t>Sun</a:t>
            </a:r>
            <a:r>
              <a:rPr lang="es-PE" dirty="0"/>
              <a:t> para los objetos persistentes en la aplicación empresarial. Actualmente se utiliza como reemplazo de </a:t>
            </a:r>
            <a:r>
              <a:rPr lang="es-PE" dirty="0" err="1"/>
              <a:t>beans</a:t>
            </a:r>
            <a:r>
              <a:rPr lang="es-PE" dirty="0"/>
              <a:t> de entidad complejos.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 implementación de la especificación JPA es proporcionada por muchos proveedores </a:t>
            </a:r>
            <a:r>
              <a:rPr lang="es-PE" dirty="0" smtClean="0"/>
              <a:t>como</a:t>
            </a:r>
          </a:p>
          <a:p>
            <a:pPr marL="1192213" lvl="3" indent="-285750"/>
            <a:r>
              <a:rPr lang="es-PE" dirty="0" err="1"/>
              <a:t>Hibernate</a:t>
            </a:r>
            <a:endParaRPr lang="es-PE" dirty="0"/>
          </a:p>
          <a:p>
            <a:pPr marL="1192213" lvl="3" indent="-285750"/>
            <a:r>
              <a:rPr lang="es-PE" dirty="0" err="1"/>
              <a:t>Toplink</a:t>
            </a:r>
            <a:endParaRPr lang="es-PE" dirty="0"/>
          </a:p>
          <a:p>
            <a:pPr marL="1192213" lvl="3" indent="-285750"/>
            <a:r>
              <a:rPr lang="es-PE" dirty="0" err="1"/>
              <a:t>iBatis</a:t>
            </a:r>
            <a:endParaRPr lang="es-PE" dirty="0"/>
          </a:p>
          <a:p>
            <a:pPr marL="1192213" lvl="3" indent="-285750"/>
            <a:r>
              <a:rPr lang="es-PE" dirty="0" err="1"/>
              <a:t>OpenJPA</a:t>
            </a:r>
            <a:r>
              <a:rPr lang="es-PE" dirty="0"/>
              <a:t> etc.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928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dirty="0" smtClean="0">
                <a:ea typeface="SimSun" pitchFamily="2" charset="-122"/>
              </a:rPr>
              <a:t>MongoDB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762100" y="1143060"/>
            <a:ext cx="7918450" cy="52752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Concepto</a:t>
            </a:r>
            <a:endParaRPr lang="es-PE" b="1" dirty="0"/>
          </a:p>
          <a:p>
            <a:pPr indent="0" algn="just"/>
            <a:r>
              <a:rPr lang="es-PE" dirty="0"/>
              <a:t>Es un sistema de base de datos NoSQL, orientado a documentos y de código abierto.</a:t>
            </a:r>
          </a:p>
          <a:p>
            <a:pPr indent="0" algn="just"/>
            <a:r>
              <a:rPr lang="es-PE" dirty="0"/>
              <a:t>En lugar de guardar los datos en tablas, tal y como se hace en las bases de datos relacionales, </a:t>
            </a:r>
            <a:r>
              <a:rPr lang="es-PE" dirty="0" err="1"/>
              <a:t>MongoDB</a:t>
            </a:r>
            <a:r>
              <a:rPr lang="es-PE" dirty="0"/>
              <a:t> guarda estructuras de datos BSON (una especificación similar a JSON) con un esquema dinámico, haciendo que la integración de los datos en ciertas aplicaciones sea más fácil y rápida.</a:t>
            </a:r>
            <a:endParaRPr lang="es-PE" b="1" u="sng" dirty="0"/>
          </a:p>
          <a:p>
            <a:pPr indent="0" algn="just"/>
            <a:r>
              <a:rPr lang="es-PE" b="1" u="sng" dirty="0"/>
              <a:t>Características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Consultas ad hoc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Indexación y Replicación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Balanceo de carga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Almacenamiento de archivos</a:t>
            </a:r>
          </a:p>
          <a:p>
            <a:pPr indent="0" algn="just"/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89" y="4571970"/>
            <a:ext cx="3038509" cy="1095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87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dirty="0" smtClean="0">
                <a:ea typeface="SimSun" pitchFamily="2" charset="-122"/>
              </a:rPr>
              <a:t>MongoDB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62998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smtClean="0"/>
              <a:t>Características</a:t>
            </a:r>
            <a:endParaRPr lang="es-PE" b="1" u="sng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Persistencia y mapeo de eventos del ciclo de vida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Mapeo de bajo nivel usando abstracciones </a:t>
            </a:r>
            <a:r>
              <a:rPr lang="es-PE" dirty="0" err="1"/>
              <a:t>MongoReader</a:t>
            </a:r>
            <a:r>
              <a:rPr lang="es-PE" dirty="0"/>
              <a:t> / </a:t>
            </a:r>
            <a:r>
              <a:rPr lang="es-PE" dirty="0" err="1"/>
              <a:t>MongoWriter</a:t>
            </a: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Consulta basada en Java, criterios y DSL de actualización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Implementación automática de interfaces de repositorio que incluye soporte para métodos de consulta personalizados.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Integración de </a:t>
            </a:r>
            <a:r>
              <a:rPr lang="es-PE" dirty="0" err="1"/>
              <a:t>QueryDSL</a:t>
            </a:r>
            <a:r>
              <a:rPr lang="es-PE" dirty="0"/>
              <a:t> para admitir consultas de tipo seguro. Integración geoespacial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Integración </a:t>
            </a:r>
            <a:r>
              <a:rPr lang="es-PE" dirty="0" err="1"/>
              <a:t>Map</a:t>
            </a:r>
            <a:r>
              <a:rPr lang="es-PE" dirty="0"/>
              <a:t>-Reduce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Administración y monitoreo de JMX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Soporte </a:t>
            </a:r>
            <a:r>
              <a:rPr lang="es-PE" dirty="0"/>
              <a:t>de </a:t>
            </a:r>
            <a:r>
              <a:rPr lang="es-PE" dirty="0" err="1"/>
              <a:t>GridFS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488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dirty="0" smtClean="0">
                <a:ea typeface="SimSun" pitchFamily="2" charset="-122"/>
              </a:rPr>
              <a:t>MongoDB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08829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smtClean="0"/>
              <a:t>Cuando </a:t>
            </a:r>
            <a:r>
              <a:rPr lang="es-PE" b="1" u="sng" dirty="0" smtClean="0"/>
              <a:t>usar</a:t>
            </a:r>
          </a:p>
          <a:p>
            <a:pPr indent="0" algn="just"/>
            <a:r>
              <a:rPr lang="es-PE" dirty="0" smtClean="0"/>
              <a:t>Su </a:t>
            </a:r>
            <a:r>
              <a:rPr lang="es-PE" dirty="0"/>
              <a:t>flexibilidad </a:t>
            </a:r>
            <a:r>
              <a:rPr lang="es-PE" dirty="0" smtClean="0"/>
              <a:t>al definir </a:t>
            </a:r>
            <a:r>
              <a:rPr lang="es-PE" dirty="0"/>
              <a:t>esquemas de datos, </a:t>
            </a:r>
            <a:r>
              <a:rPr lang="es-PE" dirty="0" smtClean="0"/>
              <a:t>nos va a permitir entre </a:t>
            </a:r>
            <a:r>
              <a:rPr lang="es-PE" dirty="0"/>
              <a:t>otras cosas</a:t>
            </a:r>
            <a:r>
              <a:rPr lang="es-PE" dirty="0" smtClean="0"/>
              <a:t>: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Insertar documentos (registros)</a:t>
            </a:r>
            <a:r>
              <a:rPr lang="es-PE" b="1" dirty="0"/>
              <a:t> </a:t>
            </a:r>
            <a:r>
              <a:rPr lang="es-PE" dirty="0"/>
              <a:t>sin </a:t>
            </a:r>
            <a:r>
              <a:rPr lang="es-PE" dirty="0" smtClean="0"/>
              <a:t>tener una </a:t>
            </a:r>
            <a:r>
              <a:rPr lang="es-PE" dirty="0"/>
              <a:t>estructura </a:t>
            </a:r>
            <a:r>
              <a:rPr lang="es-PE" dirty="0" smtClean="0"/>
              <a:t>rígida al realizarlo.</a:t>
            </a: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Cambiar la naturaleza de los registros</a:t>
            </a:r>
            <a:r>
              <a:rPr lang="es-PE" b="1" dirty="0"/>
              <a:t>,</a:t>
            </a:r>
            <a:r>
              <a:rPr lang="es-PE" dirty="0"/>
              <a:t> pueden ser pares de llave-valor, estructuras basadas en grafos, documentos o columnas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Dinamismo </a:t>
            </a:r>
            <a:r>
              <a:rPr lang="es-PE" dirty="0" smtClean="0"/>
              <a:t>pudiendo agregar o quitar </a:t>
            </a:r>
            <a:r>
              <a:rPr lang="es-PE" dirty="0"/>
              <a:t>propiedades de una entidad a medida que se van agregando registros </a:t>
            </a:r>
            <a:r>
              <a:rPr lang="es-PE" dirty="0" smtClean="0"/>
              <a:t>nuevos.</a:t>
            </a:r>
            <a:endParaRPr lang="es-PE" dirty="0"/>
          </a:p>
          <a:p>
            <a:pPr indent="0"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394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err="1"/>
              <a:t>Trabajando</a:t>
            </a:r>
            <a:r>
              <a:rPr lang="en-US" dirty="0"/>
              <a:t> con Spring Data Repository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22372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altLang="zh-CN" b="1" u="sng" dirty="0" smtClean="0">
                <a:ea typeface="SimSun" pitchFamily="2" charset="-122"/>
              </a:rPr>
              <a:t>Spring Data y la relación con </a:t>
            </a:r>
            <a:r>
              <a:rPr lang="es-PE" altLang="zh-CN" b="1" u="sng" dirty="0" err="1" smtClean="0">
                <a:ea typeface="SimSun" pitchFamily="2" charset="-122"/>
              </a:rPr>
              <a:t>MongoDB</a:t>
            </a:r>
            <a:endParaRPr lang="es-PE" altLang="zh-CN" b="1" u="sng" dirty="0">
              <a:ea typeface="SimSun" pitchFamily="2" charset="-122"/>
            </a:endParaRP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Spring </a:t>
            </a:r>
            <a:r>
              <a:rPr lang="es-PE" dirty="0"/>
              <a:t>Data para MongoDB es parte del proyecto general Spring Data que tiene como objetivo proporcionar un modelo de programación basado en Spring y consistente para nuevos almacenes de datos mientras se conservan las características y capacidades específicas.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El proyecto Spring Data </a:t>
            </a:r>
            <a:r>
              <a:rPr lang="es-PE" dirty="0" err="1"/>
              <a:t>MongoDB</a:t>
            </a:r>
            <a:r>
              <a:rPr lang="es-PE" dirty="0"/>
              <a:t> proporciona integración con la base de datos de documentos </a:t>
            </a:r>
            <a:r>
              <a:rPr lang="es-PE" dirty="0" err="1"/>
              <a:t>MongoDB</a:t>
            </a:r>
            <a:r>
              <a:rPr lang="es-PE" dirty="0"/>
              <a:t>. Las áreas funcionales clave de Spring Data </a:t>
            </a:r>
            <a:r>
              <a:rPr lang="es-PE" dirty="0" err="1"/>
              <a:t>MongoDB</a:t>
            </a:r>
            <a:r>
              <a:rPr lang="es-PE" dirty="0"/>
              <a:t> son un modelo centrado en POJO para interactuar con una colección de DB </a:t>
            </a:r>
            <a:r>
              <a:rPr lang="es-PE" dirty="0" err="1"/>
              <a:t>MongoDB</a:t>
            </a:r>
            <a:r>
              <a:rPr lang="es-PE" dirty="0"/>
              <a:t> y escribir fácilmente una capa de acceso a datos de estilo de repositorio.</a:t>
            </a:r>
          </a:p>
        </p:txBody>
      </p:sp>
    </p:spTree>
    <p:extLst>
      <p:ext uri="{BB962C8B-B14F-4D97-AF65-F5344CB8AC3E}">
        <p14:creationId xmlns:p14="http://schemas.microsoft.com/office/powerpoint/2010/main" val="270082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err="1"/>
              <a:t>Trabajando</a:t>
            </a:r>
            <a:r>
              <a:rPr lang="en-US" dirty="0"/>
              <a:t> con Spring Data Repository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5779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altLang="zh-CN" b="1" u="sng" dirty="0">
                <a:ea typeface="SimSun" pitchFamily="2" charset="-122"/>
              </a:rPr>
              <a:t>Spring Data y </a:t>
            </a:r>
            <a:r>
              <a:rPr lang="es-PE" altLang="zh-CN" b="1" u="sng" dirty="0" smtClean="0">
                <a:ea typeface="SimSun" pitchFamily="2" charset="-122"/>
              </a:rPr>
              <a:t>la </a:t>
            </a:r>
            <a:r>
              <a:rPr lang="es-PE" altLang="zh-CN" b="1" u="sng" dirty="0">
                <a:ea typeface="SimSun" pitchFamily="2" charset="-122"/>
              </a:rPr>
              <a:t>relación con </a:t>
            </a:r>
            <a:r>
              <a:rPr lang="es-PE" altLang="zh-CN" b="1" u="sng" dirty="0" err="1">
                <a:ea typeface="SimSun" pitchFamily="2" charset="-122"/>
              </a:rPr>
              <a:t>MongoDB</a:t>
            </a:r>
            <a:endParaRPr lang="es-PE" altLang="zh-CN" b="1" u="sng" dirty="0">
              <a:ea typeface="SimSun" pitchFamily="2" charset="-122"/>
            </a:endParaRPr>
          </a:p>
          <a:p>
            <a:pPr indent="0" algn="just"/>
            <a:r>
              <a:rPr lang="es-PE" b="1" u="sng" dirty="0" smtClean="0"/>
              <a:t>Beneficios</a:t>
            </a:r>
            <a:endParaRPr lang="es-PE" b="1" u="sng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de configuración de Spring utilizando clases de @Configuration basadas en Java o por XML para una instancia de controlador Mongo y conjuntos de réplica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Clase auxiliar </a:t>
            </a:r>
            <a:r>
              <a:rPr lang="es-PE" dirty="0" err="1"/>
              <a:t>MongoTemplate</a:t>
            </a:r>
            <a:r>
              <a:rPr lang="es-PE" dirty="0"/>
              <a:t> que aumenta la productividad realizando operaciones comunes de Mongo. Incluye mapeo de objetos integrado entre documentos y </a:t>
            </a:r>
            <a:r>
              <a:rPr lang="es-PE" dirty="0" err="1"/>
              <a:t>POJOs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Traducción de excepciones a la jerarquía portátil de excepciones de acceso a datos de Spring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Asignación de objetos ricos en funciones integrada con el servicio de conversión de Spring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Metadatos de mapeo basados ​​en anotaciones pero extensibles para admitir otros formatos de metadatos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3213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err="1" smtClean="0">
                <a:ea typeface="SimSun" pitchFamily="2" charset="-122"/>
              </a:rPr>
              <a:t>Redis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93721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smtClean="0"/>
              <a:t>Concepto</a:t>
            </a:r>
            <a:endParaRPr lang="es-PE" b="1" u="sng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Es un motor de base de datos en memoria, basado en el almacenamiento en tablas de hashes (clave/valor) pero que opcionalmente puede ser usada como una base de datos durable o persistente.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Está escrito en ANSI C.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Está liberado bajo licencia BSD por lo que es considerado software de código abierto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30" y="4343376"/>
            <a:ext cx="2047847" cy="15397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6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609704" y="1143060"/>
            <a:ext cx="7918450" cy="280179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Comprender los conceptos:</a:t>
            </a:r>
          </a:p>
          <a:p>
            <a:pPr lvl="1" algn="just" eaLnBrk="1" hangingPunct="1"/>
            <a:r>
              <a:rPr lang="en-US" dirty="0" err="1"/>
              <a:t>Trabajando</a:t>
            </a:r>
            <a:r>
              <a:rPr lang="en-US" dirty="0"/>
              <a:t> con Spring Data Repository</a:t>
            </a:r>
            <a:endParaRPr lang="es-PE" dirty="0"/>
          </a:p>
          <a:p>
            <a:pPr lvl="1" algn="just" eaLnBrk="1" hangingPunct="1"/>
            <a:r>
              <a:rPr lang="es-PE" altLang="zh-CN" dirty="0" smtClean="0">
                <a:ea typeface="SimSun" pitchFamily="2" charset="-122"/>
              </a:rPr>
              <a:t>JDBC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JPA</a:t>
            </a: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MongoDB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Redis</a:t>
            </a:r>
            <a:endParaRPr lang="es-PE" altLang="zh-CN" dirty="0">
              <a:ea typeface="SimSun" pitchFamily="2" charset="-122"/>
            </a:endParaRPr>
          </a:p>
          <a:p>
            <a:pPr marL="114300" lvl="1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err="1" smtClean="0">
                <a:ea typeface="SimSun" pitchFamily="2" charset="-122"/>
              </a:rPr>
              <a:t>Redis</a:t>
            </a:r>
            <a:r>
              <a:rPr lang="es-PE" altLang="zh-CN" dirty="0">
                <a:ea typeface="SimSun" pitchFamily="2" charset="-122"/>
              </a:rPr>
              <a:t> </a:t>
            </a:r>
            <a:r>
              <a:rPr lang="es-PE" altLang="zh-CN" dirty="0" smtClean="0">
                <a:ea typeface="SimSun" pitchFamily="2" charset="-122"/>
              </a:rPr>
              <a:t>Arquitectura</a:t>
            </a: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50" y="1066862"/>
            <a:ext cx="4495682" cy="527657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49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>
                <a:ea typeface="SimSun" pitchFamily="2" charset="-122"/>
              </a:rPr>
              <a:t>Spring Data </a:t>
            </a:r>
            <a:r>
              <a:rPr lang="es-PE" altLang="zh-CN" dirty="0" err="1" smtClean="0">
                <a:ea typeface="SimSun" pitchFamily="2" charset="-122"/>
              </a:rPr>
              <a:t>Redis</a:t>
            </a: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83311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smtClean="0"/>
              <a:t>Características</a:t>
            </a:r>
            <a:endParaRPr lang="es-PE" b="1" u="sng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Paquete de conexión como abstracción de bajo nivel en múltiples controladores de </a:t>
            </a:r>
            <a:r>
              <a:rPr lang="es-PE" dirty="0" err="1"/>
              <a:t>Redis</a:t>
            </a:r>
            <a:r>
              <a:rPr lang="es-PE" dirty="0"/>
              <a:t> (</a:t>
            </a:r>
            <a:r>
              <a:rPr lang="es-PE" dirty="0" err="1"/>
              <a:t>Lettuce</a:t>
            </a:r>
            <a:r>
              <a:rPr lang="es-PE" dirty="0"/>
              <a:t> y </a:t>
            </a:r>
            <a:r>
              <a:rPr lang="es-PE" dirty="0" err="1"/>
              <a:t>Jedis</a:t>
            </a:r>
            <a:r>
              <a:rPr lang="es-PE" dirty="0"/>
              <a:t>).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Traducción de excepciones a la jerarquía de excepciones de acceso a datos portátil de Spring para excepciones de controladores de </a:t>
            </a:r>
            <a:r>
              <a:rPr lang="es-PE" dirty="0" err="1"/>
              <a:t>Redis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err="1"/>
              <a:t>RedisTemplate</a:t>
            </a:r>
            <a:r>
              <a:rPr lang="es-PE" dirty="0"/>
              <a:t> que proporciona una abstracción de alto nivel para realizar diversas operaciones de </a:t>
            </a:r>
            <a:r>
              <a:rPr lang="es-PE" dirty="0" err="1"/>
              <a:t>Redis</a:t>
            </a:r>
            <a:r>
              <a:rPr lang="es-PE" dirty="0"/>
              <a:t>, traducción de excepciones y soporte de </a:t>
            </a:r>
            <a:r>
              <a:rPr lang="es-PE" dirty="0" err="1"/>
              <a:t>serialización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de </a:t>
            </a:r>
            <a:r>
              <a:rPr lang="es-PE" dirty="0" err="1"/>
              <a:t>Pubsub</a:t>
            </a:r>
            <a:r>
              <a:rPr lang="es-PE" dirty="0"/>
              <a:t> (como un </a:t>
            </a:r>
            <a:r>
              <a:rPr lang="es-PE" dirty="0" err="1"/>
              <a:t>MessageListenerContainer</a:t>
            </a:r>
            <a:r>
              <a:rPr lang="es-PE" dirty="0"/>
              <a:t> para </a:t>
            </a:r>
            <a:r>
              <a:rPr lang="es-PE" dirty="0" err="1"/>
              <a:t>POJOs</a:t>
            </a:r>
            <a:r>
              <a:rPr lang="es-PE" dirty="0"/>
              <a:t> basados ​​en mensajes).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de </a:t>
            </a:r>
            <a:r>
              <a:rPr lang="es-PE" dirty="0" err="1"/>
              <a:t>Redis</a:t>
            </a:r>
            <a:r>
              <a:rPr lang="es-PE" dirty="0"/>
              <a:t> </a:t>
            </a:r>
            <a:r>
              <a:rPr lang="es-PE" dirty="0" err="1"/>
              <a:t>Sentinel</a:t>
            </a:r>
            <a:r>
              <a:rPr lang="es-PE" dirty="0"/>
              <a:t> y </a:t>
            </a:r>
            <a:r>
              <a:rPr lang="es-PE" dirty="0" err="1"/>
              <a:t>Redis</a:t>
            </a:r>
            <a:r>
              <a:rPr lang="es-PE" dirty="0"/>
              <a:t> </a:t>
            </a:r>
            <a:r>
              <a:rPr lang="es-PE" dirty="0" err="1"/>
              <a:t>Cluster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API reactiva con el controlador </a:t>
            </a:r>
            <a:r>
              <a:rPr lang="es-PE" dirty="0" err="1"/>
              <a:t>Lettuce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14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>
                <a:ea typeface="SimSun" pitchFamily="2" charset="-122"/>
              </a:rPr>
              <a:t>Spring Data </a:t>
            </a:r>
            <a:r>
              <a:rPr lang="es-PE" altLang="zh-CN" dirty="0" err="1" smtClean="0">
                <a:ea typeface="SimSun" pitchFamily="2" charset="-122"/>
              </a:rPr>
              <a:t>Redis</a:t>
            </a: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53480" y="990664"/>
            <a:ext cx="7918450" cy="530709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smtClean="0"/>
              <a:t>Características</a:t>
            </a:r>
            <a:endParaRPr lang="es-PE" b="1" u="sng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err="1"/>
              <a:t>Serializadores</a:t>
            </a:r>
            <a:r>
              <a:rPr lang="es-PE" dirty="0"/>
              <a:t> de mapeo JDK, </a:t>
            </a:r>
            <a:r>
              <a:rPr lang="es-PE" dirty="0" err="1"/>
              <a:t>String</a:t>
            </a:r>
            <a:r>
              <a:rPr lang="es-PE" dirty="0"/>
              <a:t>, JSON y Spring </a:t>
            </a:r>
            <a:r>
              <a:rPr lang="es-PE" dirty="0" err="1"/>
              <a:t>Object</a:t>
            </a:r>
            <a:r>
              <a:rPr lang="es-PE" dirty="0"/>
              <a:t> / XML.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Implementaciones de la Colección JDK sobre </a:t>
            </a:r>
            <a:r>
              <a:rPr lang="es-PE" dirty="0" err="1"/>
              <a:t>Redis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Clases de soporte atómico.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Funcionalidad de clasificación y canalización.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dedicado para el patrón SORT, SORT / GET y valores masivos devueltos.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Implementación de </a:t>
            </a:r>
            <a:r>
              <a:rPr lang="es-PE" dirty="0" err="1"/>
              <a:t>Redis</a:t>
            </a:r>
            <a:r>
              <a:rPr lang="es-PE" dirty="0"/>
              <a:t> para la abstracción de caché Spring 3.1.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Implementación automática de interfaces de repositorio que incluye soporte para métodos de consulta personalizados utilizando @</a:t>
            </a:r>
            <a:r>
              <a:rPr lang="es-PE" dirty="0" err="1"/>
              <a:t>EnableRedisRepositories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CDI para repositorios.</a:t>
            </a:r>
          </a:p>
        </p:txBody>
      </p:sp>
    </p:spTree>
    <p:extLst>
      <p:ext uri="{BB962C8B-B14F-4D97-AF65-F5344CB8AC3E}">
        <p14:creationId xmlns:p14="http://schemas.microsoft.com/office/powerpoint/2010/main" val="132745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>
                <a:ea typeface="SimSun" pitchFamily="2" charset="-122"/>
              </a:rPr>
              <a:t>Spring Data </a:t>
            </a:r>
            <a:r>
              <a:rPr lang="es-PE" altLang="zh-CN" dirty="0" err="1" smtClean="0">
                <a:ea typeface="SimSun" pitchFamily="2" charset="-122"/>
              </a:rPr>
              <a:t>Redis</a:t>
            </a: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53480" y="990664"/>
            <a:ext cx="7918450" cy="32757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smtClean="0"/>
              <a:t>Características</a:t>
            </a:r>
            <a:endParaRPr lang="es-PE" b="1" u="sng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Proporciona </a:t>
            </a:r>
            <a:r>
              <a:rPr lang="es-PE" dirty="0"/>
              <a:t>una configuración fácil y acceso a </a:t>
            </a:r>
            <a:r>
              <a:rPr lang="es-PE" dirty="0" err="1"/>
              <a:t>Redis</a:t>
            </a:r>
            <a:r>
              <a:rPr lang="es-PE" dirty="0"/>
              <a:t> desde las aplicaciones Spring. Ofrece abstracciones de bajo y alto nivel para interactuar, liberando al usuario de preocupaciones de infraestructura.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err="1" smtClean="0"/>
              <a:t>RedisTemplate</a:t>
            </a:r>
            <a:r>
              <a:rPr lang="es-PE" dirty="0" smtClean="0"/>
              <a:t> proporciona </a:t>
            </a:r>
            <a:r>
              <a:rPr lang="es-PE" dirty="0"/>
              <a:t>una abstracción de alto nivel para realizar diversas operaciones de </a:t>
            </a:r>
            <a:r>
              <a:rPr lang="es-PE" dirty="0" err="1"/>
              <a:t>Redis</a:t>
            </a:r>
            <a:r>
              <a:rPr lang="es-PE" dirty="0"/>
              <a:t>, traducción de excepciones y soporte de </a:t>
            </a:r>
            <a:r>
              <a:rPr lang="es-PE" dirty="0" err="1"/>
              <a:t>serialización</a:t>
            </a:r>
            <a:r>
              <a:rPr lang="es-PE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905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Lecturas adicionales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73408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Para obtener información adicional, puede consultar los siguientes enlaces: </a:t>
            </a:r>
          </a:p>
          <a:p>
            <a:pPr marL="0" indent="0" eaLnBrk="1" hangingPunct="1">
              <a:buNone/>
            </a:pPr>
            <a:r>
              <a:rPr lang="es-PE" dirty="0">
                <a:hlinkClick r:id="rId2"/>
              </a:rPr>
              <a:t>https://spring.io/projects/spring-data-jpa</a:t>
            </a:r>
            <a:endParaRPr lang="es-PE" dirty="0"/>
          </a:p>
          <a:p>
            <a:pPr marL="0" indent="0" eaLnBrk="1" hangingPunct="1">
              <a:buNone/>
            </a:pPr>
            <a:r>
              <a:rPr lang="es-PE" dirty="0">
                <a:hlinkClick r:id="rId3"/>
              </a:rPr>
              <a:t>https://spring.io/projects/spring-data-jdbc</a:t>
            </a:r>
            <a:endParaRPr lang="es-PE" dirty="0"/>
          </a:p>
          <a:p>
            <a:pPr marL="0" indent="0" eaLnBrk="1" hangingPunct="1">
              <a:buNone/>
            </a:pPr>
            <a:r>
              <a:rPr lang="es-PE" dirty="0">
                <a:hlinkClick r:id="rId4"/>
              </a:rPr>
              <a:t>https://spring.io/projects/spring-data-mongodb</a:t>
            </a:r>
            <a:endParaRPr lang="es-PE" dirty="0"/>
          </a:p>
          <a:p>
            <a:pPr marL="0" indent="0" eaLnBrk="1" hangingPunct="1">
              <a:buNone/>
            </a:pPr>
            <a:r>
              <a:rPr lang="es-PE" dirty="0">
                <a:hlinkClick r:id="rId5"/>
              </a:rPr>
              <a:t>https://spring.io/projects/spring-data-redis</a:t>
            </a:r>
            <a:endParaRPr lang="es-PE" dirty="0"/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990664"/>
            <a:ext cx="7918450" cy="442685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None/>
            </a:pPr>
            <a:r>
              <a:rPr lang="es-PE" altLang="zh-CN" dirty="0">
                <a:ea typeface="SimSun" pitchFamily="2" charset="-122"/>
                <a:sym typeface="Times New Roman" pitchFamily="18" charset="0"/>
              </a:rPr>
              <a:t>En este capítulo, usted </a:t>
            </a:r>
            <a:r>
              <a:rPr lang="es-PE" altLang="zh-CN" dirty="0" smtClean="0">
                <a:ea typeface="SimSun" pitchFamily="2" charset="-122"/>
                <a:sym typeface="Times New Roman" pitchFamily="18" charset="0"/>
              </a:rPr>
              <a:t>aprendió:</a:t>
            </a:r>
            <a:endParaRPr lang="es-PE" altLang="zh-CN" dirty="0">
              <a:ea typeface="SimSun" pitchFamily="2" charset="-122"/>
              <a:sym typeface="Times New Roman" pitchFamily="18" charset="0"/>
            </a:endParaRP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 Data </a:t>
            </a:r>
            <a:r>
              <a:rPr lang="es-PE" altLang="zh-CN" dirty="0" err="1">
                <a:ea typeface="SimSun" pitchFamily="2" charset="-122"/>
              </a:rPr>
              <a:t>Repository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JDBC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JPA</a:t>
            </a: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MongoDB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Redis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/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 </a:t>
            </a:r>
            <a:endParaRPr lang="es-PE" altLang="zh-CN" dirty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8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1066862"/>
            <a:ext cx="7918450" cy="438992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Revisión de los siguientes conceptos: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 Data </a:t>
            </a:r>
            <a:r>
              <a:rPr lang="es-PE" altLang="zh-CN" dirty="0" err="1">
                <a:ea typeface="SimSun" pitchFamily="2" charset="-122"/>
              </a:rPr>
              <a:t>Repository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JDBC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JPA</a:t>
            </a: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MongoDB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Redis</a:t>
            </a:r>
            <a:endParaRPr lang="es-PE" altLang="zh-CN" dirty="0">
              <a:ea typeface="SimSun" pitchFamily="2" charset="-122"/>
            </a:endParaRPr>
          </a:p>
          <a:p>
            <a:pPr marL="114300" lvl="1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  <a:p>
            <a:pPr lvl="2" eaLnBrk="1" hangingPunct="1"/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smtClean="0"/>
              <a:t>Spring </a:t>
            </a:r>
            <a:r>
              <a:rPr lang="en-US" dirty="0"/>
              <a:t>Data Repository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78107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Concepto</a:t>
            </a:r>
          </a:p>
          <a:p>
            <a:pPr algn="just"/>
            <a:r>
              <a:rPr lang="es-PE" dirty="0" smtClean="0"/>
              <a:t>Spring Data </a:t>
            </a:r>
            <a:r>
              <a:rPr lang="es-PE" dirty="0" err="1" smtClean="0"/>
              <a:t>Repository</a:t>
            </a:r>
            <a:r>
              <a:rPr lang="es-PE" dirty="0" smtClean="0"/>
              <a:t> es </a:t>
            </a:r>
            <a:r>
              <a:rPr lang="es-PE" dirty="0"/>
              <a:t>un proyecto </a:t>
            </a:r>
            <a:r>
              <a:rPr lang="es-PE" dirty="0" smtClean="0"/>
              <a:t>de Spring </a:t>
            </a:r>
            <a:r>
              <a:rPr lang="es-PE" dirty="0"/>
              <a:t>que contiene muchos </a:t>
            </a:r>
            <a:r>
              <a:rPr lang="es-PE" dirty="0" smtClean="0"/>
              <a:t>sub proyectos </a:t>
            </a:r>
            <a:r>
              <a:rPr lang="es-PE" dirty="0"/>
              <a:t>que son específicos de una base de datos determinada. Los proyectos se desarrollan trabajando en conjunto con muchas de las </a:t>
            </a:r>
            <a:r>
              <a:rPr lang="es-PE" dirty="0" smtClean="0"/>
              <a:t>compañías que están </a:t>
            </a:r>
            <a:r>
              <a:rPr lang="es-PE" dirty="0"/>
              <a:t>detrás de estas </a:t>
            </a:r>
            <a:r>
              <a:rPr lang="es-PE" dirty="0" smtClean="0"/>
              <a:t>tecnologías</a:t>
            </a:r>
            <a:r>
              <a:rPr lang="es-PE" dirty="0"/>
              <a:t>.</a:t>
            </a:r>
          </a:p>
          <a:p>
            <a:pPr algn="just"/>
            <a:r>
              <a:rPr lang="es-PE" dirty="0" smtClean="0"/>
              <a:t>Spring </a:t>
            </a:r>
            <a:r>
              <a:rPr lang="es-PE" dirty="0"/>
              <a:t>Data </a:t>
            </a:r>
            <a:r>
              <a:rPr lang="es-PE" dirty="0" smtClean="0"/>
              <a:t>nos proporciona </a:t>
            </a:r>
            <a:r>
              <a:rPr lang="es-PE" dirty="0"/>
              <a:t>un modelo de programación familiar y consistente basado en Spring para el acceso a los datos, al tiempo que conserva los rasgos especiales del almacén de datos.</a:t>
            </a:r>
          </a:p>
          <a:p>
            <a:pPr algn="just"/>
            <a:r>
              <a:rPr lang="es-PE" dirty="0"/>
              <a:t>Facilita el uso de tecnologías de acceso a datos, bases de datos relacionales y no relacionales, marcos de reducción de mapas y servicios de datos basados ​​en la nube. </a:t>
            </a:r>
            <a:endParaRPr lang="es-PE" dirty="0" smtClean="0"/>
          </a:p>
          <a:p>
            <a:pPr algn="just"/>
            <a:r>
              <a:rPr lang="es-PE" dirty="0"/>
              <a:t>Spring Data </a:t>
            </a:r>
            <a:r>
              <a:rPr lang="es-PE" dirty="0" smtClean="0"/>
              <a:t>ofrece también </a:t>
            </a:r>
            <a:r>
              <a:rPr lang="es-PE" dirty="0"/>
              <a:t>soporte para acceso a datos de forma reactiva relacionales, </a:t>
            </a:r>
            <a:r>
              <a:rPr lang="es-PE" dirty="0" smtClean="0"/>
              <a:t>no SQL</a:t>
            </a:r>
            <a:r>
              <a:rPr lang="es-PE" dirty="0"/>
              <a:t>, mensajería, </a:t>
            </a:r>
            <a:r>
              <a:rPr lang="es-PE" dirty="0" smtClean="0"/>
              <a:t>seguridad.</a:t>
            </a:r>
            <a:endParaRPr lang="es-PE" dirty="0"/>
          </a:p>
          <a:p>
            <a:pPr algn="just"/>
            <a:endParaRPr lang="es-P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>
                <a:ea typeface="SimSun" pitchFamily="2" charset="-122"/>
              </a:rPr>
              <a:t>Spring Data </a:t>
            </a:r>
            <a:r>
              <a:rPr lang="es-PE" altLang="zh-CN" dirty="0" err="1">
                <a:ea typeface="SimSun" pitchFamily="2" charset="-122"/>
              </a:rPr>
              <a:t>Repository</a:t>
            </a: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90082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Características</a:t>
            </a:r>
            <a:endParaRPr lang="es-PE" b="1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Potente repositorio y abstracciones personalizadas de mapeo de objetos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Consulta dinámica derivada de nombres de métodos de repositorio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Implementación de clases base de dominio que proporcionan propiedades básicas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para auditorías transparentes (creado, modificado por última vez)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Posibilidad de integrar código de repositorio personalizado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Fácil integración de Spring a través de </a:t>
            </a:r>
            <a:r>
              <a:rPr lang="es-PE" dirty="0" err="1"/>
              <a:t>JavaConfig</a:t>
            </a:r>
            <a:r>
              <a:rPr lang="es-PE" dirty="0"/>
              <a:t> y espacios de nombres XML personalizados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Integración avanzada con controladores Spring </a:t>
            </a:r>
            <a:r>
              <a:rPr lang="es-PE" dirty="0" smtClean="0"/>
              <a:t>MVC.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8791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>
                <a:ea typeface="SimSun" pitchFamily="2" charset="-122"/>
              </a:rPr>
              <a:t>Spring Data </a:t>
            </a:r>
            <a:r>
              <a:rPr lang="es-PE" altLang="zh-CN" dirty="0" err="1">
                <a:ea typeface="SimSun" pitchFamily="2" charset="-122"/>
              </a:rPr>
              <a:t>Repository</a:t>
            </a: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117673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Diagrama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1828842"/>
            <a:ext cx="6248236" cy="3349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72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err="1"/>
              <a:t>Trabajando</a:t>
            </a:r>
            <a:r>
              <a:rPr lang="en-US" dirty="0"/>
              <a:t> con Spring Data Repository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42685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/>
              <a:t>Principales </a:t>
            </a:r>
            <a:r>
              <a:rPr lang="es-PE" b="1" u="sng" dirty="0" smtClean="0"/>
              <a:t>módulos</a:t>
            </a:r>
            <a:endParaRPr lang="es-PE" b="1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JDBC: soporte del repositorio Spring Data para JDBC.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JDBC Ext: soporte para extensiones específicas de la base de datos para JDBC estándar, incluido soporte para conmutación por error de conexión rápida Oracle RAC, soporte para AQ JMS y soporte para el uso de tipos de datos avanzados.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JPA: soporte del repositorio de Spring Data para JPA.</a:t>
            </a:r>
          </a:p>
        </p:txBody>
      </p:sp>
    </p:spTree>
    <p:extLst>
      <p:ext uri="{BB962C8B-B14F-4D97-AF65-F5344CB8AC3E}">
        <p14:creationId xmlns:p14="http://schemas.microsoft.com/office/powerpoint/2010/main" val="2027794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err="1"/>
              <a:t>Trabajando</a:t>
            </a:r>
            <a:r>
              <a:rPr lang="en-US" dirty="0"/>
              <a:t> con Spring Data Repository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4111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/>
              <a:t>Principales </a:t>
            </a:r>
            <a:r>
              <a:rPr lang="es-PE" b="1" u="sng" dirty="0" smtClean="0"/>
              <a:t>módulos</a:t>
            </a:r>
            <a:endParaRPr lang="es-PE" b="1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</a:t>
            </a:r>
            <a:r>
              <a:rPr lang="es-PE" dirty="0" err="1"/>
              <a:t>MongoDB</a:t>
            </a:r>
            <a:r>
              <a:rPr lang="es-PE" dirty="0"/>
              <a:t>: soporte y repositorios de documentos de objetos basados ​​en Spring para </a:t>
            </a:r>
            <a:r>
              <a:rPr lang="es-PE" dirty="0" err="1"/>
              <a:t>MongoDB</a:t>
            </a:r>
            <a:r>
              <a:rPr lang="es-PE" dirty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</a:t>
            </a:r>
            <a:r>
              <a:rPr lang="es-PE" dirty="0" err="1"/>
              <a:t>Redis</a:t>
            </a:r>
            <a:r>
              <a:rPr lang="es-PE" dirty="0"/>
              <a:t>: configuración y acceso sencillos a </a:t>
            </a:r>
            <a:r>
              <a:rPr lang="es-PE" dirty="0" err="1"/>
              <a:t>Redis</a:t>
            </a:r>
            <a:r>
              <a:rPr lang="es-PE" dirty="0"/>
              <a:t> desde las aplicaciones Spring.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Spring Data REST: exporta los repositorios de Spring Data como recursos </a:t>
            </a:r>
            <a:r>
              <a:rPr lang="es-PE" dirty="0" err="1"/>
              <a:t>RESTful</a:t>
            </a:r>
            <a:r>
              <a:rPr lang="es-PE" dirty="0"/>
              <a:t> impulsados ​​por hipermedia.</a:t>
            </a:r>
          </a:p>
        </p:txBody>
      </p:sp>
    </p:spTree>
    <p:extLst>
      <p:ext uri="{BB962C8B-B14F-4D97-AF65-F5344CB8AC3E}">
        <p14:creationId xmlns:p14="http://schemas.microsoft.com/office/powerpoint/2010/main" val="315644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JDBC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8851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Concepto</a:t>
            </a:r>
            <a:endParaRPr lang="es-PE" b="1" dirty="0"/>
          </a:p>
          <a:p>
            <a:pPr algn="just"/>
            <a:r>
              <a:rPr lang="es-PE" dirty="0"/>
              <a:t>Spring Data JDBC, parte de la familia Spring Data, facilita la implementación de repositorios basados ​​en JDBC. Este módulo trata con soporte mejorado para capas de acceso a datos basadas en JDBC. Facilita la creación de aplicaciones con tecnología Spring que utilizan tecnologías de acceso a datos.</a:t>
            </a:r>
          </a:p>
          <a:p>
            <a:pPr algn="just"/>
            <a:r>
              <a:rPr lang="es-PE" dirty="0"/>
              <a:t>Spring Data JDBC pretende ser conceptualmente fácil. Para lograr esto, NO ofrece almacenamiento en caché, carga diferida, escritura detrás o muchas otras características de JPA. Esto hace que Spring Data JDBC sea un ORM simple.</a:t>
            </a:r>
          </a:p>
        </p:txBody>
      </p:sp>
    </p:spTree>
    <p:extLst>
      <p:ext uri="{BB962C8B-B14F-4D97-AF65-F5344CB8AC3E}">
        <p14:creationId xmlns:p14="http://schemas.microsoft.com/office/powerpoint/2010/main" val="166835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Pages>0</Pages>
  <Words>1493</Words>
  <Characters>0</Characters>
  <Application>Microsoft Office PowerPoint</Application>
  <DocSecurity>0</DocSecurity>
  <PresentationFormat>Presentación en pantalla (4:3)</PresentationFormat>
  <Lines>0</Lines>
  <Paragraphs>167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1_OU6_Jan11</vt:lpstr>
      <vt:lpstr>Accesing of Data from RESTful Service</vt:lpstr>
      <vt:lpstr>Objetivos</vt:lpstr>
      <vt:lpstr>Agenda</vt:lpstr>
      <vt:lpstr>Spring Data Repository</vt:lpstr>
      <vt:lpstr>Spring Data Repository </vt:lpstr>
      <vt:lpstr>Spring Data Repository </vt:lpstr>
      <vt:lpstr>Trabajando con Spring Data Repository</vt:lpstr>
      <vt:lpstr>Trabajando con Spring Data Repository</vt:lpstr>
      <vt:lpstr>Spring Data JDBC</vt:lpstr>
      <vt:lpstr>Spring Data JDBC</vt:lpstr>
      <vt:lpstr>Spring Data JPA</vt:lpstr>
      <vt:lpstr>Spring Data JPA</vt:lpstr>
      <vt:lpstr>Spring Data JPA</vt:lpstr>
      <vt:lpstr>MongoDB</vt:lpstr>
      <vt:lpstr>MongoDB</vt:lpstr>
      <vt:lpstr>MongoDB</vt:lpstr>
      <vt:lpstr>Trabajando con Spring Data Repository</vt:lpstr>
      <vt:lpstr>Trabajando con Spring Data Repository</vt:lpstr>
      <vt:lpstr>Redis</vt:lpstr>
      <vt:lpstr>Redis Arquitectura </vt:lpstr>
      <vt:lpstr>Spring Data Redis </vt:lpstr>
      <vt:lpstr>Spring Data Redis </vt:lpstr>
      <vt:lpstr>Spring Data Redis </vt:lpstr>
      <vt:lpstr>Lecturas adicionales</vt:lpstr>
      <vt:lpstr>Resumen</vt:lpstr>
    </vt:vector>
  </TitlesOfParts>
  <Company>Cibertec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daniel</cp:lastModifiedBy>
  <cp:revision>998</cp:revision>
  <cp:lastPrinted>2002-03-28T23:57:00Z</cp:lastPrinted>
  <dcterms:created xsi:type="dcterms:W3CDTF">2011-09-12T11:53:00Z</dcterms:created>
  <dcterms:modified xsi:type="dcterms:W3CDTF">2020-07-19T05:09:55Z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