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52"/>
  </p:notesMasterIdLst>
  <p:handoutMasterIdLst>
    <p:handoutMasterId r:id="rId53"/>
  </p:handoutMasterIdLst>
  <p:sldIdLst>
    <p:sldId id="256" r:id="rId2"/>
    <p:sldId id="258" r:id="rId3"/>
    <p:sldId id="303" r:id="rId4"/>
    <p:sldId id="296" r:id="rId5"/>
    <p:sldId id="319" r:id="rId6"/>
    <p:sldId id="322" r:id="rId7"/>
    <p:sldId id="323" r:id="rId8"/>
    <p:sldId id="320" r:id="rId9"/>
    <p:sldId id="345" r:id="rId10"/>
    <p:sldId id="347" r:id="rId11"/>
    <p:sldId id="348" r:id="rId12"/>
    <p:sldId id="349" r:id="rId13"/>
    <p:sldId id="350" r:id="rId14"/>
    <p:sldId id="351" r:id="rId15"/>
    <p:sldId id="352" r:id="rId16"/>
    <p:sldId id="353" r:id="rId17"/>
    <p:sldId id="354" r:id="rId18"/>
    <p:sldId id="324" r:id="rId19"/>
    <p:sldId id="325" r:id="rId20"/>
    <p:sldId id="328" r:id="rId21"/>
    <p:sldId id="329" r:id="rId22"/>
    <p:sldId id="330" r:id="rId23"/>
    <p:sldId id="327"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55" r:id="rId39"/>
    <p:sldId id="356" r:id="rId40"/>
    <p:sldId id="357" r:id="rId41"/>
    <p:sldId id="358" r:id="rId42"/>
    <p:sldId id="359" r:id="rId43"/>
    <p:sldId id="360" r:id="rId44"/>
    <p:sldId id="346" r:id="rId45"/>
    <p:sldId id="365" r:id="rId46"/>
    <p:sldId id="361" r:id="rId47"/>
    <p:sldId id="362" r:id="rId48"/>
    <p:sldId id="364" r:id="rId49"/>
    <p:sldId id="309" r:id="rId50"/>
    <p:sldId id="318" r:id="rId51"/>
  </p:sldIdLst>
  <p:sldSz cx="9144000" cy="6858000" type="screen4x3"/>
  <p:notesSz cx="6991350" cy="9282113"/>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1pPr>
    <a:lvl2pPr marL="457200"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2pPr>
    <a:lvl3pPr marL="914400"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3pPr>
    <a:lvl4pPr marL="1371600"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4pPr>
    <a:lvl5pPr marL="1828800"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5pPr>
    <a:lvl6pPr marL="2286000" algn="l" defTabSz="914400" rtl="0" eaLnBrk="1" latinLnBrk="0" hangingPunct="1">
      <a:defRPr kern="1200">
        <a:solidFill>
          <a:schemeClr val="tx1"/>
        </a:solidFill>
        <a:latin typeface="Arial" pitchFamily="34" charset="0"/>
        <a:ea typeface="SimSun" pitchFamily="2" charset="-122"/>
        <a:cs typeface="+mn-cs"/>
        <a:sym typeface="Arial" pitchFamily="34" charset="0"/>
      </a:defRPr>
    </a:lvl6pPr>
    <a:lvl7pPr marL="2743200" algn="l" defTabSz="914400" rtl="0" eaLnBrk="1" latinLnBrk="0" hangingPunct="1">
      <a:defRPr kern="1200">
        <a:solidFill>
          <a:schemeClr val="tx1"/>
        </a:solidFill>
        <a:latin typeface="Arial" pitchFamily="34" charset="0"/>
        <a:ea typeface="SimSun" pitchFamily="2" charset="-122"/>
        <a:cs typeface="+mn-cs"/>
        <a:sym typeface="Arial" pitchFamily="34" charset="0"/>
      </a:defRPr>
    </a:lvl7pPr>
    <a:lvl8pPr marL="3200400" algn="l" defTabSz="914400" rtl="0" eaLnBrk="1" latinLnBrk="0" hangingPunct="1">
      <a:defRPr kern="1200">
        <a:solidFill>
          <a:schemeClr val="tx1"/>
        </a:solidFill>
        <a:latin typeface="Arial" pitchFamily="34" charset="0"/>
        <a:ea typeface="SimSun" pitchFamily="2" charset="-122"/>
        <a:cs typeface="+mn-cs"/>
        <a:sym typeface="Arial" pitchFamily="34" charset="0"/>
      </a:defRPr>
    </a:lvl8pPr>
    <a:lvl9pPr marL="3657600" algn="l" defTabSz="914400" rtl="0" eaLnBrk="1" latinLnBrk="0" hangingPunct="1">
      <a:defRPr kern="1200">
        <a:solidFill>
          <a:schemeClr val="tx1"/>
        </a:solidFill>
        <a:latin typeface="Arial" pitchFamily="34" charset="0"/>
        <a:ea typeface="SimSun" pitchFamily="2" charset="-122"/>
        <a:cs typeface="+mn-cs"/>
        <a:sym typeface="Arial" pitchFamily="34" charset="0"/>
      </a:defRPr>
    </a:lvl9pPr>
  </p:defaultTextStyle>
  <p:extLst>
    <p:ext uri="{EFAFB233-063F-42B5-8137-9DF3F51BA10A}">
      <p15:sldGuideLst xmlns="" xmlns:p15="http://schemas.microsoft.com/office/powerpoint/2012/main">
        <p15:guide id="1" orient="horz" pos="960">
          <p15:clr>
            <a:srgbClr val="A4A3A4"/>
          </p15:clr>
        </p15:guide>
        <p15:guide id="2" orient="horz" pos="528">
          <p15:clr>
            <a:srgbClr val="A4A3A4"/>
          </p15:clr>
        </p15:guide>
        <p15:guide id="3" pos="2880">
          <p15:clr>
            <a:srgbClr val="A4A3A4"/>
          </p15:clr>
        </p15:guide>
        <p15:guide id="4" pos="384">
          <p15:clr>
            <a:srgbClr val="A4A3A4"/>
          </p15:clr>
        </p15:guide>
        <p15:guide id="5" pos="480">
          <p15:clr>
            <a:srgbClr val="A4A3A4"/>
          </p15:clr>
        </p15:guide>
        <p15:guide id="6" pos="768">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rancisco" initials="F" lastIdx="3" clrIdx="0"/>
  <p:cmAuthor id="1" name="Rosane Uribe" initials="Rosane"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876"/>
      </p:cViewPr>
      <p:guideLst>
        <p:guide orient="horz" pos="960"/>
        <p:guide orient="horz" pos="528"/>
        <p:guide pos="2880"/>
        <p:guide pos="384"/>
        <p:guide pos="480"/>
        <p:guide pos="768"/>
      </p:guideLst>
    </p:cSldViewPr>
  </p:slideViewPr>
  <p:notesTextViewPr>
    <p:cViewPr>
      <p:scale>
        <a:sx n="1" d="1"/>
        <a:sy n="1" d="1"/>
      </p:scale>
      <p:origin x="0" y="0"/>
    </p:cViewPr>
  </p:notesTextViewPr>
  <p:notesViewPr>
    <p:cSldViewPr>
      <p:cViewPr>
        <p:scale>
          <a:sx n="77" d="100"/>
          <a:sy n="77" d="100"/>
        </p:scale>
        <p:origin x="2994" y="-498"/>
      </p:cViewPr>
      <p:guideLst/>
    </p:cSldViewPr>
  </p:notes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F37B71-7B3B-44F1-96F5-6E46AF90C8AD}" type="doc">
      <dgm:prSet loTypeId="urn:microsoft.com/office/officeart/2005/8/layout/vProcess5" loCatId="process" qsTypeId="urn:microsoft.com/office/officeart/2005/8/quickstyle/simple1" qsCatId="simple" csTypeId="urn:microsoft.com/office/officeart/2005/8/colors/accent0_1" csCatId="mainScheme" phldr="1"/>
      <dgm:spPr/>
    </dgm:pt>
    <dgm:pt modelId="{0D6D29CC-4DB3-48E2-87D4-315BD8CFF353}">
      <dgm:prSet phldrT="[Texto]" custT="1"/>
      <dgm:spPr>
        <a:xfrm>
          <a:off x="1796" y="751332"/>
          <a:ext cx="1167037" cy="1001776"/>
        </a:xfrm>
        <a:solidFill>
          <a:schemeClr val="bg1">
            <a:lumMod val="50000"/>
            <a:alpha val="16000"/>
          </a:schemeClr>
        </a:solidFill>
        <a:ln w="12700">
          <a:solidFill>
            <a:schemeClr val="bg1">
              <a:lumMod val="85000"/>
            </a:schemeClr>
          </a:solidFill>
        </a:ln>
      </dgm:spPr>
      <dgm:t>
        <a:bodyPr/>
        <a:lstStyle/>
        <a:p>
          <a:r>
            <a:rPr lang="es-PE" sz="900" dirty="0">
              <a:latin typeface="+mj-lt"/>
            </a:rPr>
            <a:t>Capítulo 6: </a:t>
          </a:r>
          <a:r>
            <a:rPr lang="en-US" sz="900" dirty="0" smtClean="0"/>
            <a:t>Features of the framework for building applications integrating with messaging systems </a:t>
          </a:r>
          <a:endParaRPr lang="es-PE" sz="900" dirty="0">
            <a:latin typeface="+mj-lt"/>
            <a:ea typeface="+mn-ea"/>
            <a:cs typeface="Arial" pitchFamily="34" charset="0"/>
          </a:endParaRPr>
        </a:p>
      </dgm:t>
    </dgm:pt>
    <dgm:pt modelId="{98031A2F-825C-4760-A7DB-9226161166C4}" type="parTrans" cxnId="{BF213888-E39C-492D-A287-D5CA0A2AAA77}">
      <dgm:prSet/>
      <dgm:spPr/>
      <dgm:t>
        <a:bodyPr/>
        <a:lstStyle/>
        <a:p>
          <a:endParaRPr lang="es-PE" sz="900">
            <a:latin typeface="+mj-lt"/>
            <a:cs typeface="Arial" pitchFamily="34" charset="0"/>
          </a:endParaRPr>
        </a:p>
      </dgm:t>
    </dgm:pt>
    <dgm:pt modelId="{31BE1D60-E733-4A2D-8247-CB4A99FF9055}" type="sibTrans" cxnId="{BF213888-E39C-492D-A287-D5CA0A2AAA77}">
      <dgm:prSet custT="1"/>
      <dgm:spPr>
        <a:solidFill>
          <a:schemeClr val="bg1">
            <a:lumMod val="75000"/>
            <a:alpha val="90000"/>
          </a:schemeClr>
        </a:solidFill>
        <a:ln w="3175">
          <a:solidFill>
            <a:schemeClr val="bg1">
              <a:lumMod val="75000"/>
              <a:alpha val="90000"/>
            </a:schemeClr>
          </a:solidFill>
        </a:ln>
      </dgm:spPr>
      <dgm:t>
        <a:bodyPr/>
        <a:lstStyle/>
        <a:p>
          <a:endParaRPr lang="es-PE" sz="900">
            <a:latin typeface="+mj-lt"/>
            <a:cs typeface="Arial" pitchFamily="34" charset="0"/>
          </a:endParaRPr>
        </a:p>
      </dgm:t>
    </dgm:pt>
    <dgm:pt modelId="{54992F18-A5D4-4AA8-80B9-97C49B289D33}" type="pres">
      <dgm:prSet presAssocID="{6DF37B71-7B3B-44F1-96F5-6E46AF90C8AD}" presName="outerComposite" presStyleCnt="0">
        <dgm:presLayoutVars>
          <dgm:chMax val="5"/>
          <dgm:dir/>
          <dgm:resizeHandles val="exact"/>
        </dgm:presLayoutVars>
      </dgm:prSet>
      <dgm:spPr/>
    </dgm:pt>
    <dgm:pt modelId="{FCACC8AF-3748-479E-8671-4511F2035828}" type="pres">
      <dgm:prSet presAssocID="{6DF37B71-7B3B-44F1-96F5-6E46AF90C8AD}" presName="dummyMaxCanvas" presStyleCnt="0">
        <dgm:presLayoutVars/>
      </dgm:prSet>
      <dgm:spPr/>
    </dgm:pt>
    <dgm:pt modelId="{6518456F-8BFC-4146-8F3C-00F3DE6173A4}" type="pres">
      <dgm:prSet presAssocID="{6DF37B71-7B3B-44F1-96F5-6E46AF90C8AD}" presName="OneNode_1" presStyleLbl="node1" presStyleIdx="0" presStyleCnt="1">
        <dgm:presLayoutVars>
          <dgm:bulletEnabled val="1"/>
        </dgm:presLayoutVars>
      </dgm:prSet>
      <dgm:spPr/>
      <dgm:t>
        <a:bodyPr/>
        <a:lstStyle/>
        <a:p>
          <a:endParaRPr lang="es-PE"/>
        </a:p>
      </dgm:t>
    </dgm:pt>
  </dgm:ptLst>
  <dgm:cxnLst>
    <dgm:cxn modelId="{BF213888-E39C-492D-A287-D5CA0A2AAA77}" srcId="{6DF37B71-7B3B-44F1-96F5-6E46AF90C8AD}" destId="{0D6D29CC-4DB3-48E2-87D4-315BD8CFF353}" srcOrd="0" destOrd="0" parTransId="{98031A2F-825C-4760-A7DB-9226161166C4}" sibTransId="{31BE1D60-E733-4A2D-8247-CB4A99FF9055}"/>
    <dgm:cxn modelId="{7DA8191D-4443-49E7-94E4-045F5B6C69BC}" type="presOf" srcId="{6DF37B71-7B3B-44F1-96F5-6E46AF90C8AD}" destId="{54992F18-A5D4-4AA8-80B9-97C49B289D33}" srcOrd="0" destOrd="0" presId="urn:microsoft.com/office/officeart/2005/8/layout/vProcess5"/>
    <dgm:cxn modelId="{57184069-9474-418E-8B4E-608ADDEBE26E}" type="presOf" srcId="{0D6D29CC-4DB3-48E2-87D4-315BD8CFF353}" destId="{6518456F-8BFC-4146-8F3C-00F3DE6173A4}" srcOrd="0" destOrd="0" presId="urn:microsoft.com/office/officeart/2005/8/layout/vProcess5"/>
    <dgm:cxn modelId="{CA41FC7E-F7FB-4700-8705-8376947174D5}" type="presParOf" srcId="{54992F18-A5D4-4AA8-80B9-97C49B289D33}" destId="{FCACC8AF-3748-479E-8671-4511F2035828}" srcOrd="0" destOrd="0" presId="urn:microsoft.com/office/officeart/2005/8/layout/vProcess5"/>
    <dgm:cxn modelId="{D32648C4-BC96-4C8E-A91E-3E8233C3F8F9}" type="presParOf" srcId="{54992F18-A5D4-4AA8-80B9-97C49B289D33}" destId="{6518456F-8BFC-4146-8F3C-00F3DE6173A4}" srcOrd="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8456F-8BFC-4146-8F3C-00F3DE6173A4}">
      <dsp:nvSpPr>
        <dsp:cNvPr id="0" name=""/>
        <dsp:cNvSpPr/>
      </dsp:nvSpPr>
      <dsp:spPr>
        <a:xfrm>
          <a:off x="0" y="190494"/>
          <a:ext cx="5105266" cy="380989"/>
        </a:xfrm>
        <a:prstGeom prst="roundRect">
          <a:avLst>
            <a:gd name="adj" fmla="val 10000"/>
          </a:avLst>
        </a:prstGeom>
        <a:solidFill>
          <a:schemeClr val="bg1">
            <a:lumMod val="50000"/>
            <a:alpha val="16000"/>
          </a:schemeClr>
        </a:solidFill>
        <a:ln w="12700"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PE" sz="900" kern="1200" dirty="0">
              <a:latin typeface="+mj-lt"/>
            </a:rPr>
            <a:t>Capítulo 6: </a:t>
          </a:r>
          <a:r>
            <a:rPr lang="en-US" sz="900" kern="1200" dirty="0" smtClean="0"/>
            <a:t>Features of the framework for building applications integrating with messaging systems </a:t>
          </a:r>
          <a:endParaRPr lang="es-PE" sz="900" kern="1200" dirty="0">
            <a:latin typeface="+mj-lt"/>
            <a:ea typeface="+mn-ea"/>
            <a:cs typeface="Arial" pitchFamily="34" charset="0"/>
          </a:endParaRPr>
        </a:p>
      </dsp:txBody>
      <dsp:txXfrm>
        <a:off x="11159" y="201653"/>
        <a:ext cx="5082948" cy="35867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ángulo 5"/>
          <p:cNvSpPr/>
          <p:nvPr/>
        </p:nvSpPr>
        <p:spPr>
          <a:xfrm>
            <a:off x="97630" y="8982104"/>
            <a:ext cx="6836395" cy="230832"/>
          </a:xfrm>
          <a:prstGeom prst="rect">
            <a:avLst/>
          </a:prstGeom>
        </p:spPr>
        <p:txBody>
          <a:bodyPr wrap="square">
            <a:spAutoFit/>
          </a:bodyPr>
          <a:lstStyle/>
          <a:p>
            <a:pPr marR="1270">
              <a:spcAft>
                <a:spcPts val="0"/>
              </a:spcAft>
              <a:tabLst>
                <a:tab pos="2743200" algn="ctr"/>
                <a:tab pos="5486400" algn="r"/>
                <a:tab pos="5311140" algn="l"/>
              </a:tabLst>
            </a:pPr>
            <a:r>
              <a:rPr lang="en-US" sz="900" i="1" dirty="0">
                <a:solidFill>
                  <a:schemeClr val="tx1"/>
                </a:solidFill>
                <a:ea typeface="Times New Roman" panose="02020603050405020304" pitchFamily="18" charset="0"/>
              </a:rPr>
              <a:t>Cibertec </a:t>
            </a:r>
            <a:r>
              <a:rPr lang="en-US" sz="900" i="1" dirty="0" err="1">
                <a:solidFill>
                  <a:schemeClr val="tx1"/>
                </a:solidFill>
                <a:ea typeface="Times New Roman" panose="02020603050405020304" pitchFamily="18" charset="0"/>
              </a:rPr>
              <a:t>Perú</a:t>
            </a:r>
            <a:r>
              <a:rPr lang="en-US" sz="900" i="1" dirty="0">
                <a:solidFill>
                  <a:schemeClr val="tx1"/>
                </a:solidFill>
                <a:ea typeface="Times New Roman" panose="02020603050405020304" pitchFamily="18" charset="0"/>
              </a:rPr>
              <a:t> S.A.C - </a:t>
            </a:r>
            <a:r>
              <a:rPr lang="es-PE" sz="900" i="1" dirty="0"/>
              <a:t>Java 8.0 </a:t>
            </a:r>
            <a:r>
              <a:rPr lang="es-PE" sz="900" i="1" dirty="0" err="1"/>
              <a:t>Advanced</a:t>
            </a:r>
            <a:r>
              <a:rPr lang="es-PE" sz="900" i="1" dirty="0"/>
              <a:t> </a:t>
            </a:r>
            <a:r>
              <a:rPr lang="es-PE" sz="900" i="1" dirty="0" err="1"/>
              <a:t>Developer</a:t>
            </a:r>
            <a:r>
              <a:rPr lang="es-PE" sz="900" i="1" dirty="0"/>
              <a:t> </a:t>
            </a:r>
            <a:r>
              <a:rPr lang="en-US" sz="900" i="1" dirty="0">
                <a:solidFill>
                  <a:schemeClr val="tx1"/>
                </a:solidFill>
                <a:ea typeface="Times New Roman" panose="02020603050405020304" pitchFamily="18" charset="0"/>
              </a:rPr>
              <a:t>	</a:t>
            </a:r>
            <a:endParaRPr lang="es-PE" sz="900" i="1" dirty="0">
              <a:solidFill>
                <a:schemeClr val="tx1"/>
              </a:solidFill>
              <a:effectLst/>
              <a:latin typeface="Times New Roman" panose="02020603050405020304" pitchFamily="18" charset="0"/>
              <a:ea typeface="Times New Roman" panose="02020603050405020304" pitchFamily="18" charset="0"/>
            </a:endParaRPr>
          </a:p>
        </p:txBody>
      </p:sp>
      <p:sp>
        <p:nvSpPr>
          <p:cNvPr id="7" name="Marcador de número de diapositiva 3"/>
          <p:cNvSpPr>
            <a:spLocks noGrp="1"/>
          </p:cNvSpPr>
          <p:nvPr>
            <p:ph type="sldNum" sz="quarter" idx="3"/>
          </p:nvPr>
        </p:nvSpPr>
        <p:spPr>
          <a:xfrm>
            <a:off x="4943437" y="8896652"/>
            <a:ext cx="2024103" cy="310183"/>
          </a:xfrm>
          <a:prstGeom prst="rect">
            <a:avLst/>
          </a:prstGeom>
        </p:spPr>
        <p:txBody>
          <a:bodyPr vert="horz" lIns="91440" tIns="45720" rIns="91440" bIns="45720" rtlCol="0" anchor="b"/>
          <a:lstStyle>
            <a:lvl1pPr algn="r">
              <a:defRPr sz="1200"/>
            </a:lvl1pPr>
          </a:lstStyle>
          <a:p>
            <a:fld id="{2D275753-16DF-4C7D-BDAE-F5E0DF361801}" type="slidenum">
              <a:rPr lang="es-PE" sz="900" i="1" smtClean="0">
                <a:solidFill>
                  <a:schemeClr val="tx1"/>
                </a:solidFill>
              </a:rPr>
              <a:t>‹Nº›</a:t>
            </a:fld>
            <a:endParaRPr lang="es-PE" sz="900" i="1" dirty="0">
              <a:solidFill>
                <a:schemeClr val="tx1"/>
              </a:solidFill>
            </a:endParaRPr>
          </a:p>
        </p:txBody>
      </p:sp>
      <p:cxnSp>
        <p:nvCxnSpPr>
          <p:cNvPr id="8" name="Conector recto 7"/>
          <p:cNvCxnSpPr/>
          <p:nvPr/>
        </p:nvCxnSpPr>
        <p:spPr>
          <a:xfrm>
            <a:off x="0" y="8996912"/>
            <a:ext cx="7099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3 Grupo"/>
          <p:cNvGrpSpPr>
            <a:grpSpLocks/>
          </p:cNvGrpSpPr>
          <p:nvPr/>
        </p:nvGrpSpPr>
        <p:grpSpPr bwMode="auto">
          <a:xfrm>
            <a:off x="6086407" y="53505"/>
            <a:ext cx="807352" cy="526872"/>
            <a:chOff x="0" y="0"/>
            <a:chExt cx="1960685" cy="1178170"/>
          </a:xfrm>
        </p:grpSpPr>
        <p:pic>
          <p:nvPicPr>
            <p:cNvPr id="10" name="Imagen 1"/>
            <p:cNvPicPr>
              <a:picLocks noChangeAspect="1"/>
            </p:cNvPicPr>
            <p:nvPr/>
          </p:nvPicPr>
          <p:blipFill>
            <a:blip r:embed="rId2" cstate="print">
              <a:extLst>
                <a:ext uri="{28A0092B-C50C-407E-A947-70E740481C1C}">
                  <a14:useLocalDpi xmlns:a14="http://schemas.microsoft.com/office/drawing/2010/main" val="0"/>
                </a:ext>
              </a:extLst>
            </a:blip>
            <a:srcRect l="21629" t="24245" r="66458" b="54298"/>
            <a:stretch>
              <a:fillRect/>
            </a:stretch>
          </p:blipFill>
          <p:spPr bwMode="auto">
            <a:xfrm>
              <a:off x="624254" y="0"/>
              <a:ext cx="668216" cy="6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n 2"/>
            <p:cNvPicPr>
              <a:picLocks noChangeAspect="1"/>
            </p:cNvPicPr>
            <p:nvPr/>
          </p:nvPicPr>
          <p:blipFill>
            <a:blip r:embed="rId3" cstate="print">
              <a:extLst>
                <a:ext uri="{28A0092B-C50C-407E-A947-70E740481C1C}">
                  <a14:useLocalDpi xmlns:a14="http://schemas.microsoft.com/office/drawing/2010/main" val="0"/>
                </a:ext>
              </a:extLst>
            </a:blip>
            <a:srcRect l="34639" t="29260" r="23824" b="54298"/>
            <a:stretch>
              <a:fillRect/>
            </a:stretch>
          </p:blipFill>
          <p:spPr bwMode="auto">
            <a:xfrm>
              <a:off x="0" y="738554"/>
              <a:ext cx="1960685" cy="439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5428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Notes_TextBox_Placeholder"/>
          <p:cNvSpPr>
            <a:spLocks noGrp="1" noChangeArrowheads="1"/>
          </p:cNvSpPr>
          <p:nvPr/>
        </p:nvSpPr>
        <p:spPr bwMode="auto">
          <a:xfrm>
            <a:off x="547688" y="5278438"/>
            <a:ext cx="5942012" cy="319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lIns="12915" tIns="12915" rIns="12915" bIns="12915"/>
          <a:lstStyle>
            <a:lvl1pPr defTabSz="0">
              <a:spcBef>
                <a:spcPct val="30000"/>
              </a:spcBef>
              <a:defRPr sz="1200">
                <a:solidFill>
                  <a:schemeClr val="tx1"/>
                </a:solidFill>
                <a:latin typeface="Arial" pitchFamily="34" charset="0"/>
              </a:defRPr>
            </a:lvl1pPr>
            <a:lvl2pPr defTabSz="0">
              <a:spcBef>
                <a:spcPct val="30000"/>
              </a:spcBef>
              <a:defRPr sz="1200">
                <a:solidFill>
                  <a:schemeClr val="tx1"/>
                </a:solidFill>
                <a:latin typeface="Arial" pitchFamily="34" charset="0"/>
              </a:defRPr>
            </a:lvl2pPr>
            <a:lvl3pPr defTabSz="0">
              <a:spcBef>
                <a:spcPct val="30000"/>
              </a:spcBef>
              <a:defRPr sz="1200">
                <a:solidFill>
                  <a:schemeClr val="tx1"/>
                </a:solidFill>
                <a:latin typeface="Arial" pitchFamily="34" charset="0"/>
              </a:defRPr>
            </a:lvl3pPr>
            <a:lvl4pPr defTabSz="0">
              <a:spcBef>
                <a:spcPct val="30000"/>
              </a:spcBef>
              <a:defRPr sz="1200">
                <a:solidFill>
                  <a:schemeClr val="tx1"/>
                </a:solidFill>
                <a:latin typeface="Arial" pitchFamily="34" charset="0"/>
              </a:defRPr>
            </a:lvl4pPr>
            <a:lvl5pPr defTabSz="0">
              <a:spcBef>
                <a:spcPct val="30000"/>
              </a:spcBef>
              <a:defRPr sz="1200">
                <a:solidFill>
                  <a:schemeClr val="tx1"/>
                </a:solidFill>
                <a:latin typeface="Arial" pitchFamily="34" charset="0"/>
              </a:defRPr>
            </a:lvl5pPr>
            <a:lvl6pPr marL="457200" defTabSz="0" eaLnBrk="0" fontAlgn="base" hangingPunct="0">
              <a:spcBef>
                <a:spcPct val="30000"/>
              </a:spcBef>
              <a:spcAft>
                <a:spcPct val="0"/>
              </a:spcAft>
              <a:defRPr sz="1200">
                <a:solidFill>
                  <a:schemeClr val="tx1"/>
                </a:solidFill>
                <a:latin typeface="Arial" pitchFamily="34" charset="0"/>
              </a:defRPr>
            </a:lvl6pPr>
            <a:lvl7pPr marL="914400" defTabSz="0" eaLnBrk="0" fontAlgn="base" hangingPunct="0">
              <a:spcBef>
                <a:spcPct val="30000"/>
              </a:spcBef>
              <a:spcAft>
                <a:spcPct val="0"/>
              </a:spcAft>
              <a:defRPr sz="1200">
                <a:solidFill>
                  <a:schemeClr val="tx1"/>
                </a:solidFill>
                <a:latin typeface="Arial" pitchFamily="34" charset="0"/>
              </a:defRPr>
            </a:lvl7pPr>
            <a:lvl8pPr marL="1371600" defTabSz="0" eaLnBrk="0" fontAlgn="base" hangingPunct="0">
              <a:spcBef>
                <a:spcPct val="30000"/>
              </a:spcBef>
              <a:spcAft>
                <a:spcPct val="0"/>
              </a:spcAft>
              <a:defRPr sz="1200">
                <a:solidFill>
                  <a:schemeClr val="tx1"/>
                </a:solidFill>
                <a:latin typeface="Arial" pitchFamily="34" charset="0"/>
              </a:defRPr>
            </a:lvl8pPr>
            <a:lvl9pPr marL="1828800" defTabSz="0" eaLnBrk="0" fontAlgn="base" hangingPunct="0">
              <a:spcBef>
                <a:spcPct val="30000"/>
              </a:spcBef>
              <a:spcAft>
                <a:spcPct val="0"/>
              </a:spcAft>
              <a:defRPr sz="1200">
                <a:solidFill>
                  <a:schemeClr val="tx1"/>
                </a:solidFill>
                <a:latin typeface="Arial" pitchFamily="34" charset="0"/>
              </a:defRPr>
            </a:lvl9pPr>
          </a:lstStyle>
          <a:p>
            <a:pPr>
              <a:buFontTx/>
              <a:buNone/>
              <a:defRPr/>
            </a:pPr>
            <a:r>
              <a:rPr lang="es-PE" altLang="zh-CN"/>
              <a:t>Click to edit Master text styles</a:t>
            </a:r>
          </a:p>
          <a:p>
            <a:pPr>
              <a:buFontTx/>
              <a:buNone/>
              <a:defRPr/>
            </a:pPr>
            <a:r>
              <a:rPr lang="es-PE" altLang="zh-CN"/>
              <a:t>Second level</a:t>
            </a:r>
          </a:p>
          <a:p>
            <a:pPr>
              <a:buFontTx/>
              <a:buNone/>
              <a:defRPr/>
            </a:pPr>
            <a:r>
              <a:rPr lang="es-PE" altLang="zh-CN"/>
              <a:t>Third level</a:t>
            </a:r>
          </a:p>
          <a:p>
            <a:pPr>
              <a:buFontTx/>
              <a:buNone/>
              <a:defRPr/>
            </a:pPr>
            <a:r>
              <a:rPr lang="es-PE" altLang="zh-CN"/>
              <a:t>Fourth level</a:t>
            </a:r>
          </a:p>
          <a:p>
            <a:pPr>
              <a:buFontTx/>
              <a:buNone/>
              <a:defRPr/>
            </a:pPr>
            <a:r>
              <a:rPr lang="es-PE" altLang="zh-CN"/>
              <a:t>Fifth level</a:t>
            </a:r>
          </a:p>
        </p:txBody>
      </p:sp>
      <p:sp>
        <p:nvSpPr>
          <p:cNvPr id="2051" name="Rectangle 11"/>
          <p:cNvSpPr>
            <a:spLocks noGrp="1" noChangeArrowheads="1"/>
          </p:cNvSpPr>
          <p:nvPr>
            <p:ph type="ftr" sz="quarter" idx="4"/>
          </p:nvPr>
        </p:nvSpPr>
        <p:spPr bwMode="auto">
          <a:xfrm>
            <a:off x="457200" y="8791575"/>
            <a:ext cx="60769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100" b="1"/>
            </a:lvl1pPr>
          </a:lstStyle>
          <a:p>
            <a:pPr>
              <a:defRPr/>
            </a:pPr>
            <a:r>
              <a:rPr lang="en-US" altLang="es-PE"/>
              <a:t>1 - 3</a:t>
            </a:r>
            <a:endParaRPr lang="es-PE" altLang="en-US" sz="1800" b="0"/>
          </a:p>
        </p:txBody>
      </p:sp>
    </p:spTree>
    <p:extLst>
      <p:ext uri="{BB962C8B-B14F-4D97-AF65-F5344CB8AC3E}">
        <p14:creationId xmlns:p14="http://schemas.microsoft.com/office/powerpoint/2010/main" val="188844697"/>
      </p:ext>
    </p:extLst>
  </p:cSld>
  <p:clrMap bg1="lt1" tx1="dk1" bg2="lt2" tx2="dk2" accent1="accent1" accent2="accent2" accent3="accent3" accent4="accent4" accent5="accent5" accent6="accent6" hlink="hlink" folHlink="folHlink"/>
  <p:hf hdr="0" dt="0"/>
  <p:notesStyle>
    <a:lvl1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algn="ctr" eaLnBrk="1" hangingPunct="1">
              <a:buClr>
                <a:srgbClr val="000000"/>
              </a:buClr>
              <a:buFont typeface="Arial" charset="0"/>
              <a:buNone/>
            </a:pPr>
            <a:r>
              <a:rPr lang="en-US" altLang="es-PE" sz="27700" b="1">
                <a:solidFill>
                  <a:srgbClr val="CCCCCC"/>
                </a:solidFill>
                <a:latin typeface="Times New Roman" pitchFamily="18" charset="0"/>
              </a:rPr>
              <a:t>4</a:t>
            </a:r>
            <a:endParaRPr lang="en-US" altLang="es-PE" sz="27700" b="1" dirty="0">
              <a:solidFill>
                <a:srgbClr val="CCCCCC"/>
              </a:solidFill>
              <a:latin typeface="Times New Roman" pitchFamily="18" charset="0"/>
            </a:endParaRP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Click to edit Master title style</a:t>
            </a:r>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r>
              <a:rPr lang="en-US"/>
              <a:t>Click to edit Master subtitle style</a:t>
            </a:r>
          </a:p>
        </p:txBody>
      </p:sp>
      <p:sp>
        <p:nvSpPr>
          <p:cNvPr id="7" name="Slide_Copyright"/>
          <p:cNvSpPr>
            <a:spLocks noChangeArrowheads="1"/>
          </p:cNvSpPr>
          <p:nvPr userDrawn="1"/>
        </p:nvSpPr>
        <p:spPr bwMode="auto">
          <a:xfrm>
            <a:off x="2517775" y="6564666"/>
            <a:ext cx="41021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s-ES" sz="1000" i="1" kern="1200" dirty="0">
                <a:solidFill>
                  <a:schemeClr val="tx1">
                    <a:lumMod val="50000"/>
                    <a:lumOff val="50000"/>
                  </a:schemeClr>
                </a:solidFill>
                <a:effectLst/>
                <a:latin typeface="Arial" charset="0"/>
                <a:ea typeface="+mn-ea"/>
                <a:cs typeface="Arial" charset="0"/>
              </a:rPr>
              <a:t>Copyright © Todos los Derechos Reservados - Cibertec Perú SAC</a:t>
            </a:r>
            <a:r>
              <a:rPr lang="en-US" altLang="es-PE" sz="1000" i="1" dirty="0">
                <a:solidFill>
                  <a:schemeClr val="tx1">
                    <a:lumMod val="50000"/>
                    <a:lumOff val="50000"/>
                  </a:schemeClr>
                </a:solidFill>
              </a:rPr>
              <a:t>.</a:t>
            </a:r>
          </a:p>
        </p:txBody>
      </p:sp>
      <p:pic>
        <p:nvPicPr>
          <p:cNvPr id="8" name="Imagen 7"/>
          <p:cNvPicPr>
            <a:picLocks noChangeAspect="1"/>
          </p:cNvPicPr>
          <p:nvPr userDrawn="1"/>
        </p:nvPicPr>
        <p:blipFill rotWithShape="1">
          <a:blip r:embed="rId2"/>
          <a:srcRect l="26000" t="4480" r="8000"/>
          <a:stretch/>
        </p:blipFill>
        <p:spPr>
          <a:xfrm>
            <a:off x="6748696" y="6531523"/>
            <a:ext cx="2057400" cy="219992"/>
          </a:xfrm>
          <a:prstGeom prst="rect">
            <a:avLst/>
          </a:prstGeom>
        </p:spPr>
      </p:pic>
    </p:spTree>
    <p:extLst>
      <p:ext uri="{BB962C8B-B14F-4D97-AF65-F5344CB8AC3E}">
        <p14:creationId xmlns:p14="http://schemas.microsoft.com/office/powerpoint/2010/main" val="301310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860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232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vl3pPr marL="1146175" indent="-457200">
              <a:buFont typeface="+mj-lt"/>
              <a:buAutoNum type="alphaU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5126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46849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609600" y="439738"/>
            <a:ext cx="7918450" cy="876300"/>
          </a:xfrm>
        </p:spPr>
        <p:txBody>
          <a:bodyPr/>
          <a:lstStyle/>
          <a:p>
            <a:r>
              <a:rPr lang="es-ES"/>
              <a:t>Haga clic para modificar el estilo de título del patrón</a:t>
            </a:r>
            <a:endParaRPr lang="es-PE"/>
          </a:p>
        </p:txBody>
      </p:sp>
    </p:spTree>
    <p:extLst>
      <p:ext uri="{BB962C8B-B14F-4D97-AF65-F5344CB8AC3E}">
        <p14:creationId xmlns:p14="http://schemas.microsoft.com/office/powerpoint/2010/main" val="4069078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Slide_PlaceholderText"/>
          <p:cNvSpPr>
            <a:spLocks noGrp="1" noChangeArrowheads="1"/>
          </p:cNvSpPr>
          <p:nvPr>
            <p:ph type="body" idx="1"/>
          </p:nvPr>
        </p:nvSpPr>
        <p:spPr bwMode="gray">
          <a:xfrm>
            <a:off x="609600" y="1447800"/>
            <a:ext cx="791845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spAutoFit/>
          </a:bodyPr>
          <a:lstStyle/>
          <a:p>
            <a:pPr lvl="0"/>
            <a:r>
              <a:rPr lang="en-US" altLang="es-PE" dirty="0"/>
              <a:t>Click to edit Master text styles</a:t>
            </a:r>
          </a:p>
          <a:p>
            <a:pPr lvl="1"/>
            <a:r>
              <a:rPr lang="en-US" altLang="es-PE" dirty="0"/>
              <a:t>Second level</a:t>
            </a:r>
          </a:p>
          <a:p>
            <a:pPr lvl="2"/>
            <a:r>
              <a:rPr lang="en-US" altLang="es-PE" dirty="0"/>
              <a:t>Third level</a:t>
            </a:r>
          </a:p>
          <a:p>
            <a:pPr lvl="3"/>
            <a:r>
              <a:rPr lang="en-US" altLang="es-PE" dirty="0"/>
              <a:t>Fourth level</a:t>
            </a:r>
          </a:p>
          <a:p>
            <a:pPr lvl="4"/>
            <a:r>
              <a:rPr lang="en-US" altLang="es-PE" dirty="0"/>
              <a:t>Fifth level</a:t>
            </a:r>
          </a:p>
        </p:txBody>
      </p:sp>
      <p:sp>
        <p:nvSpPr>
          <p:cNvPr id="1028" name="Slide_Copyright"/>
          <p:cNvSpPr>
            <a:spLocks noChangeArrowheads="1"/>
          </p:cNvSpPr>
          <p:nvPr/>
        </p:nvSpPr>
        <p:spPr bwMode="auto">
          <a:xfrm>
            <a:off x="2517775" y="6564666"/>
            <a:ext cx="41021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s-ES" sz="1000" i="1" kern="1200" dirty="0">
                <a:solidFill>
                  <a:schemeClr val="tx1">
                    <a:lumMod val="50000"/>
                    <a:lumOff val="50000"/>
                  </a:schemeClr>
                </a:solidFill>
                <a:effectLst/>
                <a:latin typeface="Arial" charset="0"/>
                <a:ea typeface="+mn-ea"/>
                <a:cs typeface="Arial" charset="0"/>
              </a:rPr>
              <a:t>Copyright © Todos los Derechos Reservados - Cibertec Perú SAC</a:t>
            </a:r>
            <a:r>
              <a:rPr lang="en-US" altLang="es-PE" sz="1000" i="1" dirty="0">
                <a:solidFill>
                  <a:schemeClr val="tx1">
                    <a:lumMod val="50000"/>
                    <a:lumOff val="50000"/>
                  </a:schemeClr>
                </a:solidFill>
              </a:rPr>
              <a:t>.</a:t>
            </a:r>
          </a:p>
        </p:txBody>
      </p:sp>
      <p:sp>
        <p:nvSpPr>
          <p:cNvPr id="1029" name="Slide_PlaceholderTitle"/>
          <p:cNvSpPr>
            <a:spLocks noGrp="1" noChangeArrowheads="1"/>
          </p:cNvSpPr>
          <p:nvPr>
            <p:ph type="title"/>
          </p:nvPr>
        </p:nvSpPr>
        <p:spPr bwMode="auto">
          <a:xfrm>
            <a:off x="609600" y="439738"/>
            <a:ext cx="79184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bodyPr>
          <a:lstStyle/>
          <a:p>
            <a:pPr lvl="0"/>
            <a:r>
              <a:rPr lang="en-US" altLang="es-PE"/>
              <a:t>Click to edit Master title style</a:t>
            </a:r>
          </a:p>
        </p:txBody>
      </p:sp>
      <p:sp>
        <p:nvSpPr>
          <p:cNvPr id="1030" name="Slide_Page_Number"/>
          <p:cNvSpPr>
            <a:spLocks noChangeArrowheads="1"/>
          </p:cNvSpPr>
          <p:nvPr/>
        </p:nvSpPr>
        <p:spPr bwMode="auto">
          <a:xfrm>
            <a:off x="457200" y="6572603"/>
            <a:ext cx="965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US" altLang="es-PE" sz="1000" dirty="0">
                <a:solidFill>
                  <a:schemeClr val="tx1">
                    <a:lumMod val="50000"/>
                    <a:lumOff val="50000"/>
                  </a:schemeClr>
                </a:solidFill>
              </a:rPr>
              <a:t>1 - </a:t>
            </a:r>
            <a:fld id="{CC6CCC35-D252-4A19-A0BD-32E64AD2563A}" type="slidenum">
              <a:rPr lang="en-US" altLang="es-PE" sz="1000">
                <a:solidFill>
                  <a:schemeClr val="tx1">
                    <a:lumMod val="50000"/>
                    <a:lumOff val="50000"/>
                  </a:schemeClr>
                </a:solidFill>
              </a:rPr>
              <a:pPr algn="just" eaLnBrk="1" hangingPunct="1"/>
              <a:t>‹Nº›</a:t>
            </a:fld>
            <a:endParaRPr lang="en-US" altLang="es-PE" sz="1000" dirty="0">
              <a:solidFill>
                <a:schemeClr val="tx1">
                  <a:lumMod val="50000"/>
                  <a:lumOff val="50000"/>
                </a:schemeClr>
              </a:solidFill>
            </a:endParaRPr>
          </a:p>
        </p:txBody>
      </p:sp>
      <p:pic>
        <p:nvPicPr>
          <p:cNvPr id="2" name="Imagen 1"/>
          <p:cNvPicPr>
            <a:picLocks noChangeAspect="1"/>
          </p:cNvPicPr>
          <p:nvPr userDrawn="1"/>
        </p:nvPicPr>
        <p:blipFill rotWithShape="1">
          <a:blip r:embed="rId8"/>
          <a:srcRect l="26000" t="4480" r="8000"/>
          <a:stretch/>
        </p:blipFill>
        <p:spPr>
          <a:xfrm>
            <a:off x="6748696" y="6531523"/>
            <a:ext cx="2057400" cy="219992"/>
          </a:xfrm>
          <a:prstGeom prst="rect">
            <a:avLst/>
          </a:prstGeom>
        </p:spPr>
      </p:pic>
    </p:spTree>
    <p:extLst>
      <p:ext uri="{BB962C8B-B14F-4D97-AF65-F5344CB8AC3E}">
        <p14:creationId xmlns:p14="http://schemas.microsoft.com/office/powerpoint/2010/main" val="423549090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txStyles>
    <p:title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marL="7938" indent="7938" algn="l" defTabSz="228600" rtl="0" eaLnBrk="0" fontAlgn="base" hangingPunct="0">
        <a:spcBef>
          <a:spcPct val="20000"/>
        </a:spcBef>
        <a:spcAft>
          <a:spcPct val="0"/>
        </a:spcAft>
        <a:buClr>
          <a:srgbClr val="000000"/>
        </a:buClr>
        <a:buFont typeface="Arial"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C0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C0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rgbClr val="C00000"/>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4272">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gif"/><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docs.spring.io/spring-amqp/docs/2.3.0-SNAPSHOT/reference/html/#resources" TargetMode="External"/><Relationship Id="rId2" Type="http://schemas.openxmlformats.org/officeDocument/2006/relationships/hyperlink" Target="https://docs.spring.io/spring-amqp/docs/1.4.5.RELEASE/reference/html/amqp.html" TargetMode="External"/><Relationship Id="rId1" Type="http://schemas.openxmlformats.org/officeDocument/2006/relationships/slideLayout" Target="../slideLayouts/slideLayout2.xml"/><Relationship Id="rId5" Type="http://schemas.openxmlformats.org/officeDocument/2006/relationships/hyperlink" Target="https://docs.microsoft.com/es-es/azure/developer/java/spring-framework/configure-spring-cloud-stream-binder-java-app-with-service-bus" TargetMode="External"/><Relationship Id="rId4" Type="http://schemas.openxmlformats.org/officeDocument/2006/relationships/hyperlink" Target="https://docs.microsoft.com/es-es/azure/service-bus-messaging/service-bus-amqp-overvie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Title_Gray_Number"/>
          <p:cNvSpPr>
            <a:spLocks noChangeArrowheads="1"/>
          </p:cNvSpPr>
          <p:nvPr/>
        </p:nvSpPr>
        <p:spPr bwMode="auto">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a:defRPr>
                <a:solidFill>
                  <a:schemeClr val="tx1"/>
                </a:solidFill>
                <a:latin typeface="Arial" pitchFamily="34" charset="0"/>
                <a:ea typeface="SimSun" pitchFamily="2" charset="-122"/>
                <a:sym typeface="Arial" pitchFamily="34" charset="0"/>
              </a:defRPr>
            </a:lvl1pPr>
            <a:lvl2pPr marL="742950" indent="-285750">
              <a:defRPr>
                <a:solidFill>
                  <a:schemeClr val="tx1"/>
                </a:solidFill>
                <a:latin typeface="Arial" pitchFamily="34" charset="0"/>
                <a:ea typeface="SimSun" pitchFamily="2" charset="-122"/>
                <a:sym typeface="Arial" pitchFamily="34" charset="0"/>
              </a:defRPr>
            </a:lvl2pPr>
            <a:lvl3pPr marL="1143000" indent="-228600">
              <a:defRPr>
                <a:solidFill>
                  <a:schemeClr val="tx1"/>
                </a:solidFill>
                <a:latin typeface="Arial" pitchFamily="34" charset="0"/>
                <a:ea typeface="SimSun" pitchFamily="2" charset="-122"/>
                <a:sym typeface="Arial" pitchFamily="34" charset="0"/>
              </a:defRPr>
            </a:lvl3pPr>
            <a:lvl4pPr marL="1600200" indent="-228600">
              <a:defRPr>
                <a:solidFill>
                  <a:schemeClr val="tx1"/>
                </a:solidFill>
                <a:latin typeface="Arial" pitchFamily="34" charset="0"/>
                <a:ea typeface="SimSun" pitchFamily="2" charset="-122"/>
                <a:sym typeface="Arial" pitchFamily="34" charset="0"/>
              </a:defRPr>
            </a:lvl4pPr>
            <a:lvl5pPr marL="2057400" indent="-228600">
              <a:defRPr>
                <a:solidFill>
                  <a:schemeClr val="tx1"/>
                </a:solidFill>
                <a:latin typeface="Arial" pitchFamily="34" charset="0"/>
                <a:ea typeface="SimSun" pitchFamily="2" charset="-122"/>
                <a:sym typeface="Arial" pitchFamily="34" charset="0"/>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9pPr>
          </a:lstStyle>
          <a:p>
            <a:pPr algn="ctr" eaLnBrk="1" hangingPunct="1"/>
            <a:r>
              <a:rPr lang="es-PE" altLang="zh-CN" sz="27700" b="1" dirty="0">
                <a:solidFill>
                  <a:srgbClr val="CCCCCC"/>
                </a:solidFill>
                <a:latin typeface="Times New Roman" pitchFamily="18" charset="0"/>
                <a:sym typeface="Times New Roman" pitchFamily="18" charset="0"/>
              </a:rPr>
              <a:t>6</a:t>
            </a:r>
            <a:endParaRPr lang="es-PE" altLang="zh-CN" dirty="0"/>
          </a:p>
        </p:txBody>
      </p:sp>
      <p:sp>
        <p:nvSpPr>
          <p:cNvPr id="2051" name="Slide_Copyright"/>
          <p:cNvSpPr>
            <a:spLocks noChangeArrowheads="1"/>
          </p:cNvSpPr>
          <p:nvPr/>
        </p:nvSpPr>
        <p:spPr bwMode="auto">
          <a:xfrm>
            <a:off x="2517775" y="6564313"/>
            <a:ext cx="41021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nchor="ctr"/>
          <a:lstStyle>
            <a:lvl1pPr>
              <a:defRPr>
                <a:solidFill>
                  <a:schemeClr val="tx1"/>
                </a:solidFill>
                <a:latin typeface="Arial" pitchFamily="34" charset="0"/>
                <a:ea typeface="SimSun" pitchFamily="2" charset="-122"/>
                <a:sym typeface="Arial" pitchFamily="34" charset="0"/>
              </a:defRPr>
            </a:lvl1pPr>
            <a:lvl2pPr marL="742950" indent="-285750">
              <a:defRPr>
                <a:solidFill>
                  <a:schemeClr val="tx1"/>
                </a:solidFill>
                <a:latin typeface="Arial" pitchFamily="34" charset="0"/>
                <a:ea typeface="SimSun" pitchFamily="2" charset="-122"/>
                <a:sym typeface="Arial" pitchFamily="34" charset="0"/>
              </a:defRPr>
            </a:lvl2pPr>
            <a:lvl3pPr marL="1143000" indent="-228600">
              <a:defRPr>
                <a:solidFill>
                  <a:schemeClr val="tx1"/>
                </a:solidFill>
                <a:latin typeface="Arial" pitchFamily="34" charset="0"/>
                <a:ea typeface="SimSun" pitchFamily="2" charset="-122"/>
                <a:sym typeface="Arial" pitchFamily="34" charset="0"/>
              </a:defRPr>
            </a:lvl3pPr>
            <a:lvl4pPr marL="1600200" indent="-228600">
              <a:defRPr>
                <a:solidFill>
                  <a:schemeClr val="tx1"/>
                </a:solidFill>
                <a:latin typeface="Arial" pitchFamily="34" charset="0"/>
                <a:ea typeface="SimSun" pitchFamily="2" charset="-122"/>
                <a:sym typeface="Arial" pitchFamily="34" charset="0"/>
              </a:defRPr>
            </a:lvl4pPr>
            <a:lvl5pPr marL="2057400" indent="-228600">
              <a:defRPr>
                <a:solidFill>
                  <a:schemeClr val="tx1"/>
                </a:solidFill>
                <a:latin typeface="Arial" pitchFamily="34" charset="0"/>
                <a:ea typeface="SimSun" pitchFamily="2" charset="-122"/>
                <a:sym typeface="Arial" pitchFamily="34" charset="0"/>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9pPr>
          </a:lstStyle>
          <a:p>
            <a:pPr algn="ctr" eaLnBrk="1" hangingPunct="1"/>
            <a:r>
              <a:rPr lang="es-PE" altLang="zh-CN" sz="1000" i="1">
                <a:solidFill>
                  <a:srgbClr val="7F7F7F"/>
                </a:solidFill>
              </a:rPr>
              <a:t>Copyright © Todos los Derechos Reservados - Cibertec Perú SAC.</a:t>
            </a:r>
          </a:p>
        </p:txBody>
      </p:sp>
      <p:pic>
        <p:nvPicPr>
          <p:cNvPr id="2052" name="Imagen 7"/>
          <p:cNvPicPr>
            <a:picLocks noChangeAspect="1" noChangeArrowheads="1"/>
          </p:cNvPicPr>
          <p:nvPr/>
        </p:nvPicPr>
        <p:blipFill>
          <a:blip r:embed="rId2">
            <a:extLst>
              <a:ext uri="{28A0092B-C50C-407E-A947-70E740481C1C}">
                <a14:useLocalDpi xmlns:a14="http://schemas.microsoft.com/office/drawing/2010/main" val="0"/>
              </a:ext>
            </a:extLst>
          </a:blip>
          <a:srcRect l="25999" t="4480" r="7999"/>
          <a:stretch>
            <a:fillRect/>
          </a:stretch>
        </p:blipFill>
        <p:spPr bwMode="auto">
          <a:xfrm>
            <a:off x="6748463" y="6530975"/>
            <a:ext cx="205740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10"/>
          <p:cNvSpPr>
            <a:spLocks noGrp="1" noChangeArrowheads="1"/>
          </p:cNvSpPr>
          <p:nvPr>
            <p:ph type="title"/>
          </p:nvPr>
        </p:nvSpPr>
        <p:spPr>
          <a:xfrm>
            <a:off x="914400" y="2667000"/>
            <a:ext cx="7315200" cy="6858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pPr>
            <a:r>
              <a:rPr lang="en-US" dirty="0"/>
              <a:t>Features of the framework for building applications integrating with messaging systems </a:t>
            </a:r>
            <a:endParaRPr lang="es-PE" altLang="zh-CN" dirty="0">
              <a:ea typeface="SimSun" pitchFamily="2" charset="-122"/>
            </a:endParaRPr>
          </a:p>
        </p:txBody>
      </p:sp>
      <p:sp>
        <p:nvSpPr>
          <p:cNvPr id="2054" name="Subtitle 5"/>
          <p:cNvSpPr>
            <a:spLocks noGrp="1" noChangeArrowheads="1"/>
          </p:cNvSpPr>
          <p:nvPr>
            <p:ph type="subTitle" idx="4294967295"/>
          </p:nvPr>
        </p:nvSpPr>
        <p:spPr>
          <a:xfrm>
            <a:off x="0" y="4419600"/>
            <a:ext cx="9144000" cy="365125"/>
          </a:xfrm>
          <a:extLst>
            <a:ext uri="{91240B29-F687-4F45-9708-019B960494DF}">
              <a14:hiddenLine xmlns:a14="http://schemas.microsoft.com/office/drawing/2010/main" w="9525">
                <a:solidFill>
                  <a:srgbClr val="000000"/>
                </a:solidFill>
                <a:miter lim="800000"/>
                <a:headEnd/>
                <a:tailEnd/>
              </a14:hiddenLine>
            </a:ext>
          </a:extLst>
        </p:spPr>
        <p:txBody>
          <a:bodyPr/>
          <a:lstStyle/>
          <a:p>
            <a:pPr indent="0" algn="ctr">
              <a:buFont typeface="Arial" pitchFamily="34" charset="0"/>
              <a:buNone/>
            </a:pPr>
            <a:r>
              <a:rPr lang="es-PE" altLang="zh-CN" dirty="0">
                <a:ea typeface="SimSun" pitchFamily="2" charset="-122"/>
              </a:rPr>
              <a:t>Java </a:t>
            </a:r>
            <a:r>
              <a:rPr lang="en-US" dirty="0"/>
              <a:t>Backend Developer I</a:t>
            </a:r>
            <a:endParaRPr lang="es-PE" altLang="zh-CN" dirty="0">
              <a:ea typeface="SimSun" pitchFamily="2" charset="-122"/>
            </a:endParaRPr>
          </a:p>
        </p:txBody>
      </p:sp>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228600"/>
            <a:ext cx="2715242" cy="457200"/>
          </a:xfrm>
          <a:prstGeom prst="rect">
            <a:avLst/>
          </a:prstGeom>
        </p:spPr>
      </p:pic>
      <p:graphicFrame>
        <p:nvGraphicFramePr>
          <p:cNvPr id="10" name="Diagrama 9"/>
          <p:cNvGraphicFramePr>
            <a:graphicFrameLocks/>
          </p:cNvGraphicFramePr>
          <p:nvPr>
            <p:extLst>
              <p:ext uri="{D42A27DB-BD31-4B8C-83A1-F6EECF244321}">
                <p14:modId xmlns:p14="http://schemas.microsoft.com/office/powerpoint/2010/main" val="584049597"/>
              </p:ext>
            </p:extLst>
          </p:nvPr>
        </p:nvGraphicFramePr>
        <p:xfrm>
          <a:off x="381110" y="228684"/>
          <a:ext cx="5105266" cy="7619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s-PE" sz="2800" dirty="0" smtClean="0"/>
              <a:t>AMQP vs </a:t>
            </a:r>
            <a:r>
              <a:rPr lang="en-US" sz="2800" dirty="0" smtClean="0"/>
              <a:t>JMS</a:t>
            </a: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3682034"/>
          </a:xfrm>
          <a:extLst>
            <a:ext uri="{91240B29-F687-4F45-9708-019B960494DF}">
              <a14:hiddenLine xmlns:a14="http://schemas.microsoft.com/office/drawing/2010/main" w="9525">
                <a:solidFill>
                  <a:srgbClr val="000000"/>
                </a:solidFill>
                <a:miter lim="800000"/>
                <a:headEnd/>
                <a:tailEnd/>
              </a14:hiddenLine>
            </a:ext>
          </a:extLst>
        </p:spPr>
        <p:txBody>
          <a:bodyPr/>
          <a:lstStyle/>
          <a:p>
            <a:pPr lvl="0" algn="just"/>
            <a:r>
              <a:rPr lang="es-PE" b="1" u="sng" dirty="0" smtClean="0"/>
              <a:t>Comparativa</a:t>
            </a:r>
            <a:endParaRPr lang="es-PE" b="1" u="sng" dirty="0" smtClean="0"/>
          </a:p>
          <a:p>
            <a:pPr lvl="0" algn="just"/>
            <a:r>
              <a:rPr lang="es-PE" dirty="0" smtClean="0"/>
              <a:t>JMS </a:t>
            </a:r>
            <a:r>
              <a:rPr lang="es-PE" dirty="0"/>
              <a:t>es una API Java estándar para comunicarse con Middleware Orientado a Mensajes (MOM).</a:t>
            </a:r>
          </a:p>
          <a:p>
            <a:pPr lvl="0" algn="just"/>
            <a:r>
              <a:rPr lang="es-PE" dirty="0" smtClean="0"/>
              <a:t>JMS </a:t>
            </a:r>
            <a:r>
              <a:rPr lang="es-PE" dirty="0"/>
              <a:t>es parte de Java J2EE, y está definido por JSR 914. Se considera robusto y maduro.</a:t>
            </a:r>
          </a:p>
          <a:p>
            <a:pPr lvl="0" algn="just"/>
            <a:r>
              <a:rPr lang="es-PE" dirty="0"/>
              <a:t>JMS permite que dos aplicaciones Java diferentes se comuniquen, esas aplicaciones podrían estar utilizando clientes JMS y aún así ser capaces de comunicarse, pero seguir desacopladas</a:t>
            </a:r>
            <a:r>
              <a:rPr lang="es-PE" dirty="0" smtClean="0"/>
              <a:t>.</a:t>
            </a:r>
          </a:p>
          <a:p>
            <a:pPr lvl="0" algn="just"/>
            <a:endParaRPr lang="es-PE" dirty="0"/>
          </a:p>
        </p:txBody>
      </p:sp>
    </p:spTree>
    <p:extLst>
      <p:ext uri="{BB962C8B-B14F-4D97-AF65-F5344CB8AC3E}">
        <p14:creationId xmlns:p14="http://schemas.microsoft.com/office/powerpoint/2010/main" val="224690385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s-PE" sz="2800" dirty="0" smtClean="0"/>
              <a:t>AMQP vs </a:t>
            </a:r>
            <a:r>
              <a:rPr lang="en-US" sz="2800" dirty="0" smtClean="0"/>
              <a:t>JMS</a:t>
            </a: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3682034"/>
          </a:xfrm>
          <a:extLst>
            <a:ext uri="{91240B29-F687-4F45-9708-019B960494DF}">
              <a14:hiddenLine xmlns:a14="http://schemas.microsoft.com/office/drawing/2010/main" w="9525">
                <a:solidFill>
                  <a:srgbClr val="000000"/>
                </a:solidFill>
                <a:miter lim="800000"/>
                <a:headEnd/>
                <a:tailEnd/>
              </a14:hiddenLine>
            </a:ext>
          </a:extLst>
        </p:spPr>
        <p:txBody>
          <a:bodyPr/>
          <a:lstStyle/>
          <a:p>
            <a:pPr lvl="0" algn="just"/>
            <a:r>
              <a:rPr lang="es-PE" b="1" u="sng" dirty="0" smtClean="0"/>
              <a:t>Comparativa</a:t>
            </a:r>
            <a:endParaRPr lang="es-PE" b="1" u="sng" dirty="0" smtClean="0"/>
          </a:p>
          <a:p>
            <a:pPr lvl="0" algn="just"/>
            <a:r>
              <a:rPr lang="es-PE" dirty="0"/>
              <a:t>Si </a:t>
            </a:r>
            <a:r>
              <a:rPr lang="es-PE" dirty="0" smtClean="0"/>
              <a:t>se requiere un </a:t>
            </a:r>
            <a:r>
              <a:rPr lang="es-PE" dirty="0" err="1" smtClean="0"/>
              <a:t>broker</a:t>
            </a:r>
            <a:r>
              <a:rPr lang="es-PE" dirty="0" smtClean="0"/>
              <a:t> de </a:t>
            </a:r>
            <a:r>
              <a:rPr lang="es-PE" dirty="0"/>
              <a:t>mensajería JMS, probablemente </a:t>
            </a:r>
            <a:r>
              <a:rPr lang="es-PE" dirty="0" smtClean="0"/>
              <a:t>se seleccione como cliente </a:t>
            </a:r>
            <a:r>
              <a:rPr lang="es-PE" dirty="0" err="1"/>
              <a:t>ActiveMQ</a:t>
            </a:r>
            <a:r>
              <a:rPr lang="es-PE" dirty="0"/>
              <a:t> </a:t>
            </a:r>
            <a:r>
              <a:rPr lang="es-PE" dirty="0" smtClean="0"/>
              <a:t>dentro del código por ser más </a:t>
            </a:r>
            <a:r>
              <a:rPr lang="es-PE" dirty="0"/>
              <a:t>popular.</a:t>
            </a:r>
          </a:p>
          <a:p>
            <a:pPr lvl="0" algn="just"/>
            <a:r>
              <a:rPr lang="es-PE" dirty="0" smtClean="0"/>
              <a:t>Por </a:t>
            </a:r>
            <a:r>
              <a:rPr lang="es-PE" dirty="0"/>
              <a:t>lo tanto, JMS permite que los componentes de Java envíen y reciban mensajes de manera confiable, con solo unas pocas líneas de código, que aún no se han acoplado libremente.</a:t>
            </a:r>
          </a:p>
          <a:p>
            <a:pPr lvl="0" algn="just"/>
            <a:r>
              <a:rPr lang="es-PE" dirty="0" smtClean="0"/>
              <a:t>Uno </a:t>
            </a:r>
            <a:r>
              <a:rPr lang="es-PE" dirty="0"/>
              <a:t>puede reemplazar cualquier </a:t>
            </a:r>
            <a:r>
              <a:rPr lang="es-PE" dirty="0" err="1" smtClean="0"/>
              <a:t>broker</a:t>
            </a:r>
            <a:r>
              <a:rPr lang="es-PE" dirty="0" smtClean="0"/>
              <a:t> JMS </a:t>
            </a:r>
            <a:r>
              <a:rPr lang="es-PE" dirty="0"/>
              <a:t>con otro con cambios mínimos o incluso sin cambios en su código.</a:t>
            </a:r>
          </a:p>
          <a:p>
            <a:pPr lvl="0" algn="just"/>
            <a:endParaRPr lang="es-PE" dirty="0"/>
          </a:p>
        </p:txBody>
      </p:sp>
    </p:spTree>
    <p:extLst>
      <p:ext uri="{BB962C8B-B14F-4D97-AF65-F5344CB8AC3E}">
        <p14:creationId xmlns:p14="http://schemas.microsoft.com/office/powerpoint/2010/main" val="385874874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s-PE" sz="2800" dirty="0" smtClean="0"/>
              <a:t>AMQP vs </a:t>
            </a:r>
            <a:r>
              <a:rPr lang="en-US" sz="2800" dirty="0" smtClean="0"/>
              <a:t>JMS</a:t>
            </a: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765407"/>
          </a:xfrm>
          <a:extLst>
            <a:ext uri="{91240B29-F687-4F45-9708-019B960494DF}">
              <a14:hiddenLine xmlns:a14="http://schemas.microsoft.com/office/drawing/2010/main" w="9525">
                <a:solidFill>
                  <a:srgbClr val="000000"/>
                </a:solidFill>
                <a:miter lim="800000"/>
                <a:headEnd/>
                <a:tailEnd/>
              </a14:hiddenLine>
            </a:ext>
          </a:extLst>
        </p:spPr>
        <p:txBody>
          <a:bodyPr/>
          <a:lstStyle/>
          <a:p>
            <a:pPr lvl="0" algn="just"/>
            <a:r>
              <a:rPr lang="es-PE" b="1" u="sng" dirty="0" smtClean="0"/>
              <a:t>Comparativa</a:t>
            </a:r>
            <a:endParaRPr lang="es-PE" b="1" u="sng" dirty="0" smtClean="0"/>
          </a:p>
          <a:p>
            <a:pPr lvl="0" algn="just"/>
            <a:r>
              <a:rPr lang="es-PE" dirty="0" smtClean="0"/>
              <a:t>AMQP es </a:t>
            </a:r>
            <a:r>
              <a:rPr lang="es-PE" dirty="0"/>
              <a:t>una especie de protocolo de capa de aplicación estándar abierto para entregar mensajes que fue desarrollado inicialmente por </a:t>
            </a:r>
            <a:r>
              <a:rPr lang="es-PE" dirty="0" err="1"/>
              <a:t>O'Hara</a:t>
            </a:r>
            <a:r>
              <a:rPr lang="es-PE" dirty="0"/>
              <a:t> de </a:t>
            </a:r>
            <a:r>
              <a:rPr lang="es-PE" dirty="0" err="1"/>
              <a:t>JPMorgan</a:t>
            </a:r>
            <a:r>
              <a:rPr lang="es-PE" dirty="0"/>
              <a:t>.</a:t>
            </a:r>
          </a:p>
          <a:p>
            <a:pPr lvl="0" algn="just"/>
            <a:r>
              <a:rPr lang="es-PE" dirty="0" smtClean="0"/>
              <a:t>AMQP </a:t>
            </a:r>
            <a:r>
              <a:rPr lang="es-PE" dirty="0"/>
              <a:t>puede poner en cola y </a:t>
            </a:r>
            <a:r>
              <a:rPr lang="es-PE" dirty="0" err="1"/>
              <a:t>enrutar</a:t>
            </a:r>
            <a:r>
              <a:rPr lang="es-PE" dirty="0"/>
              <a:t> mensajes. Puede ir P-2-P (One-2-One), publicar / suscribirse, y algo más, de manera confiable y segura.</a:t>
            </a:r>
            <a:endParaRPr lang="es-PE" dirty="0" smtClean="0"/>
          </a:p>
          <a:p>
            <a:pPr lvl="0" algn="just"/>
            <a:r>
              <a:rPr lang="es-PE" dirty="0"/>
              <a:t>Si desea AMQP, probablemente elija </a:t>
            </a:r>
            <a:r>
              <a:rPr lang="es-PE" dirty="0" err="1"/>
              <a:t>RabbitMQ</a:t>
            </a:r>
            <a:r>
              <a:rPr lang="es-PE" dirty="0"/>
              <a:t>, </a:t>
            </a:r>
            <a:r>
              <a:rPr lang="es-PE" dirty="0" err="1"/>
              <a:t>Qpid</a:t>
            </a:r>
            <a:r>
              <a:rPr lang="es-PE" dirty="0"/>
              <a:t> o </a:t>
            </a:r>
            <a:r>
              <a:rPr lang="es-PE" dirty="0" err="1"/>
              <a:t>StormMQ</a:t>
            </a:r>
            <a:r>
              <a:rPr lang="es-PE" dirty="0"/>
              <a:t>.</a:t>
            </a:r>
          </a:p>
          <a:p>
            <a:pPr lvl="0" algn="just"/>
            <a:r>
              <a:rPr lang="es-PE" dirty="0" smtClean="0"/>
              <a:t>AMQP </a:t>
            </a:r>
            <a:r>
              <a:rPr lang="es-PE" dirty="0"/>
              <a:t>proporciona una descripción sobre cómo se debe construir un mensaje. No proporciona una API sobre cómo se debe enviar el mensaje.</a:t>
            </a:r>
          </a:p>
          <a:p>
            <a:pPr lvl="0" algn="just"/>
            <a:endParaRPr lang="es-PE" dirty="0"/>
          </a:p>
        </p:txBody>
      </p:sp>
    </p:spTree>
    <p:extLst>
      <p:ext uri="{BB962C8B-B14F-4D97-AF65-F5344CB8AC3E}">
        <p14:creationId xmlns:p14="http://schemas.microsoft.com/office/powerpoint/2010/main" val="85350656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s-PE" sz="2800" dirty="0" smtClean="0"/>
              <a:t>AMQP vs </a:t>
            </a:r>
            <a:r>
              <a:rPr lang="en-US" sz="2800" dirty="0" smtClean="0"/>
              <a:t>JMS</a:t>
            </a: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765407"/>
          </a:xfrm>
          <a:extLst>
            <a:ext uri="{91240B29-F687-4F45-9708-019B960494DF}">
              <a14:hiddenLine xmlns:a14="http://schemas.microsoft.com/office/drawing/2010/main" w="9525">
                <a:solidFill>
                  <a:srgbClr val="000000"/>
                </a:solidFill>
                <a:miter lim="800000"/>
                <a:headEnd/>
                <a:tailEnd/>
              </a14:hiddenLine>
            </a:ext>
          </a:extLst>
        </p:spPr>
        <p:txBody>
          <a:bodyPr/>
          <a:lstStyle/>
          <a:p>
            <a:pPr lvl="0" algn="just"/>
            <a:r>
              <a:rPr lang="es-PE" b="1" u="sng" dirty="0" smtClean="0"/>
              <a:t>Comparativa</a:t>
            </a:r>
            <a:endParaRPr lang="es-PE" b="1" u="sng" dirty="0" smtClean="0"/>
          </a:p>
          <a:p>
            <a:pPr lvl="0" algn="just"/>
            <a:r>
              <a:rPr lang="es-PE" dirty="0" smtClean="0"/>
              <a:t>JMS </a:t>
            </a:r>
            <a:r>
              <a:rPr lang="es-PE" dirty="0"/>
              <a:t>es una API y AMQP es un protocolo.</a:t>
            </a:r>
          </a:p>
          <a:p>
            <a:pPr lvl="0" algn="just"/>
            <a:r>
              <a:rPr lang="es-PE" dirty="0" smtClean="0"/>
              <a:t>JMS</a:t>
            </a:r>
            <a:r>
              <a:rPr lang="es-PE" dirty="0"/>
              <a:t>, cuando se definió, en realidad no forzó un protocolo entre el cliente JMS y el servidor de mensajería JMS.</a:t>
            </a:r>
          </a:p>
          <a:p>
            <a:pPr lvl="0" algn="just"/>
            <a:r>
              <a:rPr lang="es-PE" dirty="0" smtClean="0"/>
              <a:t>El </a:t>
            </a:r>
            <a:r>
              <a:rPr lang="es-PE" dirty="0"/>
              <a:t>cliente JMS, que implementa la API JMS, puede usar cualquier protocolo para comunicarse con el servidor JMS. Sin embargo, el cliente JMS debe asegurarse de cumplir con la API JMS. </a:t>
            </a:r>
            <a:endParaRPr lang="es-PE" dirty="0" smtClean="0"/>
          </a:p>
          <a:p>
            <a:pPr lvl="0" algn="just"/>
            <a:r>
              <a:rPr lang="es-PE" dirty="0"/>
              <a:t>AMQP, por otro lado, no es más que un protocolo entre un cliente de mensajería y el servidor de mensajería. Por lo tanto, un cliente JMS puede usar AMQP como protocolo para comunicarse con el servidor de mensajería.</a:t>
            </a:r>
          </a:p>
          <a:p>
            <a:pPr lvl="0" algn="just"/>
            <a:endParaRPr lang="es-PE" dirty="0"/>
          </a:p>
        </p:txBody>
      </p:sp>
    </p:spTree>
    <p:extLst>
      <p:ext uri="{BB962C8B-B14F-4D97-AF65-F5344CB8AC3E}">
        <p14:creationId xmlns:p14="http://schemas.microsoft.com/office/powerpoint/2010/main" val="421711223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s-PE" sz="2800" dirty="0" smtClean="0"/>
              <a:t>AMQP vs </a:t>
            </a:r>
            <a:r>
              <a:rPr lang="en-US" sz="2800" dirty="0" smtClean="0"/>
              <a:t>JMS</a:t>
            </a: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697696"/>
          </a:xfrm>
          <a:extLst>
            <a:ext uri="{91240B29-F687-4F45-9708-019B960494DF}">
              <a14:hiddenLine xmlns:a14="http://schemas.microsoft.com/office/drawing/2010/main" w="9525">
                <a:solidFill>
                  <a:srgbClr val="000000"/>
                </a:solidFill>
                <a:miter lim="800000"/>
                <a:headEnd/>
                <a:tailEnd/>
              </a14:hiddenLine>
            </a:ext>
          </a:extLst>
        </p:spPr>
        <p:txBody>
          <a:bodyPr/>
          <a:lstStyle/>
          <a:p>
            <a:pPr lvl="0" algn="just"/>
            <a:r>
              <a:rPr lang="es-PE" b="1" u="sng" dirty="0" smtClean="0"/>
              <a:t>Comparativa</a:t>
            </a:r>
            <a:endParaRPr lang="es-PE" b="1" u="sng" dirty="0" smtClean="0"/>
          </a:p>
          <a:p>
            <a:pPr lvl="0" algn="just"/>
            <a:r>
              <a:rPr lang="es-PE" dirty="0" smtClean="0"/>
              <a:t>De </a:t>
            </a:r>
            <a:r>
              <a:rPr lang="es-PE" dirty="0"/>
              <a:t>hecho, </a:t>
            </a:r>
            <a:r>
              <a:rPr lang="es-PE" dirty="0" smtClean="0"/>
              <a:t>por </a:t>
            </a:r>
            <a:r>
              <a:rPr lang="es-PE" dirty="0"/>
              <a:t>ejemplo, </a:t>
            </a:r>
            <a:r>
              <a:rPr lang="es-PE" dirty="0" err="1"/>
              <a:t>ActiveMQ</a:t>
            </a:r>
            <a:r>
              <a:rPr lang="es-PE" dirty="0"/>
              <a:t> ofrece soporte para </a:t>
            </a:r>
            <a:r>
              <a:rPr lang="es-PE" dirty="0" smtClean="0"/>
              <a:t>AMQP.</a:t>
            </a:r>
            <a:endParaRPr lang="es-PE" dirty="0"/>
          </a:p>
          <a:p>
            <a:pPr lvl="0" algn="just"/>
            <a:r>
              <a:rPr lang="es-PE" dirty="0" smtClean="0"/>
              <a:t>Si </a:t>
            </a:r>
            <a:r>
              <a:rPr lang="es-PE" dirty="0"/>
              <a:t>bien hay implementaciones como </a:t>
            </a:r>
            <a:r>
              <a:rPr lang="es-PE" dirty="0" err="1"/>
              <a:t>ActiveMQ</a:t>
            </a:r>
            <a:r>
              <a:rPr lang="es-PE" dirty="0"/>
              <a:t>, </a:t>
            </a:r>
            <a:r>
              <a:rPr lang="es-PE" dirty="0" smtClean="0"/>
              <a:t>y </a:t>
            </a:r>
            <a:r>
              <a:rPr lang="es-PE" dirty="0" err="1"/>
              <a:t>SonicMQ</a:t>
            </a:r>
            <a:r>
              <a:rPr lang="es-PE" dirty="0"/>
              <a:t>, que ofrecen cierto nivel de interoperabilidad de productos cruzados, esto se hace a través de protocolos propietarios, API y bibliotecas de clientes. No puede simplemente reemplazar un </a:t>
            </a:r>
            <a:r>
              <a:rPr lang="es-PE" dirty="0" err="1" smtClean="0"/>
              <a:t>broker</a:t>
            </a:r>
            <a:r>
              <a:rPr lang="es-PE" dirty="0" smtClean="0"/>
              <a:t> </a:t>
            </a:r>
            <a:r>
              <a:rPr lang="es-PE" dirty="0"/>
              <a:t>con otra sin ir a su código, como fue el caso de las aplicaciones Java. </a:t>
            </a:r>
            <a:endParaRPr lang="es-PE" dirty="0" smtClean="0"/>
          </a:p>
          <a:p>
            <a:pPr lvl="0" algn="just"/>
            <a:r>
              <a:rPr lang="es-PE" dirty="0" smtClean="0"/>
              <a:t>Estamos </a:t>
            </a:r>
            <a:r>
              <a:rPr lang="es-PE" dirty="0"/>
              <a:t>profundamente acoplados aquí a un </a:t>
            </a:r>
            <a:r>
              <a:rPr lang="es-PE" dirty="0" err="1" smtClean="0"/>
              <a:t>broker</a:t>
            </a:r>
            <a:r>
              <a:rPr lang="es-PE" dirty="0" smtClean="0"/>
              <a:t> específico </a:t>
            </a:r>
            <a:r>
              <a:rPr lang="es-PE" dirty="0"/>
              <a:t>que no puede reemplazarse fácilmente, si eso es posible.</a:t>
            </a:r>
          </a:p>
          <a:p>
            <a:pPr lvl="0" algn="just"/>
            <a:r>
              <a:rPr lang="es-PE" dirty="0" smtClean="0"/>
              <a:t>AMQP </a:t>
            </a:r>
            <a:r>
              <a:rPr lang="es-PE" dirty="0"/>
              <a:t>se basa en un protocolo de cable binario que fue diseñado para la interoperabilidad entre diferentes proveedores y plataformas</a:t>
            </a:r>
            <a:r>
              <a:rPr lang="es-PE" dirty="0" smtClean="0"/>
              <a:t>. (</a:t>
            </a:r>
            <a:r>
              <a:rPr lang="es-PE" dirty="0" err="1" smtClean="0"/>
              <a:t>Vendors</a:t>
            </a:r>
            <a:r>
              <a:rPr lang="es-PE" dirty="0" smtClean="0"/>
              <a:t>).</a:t>
            </a:r>
            <a:endParaRPr lang="es-PE" dirty="0"/>
          </a:p>
        </p:txBody>
      </p:sp>
    </p:spTree>
    <p:extLst>
      <p:ext uri="{BB962C8B-B14F-4D97-AF65-F5344CB8AC3E}">
        <p14:creationId xmlns:p14="http://schemas.microsoft.com/office/powerpoint/2010/main" val="360226467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s-PE" sz="2800" dirty="0" smtClean="0"/>
              <a:t>AMQP vs </a:t>
            </a:r>
            <a:r>
              <a:rPr lang="en-US" sz="2800" dirty="0" smtClean="0"/>
              <a:t>JMS</a:t>
            </a: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5374805"/>
          </a:xfrm>
          <a:extLst>
            <a:ext uri="{91240B29-F687-4F45-9708-019B960494DF}">
              <a14:hiddenLine xmlns:a14="http://schemas.microsoft.com/office/drawing/2010/main" w="9525">
                <a:solidFill>
                  <a:srgbClr val="000000"/>
                </a:solidFill>
                <a:miter lim="800000"/>
                <a:headEnd/>
                <a:tailEnd/>
              </a14:hiddenLine>
            </a:ext>
          </a:extLst>
        </p:spPr>
        <p:txBody>
          <a:bodyPr/>
          <a:lstStyle/>
          <a:p>
            <a:pPr lvl="0" algn="just"/>
            <a:r>
              <a:rPr lang="es-PE" b="1" u="sng" dirty="0" smtClean="0"/>
              <a:t>Comparativa</a:t>
            </a:r>
            <a:endParaRPr lang="es-PE" b="1" u="sng" dirty="0" smtClean="0"/>
          </a:p>
          <a:p>
            <a:pPr lvl="0" algn="just"/>
            <a:r>
              <a:rPr lang="es-PE" dirty="0" smtClean="0"/>
              <a:t>Avancemos </a:t>
            </a:r>
            <a:r>
              <a:rPr lang="es-PE" dirty="0"/>
              <a:t>un paso más y consideremos el caso en el que un cliente Java desea enviar un mensaje a un cliente Ruby. O viceversa. El cliente Ruby no puede hablar JMS, por lo que necesitamos un intermediario de mensajes que pueda unir las dos plataformas, Java y Ruby. Es posible que queramos usar STOMP para eso a través de </a:t>
            </a:r>
            <a:r>
              <a:rPr lang="es-PE" dirty="0" err="1"/>
              <a:t>ActiveMQ</a:t>
            </a:r>
            <a:r>
              <a:rPr lang="es-PE" dirty="0"/>
              <a:t>. </a:t>
            </a:r>
            <a:endParaRPr lang="es-PE" dirty="0" smtClean="0"/>
          </a:p>
          <a:p>
            <a:pPr lvl="0" algn="just"/>
            <a:r>
              <a:rPr lang="es-PE" dirty="0" smtClean="0"/>
              <a:t>Eso </a:t>
            </a:r>
            <a:r>
              <a:rPr lang="es-PE" dirty="0"/>
              <a:t>parece resolver el problema, pero </a:t>
            </a:r>
            <a:r>
              <a:rPr lang="es-PE" dirty="0" smtClean="0"/>
              <a:t>debido a ello estamos </a:t>
            </a:r>
            <a:r>
              <a:rPr lang="es-PE" dirty="0"/>
              <a:t>acoplados a una solución de proveedor específica</a:t>
            </a:r>
            <a:r>
              <a:rPr lang="es-PE" dirty="0" smtClean="0"/>
              <a:t>.</a:t>
            </a:r>
          </a:p>
          <a:p>
            <a:pPr algn="just"/>
            <a:r>
              <a:rPr lang="es-PE" dirty="0"/>
              <a:t>Pero, ¿qué sucede si se trata de un cliente C # que habla de la API NMS que intenta conectarse a un cliente Ruby que está configurado para usar STOMP? No va a funcionar En el escenario de la vida real, podemos dar muchos más ejemplos utilizando combinaciones de plataformas mixtas y </a:t>
            </a:r>
            <a:r>
              <a:rPr lang="es-PE" dirty="0" smtClean="0"/>
              <a:t>requisitos. </a:t>
            </a:r>
            <a:endParaRPr lang="es-PE" dirty="0"/>
          </a:p>
          <a:p>
            <a:pPr lvl="0" algn="just"/>
            <a:endParaRPr lang="es-PE" dirty="0" smtClean="0"/>
          </a:p>
        </p:txBody>
      </p:sp>
    </p:spTree>
    <p:extLst>
      <p:ext uri="{BB962C8B-B14F-4D97-AF65-F5344CB8AC3E}">
        <p14:creationId xmlns:p14="http://schemas.microsoft.com/office/powerpoint/2010/main" val="282138393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s-PE" sz="2800" dirty="0" smtClean="0"/>
              <a:t>AMQP vs </a:t>
            </a:r>
            <a:r>
              <a:rPr lang="en-US" sz="2800" dirty="0" smtClean="0"/>
              <a:t>JMS</a:t>
            </a: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3208058"/>
          </a:xfrm>
          <a:extLst>
            <a:ext uri="{91240B29-F687-4F45-9708-019B960494DF}">
              <a14:hiddenLine xmlns:a14="http://schemas.microsoft.com/office/drawing/2010/main" w="9525">
                <a:solidFill>
                  <a:srgbClr val="000000"/>
                </a:solidFill>
                <a:miter lim="800000"/>
                <a:headEnd/>
                <a:tailEnd/>
              </a14:hiddenLine>
            </a:ext>
          </a:extLst>
        </p:spPr>
        <p:txBody>
          <a:bodyPr/>
          <a:lstStyle/>
          <a:p>
            <a:pPr lvl="0" algn="just"/>
            <a:r>
              <a:rPr lang="es-PE" b="1" u="sng" dirty="0" smtClean="0"/>
              <a:t>Comparativa</a:t>
            </a:r>
            <a:endParaRPr lang="es-PE" b="1" u="sng" dirty="0" smtClean="0"/>
          </a:p>
          <a:p>
            <a:pPr lvl="0" algn="just"/>
            <a:r>
              <a:rPr lang="es-PE" dirty="0" smtClean="0"/>
              <a:t>Aquí </a:t>
            </a:r>
            <a:r>
              <a:rPr lang="es-PE" dirty="0"/>
              <a:t>es donde AMQP se está volviendo útil. AMQP proporciona un protocolo de </a:t>
            </a:r>
            <a:r>
              <a:rPr lang="es-PE" u="sng" dirty="0"/>
              <a:t>mensajería estándar</a:t>
            </a:r>
            <a:r>
              <a:rPr lang="es-PE" dirty="0"/>
              <a:t> que se encuentra en todas las plataformas. No importa qué cliente AMQP se use, siempre y cuando </a:t>
            </a:r>
            <a:r>
              <a:rPr lang="es-PE" dirty="0" smtClean="0"/>
              <a:t>sea AMQP</a:t>
            </a:r>
            <a:r>
              <a:rPr lang="es-PE" dirty="0"/>
              <a:t>, se mantendrá. El cliente que usa AMQP es completamente independiente en cuanto a qué API de cliente AMQP o </a:t>
            </a:r>
            <a:r>
              <a:rPr lang="es-PE" dirty="0" err="1"/>
              <a:t>broker</a:t>
            </a:r>
            <a:r>
              <a:rPr lang="es-PE" dirty="0"/>
              <a:t> AMQP se usa.</a:t>
            </a:r>
          </a:p>
          <a:p>
            <a:pPr lvl="0" algn="just"/>
            <a:r>
              <a:rPr lang="es-PE" dirty="0" smtClean="0"/>
              <a:t>Finalmente se puede concluir en que AMQP </a:t>
            </a:r>
            <a:r>
              <a:rPr lang="es-PE" dirty="0"/>
              <a:t>trata de definir el 'qué' y JMS trata de definir el 'cómo'.</a:t>
            </a:r>
            <a:endParaRPr lang="es-PE" dirty="0"/>
          </a:p>
        </p:txBody>
      </p:sp>
    </p:spTree>
    <p:extLst>
      <p:ext uri="{BB962C8B-B14F-4D97-AF65-F5344CB8AC3E}">
        <p14:creationId xmlns:p14="http://schemas.microsoft.com/office/powerpoint/2010/main" val="194870462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smtClean="0"/>
              <a:t>JMS Implementations</a:t>
            </a: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765407"/>
          </a:xfrm>
          <a:extLst>
            <a:ext uri="{91240B29-F687-4F45-9708-019B960494DF}">
              <a14:hiddenLine xmlns:a14="http://schemas.microsoft.com/office/drawing/2010/main" w="9525">
                <a:solidFill>
                  <a:srgbClr val="000000"/>
                </a:solidFill>
                <a:miter lim="800000"/>
                <a:headEnd/>
                <a:tailEnd/>
              </a14:hiddenLine>
            </a:ext>
          </a:extLst>
        </p:spPr>
        <p:txBody>
          <a:bodyPr/>
          <a:lstStyle/>
          <a:p>
            <a:pPr marL="350838" indent="-342900">
              <a:buFont typeface="Arial" panose="020B0604020202020204" pitchFamily="34" charset="0"/>
              <a:buChar char="•"/>
            </a:pPr>
            <a:r>
              <a:rPr lang="es-PE" dirty="0"/>
              <a:t>Amazon </a:t>
            </a:r>
            <a:r>
              <a:rPr lang="es-PE" dirty="0" err="1"/>
              <a:t>SQS's</a:t>
            </a:r>
            <a:r>
              <a:rPr lang="es-PE" dirty="0"/>
              <a:t> Java </a:t>
            </a:r>
            <a:r>
              <a:rPr lang="es-PE" dirty="0" err="1"/>
              <a:t>Messaging</a:t>
            </a:r>
            <a:r>
              <a:rPr lang="es-PE" dirty="0"/>
              <a:t> Library</a:t>
            </a:r>
          </a:p>
          <a:p>
            <a:pPr marL="350838" indent="-342900">
              <a:buFont typeface="Arial" panose="020B0604020202020204" pitchFamily="34" charset="0"/>
              <a:buChar char="•"/>
            </a:pPr>
            <a:r>
              <a:rPr lang="es-PE" dirty="0"/>
              <a:t>Apache </a:t>
            </a:r>
            <a:r>
              <a:rPr lang="es-PE" dirty="0" err="1"/>
              <a:t>ActiveMQ</a:t>
            </a:r>
            <a:endParaRPr lang="es-PE" dirty="0"/>
          </a:p>
          <a:p>
            <a:pPr marL="350838" indent="-342900">
              <a:buFont typeface="Arial" panose="020B0604020202020204" pitchFamily="34" charset="0"/>
              <a:buChar char="•"/>
            </a:pPr>
            <a:r>
              <a:rPr lang="es-PE" dirty="0"/>
              <a:t>Apache </a:t>
            </a:r>
            <a:r>
              <a:rPr lang="es-PE" dirty="0" err="1"/>
              <a:t>Qpid</a:t>
            </a:r>
            <a:r>
              <a:rPr lang="es-PE" dirty="0"/>
              <a:t>, </a:t>
            </a:r>
            <a:r>
              <a:rPr lang="es-PE" dirty="0" smtClean="0"/>
              <a:t>usando</a:t>
            </a:r>
            <a:r>
              <a:rPr lang="es-PE" dirty="0"/>
              <a:t> </a:t>
            </a:r>
            <a:r>
              <a:rPr lang="es-PE" dirty="0" smtClean="0"/>
              <a:t>AMQP</a:t>
            </a:r>
            <a:endParaRPr lang="es-PE" dirty="0"/>
          </a:p>
          <a:p>
            <a:pPr marL="350838" indent="-342900">
              <a:buFont typeface="Arial" panose="020B0604020202020204" pitchFamily="34" charset="0"/>
              <a:buChar char="•"/>
            </a:pPr>
            <a:r>
              <a:rPr lang="es-PE" dirty="0"/>
              <a:t>IBM MQ (</a:t>
            </a:r>
            <a:r>
              <a:rPr lang="es-PE" dirty="0" smtClean="0"/>
              <a:t>formalmente </a:t>
            </a:r>
            <a:r>
              <a:rPr lang="es-PE" dirty="0" err="1"/>
              <a:t>MQSeries</a:t>
            </a:r>
            <a:r>
              <a:rPr lang="es-PE" dirty="0"/>
              <a:t>, </a:t>
            </a:r>
            <a:r>
              <a:rPr lang="es-PE" dirty="0" smtClean="0"/>
              <a:t>y </a:t>
            </a:r>
            <a:r>
              <a:rPr lang="es-PE" dirty="0" err="1" smtClean="0"/>
              <a:t>WebSphere</a:t>
            </a:r>
            <a:r>
              <a:rPr lang="es-PE" dirty="0" smtClean="0"/>
              <a:t> </a:t>
            </a:r>
            <a:r>
              <a:rPr lang="es-PE" dirty="0"/>
              <a:t>MQ)</a:t>
            </a:r>
          </a:p>
          <a:p>
            <a:pPr marL="350838" indent="-342900">
              <a:buFont typeface="Arial" panose="020B0604020202020204" pitchFamily="34" charset="0"/>
              <a:buChar char="•"/>
            </a:pPr>
            <a:r>
              <a:rPr lang="es-PE" dirty="0"/>
              <a:t>IBM </a:t>
            </a:r>
            <a:r>
              <a:rPr lang="es-PE" dirty="0" err="1"/>
              <a:t>WebSphere</a:t>
            </a:r>
            <a:r>
              <a:rPr lang="es-PE" dirty="0"/>
              <a:t> </a:t>
            </a:r>
            <a:r>
              <a:rPr lang="es-PE" dirty="0" err="1"/>
              <a:t>Application</a:t>
            </a:r>
            <a:r>
              <a:rPr lang="es-PE" dirty="0"/>
              <a:t> </a:t>
            </a:r>
            <a:r>
              <a:rPr lang="es-PE" dirty="0" err="1"/>
              <a:t>Server's</a:t>
            </a:r>
            <a:r>
              <a:rPr lang="es-PE" dirty="0"/>
              <a:t> </a:t>
            </a:r>
            <a:r>
              <a:rPr lang="es-PE" dirty="0" err="1"/>
              <a:t>Service</a:t>
            </a:r>
            <a:r>
              <a:rPr lang="es-PE" dirty="0"/>
              <a:t> </a:t>
            </a:r>
            <a:r>
              <a:rPr lang="es-PE" dirty="0" err="1"/>
              <a:t>Integration</a:t>
            </a:r>
            <a:r>
              <a:rPr lang="es-PE" dirty="0"/>
              <a:t> Bus (</a:t>
            </a:r>
            <a:r>
              <a:rPr lang="es-PE" dirty="0" err="1"/>
              <a:t>SIBus</a:t>
            </a:r>
            <a:r>
              <a:rPr lang="es-PE" dirty="0" smtClean="0"/>
              <a:t>)</a:t>
            </a:r>
            <a:endParaRPr lang="es-PE" dirty="0"/>
          </a:p>
          <a:p>
            <a:pPr marL="350838" indent="-342900">
              <a:buFont typeface="Arial" panose="020B0604020202020204" pitchFamily="34" charset="0"/>
              <a:buChar char="•"/>
            </a:pPr>
            <a:r>
              <a:rPr lang="es-PE" dirty="0" err="1"/>
              <a:t>JBoss</a:t>
            </a:r>
            <a:r>
              <a:rPr lang="es-PE" dirty="0"/>
              <a:t> </a:t>
            </a:r>
            <a:r>
              <a:rPr lang="es-PE" dirty="0" err="1"/>
              <a:t>Messaging</a:t>
            </a:r>
            <a:r>
              <a:rPr lang="es-PE" dirty="0"/>
              <a:t> and </a:t>
            </a:r>
            <a:r>
              <a:rPr lang="es-PE" dirty="0" err="1"/>
              <a:t>HornetQ</a:t>
            </a:r>
            <a:r>
              <a:rPr lang="es-PE" dirty="0"/>
              <a:t> </a:t>
            </a:r>
            <a:r>
              <a:rPr lang="es-PE" dirty="0" err="1"/>
              <a:t>from</a:t>
            </a:r>
            <a:r>
              <a:rPr lang="es-PE" dirty="0"/>
              <a:t> </a:t>
            </a:r>
            <a:r>
              <a:rPr lang="es-PE" dirty="0" err="1"/>
              <a:t>JBoss</a:t>
            </a:r>
            <a:endParaRPr lang="es-PE" dirty="0"/>
          </a:p>
          <a:p>
            <a:pPr marL="350838" indent="-342900">
              <a:buFont typeface="Arial" panose="020B0604020202020204" pitchFamily="34" charset="0"/>
              <a:buChar char="•"/>
            </a:pPr>
            <a:r>
              <a:rPr lang="es-PE" dirty="0"/>
              <a:t>JORAM </a:t>
            </a:r>
            <a:r>
              <a:rPr lang="es-PE" dirty="0" err="1"/>
              <a:t>from</a:t>
            </a:r>
            <a:r>
              <a:rPr lang="es-PE" dirty="0"/>
              <a:t> </a:t>
            </a:r>
            <a:r>
              <a:rPr lang="es-PE" dirty="0" err="1"/>
              <a:t>the</a:t>
            </a:r>
            <a:r>
              <a:rPr lang="es-PE" dirty="0"/>
              <a:t> OW2 </a:t>
            </a:r>
            <a:r>
              <a:rPr lang="es-PE" dirty="0" err="1"/>
              <a:t>Consortium</a:t>
            </a:r>
            <a:endParaRPr lang="es-PE" dirty="0"/>
          </a:p>
          <a:p>
            <a:pPr marL="350838" indent="-342900">
              <a:buFont typeface="Arial" panose="020B0604020202020204" pitchFamily="34" charset="0"/>
              <a:buChar char="•"/>
            </a:pPr>
            <a:r>
              <a:rPr lang="es-PE" dirty="0"/>
              <a:t>Open </a:t>
            </a:r>
            <a:r>
              <a:rPr lang="es-PE" dirty="0" err="1"/>
              <a:t>Message</a:t>
            </a:r>
            <a:r>
              <a:rPr lang="es-PE" dirty="0"/>
              <a:t> </a:t>
            </a:r>
            <a:r>
              <a:rPr lang="es-PE" dirty="0" err="1"/>
              <a:t>Queue</a:t>
            </a:r>
            <a:r>
              <a:rPr lang="es-PE" dirty="0"/>
              <a:t> </a:t>
            </a:r>
            <a:r>
              <a:rPr lang="es-PE" dirty="0" err="1"/>
              <a:t>from</a:t>
            </a:r>
            <a:r>
              <a:rPr lang="es-PE" dirty="0"/>
              <a:t> Oracle</a:t>
            </a:r>
          </a:p>
          <a:p>
            <a:pPr marL="350838" indent="-342900">
              <a:buFont typeface="Arial" panose="020B0604020202020204" pitchFamily="34" charset="0"/>
              <a:buChar char="•"/>
            </a:pPr>
            <a:r>
              <a:rPr lang="es-PE" dirty="0" err="1"/>
              <a:t>OpenJMS</a:t>
            </a:r>
            <a:r>
              <a:rPr lang="es-PE" dirty="0"/>
              <a:t> </a:t>
            </a:r>
            <a:r>
              <a:rPr lang="es-PE" dirty="0" err="1"/>
              <a:t>from</a:t>
            </a:r>
            <a:r>
              <a:rPr lang="es-PE" dirty="0"/>
              <a:t> </a:t>
            </a:r>
            <a:r>
              <a:rPr lang="es-PE" dirty="0" err="1"/>
              <a:t>the</a:t>
            </a:r>
            <a:r>
              <a:rPr lang="es-PE" dirty="0"/>
              <a:t> </a:t>
            </a:r>
            <a:r>
              <a:rPr lang="es-PE" dirty="0" err="1"/>
              <a:t>OpenJMS</a:t>
            </a:r>
            <a:r>
              <a:rPr lang="es-PE" dirty="0"/>
              <a:t> </a:t>
            </a:r>
            <a:r>
              <a:rPr lang="es-PE" dirty="0" err="1"/>
              <a:t>Group</a:t>
            </a:r>
            <a:endParaRPr lang="es-PE" dirty="0"/>
          </a:p>
          <a:p>
            <a:pPr marL="350838" indent="-342900">
              <a:buFont typeface="Arial" panose="020B0604020202020204" pitchFamily="34" charset="0"/>
              <a:buChar char="•"/>
            </a:pPr>
            <a:r>
              <a:rPr lang="es-PE" dirty="0"/>
              <a:t>Oracle </a:t>
            </a:r>
            <a:r>
              <a:rPr lang="es-PE" dirty="0" err="1"/>
              <a:t>WebLogic</a:t>
            </a:r>
            <a:r>
              <a:rPr lang="es-PE" dirty="0"/>
              <a:t> Server and Oracle AQ</a:t>
            </a:r>
          </a:p>
          <a:p>
            <a:pPr marL="350838" indent="-342900">
              <a:buFont typeface="Arial" panose="020B0604020202020204" pitchFamily="34" charset="0"/>
              <a:buChar char="•"/>
            </a:pPr>
            <a:r>
              <a:rPr lang="es-PE" dirty="0" err="1"/>
              <a:t>RabbitMQ</a:t>
            </a:r>
            <a:r>
              <a:rPr lang="es-PE" dirty="0"/>
              <a:t> </a:t>
            </a:r>
            <a:r>
              <a:rPr lang="es-PE" dirty="0" err="1"/>
              <a:t>from</a:t>
            </a:r>
            <a:r>
              <a:rPr lang="es-PE" dirty="0"/>
              <a:t> </a:t>
            </a:r>
            <a:r>
              <a:rPr lang="es-PE" dirty="0" err="1"/>
              <a:t>Pivotal</a:t>
            </a:r>
            <a:r>
              <a:rPr lang="es-PE" dirty="0"/>
              <a:t> Software</a:t>
            </a:r>
            <a:endParaRPr lang="es-PE" dirty="0"/>
          </a:p>
        </p:txBody>
      </p:sp>
    </p:spTree>
    <p:extLst>
      <p:ext uri="{BB962C8B-B14F-4D97-AF65-F5344CB8AC3E}">
        <p14:creationId xmlns:p14="http://schemas.microsoft.com/office/powerpoint/2010/main" val="418333507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smtClean="0"/>
              <a:t>AMQP TEMPLATE</a:t>
            </a: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3817455"/>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Concepto</a:t>
            </a:r>
            <a:endParaRPr lang="es-PE" b="1" u="sng" dirty="0"/>
          </a:p>
          <a:p>
            <a:pPr algn="just"/>
            <a:r>
              <a:rPr lang="es-PE" dirty="0"/>
              <a:t>Al igual que con muchas otras abstracciones de alto nivel proporcionadas por Spring Framework y proyectos relacionados, Spring AMQP proporciona una "plantilla" que desempeña un papel central. La interfaz que define las operaciones principales se llama </a:t>
            </a:r>
            <a:r>
              <a:rPr lang="es-PE" dirty="0" err="1"/>
              <a:t>AmqpTemplate</a:t>
            </a:r>
            <a:r>
              <a:rPr lang="es-PE" dirty="0"/>
              <a:t>. Esas operaciones cubren el comportamiento general para enviar y recibir mensajes. En otras palabras, no son exclusivos de ninguna implementación, de ahí el "AMQP" en el nombre. Por otro lado, hay implementaciones de esa interfaz que están vinculadas a implementaciones del protocolo AMQP. </a:t>
            </a:r>
          </a:p>
        </p:txBody>
      </p:sp>
    </p:spTree>
    <p:extLst>
      <p:ext uri="{BB962C8B-B14F-4D97-AF65-F5344CB8AC3E}">
        <p14:creationId xmlns:p14="http://schemas.microsoft.com/office/powerpoint/2010/main" val="340499312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smtClean="0"/>
              <a:t>AMQP TEMPLATE</a:t>
            </a: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156010"/>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Concepto</a:t>
            </a:r>
            <a:endParaRPr lang="es-PE" b="1" u="sng" dirty="0"/>
          </a:p>
          <a:p>
            <a:pPr algn="just"/>
            <a:r>
              <a:rPr lang="es-PE" dirty="0"/>
              <a:t>A diferencia de JMS, que es una API de nivel de interfaz en sí, AMQP es un protocolo de nivel de cable. Las implementaciones de ese protocolo proporcionan sus propias bibliotecas de cliente, por lo que cada implementación de la interfaz de plantilla dependerá de una biblioteca de cliente particular. Actualmente, solo hay una implementación única: </a:t>
            </a:r>
            <a:r>
              <a:rPr lang="es-PE" dirty="0" err="1"/>
              <a:t>RabbitTemplate</a:t>
            </a:r>
            <a:r>
              <a:rPr lang="es-PE" dirty="0"/>
              <a:t>. En los ejemplos que siguen, a menudo verá el uso de un "</a:t>
            </a:r>
            <a:r>
              <a:rPr lang="es-PE" dirty="0" err="1"/>
              <a:t>AmqpTemplate</a:t>
            </a:r>
            <a:r>
              <a:rPr lang="es-PE" dirty="0"/>
              <a:t>", pero cuando mira los ejemplos de configuración, o cualquier extracto de código donde se instancia la plantilla y / o se invocan los configuradores, verá el tipo de implementación (p. Ej. "</a:t>
            </a:r>
            <a:r>
              <a:rPr lang="es-PE" dirty="0" err="1"/>
              <a:t>RabbitTemplate</a:t>
            </a:r>
            <a:r>
              <a:rPr lang="es-PE" dirty="0"/>
              <a:t>").</a:t>
            </a:r>
          </a:p>
        </p:txBody>
      </p:sp>
    </p:spTree>
    <p:extLst>
      <p:ext uri="{BB962C8B-B14F-4D97-AF65-F5344CB8AC3E}">
        <p14:creationId xmlns:p14="http://schemas.microsoft.com/office/powerpoint/2010/main" val="375036003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a:ea typeface="SimSun" pitchFamily="2" charset="-122"/>
              </a:rPr>
              <a:t>Objetivos</a:t>
            </a:r>
          </a:p>
        </p:txBody>
      </p:sp>
      <p:sp>
        <p:nvSpPr>
          <p:cNvPr id="3075" name="Rectangle 1031"/>
          <p:cNvSpPr>
            <a:spLocks noGrp="1" noChangeArrowheads="1"/>
          </p:cNvSpPr>
          <p:nvPr>
            <p:ph idx="1"/>
          </p:nvPr>
        </p:nvSpPr>
        <p:spPr>
          <a:xfrm>
            <a:off x="609704" y="1143060"/>
            <a:ext cx="7918450" cy="3097258"/>
          </a:xfrm>
          <a:extLst>
            <a:ext uri="{91240B29-F687-4F45-9708-019B960494DF}">
              <a14:hiddenLine xmlns:a14="http://schemas.microsoft.com/office/drawing/2010/main" w="9525">
                <a:solidFill>
                  <a:srgbClr val="000000"/>
                </a:solidFill>
                <a:miter lim="800000"/>
                <a:headEnd/>
                <a:tailEnd/>
              </a14:hiddenLine>
            </a:ext>
          </a:extLst>
        </p:spPr>
        <p:txBody>
          <a:bodyPr/>
          <a:lstStyle/>
          <a:p>
            <a:pPr lvl="1" algn="just" eaLnBrk="1" hangingPunct="1"/>
            <a:r>
              <a:rPr lang="nl-NL" altLang="zh-CN" dirty="0" smtClean="0">
                <a:ea typeface="SimSun" pitchFamily="2" charset="-122"/>
              </a:rPr>
              <a:t>Introducción </a:t>
            </a:r>
            <a:r>
              <a:rPr lang="nl-NL" altLang="zh-CN" dirty="0">
                <a:ea typeface="SimSun" pitchFamily="2" charset="-122"/>
              </a:rPr>
              <a:t>AMQP</a:t>
            </a:r>
          </a:p>
          <a:p>
            <a:pPr lvl="1" algn="just" eaLnBrk="1" hangingPunct="1"/>
            <a:r>
              <a:rPr lang="nl-NL" altLang="zh-CN" dirty="0" smtClean="0">
                <a:ea typeface="SimSun" pitchFamily="2" charset="-122"/>
              </a:rPr>
              <a:t>AMQP </a:t>
            </a:r>
            <a:r>
              <a:rPr lang="nl-NL" altLang="zh-CN" dirty="0">
                <a:ea typeface="SimSun" pitchFamily="2" charset="-122"/>
              </a:rPr>
              <a:t>vs JMS</a:t>
            </a:r>
          </a:p>
          <a:p>
            <a:pPr lvl="1" algn="just" eaLnBrk="1" hangingPunct="1"/>
            <a:r>
              <a:rPr lang="nl-NL" altLang="zh-CN" dirty="0" smtClean="0">
                <a:ea typeface="SimSun" pitchFamily="2" charset="-122"/>
              </a:rPr>
              <a:t>JMS </a:t>
            </a:r>
            <a:r>
              <a:rPr lang="nl-NL" altLang="zh-CN" dirty="0">
                <a:ea typeface="SimSun" pitchFamily="2" charset="-122"/>
              </a:rPr>
              <a:t>Implementations</a:t>
            </a:r>
          </a:p>
          <a:p>
            <a:pPr lvl="1" algn="just" eaLnBrk="1" hangingPunct="1"/>
            <a:r>
              <a:rPr lang="nl-NL" altLang="zh-CN" dirty="0" smtClean="0">
                <a:ea typeface="SimSun" pitchFamily="2" charset="-122"/>
              </a:rPr>
              <a:t>amqp-template</a:t>
            </a:r>
            <a:endParaRPr lang="nl-NL" altLang="zh-CN" dirty="0">
              <a:ea typeface="SimSun" pitchFamily="2" charset="-122"/>
            </a:endParaRPr>
          </a:p>
          <a:p>
            <a:pPr lvl="1" algn="just" eaLnBrk="1" hangingPunct="1"/>
            <a:r>
              <a:rPr lang="nl-NL" altLang="zh-CN" dirty="0" smtClean="0">
                <a:ea typeface="SimSun" pitchFamily="2" charset="-122"/>
              </a:rPr>
              <a:t>AMQP vendors:</a:t>
            </a:r>
          </a:p>
          <a:p>
            <a:pPr marL="903288" lvl="2" indent="-342900" algn="just" eaLnBrk="1" hangingPunct="1">
              <a:buFont typeface="+mj-lt"/>
              <a:buAutoNum type="arabicPeriod"/>
            </a:pPr>
            <a:r>
              <a:rPr lang="nl-NL" altLang="zh-CN" dirty="0" smtClean="0">
                <a:ea typeface="SimSun" pitchFamily="2" charset="-122"/>
              </a:rPr>
              <a:t>Rabbit MQ Broker </a:t>
            </a:r>
          </a:p>
          <a:p>
            <a:pPr marL="903288" lvl="2" indent="-342900" algn="just" eaLnBrk="1" hangingPunct="1">
              <a:buFont typeface="+mj-lt"/>
              <a:buAutoNum type="arabicPeriod"/>
            </a:pPr>
            <a:r>
              <a:rPr lang="nl-NL" altLang="zh-CN" dirty="0" smtClean="0">
                <a:ea typeface="SimSun" pitchFamily="2" charset="-122"/>
              </a:rPr>
              <a:t>Azure Service Bus</a:t>
            </a:r>
          </a:p>
          <a:p>
            <a:pPr marL="903288" lvl="2" indent="-342900" algn="just" eaLnBrk="1" hangingPunct="1">
              <a:buFont typeface="+mj-lt"/>
              <a:buAutoNum type="arabicPeriod"/>
            </a:pPr>
            <a:r>
              <a:rPr lang="nl-NL" altLang="zh-CN" dirty="0" smtClean="0">
                <a:ea typeface="SimSun" pitchFamily="2" charset="-122"/>
              </a:rPr>
              <a:t>Kafka</a:t>
            </a:r>
            <a:endParaRPr lang="nl-NL" altLang="zh-CN" dirty="0">
              <a:ea typeface="SimSun"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RabbitMQ </a:t>
            </a: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3343479"/>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Característica</a:t>
            </a:r>
          </a:p>
          <a:p>
            <a:pPr algn="just"/>
            <a:r>
              <a:rPr lang="es-PE" dirty="0" err="1"/>
              <a:t>RabbitMQ</a:t>
            </a:r>
            <a:r>
              <a:rPr lang="es-PE" dirty="0"/>
              <a:t> se implementa en </a:t>
            </a:r>
            <a:r>
              <a:rPr lang="es-PE" dirty="0" err="1"/>
              <a:t>Erlang</a:t>
            </a:r>
            <a:r>
              <a:rPr lang="es-PE" dirty="0"/>
              <a:t>. </a:t>
            </a:r>
          </a:p>
          <a:p>
            <a:pPr algn="just"/>
            <a:r>
              <a:rPr lang="es-PE" dirty="0"/>
              <a:t>Dado que </a:t>
            </a:r>
            <a:r>
              <a:rPr lang="es-PE" dirty="0" err="1"/>
              <a:t>Erlang</a:t>
            </a:r>
            <a:r>
              <a:rPr lang="es-PE" dirty="0"/>
              <a:t> requiere su propio tiempo de ejecución, antes que nada tenemos que instalar el tiempo de ejecución de </a:t>
            </a:r>
            <a:r>
              <a:rPr lang="es-PE" dirty="0" err="1"/>
              <a:t>Erlang</a:t>
            </a:r>
            <a:r>
              <a:rPr lang="es-PE" dirty="0"/>
              <a:t> / OTP (Open Telecom </a:t>
            </a:r>
            <a:r>
              <a:rPr lang="es-PE" dirty="0" err="1"/>
              <a:t>Platform</a:t>
            </a:r>
            <a:r>
              <a:rPr lang="es-PE" dirty="0"/>
              <a:t>). </a:t>
            </a:r>
          </a:p>
          <a:p>
            <a:pPr algn="just"/>
            <a:r>
              <a:rPr lang="es-PE" dirty="0"/>
              <a:t>Elija la versión R14B02 para la plataforma Windows en la página de descarga. </a:t>
            </a:r>
          </a:p>
          <a:p>
            <a:pPr algn="just"/>
            <a:r>
              <a:rPr lang="es-PE" dirty="0"/>
              <a:t>Elegimos la siguiente carpeta de instalación C: \ erl5.8.3 y definimos una variable de entorno que apunta a esa carpeta</a:t>
            </a:r>
          </a:p>
        </p:txBody>
      </p:sp>
      <p:pic>
        <p:nvPicPr>
          <p:cNvPr id="2" name="Imagen 1">
            <a:extLst>
              <a:ext uri="{FF2B5EF4-FFF2-40B4-BE49-F238E27FC236}">
                <a16:creationId xmlns="" xmlns:a16="http://schemas.microsoft.com/office/drawing/2014/main" id="{C5D671A6-B613-42CC-BCD1-869ACD5BEFAA}"/>
              </a:ext>
            </a:extLst>
          </p:cNvPr>
          <p:cNvPicPr>
            <a:picLocks noChangeAspect="1"/>
          </p:cNvPicPr>
          <p:nvPr/>
        </p:nvPicPr>
        <p:blipFill>
          <a:blip r:embed="rId2"/>
          <a:stretch>
            <a:fillRect/>
          </a:stretch>
        </p:blipFill>
        <p:spPr>
          <a:xfrm>
            <a:off x="2133664" y="4739413"/>
            <a:ext cx="4419484" cy="900895"/>
          </a:xfrm>
          <a:prstGeom prst="rect">
            <a:avLst/>
          </a:prstGeom>
          <a:ln w="19050">
            <a:solidFill>
              <a:schemeClr val="tx1"/>
            </a:solidFill>
          </a:ln>
        </p:spPr>
      </p:pic>
    </p:spTree>
    <p:extLst>
      <p:ext uri="{BB962C8B-B14F-4D97-AF65-F5344CB8AC3E}">
        <p14:creationId xmlns:p14="http://schemas.microsoft.com/office/powerpoint/2010/main" val="267185989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RabbitMQ </a:t>
            </a: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92044" y="1143060"/>
            <a:ext cx="7918450" cy="1853841"/>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Característica</a:t>
            </a:r>
          </a:p>
          <a:p>
            <a:pPr algn="just"/>
            <a:r>
              <a:rPr lang="es-PE" dirty="0"/>
              <a:t>Instalación de </a:t>
            </a:r>
            <a:r>
              <a:rPr lang="es-PE" dirty="0" err="1"/>
              <a:t>RabbitMQ</a:t>
            </a:r>
            <a:endParaRPr lang="es-PE" dirty="0"/>
          </a:p>
          <a:p>
            <a:pPr algn="just"/>
            <a:r>
              <a:rPr lang="es-PE" dirty="0"/>
              <a:t>Después de descargar </a:t>
            </a:r>
            <a:r>
              <a:rPr lang="es-PE" dirty="0" err="1"/>
              <a:t>RabbitMQ</a:t>
            </a:r>
            <a:r>
              <a:rPr lang="es-PE" dirty="0"/>
              <a:t> extraemos el ZIP a C: \ rabbitmq_server-2.4.1. </a:t>
            </a:r>
            <a:r>
              <a:rPr lang="es-PE" dirty="0" err="1"/>
              <a:t>RabbitMQ</a:t>
            </a:r>
            <a:r>
              <a:rPr lang="es-PE" dirty="0"/>
              <a:t> se inicia con el siguiente script:</a:t>
            </a:r>
          </a:p>
        </p:txBody>
      </p:sp>
      <p:pic>
        <p:nvPicPr>
          <p:cNvPr id="3" name="Imagen 2">
            <a:extLst>
              <a:ext uri="{FF2B5EF4-FFF2-40B4-BE49-F238E27FC236}">
                <a16:creationId xmlns="" xmlns:a16="http://schemas.microsoft.com/office/drawing/2014/main" id="{A0F2138C-42DB-4F4E-86E3-3091B3902DEA}"/>
              </a:ext>
            </a:extLst>
          </p:cNvPr>
          <p:cNvPicPr>
            <a:picLocks noChangeAspect="1"/>
          </p:cNvPicPr>
          <p:nvPr/>
        </p:nvPicPr>
        <p:blipFill>
          <a:blip r:embed="rId2"/>
          <a:stretch>
            <a:fillRect/>
          </a:stretch>
        </p:blipFill>
        <p:spPr>
          <a:xfrm>
            <a:off x="914496" y="3365813"/>
            <a:ext cx="7017965" cy="990574"/>
          </a:xfrm>
          <a:prstGeom prst="rect">
            <a:avLst/>
          </a:prstGeom>
          <a:ln w="12700">
            <a:solidFill>
              <a:schemeClr val="tx1"/>
            </a:solidFill>
          </a:ln>
        </p:spPr>
      </p:pic>
    </p:spTree>
    <p:extLst>
      <p:ext uri="{BB962C8B-B14F-4D97-AF65-F5344CB8AC3E}">
        <p14:creationId xmlns:p14="http://schemas.microsoft.com/office/powerpoint/2010/main" val="418303317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RabbitMQ </a:t>
            </a: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1786130"/>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Característica</a:t>
            </a:r>
          </a:p>
          <a:p>
            <a:pPr algn="just"/>
            <a:r>
              <a:rPr lang="es-PE" dirty="0" err="1"/>
              <a:t>RabbitMQ</a:t>
            </a:r>
            <a:r>
              <a:rPr lang="es-PE" dirty="0"/>
              <a:t> presenta una pequeña </a:t>
            </a:r>
            <a:r>
              <a:rPr lang="es-PE" dirty="0" err="1"/>
              <a:t>initial</a:t>
            </a:r>
            <a:r>
              <a:rPr lang="es-PE" dirty="0"/>
              <a:t> </a:t>
            </a:r>
            <a:r>
              <a:rPr lang="es-PE" dirty="0" err="1"/>
              <a:t>memory</a:t>
            </a:r>
            <a:r>
              <a:rPr lang="es-PE" dirty="0"/>
              <a:t> </a:t>
            </a:r>
            <a:r>
              <a:rPr lang="es-PE" dirty="0" err="1"/>
              <a:t>footprint</a:t>
            </a:r>
            <a:r>
              <a:rPr lang="es-PE" dirty="0"/>
              <a:t> y tiene un tiempo de aceleración corto, dos ventajas para entornos de nube elástica. Las API de cliente se ofrecen para varios idiomas, incluidos Java y .NET.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76" y="3124208"/>
            <a:ext cx="5562454" cy="282197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4399220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smtClean="0"/>
              <a:t>AMQP Vendor </a:t>
            </a:r>
            <a:r>
              <a:rPr lang="en-US" sz="2800" dirty="0" err="1" smtClean="0"/>
              <a:t>RabbitMQ</a:t>
            </a: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3546612"/>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C</a:t>
            </a:r>
            <a:r>
              <a:rPr lang="es-PE" b="1" u="sng" dirty="0" smtClean="0"/>
              <a:t>oncepto</a:t>
            </a:r>
          </a:p>
          <a:p>
            <a:pPr algn="just"/>
            <a:r>
              <a:rPr lang="es-PE" dirty="0" err="1" smtClean="0"/>
              <a:t>RabbitMQ</a:t>
            </a:r>
            <a:r>
              <a:rPr lang="es-PE" dirty="0" smtClean="0"/>
              <a:t> </a:t>
            </a:r>
            <a:r>
              <a:rPr lang="es-PE" dirty="0"/>
              <a:t>es el agente de mensajes de </a:t>
            </a:r>
            <a:r>
              <a:rPr lang="es-PE" dirty="0" err="1"/>
              <a:t>vFabric</a:t>
            </a:r>
            <a:r>
              <a:rPr lang="es-PE" dirty="0"/>
              <a:t> Cloud </a:t>
            </a:r>
            <a:r>
              <a:rPr lang="es-PE" dirty="0" err="1"/>
              <a:t>Application</a:t>
            </a:r>
            <a:r>
              <a:rPr lang="es-PE" dirty="0"/>
              <a:t> </a:t>
            </a:r>
            <a:r>
              <a:rPr lang="es-PE" dirty="0" err="1"/>
              <a:t>Platform</a:t>
            </a:r>
            <a:r>
              <a:rPr lang="es-PE" dirty="0"/>
              <a:t>. Su compatibilidad con el estándar de protocolo de mensajería AMQP hace que </a:t>
            </a:r>
            <a:r>
              <a:rPr lang="es-PE" dirty="0" err="1"/>
              <a:t>RabbitMQ</a:t>
            </a:r>
            <a:r>
              <a:rPr lang="es-PE" dirty="0"/>
              <a:t> sea una combinación perfecta para escenarios de alta disponibilidad. </a:t>
            </a:r>
            <a:r>
              <a:rPr lang="es-PE" dirty="0" err="1"/>
              <a:t>RabbitMQ</a:t>
            </a:r>
            <a:r>
              <a:rPr lang="es-PE" dirty="0"/>
              <a:t> es de código abierto y se puede usar fuera de la plataforma </a:t>
            </a:r>
            <a:r>
              <a:rPr lang="es-PE" dirty="0" err="1"/>
              <a:t>vFabric</a:t>
            </a:r>
            <a:r>
              <a:rPr lang="es-PE" dirty="0"/>
              <a:t>. El soporte comercial está disponible bajo demanda.</a:t>
            </a:r>
          </a:p>
          <a:p>
            <a:pPr algn="just"/>
            <a:r>
              <a:rPr lang="es-PE" dirty="0"/>
              <a:t>Vamos a conocer cómo puede usar Spring AMQP para integrar un </a:t>
            </a:r>
            <a:r>
              <a:rPr lang="es-PE" dirty="0" err="1"/>
              <a:t>broker</a:t>
            </a:r>
            <a:r>
              <a:rPr lang="es-PE" dirty="0"/>
              <a:t> </a:t>
            </a:r>
            <a:r>
              <a:rPr lang="es-PE" dirty="0" err="1"/>
              <a:t>RabbitMQ</a:t>
            </a:r>
            <a:r>
              <a:rPr lang="es-PE" dirty="0"/>
              <a:t> con su aplicación Java.</a:t>
            </a:r>
          </a:p>
        </p:txBody>
      </p:sp>
    </p:spTree>
    <p:extLst>
      <p:ext uri="{BB962C8B-B14F-4D97-AF65-F5344CB8AC3E}">
        <p14:creationId xmlns:p14="http://schemas.microsoft.com/office/powerpoint/2010/main" val="419776205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AMQP Vendor </a:t>
            </a:r>
            <a:r>
              <a:rPr lang="en-US" sz="2800" dirty="0" err="1"/>
              <a:t>RabbitMQ</a:t>
            </a:r>
            <a:r>
              <a:rPr lang="es-PE" altLang="zh-CN" sz="2800" dirty="0">
                <a:ea typeface="SimSun" pitchFamily="2" charset="-122"/>
              </a:rPr>
              <a:t/>
            </a:r>
            <a:br>
              <a:rPr lang="es-PE" altLang="zh-CN" sz="2800" dirty="0">
                <a:ea typeface="SimSun" pitchFamily="2" charset="-122"/>
              </a:rPr>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2192395"/>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Spring AMQP</a:t>
            </a:r>
          </a:p>
          <a:p>
            <a:pPr algn="just"/>
            <a:r>
              <a:rPr lang="es-PE" dirty="0"/>
              <a:t>Spring AMQP ofrece una API para un fácil acceso a los </a:t>
            </a:r>
            <a:r>
              <a:rPr lang="es-PE" dirty="0" err="1"/>
              <a:t>brokers</a:t>
            </a:r>
            <a:r>
              <a:rPr lang="es-PE" dirty="0"/>
              <a:t> de mensajes AMQP. </a:t>
            </a:r>
            <a:r>
              <a:rPr lang="es-PE" dirty="0" smtClean="0"/>
              <a:t>La plantilla para </a:t>
            </a:r>
            <a:r>
              <a:rPr lang="es-PE" dirty="0"/>
              <a:t>AMQP, </a:t>
            </a:r>
            <a:r>
              <a:rPr lang="es-PE" dirty="0" smtClean="0"/>
              <a:t>es </a:t>
            </a:r>
            <a:r>
              <a:rPr lang="es-PE" dirty="0" err="1" smtClean="0"/>
              <a:t>AmqpTemplate</a:t>
            </a:r>
            <a:r>
              <a:rPr lang="es-PE" dirty="0" smtClean="0"/>
              <a:t>.</a:t>
            </a:r>
            <a:endParaRPr lang="es-PE" dirty="0"/>
          </a:p>
          <a:p>
            <a:pPr algn="just"/>
            <a:r>
              <a:rPr lang="es-PE" dirty="0"/>
              <a:t>Las dependencias de los proyectos Spring involucrados se muestran en la siguiente figura</a:t>
            </a:r>
          </a:p>
        </p:txBody>
      </p:sp>
      <p:pic>
        <p:nvPicPr>
          <p:cNvPr id="3" name="Imagen 2">
            <a:extLst>
              <a:ext uri="{FF2B5EF4-FFF2-40B4-BE49-F238E27FC236}">
                <a16:creationId xmlns="" xmlns:a16="http://schemas.microsoft.com/office/drawing/2014/main" id="{220CA74A-D016-4D57-8464-56EB04870677}"/>
              </a:ext>
            </a:extLst>
          </p:cNvPr>
          <p:cNvPicPr>
            <a:picLocks noChangeAspect="1"/>
          </p:cNvPicPr>
          <p:nvPr/>
        </p:nvPicPr>
        <p:blipFill>
          <a:blip r:embed="rId2"/>
          <a:stretch>
            <a:fillRect/>
          </a:stretch>
        </p:blipFill>
        <p:spPr>
          <a:xfrm>
            <a:off x="2819446" y="3809990"/>
            <a:ext cx="3200316" cy="2147741"/>
          </a:xfrm>
          <a:prstGeom prst="rect">
            <a:avLst/>
          </a:prstGeom>
          <a:ln w="12700">
            <a:solidFill>
              <a:schemeClr val="tx1"/>
            </a:solidFill>
          </a:ln>
        </p:spPr>
      </p:pic>
    </p:spTree>
    <p:extLst>
      <p:ext uri="{BB962C8B-B14F-4D97-AF65-F5344CB8AC3E}">
        <p14:creationId xmlns:p14="http://schemas.microsoft.com/office/powerpoint/2010/main" val="63101561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AMQP Vendor </a:t>
            </a:r>
            <a:r>
              <a:rPr lang="en-US" sz="2800" dirty="0" err="1"/>
              <a:t>RabbitMQ</a:t>
            </a:r>
            <a:r>
              <a:rPr lang="es-PE" altLang="zh-CN" sz="2800" dirty="0">
                <a:ea typeface="SimSun" pitchFamily="2" charset="-122"/>
              </a:rPr>
              <a:t/>
            </a:r>
            <a:br>
              <a:rPr lang="es-PE" altLang="zh-CN" sz="2800" dirty="0">
                <a:ea typeface="SimSun" pitchFamily="2" charset="-122"/>
              </a:rPr>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3614323"/>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a:t>Spring AMQP</a:t>
            </a:r>
          </a:p>
          <a:p>
            <a:pPr algn="just"/>
            <a:r>
              <a:rPr lang="es-PE" dirty="0"/>
              <a:t>El proyecto </a:t>
            </a:r>
            <a:r>
              <a:rPr lang="es-PE" dirty="0" err="1"/>
              <a:t>spring-amqp</a:t>
            </a:r>
            <a:r>
              <a:rPr lang="es-PE" dirty="0"/>
              <a:t> contiene todas las interfaces generales esenciales (por ejemplo, la plantilla </a:t>
            </a:r>
            <a:r>
              <a:rPr lang="es-PE" dirty="0" err="1"/>
              <a:t>AmqpTemplate</a:t>
            </a:r>
            <a:r>
              <a:rPr lang="es-PE" dirty="0"/>
              <a:t>) y las clases API, mientras que la implementación específica del intermediario entra en </a:t>
            </a:r>
            <a:r>
              <a:rPr lang="es-PE" dirty="0" err="1"/>
              <a:t>spring-rabbitmq</a:t>
            </a:r>
            <a:r>
              <a:rPr lang="es-PE" dirty="0"/>
              <a:t>, que a su vez se basa en la API Java general para </a:t>
            </a:r>
            <a:r>
              <a:rPr lang="es-PE" dirty="0" err="1"/>
              <a:t>RabbitMQ</a:t>
            </a:r>
            <a:r>
              <a:rPr lang="es-PE" dirty="0"/>
              <a:t> </a:t>
            </a:r>
            <a:r>
              <a:rPr lang="es-PE" dirty="0" err="1"/>
              <a:t>amqp-client</a:t>
            </a:r>
            <a:r>
              <a:rPr lang="es-PE" dirty="0"/>
              <a:t>.</a:t>
            </a:r>
          </a:p>
          <a:p>
            <a:pPr algn="just"/>
            <a:r>
              <a:rPr lang="es-PE" dirty="0"/>
              <a:t>Su aplicación cliente solo depende de </a:t>
            </a:r>
            <a:r>
              <a:rPr lang="es-PE" dirty="0" err="1"/>
              <a:t>spring-amqp</a:t>
            </a:r>
            <a:r>
              <a:rPr lang="es-PE" dirty="0"/>
              <a:t> para lograr un acoplamiento débil. </a:t>
            </a:r>
          </a:p>
          <a:p>
            <a:pPr algn="just"/>
            <a:r>
              <a:rPr lang="es-PE" dirty="0"/>
              <a:t>Esto le permite cambiar de un </a:t>
            </a:r>
            <a:r>
              <a:rPr lang="es-PE" dirty="0" err="1"/>
              <a:t>broker</a:t>
            </a:r>
            <a:r>
              <a:rPr lang="es-PE" dirty="0"/>
              <a:t> AMQP a otro sin ningún cambio importante en el código.</a:t>
            </a:r>
          </a:p>
        </p:txBody>
      </p:sp>
    </p:spTree>
    <p:extLst>
      <p:ext uri="{BB962C8B-B14F-4D97-AF65-F5344CB8AC3E}">
        <p14:creationId xmlns:p14="http://schemas.microsoft.com/office/powerpoint/2010/main" val="410784200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AMQP Vendor </a:t>
            </a:r>
            <a:r>
              <a:rPr lang="en-US" sz="2800" dirty="0" err="1"/>
              <a:t>RabbitMQ</a:t>
            </a:r>
            <a:r>
              <a:rPr lang="es-PE" altLang="zh-CN" sz="2800" dirty="0">
                <a:ea typeface="SimSun" pitchFamily="2" charset="-122"/>
              </a:rPr>
              <a:t/>
            </a:r>
            <a:br>
              <a:rPr lang="es-PE" altLang="zh-CN" sz="2800" dirty="0">
                <a:ea typeface="SimSun" pitchFamily="2" charset="-122"/>
              </a:rPr>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1447576"/>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s-PE" b="1" u="sng" dirty="0"/>
              <a:t>AMQP </a:t>
            </a:r>
            <a:r>
              <a:rPr lang="es-PE" b="1" u="sng" dirty="0" err="1"/>
              <a:t>Template</a:t>
            </a:r>
            <a:endParaRPr lang="es-PE" b="1" u="sng" dirty="0"/>
          </a:p>
          <a:p>
            <a:pPr algn="just"/>
            <a:r>
              <a:rPr lang="es-PE" dirty="0"/>
              <a:t>El contexto de la aplicación contiene una fábrica de conexiones y </a:t>
            </a:r>
            <a:r>
              <a:rPr lang="es-PE" dirty="0" err="1"/>
              <a:t>AmqpTemplate</a:t>
            </a:r>
            <a:r>
              <a:rPr lang="es-PE" dirty="0"/>
              <a:t>. Para fines administrativos, agregamos otro </a:t>
            </a:r>
            <a:r>
              <a:rPr lang="es-PE" dirty="0" err="1"/>
              <a:t>bean</a:t>
            </a:r>
            <a:r>
              <a:rPr lang="es-PE" dirty="0"/>
              <a:t>.</a:t>
            </a:r>
          </a:p>
        </p:txBody>
      </p:sp>
      <p:pic>
        <p:nvPicPr>
          <p:cNvPr id="2" name="Imagen 1">
            <a:extLst>
              <a:ext uri="{FF2B5EF4-FFF2-40B4-BE49-F238E27FC236}">
                <a16:creationId xmlns="" xmlns:a16="http://schemas.microsoft.com/office/drawing/2014/main" id="{C8599A00-35B8-4647-AF14-AE024E4BEABF}"/>
              </a:ext>
            </a:extLst>
          </p:cNvPr>
          <p:cNvPicPr>
            <a:picLocks noChangeAspect="1"/>
          </p:cNvPicPr>
          <p:nvPr/>
        </p:nvPicPr>
        <p:blipFill>
          <a:blip r:embed="rId2"/>
          <a:stretch>
            <a:fillRect/>
          </a:stretch>
        </p:blipFill>
        <p:spPr>
          <a:xfrm>
            <a:off x="1676476" y="2438426"/>
            <a:ext cx="6353175" cy="3409950"/>
          </a:xfrm>
          <a:prstGeom prst="rect">
            <a:avLst/>
          </a:prstGeom>
          <a:ln w="19050">
            <a:solidFill>
              <a:schemeClr val="tx1"/>
            </a:solidFill>
          </a:ln>
        </p:spPr>
      </p:pic>
    </p:spTree>
    <p:extLst>
      <p:ext uri="{BB962C8B-B14F-4D97-AF65-F5344CB8AC3E}">
        <p14:creationId xmlns:p14="http://schemas.microsoft.com/office/powerpoint/2010/main" val="228555864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AMQP Vendor </a:t>
            </a:r>
            <a:r>
              <a:rPr lang="en-US" sz="2800" dirty="0" err="1"/>
              <a:t>RabbitMQ</a:t>
            </a:r>
            <a:r>
              <a:rPr lang="es-PE" altLang="zh-CN" sz="2800" dirty="0">
                <a:ea typeface="SimSun" pitchFamily="2" charset="-122"/>
              </a:rPr>
              <a:t/>
            </a:r>
            <a:br>
              <a:rPr lang="es-PE" altLang="zh-CN" sz="2800" dirty="0">
                <a:ea typeface="SimSun" pitchFamily="2" charset="-122"/>
              </a:rPr>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3275769"/>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s-PE" b="1" u="sng" dirty="0"/>
              <a:t>AMQP </a:t>
            </a:r>
            <a:r>
              <a:rPr lang="es-PE" b="1" u="sng" dirty="0" err="1"/>
              <a:t>Template</a:t>
            </a:r>
            <a:endParaRPr lang="es-PE" b="1" u="sng" dirty="0"/>
          </a:p>
          <a:p>
            <a:pPr algn="just"/>
            <a:r>
              <a:rPr lang="es-PE" dirty="0"/>
              <a:t>La fábrica de conexiones básicamente debe configurarse con los parámetros de conexión TCP / IP para ubicar el intermediario </a:t>
            </a:r>
            <a:r>
              <a:rPr lang="es-PE" dirty="0" err="1"/>
              <a:t>RabbitMQ</a:t>
            </a:r>
            <a:r>
              <a:rPr lang="es-PE" dirty="0"/>
              <a:t>. Usamos el puerto predeterminado 5672 y las credenciales </a:t>
            </a:r>
            <a:r>
              <a:rPr lang="es-PE" dirty="0" err="1"/>
              <a:t>guest</a:t>
            </a:r>
            <a:r>
              <a:rPr lang="es-PE" dirty="0"/>
              <a:t> / </a:t>
            </a:r>
            <a:r>
              <a:rPr lang="es-PE" dirty="0" err="1"/>
              <a:t>guest</a:t>
            </a:r>
            <a:r>
              <a:rPr lang="es-PE" dirty="0"/>
              <a:t>.</a:t>
            </a:r>
          </a:p>
          <a:p>
            <a:pPr algn="just"/>
            <a:r>
              <a:rPr lang="es-PE" dirty="0"/>
              <a:t>La plantilla está configurada para usar una cola llamada </a:t>
            </a:r>
            <a:r>
              <a:rPr lang="es-PE" dirty="0" err="1"/>
              <a:t>test.queue</a:t>
            </a:r>
            <a:r>
              <a:rPr lang="es-PE" dirty="0"/>
              <a:t>.</a:t>
            </a:r>
          </a:p>
          <a:p>
            <a:pPr algn="just"/>
            <a:r>
              <a:rPr lang="es-PE" dirty="0"/>
              <a:t>Nuestro ejemplo utiliza el </a:t>
            </a:r>
            <a:r>
              <a:rPr lang="es-PE" dirty="0" err="1"/>
              <a:t>autowiring</a:t>
            </a:r>
            <a:r>
              <a:rPr lang="es-PE" dirty="0"/>
              <a:t> ya que configuramos exactamente una implementación. </a:t>
            </a:r>
          </a:p>
        </p:txBody>
      </p:sp>
    </p:spTree>
    <p:extLst>
      <p:ext uri="{BB962C8B-B14F-4D97-AF65-F5344CB8AC3E}">
        <p14:creationId xmlns:p14="http://schemas.microsoft.com/office/powerpoint/2010/main" val="365306679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AMQP Vendor </a:t>
            </a:r>
            <a:r>
              <a:rPr lang="en-US" sz="2800" dirty="0" err="1"/>
              <a:t>RabbitMQ</a:t>
            </a:r>
            <a:r>
              <a:rPr lang="es-PE" altLang="zh-CN" sz="2800" dirty="0">
                <a:ea typeface="SimSun" pitchFamily="2" charset="-122"/>
              </a:rPr>
              <a:t/>
            </a:r>
            <a:br>
              <a:rPr lang="es-PE" altLang="zh-CN" sz="2800" dirty="0">
                <a:ea typeface="SimSun" pitchFamily="2" charset="-122"/>
              </a:rPr>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770467"/>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s-PE" b="1" u="sng" dirty="0"/>
              <a:t>AMQP </a:t>
            </a:r>
            <a:r>
              <a:rPr lang="es-PE" b="1" u="sng" dirty="0" err="1"/>
              <a:t>Template</a:t>
            </a:r>
            <a:endParaRPr lang="es-PE" b="1" u="sng" dirty="0"/>
          </a:p>
          <a:p>
            <a:pPr algn="just"/>
            <a:r>
              <a:rPr lang="es-PE" dirty="0" err="1"/>
              <a:t>AmqpAdmin</a:t>
            </a:r>
            <a:r>
              <a:rPr lang="es-PE" dirty="0"/>
              <a:t> y </a:t>
            </a:r>
            <a:r>
              <a:rPr lang="es-PE" dirty="0" err="1"/>
              <a:t>AmqpTemplate</a:t>
            </a:r>
            <a:r>
              <a:rPr lang="es-PE" dirty="0"/>
              <a:t> se inyectan así:</a:t>
            </a:r>
          </a:p>
        </p:txBody>
      </p:sp>
      <p:pic>
        <p:nvPicPr>
          <p:cNvPr id="4" name="Imagen 3">
            <a:extLst>
              <a:ext uri="{FF2B5EF4-FFF2-40B4-BE49-F238E27FC236}">
                <a16:creationId xmlns="" xmlns:a16="http://schemas.microsoft.com/office/drawing/2014/main" id="{728B7D36-D46C-4BFB-A11A-4237153E61E4}"/>
              </a:ext>
            </a:extLst>
          </p:cNvPr>
          <p:cNvPicPr/>
          <p:nvPr/>
        </p:nvPicPr>
        <p:blipFill rotWithShape="1">
          <a:blip r:embed="rId2"/>
          <a:srcRect l="26838" t="39276" r="27731" b="7057"/>
          <a:stretch/>
        </p:blipFill>
        <p:spPr bwMode="auto">
          <a:xfrm>
            <a:off x="1866971" y="2133670"/>
            <a:ext cx="5410058" cy="3543184"/>
          </a:xfrm>
          <a:prstGeom prst="rect">
            <a:avLst/>
          </a:prstGeom>
          <a:ln w="19050">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3750273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AMQP Vendor </a:t>
            </a:r>
            <a:r>
              <a:rPr lang="en-US" sz="2800" dirty="0" err="1"/>
              <a:t>RabbitMQ</a:t>
            </a:r>
            <a:r>
              <a:rPr lang="es-PE" altLang="zh-CN" sz="2800" dirty="0">
                <a:ea typeface="SimSun" pitchFamily="2" charset="-122"/>
              </a:rPr>
              <a:t/>
            </a:r>
            <a:br>
              <a:rPr lang="es-PE" altLang="zh-CN" sz="2800" dirty="0">
                <a:ea typeface="SimSun" pitchFamily="2" charset="-122"/>
              </a:rPr>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629985"/>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s-PE" b="1" u="sng" dirty="0"/>
              <a:t>AMQP </a:t>
            </a:r>
            <a:r>
              <a:rPr lang="es-PE" b="1" u="sng" dirty="0" err="1"/>
              <a:t>Template</a:t>
            </a:r>
            <a:endParaRPr lang="es-PE" b="1" u="sng" dirty="0"/>
          </a:p>
          <a:p>
            <a:pPr algn="just"/>
            <a:r>
              <a:rPr lang="es-PE" dirty="0"/>
              <a:t>Primero usamos </a:t>
            </a:r>
            <a:r>
              <a:rPr lang="es-PE" dirty="0" err="1"/>
              <a:t>AmqpAdmin</a:t>
            </a:r>
            <a:r>
              <a:rPr lang="es-PE" dirty="0"/>
              <a:t> para declarar la cola </a:t>
            </a:r>
            <a:r>
              <a:rPr lang="es-PE" dirty="0" err="1"/>
              <a:t>test.queue</a:t>
            </a:r>
            <a:r>
              <a:rPr lang="es-PE" dirty="0"/>
              <a:t>. Esta operación es idempotente, es decir, la cola se crea solo si no existe.</a:t>
            </a:r>
          </a:p>
          <a:p>
            <a:pPr algn="just"/>
            <a:r>
              <a:rPr lang="es-PE" dirty="0"/>
              <a:t>Después de eso, </a:t>
            </a:r>
            <a:r>
              <a:rPr lang="es-PE" b="1" i="1" dirty="0" err="1"/>
              <a:t>convertAndSend</a:t>
            </a:r>
            <a:r>
              <a:rPr lang="es-PE" i="1" dirty="0"/>
              <a:t> (...) </a:t>
            </a:r>
            <a:r>
              <a:rPr lang="es-PE" dirty="0"/>
              <a:t>se puede usar para enviar fácilmente cualquier objeto a través del cable. Dado que la carga útil de mensajes de AMQP es básicamente una matriz de bytes, </a:t>
            </a:r>
            <a:r>
              <a:rPr lang="es-PE" dirty="0" err="1"/>
              <a:t>AmqpTemplate</a:t>
            </a:r>
            <a:r>
              <a:rPr lang="es-PE" dirty="0"/>
              <a:t> realiza una conversión oculta, siempre y cuando no configure su </a:t>
            </a:r>
            <a:r>
              <a:rPr lang="es-PE" dirty="0" err="1"/>
              <a:t>MessageConverter</a:t>
            </a:r>
            <a:r>
              <a:rPr lang="es-PE" dirty="0"/>
              <a:t> personalizado. Para nuestros propósitos, la conversión estándar es suficiente, porque tanto el productor como el consumidor de mensajes son Java puro.</a:t>
            </a:r>
          </a:p>
          <a:p>
            <a:pPr algn="just"/>
            <a:endParaRPr lang="es-PE" dirty="0"/>
          </a:p>
        </p:txBody>
      </p:sp>
    </p:spTree>
    <p:extLst>
      <p:ext uri="{BB962C8B-B14F-4D97-AF65-F5344CB8AC3E}">
        <p14:creationId xmlns:p14="http://schemas.microsoft.com/office/powerpoint/2010/main" val="183328499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Agenda</a:t>
            </a:r>
          </a:p>
        </p:txBody>
      </p:sp>
      <p:sp>
        <p:nvSpPr>
          <p:cNvPr id="4099" name="Rectangle 1031"/>
          <p:cNvSpPr>
            <a:spLocks noGrp="1" noChangeArrowheads="1"/>
          </p:cNvSpPr>
          <p:nvPr>
            <p:ph idx="1"/>
          </p:nvPr>
        </p:nvSpPr>
        <p:spPr>
          <a:xfrm>
            <a:off x="533506" y="1066862"/>
            <a:ext cx="7918450" cy="5091650"/>
          </a:xfrm>
          <a:extLst>
            <a:ext uri="{91240B29-F687-4F45-9708-019B960494DF}">
              <a14:hiddenLine xmlns:a14="http://schemas.microsoft.com/office/drawing/2010/main" w="9525">
                <a:solidFill>
                  <a:srgbClr val="000000"/>
                </a:solidFill>
                <a:miter lim="800000"/>
                <a:headEnd/>
                <a:tailEnd/>
              </a14:hiddenLine>
            </a:ext>
          </a:extLst>
        </p:spPr>
        <p:txBody>
          <a:bodyPr/>
          <a:lstStyle/>
          <a:p>
            <a:pPr marL="114300" lvl="1" indent="0" algn="just" eaLnBrk="1" hangingPunct="1">
              <a:buNone/>
            </a:pPr>
            <a:r>
              <a:rPr lang="es-PE" altLang="zh-CN" dirty="0">
                <a:ea typeface="SimSun" pitchFamily="2" charset="-122"/>
              </a:rPr>
              <a:t>Revisión de los siguientes conceptos:</a:t>
            </a:r>
          </a:p>
          <a:p>
            <a:pPr lvl="1" algn="just" eaLnBrk="1" hangingPunct="1"/>
            <a:r>
              <a:rPr lang="nl-NL" altLang="zh-CN" dirty="0">
                <a:ea typeface="SimSun" pitchFamily="2" charset="-122"/>
              </a:rPr>
              <a:t>Introducción AMQP</a:t>
            </a:r>
          </a:p>
          <a:p>
            <a:pPr lvl="1" algn="just" eaLnBrk="1" hangingPunct="1"/>
            <a:r>
              <a:rPr lang="nl-NL" altLang="zh-CN" dirty="0">
                <a:ea typeface="SimSun" pitchFamily="2" charset="-122"/>
              </a:rPr>
              <a:t>AMQP vs JMS</a:t>
            </a:r>
          </a:p>
          <a:p>
            <a:pPr lvl="1" algn="just" eaLnBrk="1" hangingPunct="1"/>
            <a:r>
              <a:rPr lang="nl-NL" altLang="zh-CN" dirty="0">
                <a:ea typeface="SimSun" pitchFamily="2" charset="-122"/>
              </a:rPr>
              <a:t>JMS Implementations</a:t>
            </a:r>
          </a:p>
          <a:p>
            <a:pPr lvl="1" algn="just" eaLnBrk="1" hangingPunct="1"/>
            <a:r>
              <a:rPr lang="nl-NL" altLang="zh-CN" dirty="0">
                <a:ea typeface="SimSun" pitchFamily="2" charset="-122"/>
              </a:rPr>
              <a:t>amqp-template</a:t>
            </a:r>
          </a:p>
          <a:p>
            <a:pPr lvl="1" algn="just" eaLnBrk="1" hangingPunct="1"/>
            <a:r>
              <a:rPr lang="nl-NL" altLang="zh-CN" dirty="0">
                <a:ea typeface="SimSun" pitchFamily="2" charset="-122"/>
              </a:rPr>
              <a:t>AMQP vendors:</a:t>
            </a:r>
          </a:p>
          <a:p>
            <a:pPr marL="903288" lvl="2" indent="-342900" algn="just" eaLnBrk="1" hangingPunct="1">
              <a:buFont typeface="+mj-lt"/>
              <a:buAutoNum type="arabicPeriod"/>
            </a:pPr>
            <a:r>
              <a:rPr lang="nl-NL" altLang="zh-CN" dirty="0">
                <a:ea typeface="SimSun" pitchFamily="2" charset="-122"/>
              </a:rPr>
              <a:t>Rabbit MQ Broker </a:t>
            </a:r>
          </a:p>
          <a:p>
            <a:pPr marL="903288" lvl="2" indent="-342900" algn="just" eaLnBrk="1" hangingPunct="1">
              <a:buFont typeface="+mj-lt"/>
              <a:buAutoNum type="arabicPeriod"/>
            </a:pPr>
            <a:r>
              <a:rPr lang="nl-NL" altLang="zh-CN" dirty="0">
                <a:ea typeface="SimSun" pitchFamily="2" charset="-122"/>
              </a:rPr>
              <a:t>Azure Service Bus</a:t>
            </a:r>
          </a:p>
          <a:p>
            <a:pPr marL="903288" lvl="2" indent="-342900" algn="just" eaLnBrk="1" hangingPunct="1">
              <a:buFont typeface="+mj-lt"/>
              <a:buAutoNum type="arabicPeriod"/>
            </a:pPr>
            <a:r>
              <a:rPr lang="nl-NL" altLang="zh-CN" dirty="0">
                <a:ea typeface="SimSun" pitchFamily="2" charset="-122"/>
              </a:rPr>
              <a:t>Kafka</a:t>
            </a:r>
          </a:p>
          <a:p>
            <a:pPr marL="114300" lvl="1" indent="0" algn="just" eaLnBrk="1" hangingPunct="1">
              <a:buNone/>
            </a:pPr>
            <a:endParaRPr lang="en-US" dirty="0"/>
          </a:p>
          <a:p>
            <a:pPr lvl="1" algn="just" eaLnBrk="1" hangingPunct="1"/>
            <a:endParaRPr lang="en-US" dirty="0"/>
          </a:p>
          <a:p>
            <a:pPr lvl="1" algn="just" eaLnBrk="1" hangingPunct="1"/>
            <a:endParaRPr lang="es-PE" altLang="zh-CN" dirty="0">
              <a:ea typeface="SimSun" pitchFamily="2" charset="-122"/>
            </a:endParaRPr>
          </a:p>
          <a:p>
            <a:pPr lvl="2" eaLnBrk="1" hangingPunct="1"/>
            <a:endParaRPr lang="es-PE" altLang="zh-CN" dirty="0">
              <a:ea typeface="SimSun"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AMQP Vendor </a:t>
            </a:r>
            <a:r>
              <a:rPr lang="en-US" sz="2800" dirty="0" err="1"/>
              <a:t>RabbitMQ</a:t>
            </a:r>
            <a:r>
              <a:rPr lang="es-PE" altLang="zh-CN" sz="2800" dirty="0">
                <a:ea typeface="SimSun" pitchFamily="2" charset="-122"/>
              </a:rPr>
              <a:t/>
            </a:r>
            <a:br>
              <a:rPr lang="es-PE" altLang="zh-CN" sz="2800" dirty="0">
                <a:ea typeface="SimSun" pitchFamily="2" charset="-122"/>
              </a:rPr>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2937214"/>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s-PE" b="1" u="sng" dirty="0"/>
              <a:t>AMQP </a:t>
            </a:r>
            <a:r>
              <a:rPr lang="es-PE" b="1" u="sng" dirty="0" err="1"/>
              <a:t>Template</a:t>
            </a:r>
            <a:endParaRPr lang="es-PE" b="1" u="sng" dirty="0"/>
          </a:p>
          <a:p>
            <a:pPr algn="just"/>
            <a:r>
              <a:rPr lang="es-PE" dirty="0"/>
              <a:t>Finalmente, utilizamos </a:t>
            </a:r>
            <a:r>
              <a:rPr lang="es-PE" b="1" i="1" dirty="0" err="1"/>
              <a:t>receiveAndConvert</a:t>
            </a:r>
            <a:r>
              <a:rPr lang="es-PE" b="1" i="1" dirty="0"/>
              <a:t>(...)</a:t>
            </a:r>
            <a:r>
              <a:rPr lang="es-PE" dirty="0"/>
              <a:t> para realizar una lectura sincrónica en la cola e imprimir la representación de cadena del mensaje.</a:t>
            </a:r>
          </a:p>
          <a:p>
            <a:pPr algn="just"/>
            <a:r>
              <a:rPr lang="es-PE" dirty="0"/>
              <a:t>La </a:t>
            </a:r>
            <a:r>
              <a:rPr lang="es-PE" dirty="0" err="1"/>
              <a:t>AmqpException</a:t>
            </a:r>
            <a:r>
              <a:rPr lang="es-PE" dirty="0"/>
              <a:t> es una </a:t>
            </a:r>
            <a:r>
              <a:rPr lang="es-PE" dirty="0" err="1"/>
              <a:t>RuntimeException</a:t>
            </a:r>
            <a:r>
              <a:rPr lang="es-PE" dirty="0"/>
              <a:t>, por lo que no sería necesario hacerle catch. </a:t>
            </a:r>
          </a:p>
          <a:p>
            <a:pPr algn="just"/>
            <a:r>
              <a:rPr lang="es-PE" dirty="0"/>
              <a:t>Por lo tanto hemos usado </a:t>
            </a:r>
            <a:r>
              <a:rPr lang="es-PE" dirty="0" err="1"/>
              <a:t>AmqpTemplate</a:t>
            </a:r>
            <a:r>
              <a:rPr lang="es-PE" dirty="0"/>
              <a:t> para actuar como productor y consumidor de mensajes.</a:t>
            </a:r>
          </a:p>
        </p:txBody>
      </p:sp>
    </p:spTree>
    <p:extLst>
      <p:ext uri="{BB962C8B-B14F-4D97-AF65-F5344CB8AC3E}">
        <p14:creationId xmlns:p14="http://schemas.microsoft.com/office/powerpoint/2010/main" val="406551294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AMQP Vendor </a:t>
            </a:r>
            <a:r>
              <a:rPr lang="en-US" sz="2800" dirty="0" err="1"/>
              <a:t>RabbitMQ</a:t>
            </a:r>
            <a:r>
              <a:rPr lang="es-PE" altLang="zh-CN" sz="2800" dirty="0">
                <a:ea typeface="SimSun" pitchFamily="2" charset="-122"/>
              </a:rPr>
              <a:t/>
            </a:r>
            <a:br>
              <a:rPr lang="es-PE" altLang="zh-CN" sz="2800" dirty="0">
                <a:ea typeface="SimSun" pitchFamily="2" charset="-122"/>
              </a:rPr>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1786130"/>
          </a:xfrm>
          <a:extLs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b="1" u="sng" dirty="0"/>
              <a:t>Rabbit MQ Broker</a:t>
            </a:r>
          </a:p>
          <a:p>
            <a:pPr lvl="0"/>
            <a:r>
              <a:rPr lang="es-PE" dirty="0" err="1"/>
              <a:t>RabbitMQ</a:t>
            </a:r>
            <a:r>
              <a:rPr lang="es-PE" dirty="0"/>
              <a:t> es una parte de </a:t>
            </a:r>
            <a:r>
              <a:rPr lang="es-PE" dirty="0" err="1"/>
              <a:t>Message</a:t>
            </a:r>
            <a:r>
              <a:rPr lang="es-PE" dirty="0"/>
              <a:t> </a:t>
            </a:r>
            <a:r>
              <a:rPr lang="es-PE" dirty="0" err="1"/>
              <a:t>Broker</a:t>
            </a:r>
            <a:r>
              <a:rPr lang="es-PE" dirty="0"/>
              <a:t> que implementó el Protocolo Avanzado de Cola de Mensajes (AMQP), que ayuda a que su aplicación se comunique entre sí, cuando extiende su escala de aplicación.</a:t>
            </a:r>
          </a:p>
        </p:txBody>
      </p:sp>
      <p:pic>
        <p:nvPicPr>
          <p:cNvPr id="2" name="Imagen 1">
            <a:extLst>
              <a:ext uri="{FF2B5EF4-FFF2-40B4-BE49-F238E27FC236}">
                <a16:creationId xmlns="" xmlns:a16="http://schemas.microsoft.com/office/drawing/2014/main" id="{5D4C878C-A3E5-4906-932F-F74A5C92A5FF}"/>
              </a:ext>
            </a:extLst>
          </p:cNvPr>
          <p:cNvPicPr>
            <a:picLocks noChangeAspect="1"/>
          </p:cNvPicPr>
          <p:nvPr/>
        </p:nvPicPr>
        <p:blipFill>
          <a:blip r:embed="rId2"/>
          <a:stretch>
            <a:fillRect/>
          </a:stretch>
        </p:blipFill>
        <p:spPr>
          <a:xfrm>
            <a:off x="2576134" y="2971812"/>
            <a:ext cx="4137985" cy="2785784"/>
          </a:xfrm>
          <a:prstGeom prst="rect">
            <a:avLst/>
          </a:prstGeom>
          <a:ln w="19050">
            <a:solidFill>
              <a:schemeClr val="tx1"/>
            </a:solidFill>
          </a:ln>
        </p:spPr>
      </p:pic>
    </p:spTree>
    <p:extLst>
      <p:ext uri="{BB962C8B-B14F-4D97-AF65-F5344CB8AC3E}">
        <p14:creationId xmlns:p14="http://schemas.microsoft.com/office/powerpoint/2010/main" val="114641242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AMQP Vendor </a:t>
            </a:r>
            <a:r>
              <a:rPr lang="en-US" sz="2800" dirty="0" err="1"/>
              <a:t>RabbitMQ</a:t>
            </a:r>
            <a:r>
              <a:rPr lang="es-PE" altLang="zh-CN" sz="2800" dirty="0">
                <a:ea typeface="SimSun" pitchFamily="2" charset="-122"/>
              </a:rPr>
              <a:t/>
            </a:r>
            <a:br>
              <a:rPr lang="es-PE" altLang="zh-CN" sz="2800" dirty="0">
                <a:ea typeface="SimSun" pitchFamily="2" charset="-122"/>
              </a:rPr>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968540"/>
          </a:xfrm>
          <a:extLs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b="1" u="sng" dirty="0"/>
              <a:t>Rabbit MQ Broker</a:t>
            </a:r>
          </a:p>
          <a:p>
            <a:pPr lvl="0" algn="just"/>
            <a:r>
              <a:rPr lang="es-PE" dirty="0"/>
              <a:t>Existen dos formas de comunicarse entre microservicios. Son Punto a Punto (P2P) / Comunicación Sincrónica, y Publicar-Suscribir (Pub-Sub) / Comunicación Asincrónica. ¿Cuáles son las diferencias entre esos dos?</a:t>
            </a:r>
          </a:p>
          <a:p>
            <a:pPr lvl="0" algn="just"/>
            <a:r>
              <a:rPr lang="es-PE" dirty="0"/>
              <a:t>P2P, </a:t>
            </a:r>
            <a:r>
              <a:rPr lang="es-PE" dirty="0" smtClean="0"/>
              <a:t>ofrece comunicación </a:t>
            </a:r>
            <a:r>
              <a:rPr lang="es-PE" dirty="0"/>
              <a:t>sincrónica, </a:t>
            </a:r>
            <a:r>
              <a:rPr lang="es-PE" dirty="0" smtClean="0"/>
              <a:t>se sabe que </a:t>
            </a:r>
            <a:r>
              <a:rPr lang="es-PE" dirty="0"/>
              <a:t>una aplicación se comunicará directamente con otra aplicación, utilizando el protocolo HTTP, </a:t>
            </a:r>
            <a:r>
              <a:rPr lang="es-PE" dirty="0" smtClean="0"/>
              <a:t>y es la </a:t>
            </a:r>
            <a:r>
              <a:rPr lang="es-PE" dirty="0"/>
              <a:t>aplicación que requiere una respuesta inmediata directamente del servidor.</a:t>
            </a:r>
          </a:p>
          <a:p>
            <a:pPr lvl="0" algn="just"/>
            <a:r>
              <a:rPr lang="es-PE" dirty="0"/>
              <a:t>Pub-Sub, </a:t>
            </a:r>
            <a:r>
              <a:rPr lang="es-PE" dirty="0" smtClean="0"/>
              <a:t>ofrece comunicación </a:t>
            </a:r>
            <a:r>
              <a:rPr lang="es-PE" dirty="0"/>
              <a:t>asincrónica, </a:t>
            </a:r>
            <a:r>
              <a:rPr lang="es-PE" dirty="0" smtClean="0"/>
              <a:t>se sabe que </a:t>
            </a:r>
            <a:r>
              <a:rPr lang="es-PE" dirty="0"/>
              <a:t>no requiere una respuesta inmediata del servidor, y el mensaje enviado se colocará en una cola de mensajes (o conocida como Cola de eventos en el sistema de mensajería empresarial).</a:t>
            </a:r>
          </a:p>
        </p:txBody>
      </p:sp>
    </p:spTree>
    <p:extLst>
      <p:ext uri="{BB962C8B-B14F-4D97-AF65-F5344CB8AC3E}">
        <p14:creationId xmlns:p14="http://schemas.microsoft.com/office/powerpoint/2010/main" val="187269034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AMQP Vendor </a:t>
            </a:r>
            <a:r>
              <a:rPr lang="en-US" sz="2800" dirty="0" err="1"/>
              <a:t>RabbitMQ</a:t>
            </a:r>
            <a:r>
              <a:rPr lang="es-PE" altLang="zh-CN" sz="2800" dirty="0">
                <a:ea typeface="SimSun" pitchFamily="2" charset="-122"/>
              </a:rPr>
              <a:t/>
            </a:r>
            <a:br>
              <a:rPr lang="es-PE" altLang="zh-CN" sz="2800" dirty="0">
                <a:ea typeface="SimSun" pitchFamily="2" charset="-122"/>
              </a:rPr>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3478901"/>
          </a:xfrm>
          <a:extLs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b="1" u="sng" dirty="0"/>
              <a:t>Rabbit MQ Broker</a:t>
            </a:r>
          </a:p>
          <a:p>
            <a:pPr lvl="0" algn="just"/>
            <a:r>
              <a:rPr lang="es-PE" dirty="0" err="1"/>
              <a:t>RabbitMQ</a:t>
            </a:r>
            <a:r>
              <a:rPr lang="es-PE" dirty="0"/>
              <a:t> también es llamado un middleware basado en </a:t>
            </a:r>
            <a:r>
              <a:rPr lang="es-PE" dirty="0" err="1"/>
              <a:t>Erlang</a:t>
            </a:r>
            <a:r>
              <a:rPr lang="es-PE" dirty="0"/>
              <a:t>, ya que puede ser tanto </a:t>
            </a:r>
            <a:r>
              <a:rPr lang="es-PE" dirty="0" err="1"/>
              <a:t>micro-servicios</a:t>
            </a:r>
            <a:r>
              <a:rPr lang="es-PE" dirty="0"/>
              <a:t> como una aplicación. </a:t>
            </a:r>
            <a:r>
              <a:rPr lang="es-PE" dirty="0" err="1"/>
              <a:t>RabbitMQ</a:t>
            </a:r>
            <a:r>
              <a:rPr lang="es-PE" dirty="0"/>
              <a:t> admite múltiples protocolos.</a:t>
            </a:r>
          </a:p>
          <a:p>
            <a:pPr lvl="0" algn="just"/>
            <a:r>
              <a:rPr lang="es-PE" dirty="0"/>
              <a:t>Los protocolos que admite </a:t>
            </a:r>
            <a:r>
              <a:rPr lang="es-PE" dirty="0" err="1"/>
              <a:t>RabbitMQ</a:t>
            </a:r>
            <a:r>
              <a:rPr lang="es-PE" dirty="0"/>
              <a:t>:</a:t>
            </a:r>
          </a:p>
          <a:p>
            <a:pPr lvl="0"/>
            <a:r>
              <a:rPr lang="es-PE" dirty="0"/>
              <a:t>- AMQP</a:t>
            </a:r>
          </a:p>
          <a:p>
            <a:pPr lvl="0"/>
            <a:r>
              <a:rPr lang="es-PE" dirty="0"/>
              <a:t>- HTTP</a:t>
            </a:r>
          </a:p>
          <a:p>
            <a:pPr lvl="0"/>
            <a:r>
              <a:rPr lang="es-PE" dirty="0"/>
              <a:t>- STOMP</a:t>
            </a:r>
          </a:p>
          <a:p>
            <a:pPr lvl="0"/>
            <a:r>
              <a:rPr lang="es-PE" dirty="0"/>
              <a:t>- MQTT</a:t>
            </a:r>
          </a:p>
        </p:txBody>
      </p:sp>
    </p:spTree>
    <p:extLst>
      <p:ext uri="{BB962C8B-B14F-4D97-AF65-F5344CB8AC3E}">
        <p14:creationId xmlns:p14="http://schemas.microsoft.com/office/powerpoint/2010/main" val="14869561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AMQP Vendor </a:t>
            </a:r>
            <a:r>
              <a:rPr lang="en-US" sz="2800" dirty="0" err="1"/>
              <a:t>RabbitMQ</a:t>
            </a:r>
            <a:r>
              <a:rPr lang="es-PE" altLang="zh-CN" sz="2800" dirty="0">
                <a:ea typeface="SimSun" pitchFamily="2" charset="-122"/>
              </a:rPr>
              <a:t/>
            </a:r>
            <a:br>
              <a:rPr lang="es-PE" altLang="zh-CN" sz="2800" dirty="0">
                <a:ea typeface="SimSun" pitchFamily="2" charset="-122"/>
              </a:rPr>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3614323"/>
          </a:xfrm>
          <a:extLst>
            <a:ext uri="{91240B29-F687-4F45-9708-019B960494DF}">
              <a14:hiddenLine xmlns:a14="http://schemas.microsoft.com/office/drawing/2010/main" w="9525">
                <a:solidFill>
                  <a:srgbClr val="000000"/>
                </a:solidFill>
                <a:miter lim="800000"/>
                <a:headEnd/>
                <a:tailEnd/>
              </a14:hiddenLine>
            </a:ext>
          </a:extLst>
        </p:spPr>
        <p:txBody>
          <a:bodyPr/>
          <a:lstStyle/>
          <a:p>
            <a:pPr lvl="0" algn="just"/>
            <a:r>
              <a:rPr lang="es-PE" b="1" u="sng" dirty="0"/>
              <a:t>Como funciona</a:t>
            </a:r>
          </a:p>
          <a:p>
            <a:pPr lvl="0" algn="just"/>
            <a:r>
              <a:rPr lang="es-PE" dirty="0"/>
              <a:t>Exchange es un algoritmo que decide qué cola almacenará el mensaje. (obtener mensaje del productor, incluir en la cola del consumidor). Cada consumidor obtiene su propia Cola basada en la lógica que usa, hay 4 tipos de lógica que puede usar en Exchange:</a:t>
            </a:r>
          </a:p>
          <a:p>
            <a:pPr lvl="0" algn="just"/>
            <a:r>
              <a:rPr lang="es-PE" dirty="0"/>
              <a:t>- </a:t>
            </a:r>
            <a:r>
              <a:rPr lang="es-PE" b="1" u="sng" dirty="0"/>
              <a:t>Intercambio directo</a:t>
            </a:r>
            <a:r>
              <a:rPr lang="es-PE" dirty="0"/>
              <a:t>: será directo a la cola en función de una clave de enrutamiento de mensajes</a:t>
            </a:r>
          </a:p>
          <a:p>
            <a:pPr lvl="0" algn="just"/>
            <a:r>
              <a:rPr lang="es-PE" dirty="0"/>
              <a:t>- </a:t>
            </a:r>
            <a:r>
              <a:rPr lang="es-PE" b="1" u="sng" dirty="0" err="1"/>
              <a:t>Fanout</a:t>
            </a:r>
            <a:r>
              <a:rPr lang="es-PE" b="1" u="sng" dirty="0"/>
              <a:t> Exchange</a:t>
            </a:r>
            <a:r>
              <a:rPr lang="es-PE" dirty="0"/>
              <a:t>: publicará en todas las colas que tengan la misma clave de enrutamiento</a:t>
            </a:r>
          </a:p>
        </p:txBody>
      </p:sp>
    </p:spTree>
    <p:extLst>
      <p:ext uri="{BB962C8B-B14F-4D97-AF65-F5344CB8AC3E}">
        <p14:creationId xmlns:p14="http://schemas.microsoft.com/office/powerpoint/2010/main" val="47425346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AMQP Vendor </a:t>
            </a:r>
            <a:r>
              <a:rPr lang="en-US" sz="2800" dirty="0" err="1"/>
              <a:t>RabbitMQ</a:t>
            </a:r>
            <a:r>
              <a:rPr lang="es-PE" altLang="zh-CN" sz="2800" dirty="0">
                <a:ea typeface="SimSun" pitchFamily="2" charset="-122"/>
              </a:rPr>
              <a:t/>
            </a:r>
            <a:br>
              <a:rPr lang="es-PE" altLang="zh-CN" sz="2800" dirty="0">
                <a:ea typeface="SimSun" pitchFamily="2" charset="-122"/>
              </a:rPr>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2937214"/>
          </a:xfrm>
          <a:extLst>
            <a:ext uri="{91240B29-F687-4F45-9708-019B960494DF}">
              <a14:hiddenLine xmlns:a14="http://schemas.microsoft.com/office/drawing/2010/main" w="9525">
                <a:solidFill>
                  <a:srgbClr val="000000"/>
                </a:solidFill>
                <a:miter lim="800000"/>
                <a:headEnd/>
                <a:tailEnd/>
              </a14:hiddenLine>
            </a:ext>
          </a:extLst>
        </p:spPr>
        <p:txBody>
          <a:bodyPr/>
          <a:lstStyle/>
          <a:p>
            <a:pPr lvl="0" algn="just"/>
            <a:r>
              <a:rPr lang="es-PE" b="1" u="sng" dirty="0"/>
              <a:t>Como funciona</a:t>
            </a:r>
          </a:p>
          <a:p>
            <a:pPr marL="350838" lvl="0" indent="-342900" algn="just">
              <a:buFontTx/>
              <a:buChar char="-"/>
            </a:pPr>
            <a:r>
              <a:rPr lang="es-PE" b="1" u="sng" dirty="0"/>
              <a:t>Intercambio de temas</a:t>
            </a:r>
            <a:r>
              <a:rPr lang="es-PE" dirty="0"/>
              <a:t>: se publicará en todas las colas que tengan la misma clave de enrutamiento y el mismo patrón de enrutamiento especificado en el enlace</a:t>
            </a:r>
          </a:p>
          <a:p>
            <a:pPr marL="350838" lvl="0" indent="-342900" algn="just">
              <a:buFontTx/>
              <a:buChar char="-"/>
            </a:pPr>
            <a:r>
              <a:rPr lang="es-PE" b="1" u="sng" dirty="0"/>
              <a:t>Intercambio de encabezados</a:t>
            </a:r>
            <a:r>
              <a:rPr lang="es-PE" dirty="0"/>
              <a:t>: encabezado significa encabezado al enviar un archivo http, como cuando envía Imagen, el encabezado es "imagen / *"</a:t>
            </a:r>
          </a:p>
          <a:p>
            <a:pPr lvl="0" algn="just"/>
            <a:endParaRPr lang="es-PE" dirty="0"/>
          </a:p>
        </p:txBody>
      </p:sp>
    </p:spTree>
    <p:extLst>
      <p:ext uri="{BB962C8B-B14F-4D97-AF65-F5344CB8AC3E}">
        <p14:creationId xmlns:p14="http://schemas.microsoft.com/office/powerpoint/2010/main" val="404957936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AMQP Vendor </a:t>
            </a:r>
            <a:r>
              <a:rPr lang="en-US" sz="2800" dirty="0" err="1"/>
              <a:t>RabbitMQ</a:t>
            </a:r>
            <a:r>
              <a:rPr lang="es-PE" altLang="zh-CN" sz="2800" dirty="0">
                <a:ea typeface="SimSun" pitchFamily="2" charset="-122"/>
              </a:rPr>
              <a:t/>
            </a:r>
            <a:br>
              <a:rPr lang="es-PE" altLang="zh-CN" sz="2800" dirty="0">
                <a:ea typeface="SimSun" pitchFamily="2" charset="-122"/>
              </a:rPr>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5374805"/>
          </a:xfrm>
          <a:extLst>
            <a:ext uri="{91240B29-F687-4F45-9708-019B960494DF}">
              <a14:hiddenLine xmlns:a14="http://schemas.microsoft.com/office/drawing/2010/main" w="9525">
                <a:solidFill>
                  <a:srgbClr val="000000"/>
                </a:solidFill>
                <a:miter lim="800000"/>
                <a:headEnd/>
                <a:tailEnd/>
              </a14:hiddenLine>
            </a:ext>
          </a:extLst>
        </p:spPr>
        <p:txBody>
          <a:bodyPr/>
          <a:lstStyle/>
          <a:p>
            <a:pPr lvl="0" algn="just"/>
            <a:r>
              <a:rPr lang="es-PE" b="1" u="sng" dirty="0"/>
              <a:t>Porque debemos usarlo </a:t>
            </a:r>
          </a:p>
          <a:p>
            <a:pPr lvl="0" algn="just"/>
            <a:r>
              <a:rPr lang="es-PE" b="1" u="sng" dirty="0"/>
              <a:t>Desacoplamiento</a:t>
            </a:r>
          </a:p>
          <a:p>
            <a:pPr lvl="0" algn="just"/>
            <a:r>
              <a:rPr lang="es-PE" dirty="0"/>
              <a:t>Desacoplar es separar los componentes principales de la aplicación. Esto es lo que quería cualquier aplicación que implementara microservicios. Porque su aplicación será mantenible y mejorará la calidad del Principio de responsabilidad única.</a:t>
            </a:r>
          </a:p>
          <a:p>
            <a:pPr lvl="0" algn="just"/>
            <a:r>
              <a:rPr lang="es-PE" b="1" u="sng" dirty="0"/>
              <a:t>Flexibilidad</a:t>
            </a:r>
            <a:r>
              <a:rPr lang="es-PE" dirty="0"/>
              <a:t> </a:t>
            </a:r>
          </a:p>
          <a:p>
            <a:pPr lvl="0" algn="just"/>
            <a:r>
              <a:rPr lang="es-PE" dirty="0"/>
              <a:t>Debido a que la aplicación se ha desacoplado, la aplicación será lo suficientemente flexible para desarrollarse en la siguiente fase. Pero no solo es tan flexible, porque si está utilizando </a:t>
            </a:r>
            <a:r>
              <a:rPr lang="es-PE" dirty="0" err="1"/>
              <a:t>RabbitMQ</a:t>
            </a:r>
            <a:r>
              <a:rPr lang="es-PE" dirty="0"/>
              <a:t>, podrá conectar 2 aplicaciones / servicios diferentes que están escritos por diferentes aplicaciones, estas aplicaciones se hablarán entre sí con la ayuda de un "traductor" que es MOM.</a:t>
            </a:r>
          </a:p>
        </p:txBody>
      </p:sp>
    </p:spTree>
    <p:extLst>
      <p:ext uri="{BB962C8B-B14F-4D97-AF65-F5344CB8AC3E}">
        <p14:creationId xmlns:p14="http://schemas.microsoft.com/office/powerpoint/2010/main" val="293825505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AMQP Vendor </a:t>
            </a:r>
            <a:r>
              <a:rPr lang="en-US" sz="2800" dirty="0" err="1"/>
              <a:t>RabbitMQ</a:t>
            </a:r>
            <a:r>
              <a:rPr lang="es-PE" altLang="zh-CN" sz="2800" dirty="0">
                <a:ea typeface="SimSun" pitchFamily="2" charset="-122"/>
              </a:rPr>
              <a:t/>
            </a:r>
            <a:br>
              <a:rPr lang="es-PE" altLang="zh-CN" sz="2800" dirty="0">
                <a:ea typeface="SimSun" pitchFamily="2" charset="-122"/>
              </a:rPr>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3952877"/>
          </a:xfrm>
          <a:extLst>
            <a:ext uri="{91240B29-F687-4F45-9708-019B960494DF}">
              <a14:hiddenLine xmlns:a14="http://schemas.microsoft.com/office/drawing/2010/main" w="9525">
                <a:solidFill>
                  <a:srgbClr val="000000"/>
                </a:solidFill>
                <a:miter lim="800000"/>
                <a:headEnd/>
                <a:tailEnd/>
              </a14:hiddenLine>
            </a:ext>
          </a:extLst>
        </p:spPr>
        <p:txBody>
          <a:bodyPr/>
          <a:lstStyle/>
          <a:p>
            <a:pPr lvl="0" algn="just"/>
            <a:r>
              <a:rPr lang="es-PE" b="1" u="sng" dirty="0"/>
              <a:t>Porque debemos usarlo </a:t>
            </a:r>
          </a:p>
          <a:p>
            <a:pPr lvl="0" algn="just"/>
            <a:r>
              <a:rPr lang="es-PE" dirty="0"/>
              <a:t>Otro beneficio de usar </a:t>
            </a:r>
            <a:r>
              <a:rPr lang="es-PE" dirty="0" err="1"/>
              <a:t>RabbitMQ</a:t>
            </a:r>
            <a:r>
              <a:rPr lang="es-PE" dirty="0"/>
              <a:t>:</a:t>
            </a:r>
          </a:p>
          <a:p>
            <a:pPr lvl="0" algn="just"/>
            <a:r>
              <a:rPr lang="es-PE" dirty="0"/>
              <a:t>- Cola altamente disponible</a:t>
            </a:r>
          </a:p>
          <a:p>
            <a:pPr lvl="0" algn="just"/>
            <a:r>
              <a:rPr lang="es-PE" dirty="0"/>
              <a:t>- Protocolo múltiple</a:t>
            </a:r>
          </a:p>
          <a:p>
            <a:pPr lvl="0" algn="just"/>
            <a:r>
              <a:rPr lang="es-PE" dirty="0"/>
              <a:t>- Muchos clientes</a:t>
            </a:r>
          </a:p>
          <a:p>
            <a:pPr lvl="0" algn="just"/>
            <a:r>
              <a:rPr lang="es-PE" dirty="0"/>
              <a:t>- Agrupación</a:t>
            </a:r>
          </a:p>
          <a:p>
            <a:pPr lvl="0" algn="just"/>
            <a:r>
              <a:rPr lang="es-PE" dirty="0"/>
              <a:t>- IU de gestión</a:t>
            </a:r>
          </a:p>
          <a:p>
            <a:pPr lvl="0" algn="just"/>
            <a:r>
              <a:rPr lang="es-PE" dirty="0"/>
              <a:t>- Rastreo (el uso del tablero puede rastrear el soporte)</a:t>
            </a:r>
          </a:p>
          <a:p>
            <a:pPr lvl="0" algn="just"/>
            <a:r>
              <a:rPr lang="es-PE" dirty="0"/>
              <a:t>- Sistema de complementos (Extienda la funcionalidad del intermediario principal en una variedad de formas)</a:t>
            </a:r>
          </a:p>
        </p:txBody>
      </p:sp>
    </p:spTree>
    <p:extLst>
      <p:ext uri="{BB962C8B-B14F-4D97-AF65-F5344CB8AC3E}">
        <p14:creationId xmlns:p14="http://schemas.microsoft.com/office/powerpoint/2010/main" val="21545868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8077092" cy="876300"/>
          </a:xfrm>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AMQP </a:t>
            </a:r>
            <a:r>
              <a:rPr lang="en-US" sz="2800" dirty="0" smtClean="0"/>
              <a:t>Vendor Azure </a:t>
            </a:r>
            <a:r>
              <a:rPr lang="en-US" sz="2800" dirty="0"/>
              <a:t>Service Bus</a:t>
            </a: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291431"/>
          </a:xfrm>
          <a:extLst>
            <a:ext uri="{91240B29-F687-4F45-9708-019B960494DF}">
              <a14:hiddenLine xmlns:a14="http://schemas.microsoft.com/office/drawing/2010/main" w="9525">
                <a:solidFill>
                  <a:srgbClr val="000000"/>
                </a:solidFill>
                <a:miter lim="800000"/>
                <a:headEnd/>
                <a:tailEnd/>
              </a14:hiddenLine>
            </a:ext>
          </a:extLst>
        </p:spPr>
        <p:txBody>
          <a:bodyPr/>
          <a:lstStyle/>
          <a:p>
            <a:pPr lvl="0" algn="just"/>
            <a:r>
              <a:rPr lang="es-PE" b="1" u="sng" dirty="0" smtClean="0"/>
              <a:t>Concepto </a:t>
            </a:r>
          </a:p>
          <a:p>
            <a:pPr lvl="0" algn="just"/>
            <a:r>
              <a:rPr lang="es-PE" dirty="0" err="1"/>
              <a:t>Azure</a:t>
            </a:r>
            <a:r>
              <a:rPr lang="es-PE" dirty="0"/>
              <a:t> proporciona una plataforma de mensajería asincrónica denominada </a:t>
            </a:r>
            <a:r>
              <a:rPr lang="es-PE" dirty="0" err="1"/>
              <a:t>Azure</a:t>
            </a:r>
            <a:r>
              <a:rPr lang="es-PE" dirty="0"/>
              <a:t> </a:t>
            </a:r>
            <a:r>
              <a:rPr lang="es-PE" dirty="0" err="1"/>
              <a:t>Service</a:t>
            </a:r>
            <a:r>
              <a:rPr lang="es-PE" dirty="0"/>
              <a:t> Bus ("</a:t>
            </a:r>
            <a:r>
              <a:rPr lang="es-PE" dirty="0" err="1"/>
              <a:t>Service</a:t>
            </a:r>
            <a:r>
              <a:rPr lang="es-PE" dirty="0"/>
              <a:t> Bus") que se basa en el estándar </a:t>
            </a:r>
            <a:r>
              <a:rPr lang="es-PE" dirty="0" err="1"/>
              <a:t>Advanced</a:t>
            </a:r>
            <a:r>
              <a:rPr lang="es-PE" dirty="0"/>
              <a:t> </a:t>
            </a:r>
            <a:r>
              <a:rPr lang="es-PE" dirty="0" err="1"/>
              <a:t>Message</a:t>
            </a:r>
            <a:r>
              <a:rPr lang="es-PE" dirty="0"/>
              <a:t> </a:t>
            </a:r>
            <a:r>
              <a:rPr lang="es-PE" dirty="0" err="1"/>
              <a:t>Queueing</a:t>
            </a:r>
            <a:r>
              <a:rPr lang="es-PE" dirty="0"/>
              <a:t> </a:t>
            </a:r>
            <a:r>
              <a:rPr lang="es-PE" dirty="0" err="1"/>
              <a:t>Protocol</a:t>
            </a:r>
            <a:r>
              <a:rPr lang="es-PE" dirty="0"/>
              <a:t> 1.0 (AMQP 1.0). </a:t>
            </a:r>
            <a:endParaRPr lang="es-PE" dirty="0" smtClean="0"/>
          </a:p>
          <a:p>
            <a:pPr lvl="0" algn="just"/>
            <a:r>
              <a:rPr lang="es-PE" dirty="0" err="1" smtClean="0"/>
              <a:t>Service</a:t>
            </a:r>
            <a:r>
              <a:rPr lang="es-PE" dirty="0" smtClean="0"/>
              <a:t> </a:t>
            </a:r>
            <a:r>
              <a:rPr lang="es-PE" dirty="0"/>
              <a:t>Bus puede usarse en el intervalo de plataformas de </a:t>
            </a:r>
            <a:r>
              <a:rPr lang="es-PE" dirty="0" err="1"/>
              <a:t>Azure</a:t>
            </a:r>
            <a:r>
              <a:rPr lang="es-PE" dirty="0"/>
              <a:t> </a:t>
            </a:r>
            <a:r>
              <a:rPr lang="es-PE" dirty="0" smtClean="0"/>
              <a:t>admitidas.</a:t>
            </a:r>
          </a:p>
          <a:p>
            <a:pPr lvl="0" algn="just"/>
            <a:r>
              <a:rPr lang="es-PE" dirty="0" err="1"/>
              <a:t>Azure</a:t>
            </a:r>
            <a:r>
              <a:rPr lang="es-PE" dirty="0"/>
              <a:t> </a:t>
            </a:r>
            <a:r>
              <a:rPr lang="es-PE" dirty="0" err="1"/>
              <a:t>Service</a:t>
            </a:r>
            <a:r>
              <a:rPr lang="es-PE" dirty="0"/>
              <a:t> Bus es un servicio de mensajería en la nube que se usa para conectar aplicaciones, dispositivos y servicios que se ejecutan en la nube a otras aplicaciones o servicios. Como resultado, actúa como una red troncal de mensajería para aplicaciones disponibles en la nube o en cualquier dispositivo. </a:t>
            </a:r>
            <a:endParaRPr lang="es-PE" dirty="0"/>
          </a:p>
        </p:txBody>
      </p:sp>
    </p:spTree>
    <p:extLst>
      <p:ext uri="{BB962C8B-B14F-4D97-AF65-F5344CB8AC3E}">
        <p14:creationId xmlns:p14="http://schemas.microsoft.com/office/powerpoint/2010/main" val="83176117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AMQP Vendor Azure Service Bus</a:t>
            </a: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223720"/>
          </a:xfrm>
          <a:extLst>
            <a:ext uri="{91240B29-F687-4F45-9708-019B960494DF}">
              <a14:hiddenLine xmlns:a14="http://schemas.microsoft.com/office/drawing/2010/main" w="9525">
                <a:solidFill>
                  <a:srgbClr val="000000"/>
                </a:solidFill>
                <a:miter lim="800000"/>
                <a:headEnd/>
                <a:tailEnd/>
              </a14:hiddenLine>
            </a:ext>
          </a:extLst>
        </p:spPr>
        <p:txBody>
          <a:bodyPr/>
          <a:lstStyle/>
          <a:p>
            <a:pPr lvl="0" algn="just"/>
            <a:r>
              <a:rPr lang="es-PE" b="1" u="sng" dirty="0" smtClean="0"/>
              <a:t>Concepto </a:t>
            </a:r>
          </a:p>
          <a:p>
            <a:pPr lvl="0" algn="just"/>
            <a:r>
              <a:rPr lang="es-PE" dirty="0" smtClean="0"/>
              <a:t>Un </a:t>
            </a:r>
            <a:r>
              <a:rPr lang="es-PE" dirty="0"/>
              <a:t>servicio confiable de mensajería en la nube (</a:t>
            </a:r>
            <a:r>
              <a:rPr lang="es-PE" dirty="0" err="1"/>
              <a:t>MaaS</a:t>
            </a:r>
            <a:r>
              <a:rPr lang="es-PE" dirty="0"/>
              <a:t>) *. Es un sistema de mensajería en la nube para conectar aplicaciones y dispositivos a nubes públicas y privadas. Si uno o más están fuera de línea, puede contar con ellos si necesita un servicio confiable de mensajería en la nube entre la aplicación y el servicio</a:t>
            </a:r>
            <a:r>
              <a:rPr lang="es-PE" dirty="0" smtClean="0"/>
              <a:t>.</a:t>
            </a:r>
            <a:endParaRPr lang="es-PE" dirty="0" smtClean="0"/>
          </a:p>
          <a:p>
            <a:pPr lvl="0" algn="just"/>
            <a:r>
              <a:rPr lang="es-PE" dirty="0"/>
              <a:t>Microsoft </a:t>
            </a:r>
            <a:r>
              <a:rPr lang="es-PE" dirty="0" err="1"/>
              <a:t>Azure</a:t>
            </a:r>
            <a:r>
              <a:rPr lang="es-PE" dirty="0"/>
              <a:t> </a:t>
            </a:r>
            <a:r>
              <a:rPr lang="es-PE" dirty="0" err="1"/>
              <a:t>Service</a:t>
            </a:r>
            <a:r>
              <a:rPr lang="es-PE" dirty="0"/>
              <a:t> Bus es un agente de mensajes de integración empresarial completamente administrado. </a:t>
            </a:r>
            <a:r>
              <a:rPr lang="es-PE" dirty="0" err="1"/>
              <a:t>Service</a:t>
            </a:r>
            <a:r>
              <a:rPr lang="es-PE" dirty="0"/>
              <a:t> Bus puede desacoplar aplicaciones y servicios. </a:t>
            </a:r>
            <a:r>
              <a:rPr lang="es-PE" dirty="0" err="1"/>
              <a:t>Service</a:t>
            </a:r>
            <a:r>
              <a:rPr lang="es-PE" dirty="0"/>
              <a:t> Bus ofrece una plataforma confiable y segura para la transferencia asincrónica de datos y estado.</a:t>
            </a:r>
            <a:endParaRPr lang="es-PE" dirty="0"/>
          </a:p>
        </p:txBody>
      </p:sp>
    </p:spTree>
    <p:extLst>
      <p:ext uri="{BB962C8B-B14F-4D97-AF65-F5344CB8AC3E}">
        <p14:creationId xmlns:p14="http://schemas.microsoft.com/office/powerpoint/2010/main" val="10104095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s-PE" dirty="0" err="1" smtClean="0"/>
              <a:t>Advanced</a:t>
            </a:r>
            <a:r>
              <a:rPr lang="es-PE" dirty="0" smtClean="0"/>
              <a:t> </a:t>
            </a:r>
            <a:r>
              <a:rPr lang="es-PE" dirty="0" err="1"/>
              <a:t>Message</a:t>
            </a:r>
            <a:r>
              <a:rPr lang="es-PE" dirty="0"/>
              <a:t> </a:t>
            </a:r>
            <a:r>
              <a:rPr lang="es-PE" dirty="0" err="1"/>
              <a:t>Queuing</a:t>
            </a:r>
            <a:r>
              <a:rPr lang="es-PE" dirty="0"/>
              <a:t> </a:t>
            </a:r>
            <a:r>
              <a:rPr lang="es-PE" dirty="0" err="1" smtClean="0"/>
              <a:t>Protocol</a:t>
            </a:r>
            <a:r>
              <a:rPr lang="nl-NL" altLang="zh-CN" dirty="0">
                <a:ea typeface="SimSun" pitchFamily="2" charset="-122"/>
              </a:rPr>
              <a:t> AMQP </a:t>
            </a:r>
            <a:r>
              <a:rPr lang="es-PE" altLang="zh-CN" dirty="0" smtClean="0">
                <a:ea typeface="SimSun" pitchFamily="2" charset="-122"/>
              </a:rPr>
              <a:t/>
            </a:r>
            <a:br>
              <a:rPr lang="es-PE" altLang="zh-CN" dirty="0" smtClean="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223720"/>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nl-NL" altLang="zh-CN" b="1" u="sng" dirty="0" smtClean="0">
                <a:ea typeface="SimSun" pitchFamily="2" charset="-122"/>
              </a:rPr>
              <a:t>Introducción</a:t>
            </a:r>
            <a:endParaRPr lang="es-PE" b="1" u="sng" dirty="0"/>
          </a:p>
          <a:p>
            <a:pPr algn="just"/>
            <a:r>
              <a:rPr lang="es-PE" dirty="0" smtClean="0"/>
              <a:t>AMQP es un protocolo de comunicación abierto orientado y diseñado como un servicio para el intercambio de mensajes entre diferentes plataformas. Trabaja a nivel de encolamiento (</a:t>
            </a:r>
            <a:r>
              <a:rPr lang="es-PE" dirty="0" err="1" smtClean="0"/>
              <a:t>queuing</a:t>
            </a:r>
            <a:r>
              <a:rPr lang="es-PE" dirty="0" smtClean="0"/>
              <a:t>).</a:t>
            </a:r>
          </a:p>
          <a:p>
            <a:pPr algn="just"/>
            <a:endParaRPr lang="es-PE" dirty="0" smtClean="0"/>
          </a:p>
          <a:p>
            <a:pPr algn="just"/>
            <a:r>
              <a:rPr lang="es-PE" dirty="0" smtClean="0"/>
              <a:t>Para ello debemos de tener claro 3 conceptos:</a:t>
            </a:r>
          </a:p>
          <a:p>
            <a:pPr marL="350838" indent="-342900" algn="just">
              <a:buFont typeface="Arial" panose="020B0604020202020204" pitchFamily="34" charset="0"/>
              <a:buChar char="•"/>
            </a:pPr>
            <a:r>
              <a:rPr lang="es-PE" dirty="0" err="1" smtClean="0"/>
              <a:t>Broker</a:t>
            </a:r>
            <a:endParaRPr lang="es-PE" dirty="0" smtClean="0"/>
          </a:p>
          <a:p>
            <a:pPr marL="350838" indent="-342900" algn="just">
              <a:buFont typeface="Arial" panose="020B0604020202020204" pitchFamily="34" charset="0"/>
              <a:buChar char="•"/>
            </a:pPr>
            <a:r>
              <a:rPr lang="es-PE" dirty="0" err="1" smtClean="0"/>
              <a:t>Publishers</a:t>
            </a:r>
            <a:endParaRPr lang="es-PE" dirty="0" smtClean="0"/>
          </a:p>
          <a:p>
            <a:pPr marL="350838" indent="-342900" algn="just">
              <a:buFont typeface="Arial" panose="020B0604020202020204" pitchFamily="34" charset="0"/>
              <a:buChar char="•"/>
            </a:pPr>
            <a:r>
              <a:rPr lang="es-PE" dirty="0" err="1" smtClean="0"/>
              <a:t>Subscribers</a:t>
            </a:r>
            <a:endParaRPr lang="es-PE" dirty="0" smtClean="0"/>
          </a:p>
          <a:p>
            <a:pPr algn="just"/>
            <a:endParaRPr lang="es-PE"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AMQP Vendor Azure Service Bus</a:t>
            </a: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5916491"/>
          </a:xfrm>
          <a:extLst>
            <a:ext uri="{91240B29-F687-4F45-9708-019B960494DF}">
              <a14:hiddenLine xmlns:a14="http://schemas.microsoft.com/office/drawing/2010/main" w="9525">
                <a:solidFill>
                  <a:srgbClr val="000000"/>
                </a:solidFill>
                <a:miter lim="800000"/>
                <a:headEnd/>
                <a:tailEnd/>
              </a14:hiddenLine>
            </a:ext>
          </a:extLst>
        </p:spPr>
        <p:txBody>
          <a:bodyPr/>
          <a:lstStyle/>
          <a:p>
            <a:pPr lvl="0" algn="just"/>
            <a:r>
              <a:rPr lang="es-PE" b="1" u="sng" dirty="0" smtClean="0"/>
              <a:t>Concepto </a:t>
            </a:r>
          </a:p>
          <a:p>
            <a:pPr lvl="0" algn="just"/>
            <a:r>
              <a:rPr lang="es-PE" dirty="0"/>
              <a:t>Los datos se transfieren entre distintas aplicaciones y servicios mediante </a:t>
            </a:r>
            <a:r>
              <a:rPr lang="es-PE" i="1" dirty="0"/>
              <a:t>mensajes</a:t>
            </a:r>
            <a:r>
              <a:rPr lang="es-PE" dirty="0"/>
              <a:t>. Un mensaje está en formato binario y puede contener JSON, XML o simplemente </a:t>
            </a:r>
            <a:r>
              <a:rPr lang="es-PE" dirty="0" smtClean="0"/>
              <a:t>texto.</a:t>
            </a:r>
          </a:p>
          <a:p>
            <a:pPr algn="just"/>
            <a:r>
              <a:rPr lang="es-PE" dirty="0" smtClean="0"/>
              <a:t>Algunos </a:t>
            </a:r>
            <a:r>
              <a:rPr lang="es-PE" dirty="0"/>
              <a:t>escenarios de mensajería comunes son:</a:t>
            </a:r>
          </a:p>
          <a:p>
            <a:pPr algn="just"/>
            <a:r>
              <a:rPr lang="es-PE" i="1" dirty="0"/>
              <a:t>Mensajería</a:t>
            </a:r>
            <a:r>
              <a:rPr lang="es-PE" dirty="0"/>
              <a:t>. Transferir datos empresariales, como pedidos de ventas o compras, diarios o movimientos de inventario.</a:t>
            </a:r>
          </a:p>
          <a:p>
            <a:pPr algn="just"/>
            <a:r>
              <a:rPr lang="es-PE" i="1" dirty="0"/>
              <a:t>Desacoplar aplicaciones</a:t>
            </a:r>
            <a:r>
              <a:rPr lang="es-PE" dirty="0"/>
              <a:t>. Mejore la confiabilidad y la escalabilidad de las aplicaciones y los servicios. El cliente y el servicio no tienen que estar en línea al mismo tiempo.</a:t>
            </a:r>
          </a:p>
          <a:p>
            <a:pPr algn="just"/>
            <a:r>
              <a:rPr lang="es-PE" i="1" dirty="0"/>
              <a:t>Temas y suscripciones</a:t>
            </a:r>
            <a:r>
              <a:rPr lang="es-PE" dirty="0"/>
              <a:t>. Habilite 1:</a:t>
            </a:r>
            <a:r>
              <a:rPr lang="es-PE" i="1" dirty="0"/>
              <a:t>n</a:t>
            </a:r>
            <a:r>
              <a:rPr lang="es-PE" dirty="0"/>
              <a:t> relaciones entre publicadores y suscriptores.</a:t>
            </a:r>
          </a:p>
          <a:p>
            <a:pPr algn="just"/>
            <a:r>
              <a:rPr lang="es-PE" i="1" dirty="0"/>
              <a:t>Sesiones de mensajes</a:t>
            </a:r>
            <a:r>
              <a:rPr lang="es-PE" dirty="0"/>
              <a:t>. Implemente flujos de trabajo que requieran la ordenación de mensajes o el aplazamiento de mensajes.</a:t>
            </a:r>
          </a:p>
          <a:p>
            <a:pPr lvl="0" algn="just"/>
            <a:endParaRPr lang="es-PE" dirty="0"/>
          </a:p>
        </p:txBody>
      </p:sp>
    </p:spTree>
    <p:extLst>
      <p:ext uri="{BB962C8B-B14F-4D97-AF65-F5344CB8AC3E}">
        <p14:creationId xmlns:p14="http://schemas.microsoft.com/office/powerpoint/2010/main" val="345807432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AMQP Vendor Azure Service Bus</a:t>
            </a:r>
            <a:r>
              <a:rPr lang="es-PE" altLang="zh-CN" sz="2800" dirty="0">
                <a:ea typeface="SimSun" pitchFamily="2" charset="-122"/>
              </a:rPr>
              <a:t/>
            </a:r>
            <a:br>
              <a:rPr lang="es-PE" altLang="zh-CN" sz="2800" dirty="0">
                <a:ea typeface="SimSun" pitchFamily="2" charset="-122"/>
              </a:rPr>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5239383"/>
          </a:xfrm>
          <a:extLst>
            <a:ext uri="{91240B29-F687-4F45-9708-019B960494DF}">
              <a14:hiddenLine xmlns:a14="http://schemas.microsoft.com/office/drawing/2010/main" w="9525">
                <a:solidFill>
                  <a:srgbClr val="000000"/>
                </a:solidFill>
                <a:miter lim="800000"/>
                <a:headEnd/>
                <a:tailEnd/>
              </a14:hiddenLine>
            </a:ext>
          </a:extLst>
        </p:spPr>
        <p:txBody>
          <a:bodyPr/>
          <a:lstStyle/>
          <a:p>
            <a:pPr lvl="0" algn="just"/>
            <a:r>
              <a:rPr lang="es-PE" b="1" u="sng" dirty="0" smtClean="0"/>
              <a:t>Concepto </a:t>
            </a:r>
          </a:p>
          <a:p>
            <a:pPr lvl="0" algn="just"/>
            <a:r>
              <a:rPr lang="es-PE" dirty="0"/>
              <a:t>Los datos se transfieren entre distintas aplicaciones y servicios mediante </a:t>
            </a:r>
            <a:r>
              <a:rPr lang="es-PE" i="1" dirty="0"/>
              <a:t>mensajes</a:t>
            </a:r>
            <a:r>
              <a:rPr lang="es-PE" dirty="0"/>
              <a:t>. Un mensaje está en formato binario y puede contener JSON, XML o simplemente </a:t>
            </a:r>
            <a:r>
              <a:rPr lang="es-PE" dirty="0" smtClean="0"/>
              <a:t>texto.</a:t>
            </a:r>
          </a:p>
          <a:p>
            <a:pPr lvl="0" algn="just"/>
            <a:r>
              <a:rPr lang="es-PE" dirty="0"/>
              <a:t>Tanto el servicio en la nube de </a:t>
            </a:r>
            <a:r>
              <a:rPr lang="es-PE" dirty="0" err="1"/>
              <a:t>Azure</a:t>
            </a:r>
            <a:r>
              <a:rPr lang="es-PE" dirty="0"/>
              <a:t> </a:t>
            </a:r>
            <a:r>
              <a:rPr lang="es-PE" dirty="0" err="1"/>
              <a:t>Service</a:t>
            </a:r>
            <a:r>
              <a:rPr lang="es-PE" dirty="0"/>
              <a:t> Bus como el </a:t>
            </a:r>
            <a:r>
              <a:rPr lang="es-PE" dirty="0" err="1"/>
              <a:t>Service</a:t>
            </a:r>
            <a:r>
              <a:rPr lang="es-PE" dirty="0"/>
              <a:t> Bus para Windows Server (</a:t>
            </a:r>
            <a:r>
              <a:rPr lang="es-PE" dirty="0" err="1"/>
              <a:t>Service</a:t>
            </a:r>
            <a:r>
              <a:rPr lang="es-PE" dirty="0"/>
              <a:t> Bus 1.1) local, admiten el protocolo AMQP (</a:t>
            </a:r>
            <a:r>
              <a:rPr lang="es-PE" dirty="0" err="1"/>
              <a:t>Advanced</a:t>
            </a:r>
            <a:r>
              <a:rPr lang="es-PE" dirty="0"/>
              <a:t> </a:t>
            </a:r>
            <a:r>
              <a:rPr lang="es-PE" dirty="0" err="1"/>
              <a:t>Message</a:t>
            </a:r>
            <a:r>
              <a:rPr lang="es-PE" dirty="0"/>
              <a:t> </a:t>
            </a:r>
            <a:r>
              <a:rPr lang="es-PE" dirty="0" err="1"/>
              <a:t>Queueing</a:t>
            </a:r>
            <a:r>
              <a:rPr lang="es-PE" dirty="0"/>
              <a:t> </a:t>
            </a:r>
            <a:r>
              <a:rPr lang="es-PE" dirty="0" err="1"/>
              <a:t>Protocol</a:t>
            </a:r>
            <a:r>
              <a:rPr lang="es-PE" dirty="0"/>
              <a:t>) 1.0. AMQP le permite construir aplicaciones híbridas, entre plataformas, utilizando un protocolo estándar abierto. Puede construir aplicaciones mediante componentes creados con distintos lenguajes y marcos, y que se ejecutan en diferentes sistemas operativos. Todos estos componentes se pueden conectar a </a:t>
            </a:r>
            <a:r>
              <a:rPr lang="es-PE" dirty="0" err="1"/>
              <a:t>Service</a:t>
            </a:r>
            <a:r>
              <a:rPr lang="es-PE" dirty="0"/>
              <a:t> Bus e intercambiar directamente mensajes empresariales estructurados de manera eficaz y con total fidelidad.</a:t>
            </a:r>
            <a:endParaRPr lang="es-PE" dirty="0" smtClean="0"/>
          </a:p>
        </p:txBody>
      </p:sp>
    </p:spTree>
    <p:extLst>
      <p:ext uri="{BB962C8B-B14F-4D97-AF65-F5344CB8AC3E}">
        <p14:creationId xmlns:p14="http://schemas.microsoft.com/office/powerpoint/2010/main" val="1250665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AMQP Vendor Azure Service Bus</a:t>
            </a:r>
            <a:r>
              <a:rPr lang="es-PE" altLang="zh-CN" sz="2800" dirty="0">
                <a:ea typeface="SimSun" pitchFamily="2" charset="-122"/>
              </a:rPr>
              <a:t/>
            </a:r>
            <a:br>
              <a:rPr lang="es-PE" altLang="zh-CN" sz="2800" dirty="0">
                <a:ea typeface="SimSun" pitchFamily="2" charset="-122"/>
              </a:rPr>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5307094"/>
          </a:xfrm>
          <a:extLst>
            <a:ext uri="{91240B29-F687-4F45-9708-019B960494DF}">
              <a14:hiddenLine xmlns:a14="http://schemas.microsoft.com/office/drawing/2010/main" w="9525">
                <a:solidFill>
                  <a:srgbClr val="000000"/>
                </a:solidFill>
                <a:miter lim="800000"/>
                <a:headEnd/>
                <a:tailEnd/>
              </a14:hiddenLine>
            </a:ext>
          </a:extLst>
        </p:spPr>
        <p:txBody>
          <a:bodyPr/>
          <a:lstStyle/>
          <a:p>
            <a:pPr lvl="0" algn="just"/>
            <a:r>
              <a:rPr lang="es-PE" b="1" u="sng" dirty="0" smtClean="0"/>
              <a:t>Concepto </a:t>
            </a:r>
          </a:p>
          <a:p>
            <a:pPr algn="just"/>
            <a:r>
              <a:rPr lang="es-PE" dirty="0"/>
              <a:t>La compatibilidad con AMQP 1.0 en </a:t>
            </a:r>
            <a:r>
              <a:rPr lang="es-PE" dirty="0" err="1"/>
              <a:t>Azure</a:t>
            </a:r>
            <a:r>
              <a:rPr lang="es-PE" dirty="0"/>
              <a:t> </a:t>
            </a:r>
            <a:r>
              <a:rPr lang="es-PE" dirty="0" err="1"/>
              <a:t>Service</a:t>
            </a:r>
            <a:r>
              <a:rPr lang="es-PE" dirty="0"/>
              <a:t> Bus implica que ahora puede </a:t>
            </a:r>
            <a:r>
              <a:rPr lang="es-PE" dirty="0" smtClean="0"/>
              <a:t>aprovechar sus </a:t>
            </a:r>
            <a:r>
              <a:rPr lang="es-PE" dirty="0"/>
              <a:t>características de encolamiento de </a:t>
            </a:r>
            <a:r>
              <a:rPr lang="es-PE" dirty="0" err="1"/>
              <a:t>Service</a:t>
            </a:r>
            <a:r>
              <a:rPr lang="es-PE" dirty="0"/>
              <a:t> Bus y de la publicación/suscripción de mensajería asíncrona desde una amplia variedad de plataformas mediante un eficaz protocolo binario. Además, puede desarrollar aplicaciones formadas por componentes creados con una mezcla de lenguajes, marcos y sistemas operativos.</a:t>
            </a:r>
          </a:p>
          <a:p>
            <a:pPr algn="just"/>
            <a:r>
              <a:rPr lang="es-PE" dirty="0"/>
              <a:t>En la siguiente ilustración se muestra una implementación de ejemplo en el que clientes de Java que se ejecutan en Linux, escritos usando la API estándar Java </a:t>
            </a:r>
            <a:r>
              <a:rPr lang="es-PE" dirty="0" err="1"/>
              <a:t>Message</a:t>
            </a:r>
            <a:r>
              <a:rPr lang="es-PE" dirty="0"/>
              <a:t> </a:t>
            </a:r>
            <a:r>
              <a:rPr lang="es-PE" dirty="0" err="1"/>
              <a:t>Service</a:t>
            </a:r>
            <a:r>
              <a:rPr lang="es-PE" dirty="0"/>
              <a:t> (JMS), y clientes .NET que se ejecutan en Windows, intercambian mensajes a través de </a:t>
            </a:r>
            <a:r>
              <a:rPr lang="es-PE" dirty="0" err="1"/>
              <a:t>Service</a:t>
            </a:r>
            <a:r>
              <a:rPr lang="es-PE" dirty="0"/>
              <a:t> Bus mediante AMQP 1.0.</a:t>
            </a:r>
          </a:p>
          <a:p>
            <a:pPr lvl="0" algn="just"/>
            <a:endParaRPr lang="es-PE" dirty="0" smtClean="0"/>
          </a:p>
        </p:txBody>
      </p:sp>
    </p:spTree>
    <p:extLst>
      <p:ext uri="{BB962C8B-B14F-4D97-AF65-F5344CB8AC3E}">
        <p14:creationId xmlns:p14="http://schemas.microsoft.com/office/powerpoint/2010/main" val="103706635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AMQP Vendor Azure Service Bus</a:t>
            </a:r>
            <a:r>
              <a:rPr lang="es-PE" altLang="zh-CN" sz="2800" dirty="0">
                <a:ea typeface="SimSun" pitchFamily="2" charset="-122"/>
              </a:rPr>
              <a:t/>
            </a:r>
            <a:br>
              <a:rPr lang="es-PE" altLang="zh-CN" sz="2800" dirty="0">
                <a:ea typeface="SimSun" pitchFamily="2" charset="-122"/>
              </a:rPr>
            </a:br>
            <a:endParaRPr lang="es-PE" altLang="zh-CN" dirty="0">
              <a:ea typeface="SimSun"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64" y="1941786"/>
            <a:ext cx="6324450" cy="400053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2 CuadroTexto"/>
          <p:cNvSpPr txBox="1"/>
          <p:nvPr/>
        </p:nvSpPr>
        <p:spPr>
          <a:xfrm>
            <a:off x="295407" y="1295456"/>
            <a:ext cx="8605946" cy="646331"/>
          </a:xfrm>
          <a:prstGeom prst="rect">
            <a:avLst/>
          </a:prstGeom>
          <a:noFill/>
        </p:spPr>
        <p:txBody>
          <a:bodyPr wrap="none" rtlCol="0">
            <a:spAutoFit/>
          </a:bodyPr>
          <a:lstStyle/>
          <a:p>
            <a:r>
              <a:rPr lang="es-PE" altLang="zh-CN" dirty="0"/>
              <a:t>I</a:t>
            </a:r>
            <a:r>
              <a:rPr lang="es-PE" dirty="0"/>
              <a:t>mplementación </a:t>
            </a:r>
            <a:r>
              <a:rPr lang="es-PE" dirty="0" smtClean="0"/>
              <a:t>de mensajes </a:t>
            </a:r>
            <a:r>
              <a:rPr lang="es-PE" dirty="0"/>
              <a:t>entre Plataformas mediante </a:t>
            </a:r>
            <a:r>
              <a:rPr lang="es-PE" dirty="0" err="1"/>
              <a:t>Service</a:t>
            </a:r>
            <a:r>
              <a:rPr lang="es-PE" dirty="0"/>
              <a:t> Bus y AMQP 1.0</a:t>
            </a:r>
            <a:r>
              <a:rPr lang="es-PE" altLang="zh-CN" dirty="0"/>
              <a:t/>
            </a:r>
            <a:br>
              <a:rPr lang="es-PE" altLang="zh-CN" dirty="0"/>
            </a:br>
            <a:endParaRPr lang="es-PE" dirty="0"/>
          </a:p>
        </p:txBody>
      </p:sp>
    </p:spTree>
    <p:extLst>
      <p:ext uri="{BB962C8B-B14F-4D97-AF65-F5344CB8AC3E}">
        <p14:creationId xmlns:p14="http://schemas.microsoft.com/office/powerpoint/2010/main" val="222628041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smtClean="0"/>
              <a:t>Apache Kafka</a:t>
            </a: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223720"/>
          </a:xfrm>
          <a:extLst>
            <a:ext uri="{91240B29-F687-4F45-9708-019B960494DF}">
              <a14:hiddenLine xmlns:a14="http://schemas.microsoft.com/office/drawing/2010/main" w="9525">
                <a:solidFill>
                  <a:srgbClr val="000000"/>
                </a:solidFill>
                <a:miter lim="800000"/>
                <a:headEnd/>
                <a:tailEnd/>
              </a14:hiddenLine>
            </a:ext>
          </a:extLst>
        </p:spPr>
        <p:txBody>
          <a:bodyPr/>
          <a:lstStyle/>
          <a:p>
            <a:pPr lvl="0" algn="just"/>
            <a:r>
              <a:rPr lang="es-PE" b="1" u="sng" dirty="0" smtClean="0"/>
              <a:t>Concepto</a:t>
            </a:r>
          </a:p>
          <a:p>
            <a:pPr lvl="0" algn="just"/>
            <a:r>
              <a:rPr lang="es-PE" dirty="0" smtClean="0"/>
              <a:t>Apache </a:t>
            </a:r>
            <a:r>
              <a:rPr lang="es-PE" dirty="0"/>
              <a:t>Kafka es un proyecto de intermediación de mensajes de código abierto desarrollado por LinkedIn y donado a la Apache Software </a:t>
            </a:r>
            <a:r>
              <a:rPr lang="es-PE" dirty="0" err="1"/>
              <a:t>Foundation</a:t>
            </a:r>
            <a:r>
              <a:rPr lang="es-PE" dirty="0"/>
              <a:t> escrito en Java y </a:t>
            </a:r>
            <a:r>
              <a:rPr lang="es-PE" dirty="0" err="1"/>
              <a:t>Scala</a:t>
            </a:r>
            <a:r>
              <a:rPr lang="es-PE" dirty="0"/>
              <a:t>. El proyecto tiene como objetivo proporcionar una plataforma unificada, de alto rendimiento y de baja latencia para la manipulación en tiempo real de fuentes de datos. Puede verse como una cola de mensajes, bajo el patrón publicación-suscripción, masivamente escalable concebida como un registro de transacciones </a:t>
            </a:r>
            <a:r>
              <a:rPr lang="es-PE" dirty="0" smtClean="0"/>
              <a:t>distribuidas, </a:t>
            </a:r>
            <a:r>
              <a:rPr lang="es-PE" dirty="0"/>
              <a:t>lo que la vuelve atractiva para las infraestructuras de aplicaciones empresariales.</a:t>
            </a:r>
          </a:p>
          <a:p>
            <a:pPr lvl="0" algn="just"/>
            <a:r>
              <a:rPr lang="es-PE" dirty="0" smtClean="0"/>
              <a:t>El </a:t>
            </a:r>
            <a:r>
              <a:rPr lang="es-PE" dirty="0"/>
              <a:t>diseño tiene gran influencia de los registros de transacción</a:t>
            </a:r>
          </a:p>
        </p:txBody>
      </p:sp>
    </p:spTree>
    <p:extLst>
      <p:ext uri="{BB962C8B-B14F-4D97-AF65-F5344CB8AC3E}">
        <p14:creationId xmlns:p14="http://schemas.microsoft.com/office/powerpoint/2010/main" val="363746142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smtClean="0"/>
              <a:t>Apache Kafka </a:t>
            </a:r>
            <a:r>
              <a:rPr lang="en-US" sz="2800" dirty="0" err="1" smtClean="0"/>
              <a:t>Arquitectura</a:t>
            </a: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770467"/>
          </a:xfrm>
          <a:extLst>
            <a:ext uri="{91240B29-F687-4F45-9708-019B960494DF}">
              <a14:hiddenLine xmlns:a14="http://schemas.microsoft.com/office/drawing/2010/main" w="9525">
                <a:solidFill>
                  <a:srgbClr val="000000"/>
                </a:solidFill>
                <a:miter lim="800000"/>
                <a:headEnd/>
                <a:tailEnd/>
              </a14:hiddenLine>
            </a:ext>
          </a:extLst>
        </p:spPr>
        <p:txBody>
          <a:bodyPr/>
          <a:lstStyle/>
          <a:p>
            <a:pPr lvl="0" algn="just"/>
            <a:endParaRPr lang="es-PE" dirty="0" smtClean="0"/>
          </a:p>
          <a:p>
            <a:pPr lvl="0" algn="just"/>
            <a:endParaRPr lang="es-P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78" y="1085904"/>
            <a:ext cx="6400632" cy="372129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8652286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smtClean="0"/>
              <a:t>Apache Kafka</a:t>
            </a: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629985"/>
          </a:xfrm>
          <a:extLst>
            <a:ext uri="{91240B29-F687-4F45-9708-019B960494DF}">
              <a14:hiddenLine xmlns:a14="http://schemas.microsoft.com/office/drawing/2010/main" w="9525">
                <a:solidFill>
                  <a:srgbClr val="000000"/>
                </a:solidFill>
                <a:miter lim="800000"/>
                <a:headEnd/>
                <a:tailEnd/>
              </a14:hiddenLine>
            </a:ext>
          </a:extLst>
        </p:spPr>
        <p:txBody>
          <a:bodyPr/>
          <a:lstStyle/>
          <a:p>
            <a:pPr lvl="0" algn="just"/>
            <a:r>
              <a:rPr lang="es-PE" b="1" u="sng" dirty="0" smtClean="0"/>
              <a:t>Concepto</a:t>
            </a:r>
          </a:p>
          <a:p>
            <a:pPr lvl="0" algn="just"/>
            <a:r>
              <a:rPr lang="es-PE" dirty="0"/>
              <a:t>Kafka no es solo un </a:t>
            </a:r>
            <a:r>
              <a:rPr lang="es-PE" dirty="0" err="1"/>
              <a:t>broker</a:t>
            </a:r>
            <a:r>
              <a:rPr lang="es-PE" dirty="0"/>
              <a:t>, es una plataforma de transmisión y hay muchas herramientas disponibles que son fáciles de integrar con Kafka fuera de la distribución principal. El ecosistema de Kafka consta de Kafka Core, Kafka </a:t>
            </a:r>
            <a:r>
              <a:rPr lang="es-PE" dirty="0" err="1"/>
              <a:t>Streams</a:t>
            </a:r>
            <a:r>
              <a:rPr lang="es-PE" dirty="0"/>
              <a:t>, Kafka </a:t>
            </a:r>
            <a:r>
              <a:rPr lang="es-PE" dirty="0" err="1"/>
              <a:t>Connect</a:t>
            </a:r>
            <a:r>
              <a:rPr lang="es-PE" dirty="0"/>
              <a:t>, Kafka REST Proxy y el Registro de esquemas. Tenga en cuenta que la mayoría de las herramientas adicionales del ecosistema Kafka provienen de </a:t>
            </a:r>
            <a:r>
              <a:rPr lang="es-PE" dirty="0" err="1"/>
              <a:t>Confluent</a:t>
            </a:r>
            <a:r>
              <a:rPr lang="es-PE" dirty="0"/>
              <a:t> y no son parte de Apache.</a:t>
            </a:r>
          </a:p>
          <a:p>
            <a:pPr lvl="0" algn="just"/>
            <a:r>
              <a:rPr lang="es-PE" dirty="0" smtClean="0"/>
              <a:t>Lo </a:t>
            </a:r>
            <a:r>
              <a:rPr lang="es-PE" dirty="0"/>
              <a:t>bueno de todas estas herramientas es que puede configurar un sistema enorme antes de que necesite escribir una sola línea de código.</a:t>
            </a:r>
          </a:p>
          <a:p>
            <a:pPr lvl="0" algn="just"/>
            <a:endParaRPr lang="es-PE" dirty="0"/>
          </a:p>
        </p:txBody>
      </p:sp>
    </p:spTree>
    <p:extLst>
      <p:ext uri="{BB962C8B-B14F-4D97-AF65-F5344CB8AC3E}">
        <p14:creationId xmlns:p14="http://schemas.microsoft.com/office/powerpoint/2010/main" val="401405251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smtClean="0"/>
              <a:t>Apache Kafka</a:t>
            </a: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223720"/>
          </a:xfrm>
          <a:extLst>
            <a:ext uri="{91240B29-F687-4F45-9708-019B960494DF}">
              <a14:hiddenLine xmlns:a14="http://schemas.microsoft.com/office/drawing/2010/main" w="9525">
                <a:solidFill>
                  <a:srgbClr val="000000"/>
                </a:solidFill>
                <a:miter lim="800000"/>
                <a:headEnd/>
                <a:tailEnd/>
              </a14:hiddenLine>
            </a:ext>
          </a:extLst>
        </p:spPr>
        <p:txBody>
          <a:bodyPr/>
          <a:lstStyle/>
          <a:p>
            <a:pPr lvl="0" algn="just"/>
            <a:r>
              <a:rPr lang="es-PE" b="1" u="sng" dirty="0" smtClean="0"/>
              <a:t>Concepto</a:t>
            </a:r>
          </a:p>
          <a:p>
            <a:pPr lvl="0" algn="just"/>
            <a:r>
              <a:rPr lang="es-PE" dirty="0" smtClean="0"/>
              <a:t>Kafka </a:t>
            </a:r>
            <a:r>
              <a:rPr lang="es-PE" dirty="0" err="1"/>
              <a:t>Connect</a:t>
            </a:r>
            <a:r>
              <a:rPr lang="es-PE" dirty="0"/>
              <a:t> le permite integrar otros sistemas con Kafka. Puede agregar una fuente de datos que le permita consumir datos de esa fuente y almacenarlos en Kafka, o al revés, y tener todos los datos de un tema enviados a otro sistema para su procesamiento o almacenamiento. Hay muchas posibilidades con el uso de Kafka </a:t>
            </a:r>
            <a:r>
              <a:rPr lang="es-PE" dirty="0" err="1"/>
              <a:t>Connect</a:t>
            </a:r>
            <a:r>
              <a:rPr lang="es-PE" dirty="0"/>
              <a:t>, y es fácil comenzar ya que ya hay muchos conectores disponibles.</a:t>
            </a:r>
          </a:p>
          <a:p>
            <a:pPr lvl="0" algn="just"/>
            <a:r>
              <a:rPr lang="es-PE" dirty="0" smtClean="0"/>
              <a:t>El </a:t>
            </a:r>
            <a:r>
              <a:rPr lang="es-PE" dirty="0"/>
              <a:t>Proxy REST de Kafka le brinda la oportunidad de recibir metadatos de un clúster y producir y consumir mensajes a través de una API REST simple. Esta característica se puede habilitar fácilmente desde el Panel de control para su clúster.</a:t>
            </a:r>
            <a:endParaRPr lang="es-PE" dirty="0"/>
          </a:p>
        </p:txBody>
      </p:sp>
    </p:spTree>
    <p:extLst>
      <p:ext uri="{BB962C8B-B14F-4D97-AF65-F5344CB8AC3E}">
        <p14:creationId xmlns:p14="http://schemas.microsoft.com/office/powerpoint/2010/main" val="57667877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AMQP </a:t>
            </a:r>
            <a:r>
              <a:rPr lang="en-US" sz="2800" dirty="0" smtClean="0"/>
              <a:t>Vendor </a:t>
            </a:r>
            <a:r>
              <a:rPr lang="en-US" sz="2800" dirty="0" smtClean="0"/>
              <a:t>Apache </a:t>
            </a:r>
            <a:r>
              <a:rPr lang="en-US" sz="2800" dirty="0" smtClean="0"/>
              <a:t>Kafka</a:t>
            </a: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562275"/>
          </a:xfrm>
          <a:extLst>
            <a:ext uri="{91240B29-F687-4F45-9708-019B960494DF}">
              <a14:hiddenLine xmlns:a14="http://schemas.microsoft.com/office/drawing/2010/main" w="9525">
                <a:solidFill>
                  <a:srgbClr val="000000"/>
                </a:solidFill>
                <a:miter lim="800000"/>
                <a:headEnd/>
                <a:tailEnd/>
              </a14:hiddenLine>
            </a:ext>
          </a:extLst>
        </p:spPr>
        <p:txBody>
          <a:bodyPr/>
          <a:lstStyle/>
          <a:p>
            <a:pPr lvl="0" algn="just"/>
            <a:r>
              <a:rPr lang="es-PE" b="1" u="sng" dirty="0" smtClean="0"/>
              <a:t>Concepto</a:t>
            </a:r>
          </a:p>
          <a:p>
            <a:pPr lvl="0" algn="just"/>
            <a:r>
              <a:rPr lang="es-PE" dirty="0" smtClean="0"/>
              <a:t>AMQP </a:t>
            </a:r>
            <a:r>
              <a:rPr lang="es-PE" dirty="0"/>
              <a:t>es un protocolo, mientras que Kafka es un sistema de mensajería con su propio protocolo. La forma en que funcionan ambos protocolos es fundamentalmente diferente. AMQP se centra en la entrega de mensajes discretos (publicación y entrega transaccional, enrutamiento, seguridad, etc.), donde Kafka enfatiza el procesamiento por lotes y tiene un estilo de redundancia completamente diferente (es efectivamente un registro distribuido).</a:t>
            </a:r>
          </a:p>
          <a:p>
            <a:pPr lvl="0" algn="just"/>
            <a:r>
              <a:rPr lang="es-PE" dirty="0" smtClean="0"/>
              <a:t>Podrías </a:t>
            </a:r>
            <a:r>
              <a:rPr lang="es-PE" dirty="0"/>
              <a:t>unir las dos tecnologías usando middleware personalizado (imagino que sería trivial con algo como Apache </a:t>
            </a:r>
            <a:r>
              <a:rPr lang="es-PE" dirty="0" err="1"/>
              <a:t>Camel</a:t>
            </a:r>
            <a:r>
              <a:rPr lang="es-PE" dirty="0"/>
              <a:t>), pero </a:t>
            </a:r>
            <a:r>
              <a:rPr lang="es-PE" dirty="0" smtClean="0"/>
              <a:t>desarrollaron Kafka </a:t>
            </a:r>
            <a:r>
              <a:rPr lang="es-PE" dirty="0"/>
              <a:t>porque ningún otro agente de mensajes cumplió con su uso </a:t>
            </a:r>
            <a:r>
              <a:rPr lang="es-PE" dirty="0" smtClean="0"/>
              <a:t>casos.</a:t>
            </a:r>
            <a:endParaRPr lang="es-PE" dirty="0"/>
          </a:p>
        </p:txBody>
      </p:sp>
    </p:spTree>
    <p:extLst>
      <p:ext uri="{BB962C8B-B14F-4D97-AF65-F5344CB8AC3E}">
        <p14:creationId xmlns:p14="http://schemas.microsoft.com/office/powerpoint/2010/main" val="67926190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Lecturas adicionales</a:t>
            </a:r>
          </a:p>
        </p:txBody>
      </p:sp>
      <p:sp>
        <p:nvSpPr>
          <p:cNvPr id="16387" name="Rectangle 1031"/>
          <p:cNvSpPr>
            <a:spLocks noGrp="1" noChangeArrowheads="1"/>
          </p:cNvSpPr>
          <p:nvPr>
            <p:ph idx="1"/>
          </p:nvPr>
        </p:nvSpPr>
        <p:spPr>
          <a:xfrm>
            <a:off x="609600" y="1447800"/>
            <a:ext cx="7918450" cy="2469394"/>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es-PE" altLang="zh-CN" dirty="0">
                <a:ea typeface="SimSun" pitchFamily="2" charset="-122"/>
              </a:rPr>
              <a:t>Para obtener información adicional, puede consultar los siguientes enlaces: </a:t>
            </a:r>
          </a:p>
          <a:p>
            <a:pPr marL="0" indent="0" eaLnBrk="1" hangingPunct="1">
              <a:buNone/>
            </a:pPr>
            <a:endParaRPr lang="es-PE" sz="1400" dirty="0" smtClean="0">
              <a:hlinkClick r:id="rId2"/>
            </a:endParaRPr>
          </a:p>
          <a:p>
            <a:pPr marL="0" indent="0" eaLnBrk="1" hangingPunct="1">
              <a:buNone/>
            </a:pPr>
            <a:r>
              <a:rPr lang="es-PE" sz="1400" dirty="0" smtClean="0">
                <a:hlinkClick r:id="rId2"/>
              </a:rPr>
              <a:t>https</a:t>
            </a:r>
            <a:r>
              <a:rPr lang="es-PE" sz="1400" dirty="0">
                <a:hlinkClick r:id="rId2"/>
              </a:rPr>
              <a:t>://</a:t>
            </a:r>
            <a:r>
              <a:rPr lang="es-PE" sz="1400" dirty="0" smtClean="0">
                <a:hlinkClick r:id="rId2"/>
              </a:rPr>
              <a:t>docs.spring.io/spring-amqp/docs/1.4.5.RELEASE/reference/html/amqp.html</a:t>
            </a:r>
            <a:endParaRPr lang="es-PE" sz="1400" dirty="0" smtClean="0"/>
          </a:p>
          <a:p>
            <a:pPr marL="0" indent="0" eaLnBrk="1" hangingPunct="1">
              <a:buNone/>
            </a:pPr>
            <a:r>
              <a:rPr lang="es-PE" sz="1400" dirty="0">
                <a:hlinkClick r:id="rId3"/>
              </a:rPr>
              <a:t>https://docs.spring.io/spring-amqp/docs/2.3.0-SNAPSHOT/reference/html/#resources</a:t>
            </a:r>
            <a:endParaRPr lang="es-PE" altLang="zh-CN" sz="1400" dirty="0" smtClean="0">
              <a:ea typeface="SimSun" pitchFamily="2" charset="-122"/>
            </a:endParaRPr>
          </a:p>
          <a:p>
            <a:pPr marL="0" indent="0" eaLnBrk="1" hangingPunct="1">
              <a:buNone/>
            </a:pPr>
            <a:r>
              <a:rPr lang="es-PE" sz="1400" dirty="0" smtClean="0">
                <a:hlinkClick r:id="rId4"/>
              </a:rPr>
              <a:t>https</a:t>
            </a:r>
            <a:r>
              <a:rPr lang="es-PE" sz="1400" dirty="0">
                <a:hlinkClick r:id="rId4"/>
              </a:rPr>
              <a:t>://</a:t>
            </a:r>
            <a:r>
              <a:rPr lang="es-PE" sz="1400" dirty="0" smtClean="0">
                <a:hlinkClick r:id="rId4"/>
              </a:rPr>
              <a:t>docs.microsoft.com/es-es/azure/service-bus-messaging/service-bus-amqp-overview</a:t>
            </a:r>
            <a:endParaRPr lang="es-PE" sz="1400" dirty="0" smtClean="0"/>
          </a:p>
          <a:p>
            <a:pPr marL="0" indent="0" eaLnBrk="1" hangingPunct="1">
              <a:buNone/>
            </a:pPr>
            <a:r>
              <a:rPr lang="es-PE" altLang="zh-CN" sz="1400" dirty="0">
                <a:hlinkClick r:id="rId5"/>
              </a:rPr>
              <a:t>https://</a:t>
            </a:r>
            <a:r>
              <a:rPr lang="es-PE" altLang="zh-CN" sz="1400" dirty="0" smtClean="0">
                <a:hlinkClick r:id="rId5"/>
              </a:rPr>
              <a:t>docs.microsoft.com/es-es/azure/developer/java/spring-framework/configure-spring-cloud-stream-binder-java-app-with-service-bus</a:t>
            </a:r>
            <a:endParaRPr lang="es-PE" altLang="zh-CN" sz="1400" dirty="0" smtClean="0"/>
          </a:p>
          <a:p>
            <a:pPr marL="0" indent="0" eaLnBrk="1" hangingPunct="1">
              <a:buNone/>
            </a:pPr>
            <a:endParaRPr lang="es-PE" altLang="zh-CN" sz="14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s-PE" dirty="0" err="1" smtClean="0"/>
              <a:t>Advanced</a:t>
            </a:r>
            <a:r>
              <a:rPr lang="es-PE" dirty="0" smtClean="0"/>
              <a:t> </a:t>
            </a:r>
            <a:r>
              <a:rPr lang="es-PE" dirty="0" err="1"/>
              <a:t>Message</a:t>
            </a:r>
            <a:r>
              <a:rPr lang="es-PE" dirty="0"/>
              <a:t> </a:t>
            </a:r>
            <a:r>
              <a:rPr lang="es-PE" dirty="0" err="1"/>
              <a:t>Queuing</a:t>
            </a:r>
            <a:r>
              <a:rPr lang="es-PE" dirty="0"/>
              <a:t> </a:t>
            </a:r>
            <a:r>
              <a:rPr lang="es-PE" dirty="0" err="1" smtClean="0"/>
              <a:t>Protocol</a:t>
            </a:r>
            <a:r>
              <a:rPr lang="nl-NL" altLang="zh-CN" dirty="0">
                <a:ea typeface="SimSun" pitchFamily="2" charset="-122"/>
              </a:rPr>
              <a:t> AMQP </a:t>
            </a:r>
            <a:r>
              <a:rPr lang="es-PE" altLang="zh-CN" dirty="0" smtClean="0">
                <a:ea typeface="SimSun" pitchFamily="2" charset="-122"/>
              </a:rPr>
              <a:t/>
            </a:r>
            <a:br>
              <a:rPr lang="es-PE" altLang="zh-CN" dirty="0" smtClean="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426853"/>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nl-NL" b="1" u="sng" dirty="0" smtClean="0">
                <a:ea typeface="SimSun" pitchFamily="2" charset="-122"/>
              </a:rPr>
              <a:t>Conceptos importantes</a:t>
            </a:r>
            <a:endParaRPr lang="es-PE" b="1" u="sng" dirty="0"/>
          </a:p>
          <a:p>
            <a:pPr marL="350838" indent="-342900" algn="just">
              <a:buFont typeface="Arial" panose="020B0604020202020204" pitchFamily="34" charset="0"/>
              <a:buChar char="•"/>
            </a:pPr>
            <a:r>
              <a:rPr lang="es-PE" dirty="0" err="1" smtClean="0"/>
              <a:t>Broker</a:t>
            </a:r>
            <a:r>
              <a:rPr lang="es-PE" dirty="0" smtClean="0"/>
              <a:t> es el puente o intermediario que une y comunica a los </a:t>
            </a:r>
            <a:r>
              <a:rPr lang="es-PE" dirty="0" err="1" smtClean="0"/>
              <a:t>publishers</a:t>
            </a:r>
            <a:r>
              <a:rPr lang="es-PE" dirty="0" smtClean="0"/>
              <a:t> con los </a:t>
            </a:r>
            <a:r>
              <a:rPr lang="es-PE" dirty="0" err="1" smtClean="0"/>
              <a:t>subscribers</a:t>
            </a:r>
            <a:r>
              <a:rPr lang="es-PE" dirty="0" smtClean="0"/>
              <a:t>.</a:t>
            </a:r>
          </a:p>
          <a:p>
            <a:pPr marL="350838" indent="-342900" algn="just">
              <a:buFont typeface="Arial" panose="020B0604020202020204" pitchFamily="34" charset="0"/>
              <a:buChar char="•"/>
            </a:pPr>
            <a:r>
              <a:rPr lang="es-PE" dirty="0" err="1" smtClean="0"/>
              <a:t>Publishers</a:t>
            </a:r>
            <a:r>
              <a:rPr lang="es-PE" dirty="0" smtClean="0"/>
              <a:t> es aquel que publicará o enviará un mensaje al </a:t>
            </a:r>
            <a:r>
              <a:rPr lang="es-PE" dirty="0" err="1" smtClean="0"/>
              <a:t>broker</a:t>
            </a:r>
            <a:r>
              <a:rPr lang="es-PE" dirty="0" smtClean="0"/>
              <a:t>. El </a:t>
            </a:r>
            <a:r>
              <a:rPr lang="es-PE" dirty="0" err="1" smtClean="0"/>
              <a:t>broker</a:t>
            </a:r>
            <a:r>
              <a:rPr lang="es-PE" dirty="0" smtClean="0"/>
              <a:t> se encargará de recibir el mensaje y distribuirlo a todos los </a:t>
            </a:r>
            <a:r>
              <a:rPr lang="es-PE" dirty="0" err="1" smtClean="0"/>
              <a:t>subscribers</a:t>
            </a:r>
            <a:r>
              <a:rPr lang="es-PE" dirty="0" smtClean="0"/>
              <a:t> que </a:t>
            </a:r>
            <a:r>
              <a:rPr lang="es-PE" dirty="0" err="1" smtClean="0"/>
              <a:t>esten</a:t>
            </a:r>
            <a:r>
              <a:rPr lang="es-PE" dirty="0" smtClean="0"/>
              <a:t> conectados con el </a:t>
            </a:r>
            <a:r>
              <a:rPr lang="es-PE" dirty="0" err="1" smtClean="0"/>
              <a:t>broker</a:t>
            </a:r>
            <a:r>
              <a:rPr lang="es-PE" dirty="0" smtClean="0"/>
              <a:t>. La entrega será solo ha aquellos </a:t>
            </a:r>
            <a:r>
              <a:rPr lang="es-PE" dirty="0" err="1" smtClean="0"/>
              <a:t>subscribers</a:t>
            </a:r>
            <a:r>
              <a:rPr lang="es-PE" dirty="0" smtClean="0"/>
              <a:t> interesados en dicho mensaje para ello se utiliza el concepto de </a:t>
            </a:r>
            <a:r>
              <a:rPr lang="es-PE" dirty="0" err="1" smtClean="0"/>
              <a:t>topics</a:t>
            </a:r>
            <a:r>
              <a:rPr lang="es-PE" dirty="0" smtClean="0"/>
              <a:t> para </a:t>
            </a:r>
            <a:r>
              <a:rPr lang="es-PE" dirty="0" err="1" smtClean="0"/>
              <a:t>enrutar</a:t>
            </a:r>
            <a:r>
              <a:rPr lang="es-PE" dirty="0" smtClean="0"/>
              <a:t> los mensajes.</a:t>
            </a:r>
          </a:p>
          <a:p>
            <a:pPr marL="350838" indent="-342900" algn="just">
              <a:buFont typeface="Arial" panose="020B0604020202020204" pitchFamily="34" charset="0"/>
              <a:buChar char="•"/>
            </a:pPr>
            <a:r>
              <a:rPr lang="es-PE" dirty="0" err="1" smtClean="0"/>
              <a:t>Subscribers</a:t>
            </a:r>
            <a:r>
              <a:rPr lang="es-PE" dirty="0" smtClean="0"/>
              <a:t> es aquel que recibe el mensaje.</a:t>
            </a:r>
          </a:p>
          <a:p>
            <a:pPr indent="0" algn="just"/>
            <a:endParaRPr lang="es-PE" dirty="0" smtClean="0"/>
          </a:p>
          <a:p>
            <a:pPr algn="just"/>
            <a:endParaRPr lang="es-PE" dirty="0"/>
          </a:p>
        </p:txBody>
      </p:sp>
    </p:spTree>
    <p:extLst>
      <p:ext uri="{BB962C8B-B14F-4D97-AF65-F5344CB8AC3E}">
        <p14:creationId xmlns:p14="http://schemas.microsoft.com/office/powerpoint/2010/main" val="747196835"/>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Resumen</a:t>
            </a:r>
          </a:p>
        </p:txBody>
      </p:sp>
      <p:sp>
        <p:nvSpPr>
          <p:cNvPr id="17411" name="Rectangle 1031"/>
          <p:cNvSpPr>
            <a:spLocks noGrp="1" noChangeArrowheads="1"/>
          </p:cNvSpPr>
          <p:nvPr>
            <p:ph idx="1"/>
          </p:nvPr>
        </p:nvSpPr>
        <p:spPr>
          <a:xfrm>
            <a:off x="533506" y="990664"/>
            <a:ext cx="7918450" cy="4722318"/>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eaLnBrk="1" hangingPunct="1">
              <a:buNone/>
            </a:pPr>
            <a:r>
              <a:rPr lang="es-PE" altLang="zh-CN" dirty="0">
                <a:ea typeface="SimSun" pitchFamily="2" charset="-122"/>
                <a:sym typeface="Times New Roman" pitchFamily="18" charset="0"/>
              </a:rPr>
              <a:t>En este capítulo, usted aprendió:</a:t>
            </a:r>
          </a:p>
          <a:p>
            <a:pPr lvl="1" algn="just" eaLnBrk="1" hangingPunct="1"/>
            <a:r>
              <a:rPr lang="nl-NL" altLang="zh-CN" dirty="0" smtClean="0">
                <a:ea typeface="SimSun" pitchFamily="2" charset="-122"/>
              </a:rPr>
              <a:t>AMQP</a:t>
            </a:r>
            <a:endParaRPr lang="nl-NL" altLang="zh-CN" dirty="0">
              <a:ea typeface="SimSun" pitchFamily="2" charset="-122"/>
            </a:endParaRPr>
          </a:p>
          <a:p>
            <a:pPr lvl="1" algn="just" eaLnBrk="1" hangingPunct="1"/>
            <a:r>
              <a:rPr lang="nl-NL" altLang="zh-CN" dirty="0">
                <a:ea typeface="SimSun" pitchFamily="2" charset="-122"/>
              </a:rPr>
              <a:t>AMQP vs JMS</a:t>
            </a:r>
          </a:p>
          <a:p>
            <a:pPr lvl="1" algn="just" eaLnBrk="1" hangingPunct="1"/>
            <a:r>
              <a:rPr lang="nl-NL" altLang="zh-CN" dirty="0">
                <a:ea typeface="SimSun" pitchFamily="2" charset="-122"/>
              </a:rPr>
              <a:t>JMS Implementations</a:t>
            </a:r>
          </a:p>
          <a:p>
            <a:pPr lvl="1" algn="just" eaLnBrk="1" hangingPunct="1"/>
            <a:r>
              <a:rPr lang="nl-NL" altLang="zh-CN" dirty="0">
                <a:ea typeface="SimSun" pitchFamily="2" charset="-122"/>
              </a:rPr>
              <a:t>amqp-template</a:t>
            </a:r>
          </a:p>
          <a:p>
            <a:pPr lvl="1" algn="just" eaLnBrk="1" hangingPunct="1"/>
            <a:r>
              <a:rPr lang="nl-NL" altLang="zh-CN" dirty="0">
                <a:ea typeface="SimSun" pitchFamily="2" charset="-122"/>
              </a:rPr>
              <a:t>AMQP vendors:</a:t>
            </a:r>
          </a:p>
          <a:p>
            <a:pPr marL="903288" lvl="2" indent="-342900" algn="just" eaLnBrk="1" hangingPunct="1">
              <a:buFont typeface="+mj-lt"/>
              <a:buAutoNum type="arabicPeriod"/>
            </a:pPr>
            <a:r>
              <a:rPr lang="nl-NL" altLang="zh-CN" dirty="0">
                <a:ea typeface="SimSun" pitchFamily="2" charset="-122"/>
              </a:rPr>
              <a:t>Rabbit MQ Broker </a:t>
            </a:r>
          </a:p>
          <a:p>
            <a:pPr marL="903288" lvl="2" indent="-342900" algn="just" eaLnBrk="1" hangingPunct="1">
              <a:buFont typeface="+mj-lt"/>
              <a:buAutoNum type="arabicPeriod"/>
            </a:pPr>
            <a:r>
              <a:rPr lang="nl-NL" altLang="zh-CN" dirty="0">
                <a:ea typeface="SimSun" pitchFamily="2" charset="-122"/>
              </a:rPr>
              <a:t>Azure Service Bus</a:t>
            </a:r>
          </a:p>
          <a:p>
            <a:pPr marL="903288" lvl="2" indent="-342900" algn="just" eaLnBrk="1" hangingPunct="1">
              <a:buFont typeface="+mj-lt"/>
              <a:buAutoNum type="arabicPeriod"/>
            </a:pPr>
            <a:r>
              <a:rPr lang="nl-NL" altLang="zh-CN" dirty="0">
                <a:ea typeface="SimSun" pitchFamily="2" charset="-122"/>
              </a:rPr>
              <a:t>Kafka</a:t>
            </a:r>
          </a:p>
          <a:p>
            <a:pPr marL="0" indent="0" algn="just" eaLnBrk="1" hangingPunct="1">
              <a:buNone/>
            </a:pPr>
            <a:r>
              <a:rPr lang="es-PE" altLang="zh-CN" dirty="0" smtClean="0">
                <a:ea typeface="SimSun" pitchFamily="2" charset="-122"/>
              </a:rPr>
              <a:t> </a:t>
            </a:r>
            <a:endParaRPr lang="es-PE" altLang="zh-CN" dirty="0">
              <a:ea typeface="SimSun" pitchFamily="2" charset="-122"/>
            </a:endParaRPr>
          </a:p>
          <a:p>
            <a:pPr marL="0" indent="0" algn="just" eaLnBrk="1" hangingPunct="1">
              <a:buNone/>
            </a:pPr>
            <a:endParaRPr lang="es-PE" altLang="zh-CN" dirty="0">
              <a:ea typeface="SimSun" pitchFamily="2" charset="-122"/>
            </a:endParaRPr>
          </a:p>
          <a:p>
            <a:pPr lvl="1" algn="just" eaLnBrk="1" hangingPunct="1"/>
            <a:endParaRPr lang="es-PE" altLang="zh-CN" dirty="0">
              <a:ea typeface="SimSun" pitchFamily="2" charset="-122"/>
            </a:endParaRPr>
          </a:p>
        </p:txBody>
      </p:sp>
    </p:spTree>
    <p:extLst>
      <p:ext uri="{BB962C8B-B14F-4D97-AF65-F5344CB8AC3E}">
        <p14:creationId xmlns:p14="http://schemas.microsoft.com/office/powerpoint/2010/main" val="24531832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s-PE" sz="2800" dirty="0" err="1"/>
              <a:t>Advanced</a:t>
            </a:r>
            <a:r>
              <a:rPr lang="es-PE" sz="2800" dirty="0"/>
              <a:t> </a:t>
            </a:r>
            <a:r>
              <a:rPr lang="es-PE" sz="2800" dirty="0" err="1"/>
              <a:t>Message</a:t>
            </a:r>
            <a:r>
              <a:rPr lang="es-PE" sz="2800" dirty="0"/>
              <a:t> </a:t>
            </a:r>
            <a:r>
              <a:rPr lang="es-PE" sz="2800" dirty="0" err="1"/>
              <a:t>Queuing</a:t>
            </a:r>
            <a:r>
              <a:rPr lang="es-PE" sz="2800" dirty="0"/>
              <a:t> </a:t>
            </a:r>
            <a:r>
              <a:rPr lang="es-PE" sz="2800" dirty="0" err="1"/>
              <a:t>Protocol</a:t>
            </a:r>
            <a:r>
              <a:rPr lang="nl-NL" altLang="zh-CN" sz="2800" dirty="0">
                <a:ea typeface="SimSun" pitchFamily="2" charset="-122"/>
              </a:rPr>
              <a:t> AMQP </a:t>
            </a:r>
            <a:r>
              <a:rPr lang="es-PE" altLang="zh-CN" sz="2800" dirty="0">
                <a:ea typeface="SimSun" pitchFamily="2" charset="-122"/>
              </a:rPr>
              <a:t/>
            </a:r>
            <a:br>
              <a:rPr lang="es-PE" altLang="zh-CN" sz="2800"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2463238"/>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ES" b="1" u="sng" dirty="0" smtClean="0"/>
              <a:t>Definición</a:t>
            </a:r>
            <a:endParaRPr lang="es-PE" b="1" u="sng" dirty="0"/>
          </a:p>
          <a:p>
            <a:pPr algn="just"/>
            <a:r>
              <a:rPr lang="es-PE" dirty="0" smtClean="0"/>
              <a:t>El </a:t>
            </a:r>
            <a:r>
              <a:rPr lang="es-PE" dirty="0"/>
              <a:t>estándar </a:t>
            </a:r>
            <a:r>
              <a:rPr lang="es-PE" b="1" dirty="0"/>
              <a:t>AMQP</a:t>
            </a:r>
            <a:r>
              <a:rPr lang="es-PE" dirty="0"/>
              <a:t> (</a:t>
            </a:r>
            <a:r>
              <a:rPr lang="es-PE" b="1" dirty="0" err="1"/>
              <a:t>Advanced</a:t>
            </a:r>
            <a:r>
              <a:rPr lang="es-PE" b="1" dirty="0"/>
              <a:t> </a:t>
            </a:r>
            <a:r>
              <a:rPr lang="es-PE" b="1" dirty="0" err="1"/>
              <a:t>Message</a:t>
            </a:r>
            <a:r>
              <a:rPr lang="es-PE" b="1" dirty="0"/>
              <a:t> </a:t>
            </a:r>
            <a:r>
              <a:rPr lang="es-PE" b="1" dirty="0" err="1"/>
              <a:t>Queuing</a:t>
            </a:r>
            <a:r>
              <a:rPr lang="es-PE" b="1" dirty="0"/>
              <a:t> </a:t>
            </a:r>
            <a:r>
              <a:rPr lang="es-PE" b="1" dirty="0" err="1"/>
              <a:t>Protocol</a:t>
            </a:r>
            <a:r>
              <a:rPr lang="es-PE" dirty="0"/>
              <a:t>) es un protocolo de estándar abierto en la capa de aplicaciones de un sistema de comunicación. Las características que definen al protocolo AMQP son la orientación a mensajes, encolamiento ("</a:t>
            </a:r>
            <a:r>
              <a:rPr lang="es-PE" dirty="0" err="1"/>
              <a:t>queuing</a:t>
            </a:r>
            <a:r>
              <a:rPr lang="es-PE" dirty="0"/>
              <a:t>"), enrutamiento (tanto punto-a-punto como publicación-subscripción), exactitud y seguridad</a:t>
            </a:r>
          </a:p>
        </p:txBody>
      </p:sp>
    </p:spTree>
    <p:extLst>
      <p:ext uri="{BB962C8B-B14F-4D97-AF65-F5344CB8AC3E}">
        <p14:creationId xmlns:p14="http://schemas.microsoft.com/office/powerpoint/2010/main" val="138480617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s-PE" sz="2800" dirty="0" err="1"/>
              <a:t>Advanced</a:t>
            </a:r>
            <a:r>
              <a:rPr lang="es-PE" sz="2800" dirty="0"/>
              <a:t> </a:t>
            </a:r>
            <a:r>
              <a:rPr lang="es-PE" sz="2800" dirty="0" err="1"/>
              <a:t>Message</a:t>
            </a:r>
            <a:r>
              <a:rPr lang="es-PE" sz="2800" dirty="0"/>
              <a:t> </a:t>
            </a:r>
            <a:r>
              <a:rPr lang="es-PE" sz="2800" dirty="0" err="1"/>
              <a:t>Queuing</a:t>
            </a:r>
            <a:r>
              <a:rPr lang="es-PE" sz="2800" dirty="0"/>
              <a:t> </a:t>
            </a:r>
            <a:r>
              <a:rPr lang="es-PE" sz="2800" dirty="0" err="1"/>
              <a:t>Protocol</a:t>
            </a:r>
            <a:r>
              <a:rPr lang="nl-NL" altLang="zh-CN" sz="2800" dirty="0">
                <a:ea typeface="SimSun" pitchFamily="2" charset="-122"/>
              </a:rPr>
              <a:t> AMQP</a:t>
            </a: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2463238"/>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Definición</a:t>
            </a:r>
            <a:endParaRPr lang="es-PE" b="1" u="sng" dirty="0"/>
          </a:p>
          <a:p>
            <a:pPr algn="just"/>
            <a:r>
              <a:rPr lang="es-PE" dirty="0"/>
              <a:t>Proporciona el comportamiento tanto del servidor que provee los mensajes como del cliente de la mensajería hasta el punto de que las implementaciones de diferentes proveedores son verdaderamente interoperables, de la misma manera que los protocolos SMTP, HTTP, FTP y análogos han creado sistemas interoperables</a:t>
            </a:r>
          </a:p>
        </p:txBody>
      </p:sp>
    </p:spTree>
    <p:extLst>
      <p:ext uri="{BB962C8B-B14F-4D97-AF65-F5344CB8AC3E}">
        <p14:creationId xmlns:p14="http://schemas.microsoft.com/office/powerpoint/2010/main" val="112076673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s-PE" dirty="0" err="1" smtClean="0"/>
              <a:t>Advanced</a:t>
            </a:r>
            <a:r>
              <a:rPr lang="es-PE" dirty="0" smtClean="0"/>
              <a:t> </a:t>
            </a:r>
            <a:r>
              <a:rPr lang="es-PE" dirty="0" err="1"/>
              <a:t>Message</a:t>
            </a:r>
            <a:r>
              <a:rPr lang="es-PE" dirty="0"/>
              <a:t> </a:t>
            </a:r>
            <a:r>
              <a:rPr lang="es-PE" dirty="0" err="1"/>
              <a:t>Queuing</a:t>
            </a:r>
            <a:r>
              <a:rPr lang="es-PE" dirty="0"/>
              <a:t> </a:t>
            </a:r>
            <a:r>
              <a:rPr lang="es-PE" dirty="0" err="1" smtClean="0"/>
              <a:t>Protocol</a:t>
            </a:r>
            <a:r>
              <a:rPr lang="nl-NL" altLang="zh-CN" dirty="0">
                <a:ea typeface="SimSun" pitchFamily="2" charset="-122"/>
              </a:rPr>
              <a:t> AMQP </a:t>
            </a:r>
            <a:r>
              <a:rPr lang="es-PE" altLang="zh-CN" dirty="0" smtClean="0">
                <a:ea typeface="SimSun" pitchFamily="2" charset="-122"/>
              </a:rPr>
              <a:t/>
            </a:r>
            <a:br>
              <a:rPr lang="es-PE" altLang="zh-CN" dirty="0" smtClean="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1582997"/>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nl-NL" altLang="zh-CN" b="1" u="sng" dirty="0" smtClean="0">
                <a:ea typeface="SimSun" pitchFamily="2" charset="-122"/>
              </a:rPr>
              <a:t>Diagrama </a:t>
            </a:r>
            <a:endParaRPr lang="es-PE" b="1" u="sng" dirty="0"/>
          </a:p>
          <a:p>
            <a:pPr indent="0" algn="just"/>
            <a:endParaRPr lang="es-PE" dirty="0" smtClean="0"/>
          </a:p>
          <a:p>
            <a:pPr indent="0" algn="just"/>
            <a:endParaRPr lang="es-PE" dirty="0" smtClean="0"/>
          </a:p>
          <a:p>
            <a:pPr algn="just"/>
            <a:endParaRPr lang="es-P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342" y="1600248"/>
            <a:ext cx="4800475" cy="1405544"/>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342" y="3333797"/>
            <a:ext cx="4800475" cy="19947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518185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s-PE" sz="2800" dirty="0"/>
              <a:t>Java </a:t>
            </a:r>
            <a:r>
              <a:rPr lang="es-PE" sz="2800" dirty="0" err="1"/>
              <a:t>Message</a:t>
            </a:r>
            <a:r>
              <a:rPr lang="es-PE" sz="2800" dirty="0"/>
              <a:t> </a:t>
            </a:r>
            <a:r>
              <a:rPr lang="es-PE" sz="2800" dirty="0" err="1"/>
              <a:t>Service</a:t>
            </a:r>
            <a:r>
              <a:rPr lang="es-PE" sz="2800" dirty="0"/>
              <a:t> </a:t>
            </a:r>
            <a:r>
              <a:rPr lang="es-PE" sz="2800" dirty="0" smtClean="0"/>
              <a:t>(</a:t>
            </a:r>
            <a:r>
              <a:rPr lang="en-US" sz="2800" dirty="0" smtClean="0"/>
              <a:t>JMS)</a:t>
            </a:r>
            <a:r>
              <a:rPr lang="es-PE" sz="2800" dirty="0"/>
              <a:t/>
            </a:r>
            <a:br>
              <a:rPr lang="es-PE"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3546612"/>
          </a:xfrm>
          <a:extLst>
            <a:ext uri="{91240B29-F687-4F45-9708-019B960494DF}">
              <a14:hiddenLine xmlns:a14="http://schemas.microsoft.com/office/drawing/2010/main" w="9525">
                <a:solidFill>
                  <a:srgbClr val="000000"/>
                </a:solidFill>
                <a:miter lim="800000"/>
                <a:headEnd/>
                <a:tailEnd/>
              </a14:hiddenLine>
            </a:ext>
          </a:extLst>
        </p:spPr>
        <p:txBody>
          <a:bodyPr/>
          <a:lstStyle/>
          <a:p>
            <a:pPr lvl="0" algn="just"/>
            <a:r>
              <a:rPr lang="es-PE" b="1" u="sng" dirty="0" smtClean="0"/>
              <a:t>Concepto</a:t>
            </a:r>
          </a:p>
          <a:p>
            <a:pPr lvl="0" algn="just"/>
            <a:r>
              <a:rPr lang="es-PE" dirty="0" smtClean="0"/>
              <a:t>La </a:t>
            </a:r>
            <a:r>
              <a:rPr lang="es-PE" dirty="0"/>
              <a:t>API Java </a:t>
            </a:r>
            <a:r>
              <a:rPr lang="es-PE" dirty="0" err="1"/>
              <a:t>Message</a:t>
            </a:r>
            <a:r>
              <a:rPr lang="es-PE" dirty="0"/>
              <a:t> </a:t>
            </a:r>
            <a:r>
              <a:rPr lang="es-PE" dirty="0" err="1"/>
              <a:t>Service</a:t>
            </a:r>
            <a:r>
              <a:rPr lang="es-PE" dirty="0"/>
              <a:t> </a:t>
            </a:r>
            <a:r>
              <a:rPr lang="es-PE" dirty="0" smtClean="0"/>
              <a:t>(JMS) es </a:t>
            </a:r>
            <a:r>
              <a:rPr lang="es-PE" dirty="0"/>
              <a:t>un estándar de mensajería que permite a los componentes de aplicaciones basados en la plataforma Java2 crear, enviar, recibir y leer mensajes. También hace posible la comunicación confiable de manera asíncrona.</a:t>
            </a:r>
          </a:p>
          <a:p>
            <a:pPr lvl="0" algn="just"/>
            <a:r>
              <a:rPr lang="es-PE" dirty="0" smtClean="0"/>
              <a:t>El </a:t>
            </a:r>
            <a:r>
              <a:rPr lang="es-PE" dirty="0"/>
              <a:t>servicio de mensajería instantánea también es conocido como Middleware Orientado a Mensajes (MOM por sus siglas en inglés) y es una herramienta universalmente reconocida para la construcción de aplicaciones empresariales.</a:t>
            </a:r>
          </a:p>
        </p:txBody>
      </p:sp>
    </p:spTree>
    <p:extLst>
      <p:ext uri="{BB962C8B-B14F-4D97-AF65-F5344CB8AC3E}">
        <p14:creationId xmlns:p14="http://schemas.microsoft.com/office/powerpoint/2010/main" val="3475903709"/>
      </p:ext>
    </p:extLst>
  </p:cSld>
  <p:clrMapOvr>
    <a:masterClrMapping/>
  </p:clrMapOvr>
  <p:transition/>
</p:sld>
</file>

<file path=ppt/theme/theme1.xml><?xml version="1.0" encoding="utf-8"?>
<a:theme xmlns:a="http://schemas.openxmlformats.org/drawingml/2006/main" name="1_OU6_Jan11">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3786</TotalTime>
  <Pages>0</Pages>
  <Words>3209</Words>
  <Characters>0</Characters>
  <Application>Microsoft Office PowerPoint</Application>
  <DocSecurity>0</DocSecurity>
  <PresentationFormat>Presentación en pantalla (4:3)</PresentationFormat>
  <Lines>0</Lines>
  <Paragraphs>256</Paragraphs>
  <Slides>50</Slides>
  <Notes>0</Notes>
  <HiddenSlides>0</HiddenSlides>
  <MMClips>0</MMClips>
  <ScaleCrop>false</ScaleCrop>
  <HeadingPairs>
    <vt:vector size="4" baseType="variant">
      <vt:variant>
        <vt:lpstr>Tema</vt:lpstr>
      </vt:variant>
      <vt:variant>
        <vt:i4>1</vt:i4>
      </vt:variant>
      <vt:variant>
        <vt:lpstr>Títulos de diapositiva</vt:lpstr>
      </vt:variant>
      <vt:variant>
        <vt:i4>50</vt:i4>
      </vt:variant>
    </vt:vector>
  </HeadingPairs>
  <TitlesOfParts>
    <vt:vector size="51" baseType="lpstr">
      <vt:lpstr>1_OU6_Jan11</vt:lpstr>
      <vt:lpstr>Features of the framework for building applications integrating with messaging systems </vt:lpstr>
      <vt:lpstr>Objetivos</vt:lpstr>
      <vt:lpstr>Agenda</vt:lpstr>
      <vt:lpstr>Advanced Message Queuing Protocol AMQP  </vt:lpstr>
      <vt:lpstr>Advanced Message Queuing Protocol AMQP  </vt:lpstr>
      <vt:lpstr>Advanced Message Queuing Protocol AMQP  </vt:lpstr>
      <vt:lpstr>Advanced Message Queuing Protocol AMQP</vt:lpstr>
      <vt:lpstr>Advanced Message Queuing Protocol AMQP  </vt:lpstr>
      <vt:lpstr>Java Message Service (JMS)  </vt:lpstr>
      <vt:lpstr>AMQP vs JMS  </vt:lpstr>
      <vt:lpstr>AMQP vs JMS  </vt:lpstr>
      <vt:lpstr>AMQP vs JMS  </vt:lpstr>
      <vt:lpstr>AMQP vs JMS  </vt:lpstr>
      <vt:lpstr>AMQP vs JMS  </vt:lpstr>
      <vt:lpstr>AMQP vs JMS  </vt:lpstr>
      <vt:lpstr>AMQP vs JMS  </vt:lpstr>
      <vt:lpstr>JMS Implementations  </vt:lpstr>
      <vt:lpstr>AMQP TEMPLATE </vt:lpstr>
      <vt:lpstr>AMQP TEMPLATE </vt:lpstr>
      <vt:lpstr>RabbitMQ  </vt:lpstr>
      <vt:lpstr>RabbitMQ  </vt:lpstr>
      <vt:lpstr>RabbitMQ  </vt:lpstr>
      <vt:lpstr>AMQP Vendor RabbitMQ </vt:lpstr>
      <vt:lpstr>AMQP Vendor RabbitMQ  </vt:lpstr>
      <vt:lpstr>AMQP Vendor RabbitMQ  </vt:lpstr>
      <vt:lpstr>AMQP Vendor RabbitMQ  </vt:lpstr>
      <vt:lpstr>AMQP Vendor RabbitMQ  </vt:lpstr>
      <vt:lpstr>AMQP Vendor RabbitMQ  </vt:lpstr>
      <vt:lpstr>AMQP Vendor RabbitMQ  </vt:lpstr>
      <vt:lpstr>AMQP Vendor RabbitMQ  </vt:lpstr>
      <vt:lpstr>AMQP Vendor RabbitMQ  </vt:lpstr>
      <vt:lpstr>AMQP Vendor RabbitMQ  </vt:lpstr>
      <vt:lpstr>AMQP Vendor RabbitMQ  </vt:lpstr>
      <vt:lpstr>AMQP Vendor RabbitMQ  </vt:lpstr>
      <vt:lpstr>AMQP Vendor RabbitMQ  </vt:lpstr>
      <vt:lpstr>AMQP Vendor RabbitMQ  </vt:lpstr>
      <vt:lpstr>AMQP Vendor RabbitMQ  </vt:lpstr>
      <vt:lpstr>AMQP Vendor Azure Service Bus  </vt:lpstr>
      <vt:lpstr>AMQP Vendor Azure Service Bus </vt:lpstr>
      <vt:lpstr>AMQP Vendor Azure Service Bus </vt:lpstr>
      <vt:lpstr>AMQP Vendor Azure Service Bus  </vt:lpstr>
      <vt:lpstr>AMQP Vendor Azure Service Bus  </vt:lpstr>
      <vt:lpstr>AMQP Vendor Azure Service Bus </vt:lpstr>
      <vt:lpstr>Apache Kafka  </vt:lpstr>
      <vt:lpstr>Apache Kafka Arquitectura  </vt:lpstr>
      <vt:lpstr>Apache Kafka  </vt:lpstr>
      <vt:lpstr>Apache Kafka  </vt:lpstr>
      <vt:lpstr>AMQP Vendor Apache Kafka  </vt:lpstr>
      <vt:lpstr>Lecturas adicionales</vt:lpstr>
      <vt:lpstr>Resumen</vt:lpstr>
    </vt:vector>
  </TitlesOfParts>
  <Company>Cibertec</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Pseudocódigo y Algoritmo</dc:title>
  <dc:creator>Jorge Cáceres</dc:creator>
  <dc:description>Cibertec</dc:description>
  <cp:lastModifiedBy>daniel</cp:lastModifiedBy>
  <cp:revision>1092</cp:revision>
  <cp:lastPrinted>2002-03-28T23:57:00Z</cp:lastPrinted>
  <dcterms:created xsi:type="dcterms:W3CDTF">2011-09-12T11:53:00Z</dcterms:created>
  <dcterms:modified xsi:type="dcterms:W3CDTF">2020-07-19T07:01:08Z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ArticulateGUID">
    <vt:lpwstr>8DF855D4-DB12-4CA5-833A-750DA3955745</vt:lpwstr>
  </property>
  <property fmtid="{D5CDD505-2E9C-101B-9397-08002B2CF9AE}" pid="8" name="ArticulatePath">
    <vt:lpwstr>Les01</vt:lpwstr>
  </property>
  <property fmtid="{D5CDD505-2E9C-101B-9397-08002B2CF9AE}" pid="9" name="KSOProductBuildVer">
    <vt:lpwstr>1033-9.1.0.4758</vt:lpwstr>
  </property>
</Properties>
</file>