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1"/>
  </p:notesMasterIdLst>
  <p:handoutMasterIdLst>
    <p:handoutMasterId r:id="rId52"/>
  </p:handoutMasterIdLst>
  <p:sldIdLst>
    <p:sldId id="256" r:id="rId2"/>
    <p:sldId id="258" r:id="rId3"/>
    <p:sldId id="303" r:id="rId4"/>
    <p:sldId id="296" r:id="rId5"/>
    <p:sldId id="319" r:id="rId6"/>
    <p:sldId id="320" r:id="rId7"/>
    <p:sldId id="321" r:id="rId8"/>
    <p:sldId id="322" r:id="rId9"/>
    <p:sldId id="367" r:id="rId10"/>
    <p:sldId id="324" r:id="rId11"/>
    <p:sldId id="325" r:id="rId12"/>
    <p:sldId id="365" r:id="rId13"/>
    <p:sldId id="366" r:id="rId14"/>
    <p:sldId id="330" r:id="rId15"/>
    <p:sldId id="333" r:id="rId16"/>
    <p:sldId id="334" r:id="rId17"/>
    <p:sldId id="335" r:id="rId18"/>
    <p:sldId id="336" r:id="rId19"/>
    <p:sldId id="328" r:id="rId20"/>
    <p:sldId id="326" r:id="rId21"/>
    <p:sldId id="327" r:id="rId22"/>
    <p:sldId id="369" r:id="rId23"/>
    <p:sldId id="368" r:id="rId24"/>
    <p:sldId id="337"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3" r:id="rId46"/>
    <p:sldId id="364" r:id="rId47"/>
    <p:sldId id="362" r:id="rId48"/>
    <p:sldId id="309" r:id="rId49"/>
    <p:sldId id="318" r:id="rId50"/>
  </p:sldIdLst>
  <p:sldSz cx="9144000" cy="6858000" type="screen4x3"/>
  <p:notesSz cx="6991350" cy="9282113"/>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SimSun" pitchFamily="2" charset="-122"/>
        <a:cs typeface="+mn-cs"/>
        <a:sym typeface="Arial" pitchFamily="34" charset="0"/>
      </a:defRPr>
    </a:lvl5pPr>
    <a:lvl6pPr marL="2286000" algn="l" defTabSz="914400" rtl="0" eaLnBrk="1" latinLnBrk="0" hangingPunct="1">
      <a:defRPr kern="1200">
        <a:solidFill>
          <a:schemeClr val="tx1"/>
        </a:solidFill>
        <a:latin typeface="Arial" pitchFamily="34" charset="0"/>
        <a:ea typeface="SimSun" pitchFamily="2" charset="-122"/>
        <a:cs typeface="+mn-cs"/>
        <a:sym typeface="Arial" pitchFamily="34" charset="0"/>
      </a:defRPr>
    </a:lvl6pPr>
    <a:lvl7pPr marL="2743200" algn="l" defTabSz="914400" rtl="0" eaLnBrk="1" latinLnBrk="0" hangingPunct="1">
      <a:defRPr kern="1200">
        <a:solidFill>
          <a:schemeClr val="tx1"/>
        </a:solidFill>
        <a:latin typeface="Arial" pitchFamily="34" charset="0"/>
        <a:ea typeface="SimSun" pitchFamily="2" charset="-122"/>
        <a:cs typeface="+mn-cs"/>
        <a:sym typeface="Arial" pitchFamily="34" charset="0"/>
      </a:defRPr>
    </a:lvl7pPr>
    <a:lvl8pPr marL="3200400" algn="l" defTabSz="914400" rtl="0" eaLnBrk="1" latinLnBrk="0" hangingPunct="1">
      <a:defRPr kern="1200">
        <a:solidFill>
          <a:schemeClr val="tx1"/>
        </a:solidFill>
        <a:latin typeface="Arial" pitchFamily="34" charset="0"/>
        <a:ea typeface="SimSun" pitchFamily="2" charset="-122"/>
        <a:cs typeface="+mn-cs"/>
        <a:sym typeface="Arial" pitchFamily="34" charset="0"/>
      </a:defRPr>
    </a:lvl8pPr>
    <a:lvl9pPr marL="3657600" algn="l" defTabSz="914400" rtl="0" eaLnBrk="1" latinLnBrk="0" hangingPunct="1">
      <a:defRPr kern="1200">
        <a:solidFill>
          <a:schemeClr val="tx1"/>
        </a:solidFill>
        <a:latin typeface="Arial" pitchFamily="34" charset="0"/>
        <a:ea typeface="SimSun" pitchFamily="2" charset="-122"/>
        <a:cs typeface="+mn-cs"/>
        <a:sym typeface="Arial" pitchFamily="34" charset="0"/>
      </a:defRPr>
    </a:lvl9pPr>
  </p:defaultTextStyle>
  <p:extLst>
    <p:ext uri="{EFAFB233-063F-42B5-8137-9DF3F51BA10A}">
      <p15:sldGuideLst xmlns:p15="http://schemas.microsoft.com/office/powerpoint/2012/main" xmlns="">
        <p15:guide id="1" orient="horz" pos="960">
          <p15:clr>
            <a:srgbClr val="A4A3A4"/>
          </p15:clr>
        </p15:guide>
        <p15:guide id="2" orient="horz" pos="528">
          <p15:clr>
            <a:srgbClr val="A4A3A4"/>
          </p15:clr>
        </p15:guide>
        <p15:guide id="3" pos="2880">
          <p15:clr>
            <a:srgbClr val="A4A3A4"/>
          </p15:clr>
        </p15:guide>
        <p15:guide id="4" pos="384">
          <p15:clr>
            <a:srgbClr val="A4A3A4"/>
          </p15:clr>
        </p15:guide>
        <p15:guide id="5" pos="480">
          <p15:clr>
            <a:srgbClr val="A4A3A4"/>
          </p15:clr>
        </p15:guide>
        <p15:guide id="6" pos="768">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co" initials="F" lastIdx="3" clrIdx="0"/>
  <p:cmAuthor id="1" name="Rosane Uribe" initials="Rosan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00" d="100"/>
          <a:sy n="100" d="100"/>
        </p:scale>
        <p:origin x="-282" y="-54"/>
      </p:cViewPr>
      <p:guideLst>
        <p:guide orient="horz" pos="960"/>
        <p:guide orient="horz" pos="528"/>
        <p:guide pos="2880"/>
        <p:guide pos="384"/>
        <p:guide pos="480"/>
        <p:guide pos="768"/>
      </p:guideLst>
    </p:cSldViewPr>
  </p:slideViewPr>
  <p:notesTextViewPr>
    <p:cViewPr>
      <p:scale>
        <a:sx n="1" d="1"/>
        <a:sy n="1" d="1"/>
      </p:scale>
      <p:origin x="0" y="0"/>
    </p:cViewPr>
  </p:notesTextViewPr>
  <p:notesViewPr>
    <p:cSldViewPr>
      <p:cViewPr>
        <p:scale>
          <a:sx n="77" d="100"/>
          <a:sy n="77" d="100"/>
        </p:scale>
        <p:origin x="2994" y="-49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7B71-7B3B-44F1-96F5-6E46AF90C8AD}" type="doc">
      <dgm:prSet loTypeId="urn:microsoft.com/office/officeart/2005/8/layout/vProcess5" loCatId="process" qsTypeId="urn:microsoft.com/office/officeart/2005/8/quickstyle/simple1" qsCatId="simple" csTypeId="urn:microsoft.com/office/officeart/2005/8/colors/accent0_1" csCatId="mainScheme" phldr="1"/>
      <dgm:spPr/>
    </dgm:pt>
    <dgm:pt modelId="{0D6D29CC-4DB3-48E2-87D4-315BD8CFF353}">
      <dgm:prSet phldrT="[Texto]" custT="1"/>
      <dgm:spPr>
        <a:xfrm>
          <a:off x="1796" y="751332"/>
          <a:ext cx="1167037" cy="1001776"/>
        </a:xfrm>
        <a:solidFill>
          <a:schemeClr val="bg1">
            <a:lumMod val="50000"/>
            <a:alpha val="16000"/>
          </a:schemeClr>
        </a:solidFill>
        <a:ln w="12700">
          <a:solidFill>
            <a:schemeClr val="bg1">
              <a:lumMod val="85000"/>
            </a:schemeClr>
          </a:solidFill>
        </a:ln>
      </dgm:spPr>
      <dgm:t>
        <a:bodyPr/>
        <a:lstStyle/>
        <a:p>
          <a:r>
            <a:rPr lang="es-PE" sz="900" dirty="0">
              <a:latin typeface="+mj-lt"/>
            </a:rPr>
            <a:t>Capítulo 7: </a:t>
          </a:r>
          <a:r>
            <a:rPr lang="en-US" sz="900" dirty="0" smtClean="0"/>
            <a:t>Reactive Programming</a:t>
          </a:r>
          <a:endParaRPr lang="es-PE" sz="900" dirty="0">
            <a:latin typeface="+mj-lt"/>
            <a:ea typeface="+mn-ea"/>
            <a:cs typeface="Arial" pitchFamily="34" charset="0"/>
          </a:endParaRPr>
        </a:p>
      </dgm:t>
    </dgm:pt>
    <dgm:pt modelId="{98031A2F-825C-4760-A7DB-9226161166C4}" type="parTrans" cxnId="{BF213888-E39C-492D-A287-D5CA0A2AAA77}">
      <dgm:prSet/>
      <dgm:spPr/>
      <dgm:t>
        <a:bodyPr/>
        <a:lstStyle/>
        <a:p>
          <a:endParaRPr lang="es-PE" sz="900">
            <a:latin typeface="+mj-lt"/>
            <a:cs typeface="Arial" pitchFamily="34" charset="0"/>
          </a:endParaRPr>
        </a:p>
      </dgm:t>
    </dgm:pt>
    <dgm:pt modelId="{31BE1D60-E733-4A2D-8247-CB4A99FF9055}" type="sibTrans" cxnId="{BF213888-E39C-492D-A287-D5CA0A2AAA77}">
      <dgm:prSet custT="1"/>
      <dgm:spPr>
        <a:solidFill>
          <a:schemeClr val="bg1">
            <a:lumMod val="75000"/>
            <a:alpha val="90000"/>
          </a:schemeClr>
        </a:solidFill>
        <a:ln w="3175">
          <a:solidFill>
            <a:schemeClr val="bg1">
              <a:lumMod val="75000"/>
              <a:alpha val="90000"/>
            </a:schemeClr>
          </a:solidFill>
        </a:ln>
      </dgm:spPr>
      <dgm:t>
        <a:bodyPr/>
        <a:lstStyle/>
        <a:p>
          <a:endParaRPr lang="es-PE" sz="900">
            <a:latin typeface="+mj-lt"/>
            <a:cs typeface="Arial" pitchFamily="34" charset="0"/>
          </a:endParaRPr>
        </a:p>
      </dgm:t>
    </dgm:pt>
    <dgm:pt modelId="{54992F18-A5D4-4AA8-80B9-97C49B289D33}" type="pres">
      <dgm:prSet presAssocID="{6DF37B71-7B3B-44F1-96F5-6E46AF90C8AD}" presName="outerComposite" presStyleCnt="0">
        <dgm:presLayoutVars>
          <dgm:chMax val="5"/>
          <dgm:dir/>
          <dgm:resizeHandles val="exact"/>
        </dgm:presLayoutVars>
      </dgm:prSet>
      <dgm:spPr/>
    </dgm:pt>
    <dgm:pt modelId="{FCACC8AF-3748-479E-8671-4511F2035828}" type="pres">
      <dgm:prSet presAssocID="{6DF37B71-7B3B-44F1-96F5-6E46AF90C8AD}" presName="dummyMaxCanvas" presStyleCnt="0">
        <dgm:presLayoutVars/>
      </dgm:prSet>
      <dgm:spPr/>
    </dgm:pt>
    <dgm:pt modelId="{6518456F-8BFC-4146-8F3C-00F3DE6173A4}" type="pres">
      <dgm:prSet presAssocID="{6DF37B71-7B3B-44F1-96F5-6E46AF90C8AD}" presName="OneNode_1" presStyleLbl="node1" presStyleIdx="0" presStyleCnt="1">
        <dgm:presLayoutVars>
          <dgm:bulletEnabled val="1"/>
        </dgm:presLayoutVars>
      </dgm:prSet>
      <dgm:spPr/>
      <dgm:t>
        <a:bodyPr/>
        <a:lstStyle/>
        <a:p>
          <a:endParaRPr lang="es-PE"/>
        </a:p>
      </dgm:t>
    </dgm:pt>
  </dgm:ptLst>
  <dgm:cxnLst>
    <dgm:cxn modelId="{BF213888-E39C-492D-A287-D5CA0A2AAA77}" srcId="{6DF37B71-7B3B-44F1-96F5-6E46AF90C8AD}" destId="{0D6D29CC-4DB3-48E2-87D4-315BD8CFF353}" srcOrd="0" destOrd="0" parTransId="{98031A2F-825C-4760-A7DB-9226161166C4}" sibTransId="{31BE1D60-E733-4A2D-8247-CB4A99FF9055}"/>
    <dgm:cxn modelId="{7DA8191D-4443-49E7-94E4-045F5B6C69BC}" type="presOf" srcId="{6DF37B71-7B3B-44F1-96F5-6E46AF90C8AD}" destId="{54992F18-A5D4-4AA8-80B9-97C49B289D33}" srcOrd="0" destOrd="0" presId="urn:microsoft.com/office/officeart/2005/8/layout/vProcess5"/>
    <dgm:cxn modelId="{57184069-9474-418E-8B4E-608ADDEBE26E}" type="presOf" srcId="{0D6D29CC-4DB3-48E2-87D4-315BD8CFF353}" destId="{6518456F-8BFC-4146-8F3C-00F3DE6173A4}" srcOrd="0" destOrd="0" presId="urn:microsoft.com/office/officeart/2005/8/layout/vProcess5"/>
    <dgm:cxn modelId="{CA41FC7E-F7FB-4700-8705-8376947174D5}" type="presParOf" srcId="{54992F18-A5D4-4AA8-80B9-97C49B289D33}" destId="{FCACC8AF-3748-479E-8671-4511F2035828}" srcOrd="0" destOrd="0" presId="urn:microsoft.com/office/officeart/2005/8/layout/vProcess5"/>
    <dgm:cxn modelId="{D32648C4-BC96-4C8E-A91E-3E8233C3F8F9}" type="presParOf" srcId="{54992F18-A5D4-4AA8-80B9-97C49B289D33}" destId="{6518456F-8BFC-4146-8F3C-00F3DE6173A4}" srcOrd="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8456F-8BFC-4146-8F3C-00F3DE6173A4}">
      <dsp:nvSpPr>
        <dsp:cNvPr id="0" name=""/>
        <dsp:cNvSpPr/>
      </dsp:nvSpPr>
      <dsp:spPr>
        <a:xfrm>
          <a:off x="0" y="190494"/>
          <a:ext cx="5105266" cy="380989"/>
        </a:xfrm>
        <a:prstGeom prst="roundRect">
          <a:avLst>
            <a:gd name="adj" fmla="val 10000"/>
          </a:avLst>
        </a:prstGeom>
        <a:solidFill>
          <a:schemeClr val="bg1">
            <a:lumMod val="50000"/>
            <a:alpha val="16000"/>
          </a:schemeClr>
        </a:solidFill>
        <a:ln w="12700"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PE" sz="900" kern="1200" dirty="0">
              <a:latin typeface="+mj-lt"/>
            </a:rPr>
            <a:t>Capítulo 7: </a:t>
          </a:r>
          <a:r>
            <a:rPr lang="en-US" sz="900" kern="1200" dirty="0" smtClean="0"/>
            <a:t>Reactive Programming</a:t>
          </a:r>
          <a:endParaRPr lang="es-PE" sz="900" kern="1200" dirty="0">
            <a:latin typeface="+mj-lt"/>
            <a:ea typeface="+mn-ea"/>
            <a:cs typeface="Arial" pitchFamily="34" charset="0"/>
          </a:endParaRPr>
        </a:p>
      </dsp:txBody>
      <dsp:txXfrm>
        <a:off x="11159" y="201653"/>
        <a:ext cx="5082948" cy="3586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p:cNvSpPr/>
          <p:nvPr/>
        </p:nvSpPr>
        <p:spPr>
          <a:xfrm>
            <a:off x="97630" y="8982104"/>
            <a:ext cx="6836395" cy="230832"/>
          </a:xfrm>
          <a:prstGeom prst="rect">
            <a:avLst/>
          </a:prstGeom>
        </p:spPr>
        <p:txBody>
          <a:bodyPr wrap="square">
            <a:spAutoFit/>
          </a:bodyPr>
          <a:lstStyle/>
          <a:p>
            <a:pPr marR="1270">
              <a:spcAft>
                <a:spcPts val="0"/>
              </a:spcAft>
              <a:tabLst>
                <a:tab pos="2743200" algn="ctr"/>
                <a:tab pos="5486400" algn="r"/>
                <a:tab pos="5311140" algn="l"/>
              </a:tabLst>
            </a:pPr>
            <a:r>
              <a:rPr lang="en-US" sz="900" i="1" dirty="0">
                <a:solidFill>
                  <a:schemeClr val="tx1"/>
                </a:solidFill>
                <a:ea typeface="Times New Roman" panose="02020603050405020304" pitchFamily="18" charset="0"/>
              </a:rPr>
              <a:t>Cibertec </a:t>
            </a:r>
            <a:r>
              <a:rPr lang="en-US" sz="900" i="1" dirty="0" err="1">
                <a:solidFill>
                  <a:schemeClr val="tx1"/>
                </a:solidFill>
                <a:ea typeface="Times New Roman" panose="02020603050405020304" pitchFamily="18" charset="0"/>
              </a:rPr>
              <a:t>Perú</a:t>
            </a:r>
            <a:r>
              <a:rPr lang="en-US" sz="900" i="1" dirty="0">
                <a:solidFill>
                  <a:schemeClr val="tx1"/>
                </a:solidFill>
                <a:ea typeface="Times New Roman" panose="02020603050405020304" pitchFamily="18" charset="0"/>
              </a:rPr>
              <a:t> S.A.C - </a:t>
            </a:r>
            <a:r>
              <a:rPr lang="es-PE" sz="900" i="1" dirty="0"/>
              <a:t>Java 8.0 </a:t>
            </a:r>
            <a:r>
              <a:rPr lang="es-PE" sz="900" i="1" dirty="0" err="1"/>
              <a:t>Advanced</a:t>
            </a:r>
            <a:r>
              <a:rPr lang="es-PE" sz="900" i="1" dirty="0"/>
              <a:t> </a:t>
            </a:r>
            <a:r>
              <a:rPr lang="es-PE" sz="900" i="1" dirty="0" err="1"/>
              <a:t>Developer</a:t>
            </a:r>
            <a:r>
              <a:rPr lang="es-PE" sz="900" i="1" dirty="0"/>
              <a:t> </a:t>
            </a:r>
            <a:r>
              <a:rPr lang="en-US" sz="900" i="1" dirty="0">
                <a:solidFill>
                  <a:schemeClr val="tx1"/>
                </a:solidFill>
                <a:ea typeface="Times New Roman" panose="02020603050405020304" pitchFamily="18" charset="0"/>
              </a:rPr>
              <a:t>	</a:t>
            </a:r>
            <a:endParaRPr lang="es-PE" sz="900" i="1" dirty="0">
              <a:solidFill>
                <a:schemeClr val="tx1"/>
              </a:solidFill>
              <a:effectLst/>
              <a:latin typeface="Times New Roman" panose="02020603050405020304" pitchFamily="18" charset="0"/>
              <a:ea typeface="Times New Roman" panose="02020603050405020304" pitchFamily="18" charset="0"/>
            </a:endParaRPr>
          </a:p>
        </p:txBody>
      </p:sp>
      <p:sp>
        <p:nvSpPr>
          <p:cNvPr id="7" name="Marcador de número de diapositiva 3"/>
          <p:cNvSpPr>
            <a:spLocks noGrp="1"/>
          </p:cNvSpPr>
          <p:nvPr>
            <p:ph type="sldNum" sz="quarter" idx="3"/>
          </p:nvPr>
        </p:nvSpPr>
        <p:spPr>
          <a:xfrm>
            <a:off x="4943437" y="8896652"/>
            <a:ext cx="2024103" cy="310183"/>
          </a:xfrm>
          <a:prstGeom prst="rect">
            <a:avLst/>
          </a:prstGeom>
        </p:spPr>
        <p:txBody>
          <a:bodyPr vert="horz" lIns="91440" tIns="45720" rIns="91440" bIns="45720" rtlCol="0" anchor="b"/>
          <a:lstStyle>
            <a:lvl1pPr algn="r">
              <a:defRPr sz="1200"/>
            </a:lvl1pPr>
          </a:lstStyle>
          <a:p>
            <a:fld id="{2D275753-16DF-4C7D-BDAE-F5E0DF361801}" type="slidenum">
              <a:rPr lang="es-PE" sz="900" i="1" smtClean="0">
                <a:solidFill>
                  <a:schemeClr val="tx1"/>
                </a:solidFill>
              </a:rPr>
              <a:t>‹Nº›</a:t>
            </a:fld>
            <a:endParaRPr lang="es-PE" sz="900" i="1" dirty="0">
              <a:solidFill>
                <a:schemeClr val="tx1"/>
              </a:solidFill>
            </a:endParaRPr>
          </a:p>
        </p:txBody>
      </p:sp>
      <p:cxnSp>
        <p:nvCxnSpPr>
          <p:cNvPr id="8" name="Conector recto 7"/>
          <p:cNvCxnSpPr/>
          <p:nvPr/>
        </p:nvCxnSpPr>
        <p:spPr>
          <a:xfrm>
            <a:off x="0" y="8996912"/>
            <a:ext cx="7099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3 Grupo"/>
          <p:cNvGrpSpPr>
            <a:grpSpLocks/>
          </p:cNvGrpSpPr>
          <p:nvPr/>
        </p:nvGrpSpPr>
        <p:grpSpPr bwMode="auto">
          <a:xfrm>
            <a:off x="6086407" y="53505"/>
            <a:ext cx="807352" cy="526872"/>
            <a:chOff x="0" y="0"/>
            <a:chExt cx="1960685" cy="1178170"/>
          </a:xfrm>
        </p:grpSpPr>
        <p:pic>
          <p:nvPicPr>
            <p:cNvPr id="10" name="Imagen 1"/>
            <p:cNvPicPr>
              <a:picLocks noChangeAspect="1"/>
            </p:cNvPicPr>
            <p:nvPr/>
          </p:nvPicPr>
          <p:blipFill>
            <a:blip r:embed="rId2" cstate="print">
              <a:extLst>
                <a:ext uri="{28A0092B-C50C-407E-A947-70E740481C1C}">
                  <a14:useLocalDpi xmlns:a14="http://schemas.microsoft.com/office/drawing/2010/main" val="0"/>
                </a:ext>
              </a:extLst>
            </a:blip>
            <a:srcRect l="21629" t="24245" r="66458" b="54298"/>
            <a:stretch>
              <a:fillRect/>
            </a:stretch>
          </p:blipFill>
          <p:spPr bwMode="auto">
            <a:xfrm>
              <a:off x="624254" y="0"/>
              <a:ext cx="668216" cy="6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2"/>
            <p:cNvPicPr>
              <a:picLocks noChangeAspect="1"/>
            </p:cNvPicPr>
            <p:nvPr/>
          </p:nvPicPr>
          <p:blipFill>
            <a:blip r:embed="rId3" cstate="print">
              <a:extLst>
                <a:ext uri="{28A0092B-C50C-407E-A947-70E740481C1C}">
                  <a14:useLocalDpi xmlns:a14="http://schemas.microsoft.com/office/drawing/2010/main" val="0"/>
                </a:ext>
              </a:extLst>
            </a:blip>
            <a:srcRect l="34639" t="29260" r="23824" b="54298"/>
            <a:stretch>
              <a:fillRect/>
            </a:stretch>
          </p:blipFill>
          <p:spPr bwMode="auto">
            <a:xfrm>
              <a:off x="0" y="738554"/>
              <a:ext cx="1960685" cy="4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428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Notes_TextBox_Placeholder"/>
          <p:cNvSpPr>
            <a:spLocks noGrp="1" noChangeArrowheads="1"/>
          </p:cNvSpPr>
          <p:nvPr/>
        </p:nvSpPr>
        <p:spPr bwMode="auto">
          <a:xfrm>
            <a:off x="547688" y="5278438"/>
            <a:ext cx="59420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lIns="12915" tIns="12915" rIns="12915" bIns="12915"/>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es-PE" altLang="zh-CN"/>
              <a:t>Click to edit Master text styles</a:t>
            </a:r>
          </a:p>
          <a:p>
            <a:pPr>
              <a:buFontTx/>
              <a:buNone/>
              <a:defRPr/>
            </a:pPr>
            <a:r>
              <a:rPr lang="es-PE" altLang="zh-CN"/>
              <a:t>Second level</a:t>
            </a:r>
          </a:p>
          <a:p>
            <a:pPr>
              <a:buFontTx/>
              <a:buNone/>
              <a:defRPr/>
            </a:pPr>
            <a:r>
              <a:rPr lang="es-PE" altLang="zh-CN"/>
              <a:t>Third level</a:t>
            </a:r>
          </a:p>
          <a:p>
            <a:pPr>
              <a:buFontTx/>
              <a:buNone/>
              <a:defRPr/>
            </a:pPr>
            <a:r>
              <a:rPr lang="es-PE" altLang="zh-CN"/>
              <a:t>Fourth level</a:t>
            </a:r>
          </a:p>
          <a:p>
            <a:pPr>
              <a:buFontTx/>
              <a:buNone/>
              <a:defRPr/>
            </a:pPr>
            <a:r>
              <a:rPr lang="es-PE" altLang="zh-CN"/>
              <a:t>Fifth level</a:t>
            </a:r>
          </a:p>
        </p:txBody>
      </p:sp>
      <p:sp>
        <p:nvSpPr>
          <p:cNvPr id="2051" name="Rectangle 11"/>
          <p:cNvSpPr>
            <a:spLocks noGrp="1" noChangeArrowheads="1"/>
          </p:cNvSpPr>
          <p:nvPr>
            <p:ph type="ftr" sz="quarter" idx="4"/>
          </p:nvPr>
        </p:nvSpPr>
        <p:spPr bwMode="auto">
          <a:xfrm>
            <a:off x="457200" y="8791575"/>
            <a:ext cx="6076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100" b="1"/>
            </a:lvl1pPr>
          </a:lstStyle>
          <a:p>
            <a:pPr>
              <a:defRPr/>
            </a:pPr>
            <a:r>
              <a:rPr lang="en-US" altLang="es-PE"/>
              <a:t>1 - 3</a:t>
            </a:r>
            <a:endParaRPr lang="es-PE" altLang="en-US" sz="1800" b="0"/>
          </a:p>
        </p:txBody>
      </p:sp>
    </p:spTree>
    <p:extLst>
      <p:ext uri="{BB962C8B-B14F-4D97-AF65-F5344CB8AC3E}">
        <p14:creationId xmlns:p14="http://schemas.microsoft.com/office/powerpoint/2010/main" val="188844697"/>
      </p:ext>
    </p:extLst>
  </p:cSld>
  <p:clrMap bg1="lt1" tx1="dk1" bg2="lt2" tx2="dk2" accent1="accent1" accent2="accent2" accent3="accent3" accent4="accent4" accent5="accent5" accent6="accent6" hlink="hlink" folHlink="folHlink"/>
  <p:hf hd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r>
              <a:rPr lang="en-US" altLang="es-PE" sz="27700" b="1">
                <a:solidFill>
                  <a:srgbClr val="CCCCCC"/>
                </a:solidFill>
                <a:latin typeface="Times New Roman" pitchFamily="18" charset="0"/>
              </a:rPr>
              <a:t>4</a:t>
            </a:r>
            <a:endParaRPr lang="en-US" altLang="es-PE" sz="27700" b="1" dirty="0">
              <a:solidFill>
                <a:srgbClr val="CCCCCC"/>
              </a:solidFill>
              <a:latin typeface="Times New Roman" pitchFamily="18" charset="0"/>
            </a:endParaRP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
        <p:nvSpPr>
          <p:cNvPr id="7" name="Slide_Copyright"/>
          <p:cNvSpPr>
            <a:spLocks noChangeArrowheads="1"/>
          </p:cNvSpPr>
          <p:nvPr userDrawn="1"/>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pic>
        <p:nvPicPr>
          <p:cNvPr id="8" name="Imagen 7"/>
          <p:cNvPicPr>
            <a:picLocks noChangeAspect="1"/>
          </p:cNvPicPr>
          <p:nvPr userDrawn="1"/>
        </p:nvPicPr>
        <p:blipFill rotWithShape="1">
          <a:blip r:embed="rId2"/>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30131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860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232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1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09600" y="439738"/>
            <a:ext cx="7918450" cy="876300"/>
          </a:xfrm>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406907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es-PE" dirty="0"/>
              <a:t>Click to edit Master text styles</a:t>
            </a:r>
          </a:p>
          <a:p>
            <a:pPr lvl="1"/>
            <a:r>
              <a:rPr lang="en-US" altLang="es-PE" dirty="0"/>
              <a:t>Second level</a:t>
            </a:r>
          </a:p>
          <a:p>
            <a:pPr lvl="2"/>
            <a:r>
              <a:rPr lang="en-US" altLang="es-PE" dirty="0"/>
              <a:t>Third level</a:t>
            </a:r>
          </a:p>
          <a:p>
            <a:pPr lvl="3"/>
            <a:r>
              <a:rPr lang="en-US" altLang="es-PE" dirty="0"/>
              <a:t>Fourth level</a:t>
            </a:r>
          </a:p>
          <a:p>
            <a:pPr lvl="4"/>
            <a:r>
              <a:rPr lang="en-US" altLang="es-PE" dirty="0"/>
              <a:t>Fifth level</a:t>
            </a:r>
          </a:p>
        </p:txBody>
      </p:sp>
      <p:sp>
        <p:nvSpPr>
          <p:cNvPr id="1028" name="Slide_Copyright"/>
          <p:cNvSpPr>
            <a:spLocks noChangeArrowheads="1"/>
          </p:cNvSpPr>
          <p:nvPr/>
        </p:nvSpPr>
        <p:spPr bwMode="auto">
          <a:xfrm>
            <a:off x="2517775" y="6564666"/>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s-ES" sz="1000" i="1" kern="1200" dirty="0">
                <a:solidFill>
                  <a:schemeClr val="tx1">
                    <a:lumMod val="50000"/>
                    <a:lumOff val="50000"/>
                  </a:schemeClr>
                </a:solidFill>
                <a:effectLst/>
                <a:latin typeface="Arial" charset="0"/>
                <a:ea typeface="+mn-ea"/>
                <a:cs typeface="Arial" charset="0"/>
              </a:rPr>
              <a:t>Copyright © Todos los Derechos Reservados - Cibertec Perú SAC</a:t>
            </a:r>
            <a:r>
              <a:rPr lang="en-US" altLang="es-PE" sz="1000" i="1" dirty="0">
                <a:solidFill>
                  <a:schemeClr val="tx1">
                    <a:lumMod val="50000"/>
                    <a:lumOff val="50000"/>
                  </a:schemeClr>
                </a:solidFill>
              </a:rPr>
              <a:t>.</a:t>
            </a:r>
          </a:p>
        </p:txBody>
      </p:sp>
      <p:sp>
        <p:nvSpPr>
          <p:cNvPr id="1029"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es-PE"/>
              <a:t>Click to edit Master title style</a:t>
            </a:r>
          </a:p>
        </p:txBody>
      </p:sp>
      <p:sp>
        <p:nvSpPr>
          <p:cNvPr id="1030" name="Slide_Page_Number"/>
          <p:cNvSpPr>
            <a:spLocks noChangeArrowheads="1"/>
          </p:cNvSpPr>
          <p:nvPr/>
        </p:nvSpPr>
        <p:spPr bwMode="auto">
          <a:xfrm>
            <a:off x="457200" y="6572603"/>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es-PE" sz="1000" dirty="0">
                <a:solidFill>
                  <a:schemeClr val="tx1">
                    <a:lumMod val="50000"/>
                    <a:lumOff val="50000"/>
                  </a:schemeClr>
                </a:solidFill>
              </a:rPr>
              <a:t>1 - </a:t>
            </a:r>
            <a:fld id="{CC6CCC35-D252-4A19-A0BD-32E64AD2563A}" type="slidenum">
              <a:rPr lang="en-US" altLang="es-PE" sz="1000">
                <a:solidFill>
                  <a:schemeClr val="tx1">
                    <a:lumMod val="50000"/>
                    <a:lumOff val="50000"/>
                  </a:schemeClr>
                </a:solidFill>
              </a:rPr>
              <a:pPr algn="just" eaLnBrk="1" hangingPunct="1"/>
              <a:t>‹Nº›</a:t>
            </a:fld>
            <a:endParaRPr lang="en-US" altLang="es-PE" sz="1000" dirty="0">
              <a:solidFill>
                <a:schemeClr val="tx1">
                  <a:lumMod val="50000"/>
                  <a:lumOff val="50000"/>
                </a:schemeClr>
              </a:solidFill>
            </a:endParaRPr>
          </a:p>
        </p:txBody>
      </p:sp>
      <p:pic>
        <p:nvPicPr>
          <p:cNvPr id="2" name="Imagen 1"/>
          <p:cNvPicPr>
            <a:picLocks noChangeAspect="1"/>
          </p:cNvPicPr>
          <p:nvPr userDrawn="1"/>
        </p:nvPicPr>
        <p:blipFill rotWithShape="1">
          <a:blip r:embed="rId8"/>
          <a:srcRect l="26000" t="4480" r="8000"/>
          <a:stretch/>
        </p:blipFill>
        <p:spPr>
          <a:xfrm>
            <a:off x="6748696" y="6531523"/>
            <a:ext cx="2057400" cy="219992"/>
          </a:xfrm>
          <a:prstGeom prst="rect">
            <a:avLst/>
          </a:prstGeom>
        </p:spPr>
      </p:pic>
    </p:spTree>
    <p:extLst>
      <p:ext uri="{BB962C8B-B14F-4D97-AF65-F5344CB8AC3E}">
        <p14:creationId xmlns:p14="http://schemas.microsoft.com/office/powerpoint/2010/main" val="423549090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C0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C0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rgbClr val="C00000"/>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272">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gif"/><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reactivex.io/intro.html" TargetMode="External"/><Relationship Id="rId7" Type="http://schemas.openxmlformats.org/officeDocument/2006/relationships/hyperlink" Target="http://scala-slick.org/doc/3.0.0/introduction.html#what-is-slick" TargetMode="External"/><Relationship Id="rId2" Type="http://schemas.openxmlformats.org/officeDocument/2006/relationships/hyperlink" Target="https://reactivemanifesto.org/" TargetMode="External"/><Relationship Id="rId1" Type="http://schemas.openxmlformats.org/officeDocument/2006/relationships/slideLayout" Target="../slideLayouts/slideLayout2.xml"/><Relationship Id="rId6" Type="http://schemas.openxmlformats.org/officeDocument/2006/relationships/hyperlink" Target="https://ratpack.io/" TargetMode="External"/><Relationship Id="rId5" Type="http://schemas.openxmlformats.org/officeDocument/2006/relationships/hyperlink" Target="https://projectreactor.io/" TargetMode="External"/><Relationship Id="rId4" Type="http://schemas.openxmlformats.org/officeDocument/2006/relationships/hyperlink" Target="http://introtorx.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_Gray_Number"/>
          <p:cNvSpPr>
            <a:spLocks noChangeArrowheads="1"/>
          </p:cNvSpPr>
          <p:nvPr/>
        </p:nvSpPr>
        <p:spPr bwMode="auto">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27700" b="1" dirty="0">
                <a:solidFill>
                  <a:srgbClr val="CCCCCC"/>
                </a:solidFill>
                <a:latin typeface="Times New Roman" pitchFamily="18" charset="0"/>
                <a:sym typeface="Times New Roman" pitchFamily="18" charset="0"/>
              </a:rPr>
              <a:t>7</a:t>
            </a:r>
            <a:endParaRPr lang="es-PE" altLang="zh-CN" dirty="0"/>
          </a:p>
        </p:txBody>
      </p:sp>
      <p:sp>
        <p:nvSpPr>
          <p:cNvPr id="2051" name="Slide_Copyright"/>
          <p:cNvSpPr>
            <a:spLocks noChangeArrowheads="1"/>
          </p:cNvSpPr>
          <p:nvPr/>
        </p:nvSpPr>
        <p:spPr bwMode="auto">
          <a:xfrm>
            <a:off x="2517775" y="6564313"/>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nchor="ctr"/>
          <a:lstStyle>
            <a:lvl1pPr>
              <a:defRPr>
                <a:solidFill>
                  <a:schemeClr val="tx1"/>
                </a:solidFill>
                <a:latin typeface="Arial" pitchFamily="34" charset="0"/>
                <a:ea typeface="SimSun" pitchFamily="2" charset="-122"/>
                <a:sym typeface="Arial" pitchFamily="34" charset="0"/>
              </a:defRPr>
            </a:lvl1pPr>
            <a:lvl2pPr marL="742950" indent="-285750">
              <a:defRPr>
                <a:solidFill>
                  <a:schemeClr val="tx1"/>
                </a:solidFill>
                <a:latin typeface="Arial" pitchFamily="34" charset="0"/>
                <a:ea typeface="SimSun" pitchFamily="2" charset="-122"/>
                <a:sym typeface="Arial" pitchFamily="34" charset="0"/>
              </a:defRPr>
            </a:lvl2pPr>
            <a:lvl3pPr marL="1143000" indent="-228600">
              <a:defRPr>
                <a:solidFill>
                  <a:schemeClr val="tx1"/>
                </a:solidFill>
                <a:latin typeface="Arial" pitchFamily="34" charset="0"/>
                <a:ea typeface="SimSun" pitchFamily="2" charset="-122"/>
                <a:sym typeface="Arial" pitchFamily="34" charset="0"/>
              </a:defRPr>
            </a:lvl3pPr>
            <a:lvl4pPr marL="1600200" indent="-228600">
              <a:defRPr>
                <a:solidFill>
                  <a:schemeClr val="tx1"/>
                </a:solidFill>
                <a:latin typeface="Arial" pitchFamily="34" charset="0"/>
                <a:ea typeface="SimSun" pitchFamily="2" charset="-122"/>
                <a:sym typeface="Arial" pitchFamily="34" charset="0"/>
              </a:defRPr>
            </a:lvl4pPr>
            <a:lvl5pPr marL="2057400" indent="-228600">
              <a:defRPr>
                <a:solidFill>
                  <a:schemeClr val="tx1"/>
                </a:solidFill>
                <a:latin typeface="Arial" pitchFamily="34" charset="0"/>
                <a:ea typeface="SimSun" pitchFamily="2" charset="-122"/>
                <a:sym typeface="Arial" pitchFamily="34" charset="0"/>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SimSun" pitchFamily="2" charset="-122"/>
                <a:sym typeface="Arial" pitchFamily="34" charset="0"/>
              </a:defRPr>
            </a:lvl9pPr>
          </a:lstStyle>
          <a:p>
            <a:pPr algn="ctr" eaLnBrk="1" hangingPunct="1"/>
            <a:r>
              <a:rPr lang="es-PE" altLang="zh-CN" sz="1000" i="1">
                <a:solidFill>
                  <a:srgbClr val="7F7F7F"/>
                </a:solidFill>
              </a:rPr>
              <a:t>Copyright © Todos los Derechos Reservados - Cibertec Perú SAC.</a:t>
            </a:r>
          </a:p>
        </p:txBody>
      </p:sp>
      <p:pic>
        <p:nvPicPr>
          <p:cNvPr id="2052" name="Imagen 7"/>
          <p:cNvPicPr>
            <a:picLocks noChangeAspect="1" noChangeArrowheads="1"/>
          </p:cNvPicPr>
          <p:nvPr/>
        </p:nvPicPr>
        <p:blipFill>
          <a:blip r:embed="rId2">
            <a:extLst>
              <a:ext uri="{28A0092B-C50C-407E-A947-70E740481C1C}">
                <a14:useLocalDpi xmlns:a14="http://schemas.microsoft.com/office/drawing/2010/main" val="0"/>
              </a:ext>
            </a:extLst>
          </a:blip>
          <a:srcRect l="25999" t="4480" r="7999"/>
          <a:stretch>
            <a:fillRect/>
          </a:stretch>
        </p:blipFill>
        <p:spPr bwMode="auto">
          <a:xfrm>
            <a:off x="6748463" y="6530975"/>
            <a:ext cx="20574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10"/>
          <p:cNvSpPr>
            <a:spLocks noGrp="1" noChangeArrowheads="1"/>
          </p:cNvSpPr>
          <p:nvPr>
            <p:ph type="title"/>
          </p:nvPr>
        </p:nvSpPr>
        <p:spPr>
          <a:xfrm>
            <a:off x="914400" y="2667000"/>
            <a:ext cx="7543698"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pPr>
            <a:r>
              <a:rPr lang="en-US" dirty="0" smtClean="0"/>
              <a:t>Reactive </a:t>
            </a:r>
            <a:r>
              <a:rPr lang="en-US" dirty="0"/>
              <a:t>Programming</a:t>
            </a:r>
            <a:endParaRPr lang="es-PE" altLang="zh-CN" dirty="0">
              <a:ea typeface="SimSun" pitchFamily="2" charset="-122"/>
            </a:endParaRPr>
          </a:p>
        </p:txBody>
      </p:sp>
      <p:sp>
        <p:nvSpPr>
          <p:cNvPr id="2054" name="Subtitle 5"/>
          <p:cNvSpPr>
            <a:spLocks noGrp="1" noChangeArrowheads="1"/>
          </p:cNvSpPr>
          <p:nvPr>
            <p:ph type="subTitle" idx="4294967295"/>
          </p:nvPr>
        </p:nvSpPr>
        <p:spPr>
          <a:xfrm>
            <a:off x="0" y="4419600"/>
            <a:ext cx="9144000" cy="365125"/>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lgn="ctr">
              <a:buFont typeface="Arial" pitchFamily="34" charset="0"/>
              <a:buNone/>
            </a:pPr>
            <a:r>
              <a:rPr lang="es-PE" altLang="zh-CN" dirty="0">
                <a:ea typeface="SimSun" pitchFamily="2" charset="-122"/>
              </a:rPr>
              <a:t>Java </a:t>
            </a:r>
            <a:r>
              <a:rPr lang="en-US" dirty="0"/>
              <a:t>Backend Developer I</a:t>
            </a:r>
            <a:endParaRPr lang="es-PE" altLang="zh-CN" dirty="0">
              <a:ea typeface="SimSun" pitchFamily="2" charset="-122"/>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28600"/>
            <a:ext cx="2715242" cy="457200"/>
          </a:xfrm>
          <a:prstGeom prst="rect">
            <a:avLst/>
          </a:prstGeom>
        </p:spPr>
      </p:pic>
      <p:graphicFrame>
        <p:nvGraphicFramePr>
          <p:cNvPr id="10" name="Diagrama 9"/>
          <p:cNvGraphicFramePr>
            <a:graphicFrameLocks/>
          </p:cNvGraphicFramePr>
          <p:nvPr>
            <p:extLst>
              <p:ext uri="{D42A27DB-BD31-4B8C-83A1-F6EECF244321}">
                <p14:modId xmlns:p14="http://schemas.microsoft.com/office/powerpoint/2010/main" val="1631853064"/>
              </p:ext>
            </p:extLst>
          </p:nvPr>
        </p:nvGraphicFramePr>
        <p:xfrm>
          <a:off x="381110" y="228684"/>
          <a:ext cx="5105266" cy="761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a:t>
            </a:r>
            <a:r>
              <a:rPr lang="en-US" sz="2800" dirty="0" smtClean="0"/>
              <a:t>Stream Manifesto</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68203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Características</a:t>
            </a:r>
          </a:p>
          <a:p>
            <a:pPr algn="just"/>
            <a:r>
              <a:rPr lang="es-PE" b="1" dirty="0" smtClean="0"/>
              <a:t>Responsivos</a:t>
            </a:r>
            <a:r>
              <a:rPr lang="es-PE" b="1" dirty="0"/>
              <a:t>:</a:t>
            </a:r>
            <a:r>
              <a:rPr lang="es-PE" dirty="0"/>
              <a:t> aseguran la calidad del servicio cumpliendo unos tiempos de respuesta establecidos. Además define límites en dichos tiempos de respuesta, de forma que los problemas pueden ser detectados rápidamente y tratados de forma </a:t>
            </a:r>
            <a:r>
              <a:rPr lang="es-PE" dirty="0" smtClean="0"/>
              <a:t>efectiva</a:t>
            </a:r>
          </a:p>
          <a:p>
            <a:pPr algn="just"/>
            <a:r>
              <a:rPr lang="es-PE" b="1" dirty="0" err="1"/>
              <a:t>Resilientes</a:t>
            </a:r>
            <a:r>
              <a:rPr lang="es-PE" b="1" dirty="0"/>
              <a:t>:</a:t>
            </a:r>
            <a:r>
              <a:rPr lang="es-PE" dirty="0"/>
              <a:t> se mantienen responsivos incluso cuando se enfrentan a situaciones de error.</a:t>
            </a:r>
          </a:p>
          <a:p>
            <a:pPr algn="just"/>
            <a:endParaRPr lang="es-PE" dirty="0"/>
          </a:p>
          <a:p>
            <a:pPr algn="just"/>
            <a:endParaRPr lang="es-PE" dirty="0"/>
          </a:p>
        </p:txBody>
      </p:sp>
    </p:spTree>
    <p:extLst>
      <p:ext uri="{BB962C8B-B14F-4D97-AF65-F5344CB8AC3E}">
        <p14:creationId xmlns:p14="http://schemas.microsoft.com/office/powerpoint/2010/main" val="40591368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a:t>
            </a:r>
            <a:r>
              <a:rPr lang="en-US" sz="2800" dirty="0" smtClean="0"/>
              <a:t>Stream Manifesto</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93721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Características</a:t>
            </a:r>
          </a:p>
          <a:p>
            <a:pPr algn="just"/>
            <a:r>
              <a:rPr lang="es-PE" b="1" dirty="0" smtClean="0"/>
              <a:t>Elásticos</a:t>
            </a:r>
            <a:r>
              <a:rPr lang="es-PE" b="1" dirty="0"/>
              <a:t>:</a:t>
            </a:r>
            <a:r>
              <a:rPr lang="es-PE" dirty="0"/>
              <a:t> se mantienen responsivos incluso ante aumentos en la carga de trabajo.</a:t>
            </a:r>
          </a:p>
          <a:p>
            <a:pPr algn="just"/>
            <a:r>
              <a:rPr lang="es-PE" b="1" dirty="0"/>
              <a:t>Orientados a mensajes:</a:t>
            </a:r>
            <a:r>
              <a:rPr lang="es-PE" dirty="0"/>
              <a:t> minimizan el acoplamiento entre componentes al establecer interacciones basadas en el intercambio de mensajes de manera asíncrona. Afectando (de manera positiva) todo el sistema. </a:t>
            </a:r>
          </a:p>
          <a:p>
            <a:pPr algn="just"/>
            <a:endParaRPr lang="es-PE" dirty="0"/>
          </a:p>
        </p:txBody>
      </p:sp>
    </p:spTree>
    <p:extLst>
      <p:ext uri="{BB962C8B-B14F-4D97-AF65-F5344CB8AC3E}">
        <p14:creationId xmlns:p14="http://schemas.microsoft.com/office/powerpoint/2010/main" val="40057800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a:t>
            </a:r>
            <a:r>
              <a:rPr lang="en-US" sz="2800" dirty="0" smtClean="0"/>
              <a:t>Stream Manifesto</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117673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s-PE" dirty="0" smtClean="0"/>
          </a:p>
          <a:p>
            <a:pPr algn="just"/>
            <a:r>
              <a:rPr lang="es-PE" dirty="0"/>
              <a:t> </a:t>
            </a:r>
          </a:p>
          <a:p>
            <a:pPr algn="just"/>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99" y="1524050"/>
            <a:ext cx="7834627" cy="31241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596264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a:t>
            </a:r>
            <a:r>
              <a:rPr lang="en-US" sz="2800" dirty="0" smtClean="0"/>
              <a:t>Stream Manifesto</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Conclusión</a:t>
            </a:r>
          </a:p>
          <a:p>
            <a:pPr algn="just"/>
            <a:r>
              <a:rPr lang="es-PE" dirty="0" smtClean="0"/>
              <a:t>Los </a:t>
            </a:r>
            <a:r>
              <a:rPr lang="es-PE" dirty="0"/>
              <a:t>sistemas construidos como sistemas reactivos son más flexibles, poco acoplados y escalables . Esto los hace más fáciles de desarrollar y susceptibles de cambio. Ellos son significativamente más tolerantes a fallos y cuando falla hace aparecer cuando cumplan con elegancia en lugar de desastre. Los sistemas reactivos son altamente receptivos y brindan a los usuarios comentarios interactivos efectivos.</a:t>
            </a:r>
          </a:p>
          <a:p>
            <a:pPr algn="just"/>
            <a:endParaRPr lang="es-PE" dirty="0"/>
          </a:p>
        </p:txBody>
      </p:sp>
    </p:spTree>
    <p:extLst>
      <p:ext uri="{BB962C8B-B14F-4D97-AF65-F5344CB8AC3E}">
        <p14:creationId xmlns:p14="http://schemas.microsoft.com/office/powerpoint/2010/main" val="30981095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Specification</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47890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dirty="0" smtClean="0"/>
              <a:t>La </a:t>
            </a:r>
            <a:r>
              <a:rPr lang="es-PE" dirty="0"/>
              <a:t>API </a:t>
            </a:r>
            <a:r>
              <a:rPr lang="es-PE" dirty="0" smtClean="0"/>
              <a:t>para Reactive </a:t>
            </a:r>
            <a:r>
              <a:rPr lang="es-PE" dirty="0" err="1" smtClean="0"/>
              <a:t>Stream</a:t>
            </a:r>
            <a:r>
              <a:rPr lang="es-PE" dirty="0" smtClean="0"/>
              <a:t> consta </a:t>
            </a:r>
            <a:r>
              <a:rPr lang="es-PE" dirty="0"/>
              <a:t>de los siguientes componentes </a:t>
            </a:r>
            <a:r>
              <a:rPr lang="es-PE" dirty="0" smtClean="0"/>
              <a:t>los cuales las </a:t>
            </a:r>
            <a:r>
              <a:rPr lang="es-PE" dirty="0"/>
              <a:t>implementaciones de Reactive </a:t>
            </a:r>
            <a:r>
              <a:rPr lang="es-PE" dirty="0" err="1"/>
              <a:t>Stream</a:t>
            </a:r>
            <a:r>
              <a:rPr lang="es-PE" dirty="0"/>
              <a:t> deben </a:t>
            </a:r>
            <a:r>
              <a:rPr lang="es-PE" dirty="0" smtClean="0"/>
              <a:t>proporcionar:</a:t>
            </a:r>
          </a:p>
          <a:p>
            <a:pPr marL="350838" indent="-342900">
              <a:buFont typeface="Arial" panose="020B0604020202020204" pitchFamily="34" charset="0"/>
              <a:buChar char="•"/>
            </a:pPr>
            <a:r>
              <a:rPr lang="es-PE" dirty="0"/>
              <a:t>Publisher</a:t>
            </a:r>
          </a:p>
          <a:p>
            <a:pPr marL="350838" indent="-342900">
              <a:buFont typeface="Arial" panose="020B0604020202020204" pitchFamily="34" charset="0"/>
              <a:buChar char="•"/>
            </a:pPr>
            <a:r>
              <a:rPr lang="es-PE" dirty="0" err="1"/>
              <a:t>Subscriber</a:t>
            </a:r>
            <a:endParaRPr lang="es-PE" dirty="0"/>
          </a:p>
          <a:p>
            <a:pPr marL="350838" indent="-342900">
              <a:buFont typeface="Arial" panose="020B0604020202020204" pitchFamily="34" charset="0"/>
              <a:buChar char="•"/>
            </a:pPr>
            <a:r>
              <a:rPr lang="es-PE" dirty="0" err="1"/>
              <a:t>Subscription</a:t>
            </a:r>
            <a:endParaRPr lang="es-PE" dirty="0"/>
          </a:p>
          <a:p>
            <a:pPr marL="350838" indent="-342900">
              <a:buFont typeface="Arial" panose="020B0604020202020204" pitchFamily="34" charset="0"/>
              <a:buChar char="•"/>
            </a:pPr>
            <a:r>
              <a:rPr lang="es-PE" dirty="0" err="1"/>
              <a:t>Processor</a:t>
            </a:r>
            <a:endParaRPr lang="es-PE" dirty="0"/>
          </a:p>
          <a:p>
            <a:pPr algn="just"/>
            <a:endParaRPr lang="es-PE" dirty="0" smtClean="0"/>
          </a:p>
          <a:p>
            <a:pPr algn="just"/>
            <a:endParaRPr lang="es-PE" dirty="0" smtClean="0"/>
          </a:p>
        </p:txBody>
      </p:sp>
    </p:spTree>
    <p:extLst>
      <p:ext uri="{BB962C8B-B14F-4D97-AF65-F5344CB8AC3E}">
        <p14:creationId xmlns:p14="http://schemas.microsoft.com/office/powerpoint/2010/main" val="42529905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Specification</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510226"/>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r>
              <a:rPr lang="es-PE" b="1" u="sng" dirty="0" smtClean="0"/>
              <a:t>Publisher</a:t>
            </a:r>
            <a:endParaRPr lang="es-PE" b="1" dirty="0" smtClean="0"/>
          </a:p>
          <a:p>
            <a:pPr indent="0" algn="just"/>
            <a:r>
              <a:rPr lang="es-PE" dirty="0" smtClean="0"/>
              <a:t>Es un </a:t>
            </a:r>
            <a:r>
              <a:rPr lang="es-PE" dirty="0"/>
              <a:t>proveedor de un número potencialmente ilimitado de elementos secuenciados, que los publica de acuerdo con la demanda recibida de sus suscriptores.</a:t>
            </a:r>
          </a:p>
          <a:p>
            <a:pPr indent="0"/>
            <a:r>
              <a:rPr lang="es-PE" b="1" u="sng" dirty="0" err="1" smtClean="0"/>
              <a:t>Subscriber</a:t>
            </a:r>
            <a:endParaRPr lang="es-PE" b="1" u="sng" dirty="0"/>
          </a:p>
          <a:p>
            <a:pPr indent="0" algn="just"/>
            <a:r>
              <a:rPr lang="es-PE" dirty="0"/>
              <a:t>Un suscriptor informa a un </a:t>
            </a:r>
            <a:r>
              <a:rPr lang="es-PE" dirty="0" err="1" smtClean="0"/>
              <a:t>publisher</a:t>
            </a:r>
            <a:r>
              <a:rPr lang="es-PE" dirty="0" smtClean="0"/>
              <a:t> que </a:t>
            </a:r>
            <a:r>
              <a:rPr lang="es-PE" dirty="0"/>
              <a:t>está dispuesto a aceptar un número dado de </a:t>
            </a:r>
            <a:r>
              <a:rPr lang="es-PE" dirty="0" err="1" smtClean="0"/>
              <a:t>items</a:t>
            </a:r>
            <a:r>
              <a:rPr lang="es-PE" dirty="0" smtClean="0"/>
              <a:t> </a:t>
            </a:r>
            <a:r>
              <a:rPr lang="es-PE" dirty="0"/>
              <a:t>(solicita un número dado de </a:t>
            </a:r>
            <a:r>
              <a:rPr lang="es-PE" dirty="0" err="1" smtClean="0"/>
              <a:t>items</a:t>
            </a:r>
            <a:r>
              <a:rPr lang="es-PE" dirty="0" smtClean="0"/>
              <a:t>), </a:t>
            </a:r>
            <a:r>
              <a:rPr lang="es-PE" dirty="0"/>
              <a:t>y si hay </a:t>
            </a:r>
            <a:r>
              <a:rPr lang="es-PE" dirty="0" err="1" smtClean="0"/>
              <a:t>items</a:t>
            </a:r>
            <a:r>
              <a:rPr lang="es-PE" dirty="0" smtClean="0"/>
              <a:t> disponibles</a:t>
            </a:r>
            <a:r>
              <a:rPr lang="es-PE" dirty="0"/>
              <a:t>, el </a:t>
            </a:r>
            <a:r>
              <a:rPr lang="es-PE" dirty="0" err="1" smtClean="0"/>
              <a:t>publisher</a:t>
            </a:r>
            <a:r>
              <a:rPr lang="es-PE" dirty="0" smtClean="0"/>
              <a:t> empuja (</a:t>
            </a:r>
            <a:r>
              <a:rPr lang="es-PE" dirty="0" err="1" smtClean="0"/>
              <a:t>pushes</a:t>
            </a:r>
            <a:r>
              <a:rPr lang="es-PE" dirty="0" smtClean="0"/>
              <a:t>) el </a:t>
            </a:r>
            <a:r>
              <a:rPr lang="es-PE" dirty="0"/>
              <a:t>número máximo de </a:t>
            </a:r>
            <a:r>
              <a:rPr lang="es-PE" dirty="0" err="1" smtClean="0"/>
              <a:t>items</a:t>
            </a:r>
            <a:r>
              <a:rPr lang="es-PE" dirty="0" smtClean="0"/>
              <a:t> por </a:t>
            </a:r>
            <a:r>
              <a:rPr lang="es-PE" dirty="0"/>
              <a:t>cobrar al suscriptor. </a:t>
            </a:r>
            <a:endParaRPr lang="es-PE" dirty="0" smtClean="0"/>
          </a:p>
          <a:p>
            <a:pPr indent="0" algn="just"/>
            <a:r>
              <a:rPr lang="es-PE" dirty="0" smtClean="0"/>
              <a:t>Es </a:t>
            </a:r>
            <a:r>
              <a:rPr lang="es-PE" dirty="0"/>
              <a:t>importante tener en cuenta que esta es una comunicación bidireccional, donde el suscriptor informa al editor cuántos </a:t>
            </a:r>
            <a:r>
              <a:rPr lang="es-PE" dirty="0" err="1" smtClean="0"/>
              <a:t>items</a:t>
            </a:r>
            <a:r>
              <a:rPr lang="es-PE" dirty="0" smtClean="0"/>
              <a:t> está </a:t>
            </a:r>
            <a:r>
              <a:rPr lang="es-PE" dirty="0"/>
              <a:t>dispuesto a manejar y el </a:t>
            </a:r>
            <a:r>
              <a:rPr lang="es-PE" dirty="0" err="1" smtClean="0"/>
              <a:t>publisher</a:t>
            </a:r>
            <a:r>
              <a:rPr lang="es-PE" dirty="0" smtClean="0"/>
              <a:t> envía </a:t>
            </a:r>
            <a:r>
              <a:rPr lang="es-PE" dirty="0"/>
              <a:t>esa cantidad de </a:t>
            </a:r>
            <a:r>
              <a:rPr lang="es-PE" dirty="0" err="1" smtClean="0"/>
              <a:t>items</a:t>
            </a:r>
            <a:r>
              <a:rPr lang="es-PE" dirty="0" smtClean="0"/>
              <a:t> al </a:t>
            </a:r>
            <a:r>
              <a:rPr lang="es-PE" dirty="0"/>
              <a:t>suscriptor.</a:t>
            </a:r>
            <a:endParaRPr lang="es-PE" dirty="0" smtClean="0"/>
          </a:p>
          <a:p>
            <a:pPr algn="just"/>
            <a:endParaRPr lang="es-PE" dirty="0" smtClean="0"/>
          </a:p>
          <a:p>
            <a:pPr algn="just"/>
            <a:endParaRPr lang="es-PE" dirty="0" smtClean="0"/>
          </a:p>
        </p:txBody>
      </p:sp>
    </p:spTree>
    <p:extLst>
      <p:ext uri="{BB962C8B-B14F-4D97-AF65-F5344CB8AC3E}">
        <p14:creationId xmlns:p14="http://schemas.microsoft.com/office/powerpoint/2010/main" val="2736884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Specification</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140347"/>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r>
              <a:rPr lang="es-PE" b="1" u="sng" dirty="0" err="1" smtClean="0"/>
              <a:t>Subscription</a:t>
            </a:r>
            <a:endParaRPr lang="es-PE" b="1" u="sng" dirty="0"/>
          </a:p>
          <a:p>
            <a:pPr indent="0" algn="just"/>
            <a:r>
              <a:rPr lang="es-PE" dirty="0" smtClean="0"/>
              <a:t>La conexión </a:t>
            </a:r>
            <a:r>
              <a:rPr lang="es-PE" dirty="0"/>
              <a:t>bidireccional entre un </a:t>
            </a:r>
            <a:r>
              <a:rPr lang="es-PE" dirty="0" err="1"/>
              <a:t>publisher</a:t>
            </a:r>
            <a:r>
              <a:rPr lang="es-PE" dirty="0" smtClean="0"/>
              <a:t> </a:t>
            </a:r>
            <a:r>
              <a:rPr lang="es-PE" dirty="0"/>
              <a:t>y un suscriptor se denomina suscripción. Esta suscripción vincula a un único </a:t>
            </a:r>
            <a:r>
              <a:rPr lang="es-PE" dirty="0" err="1" smtClean="0"/>
              <a:t>publisher</a:t>
            </a:r>
            <a:r>
              <a:rPr lang="es-PE" dirty="0" smtClean="0"/>
              <a:t> </a:t>
            </a:r>
            <a:r>
              <a:rPr lang="es-PE" dirty="0"/>
              <a:t>a un solo suscriptor (relación uno a uno) y puede ser </a:t>
            </a:r>
            <a:r>
              <a:rPr lang="es-PE" dirty="0" err="1"/>
              <a:t>unicast</a:t>
            </a:r>
            <a:r>
              <a:rPr lang="es-PE" dirty="0"/>
              <a:t> o </a:t>
            </a:r>
            <a:r>
              <a:rPr lang="es-PE" dirty="0" err="1"/>
              <a:t>multicast</a:t>
            </a:r>
            <a:r>
              <a:rPr lang="es-PE" dirty="0"/>
              <a:t>. Del mismo modo, un único </a:t>
            </a:r>
            <a:r>
              <a:rPr lang="es-PE" dirty="0" err="1"/>
              <a:t>publisher</a:t>
            </a:r>
            <a:r>
              <a:rPr lang="es-PE" dirty="0"/>
              <a:t> </a:t>
            </a:r>
            <a:r>
              <a:rPr lang="es-PE" dirty="0" smtClean="0"/>
              <a:t>puede </a:t>
            </a:r>
            <a:r>
              <a:rPr lang="es-PE" dirty="0"/>
              <a:t>tener suscriptores múltiples suscritos, pero un solo suscriptor solo puede estar suscrito a un solo productor (un </a:t>
            </a:r>
            <a:r>
              <a:rPr lang="es-PE" dirty="0" err="1"/>
              <a:t>publisher</a:t>
            </a:r>
            <a:r>
              <a:rPr lang="es-PE" dirty="0"/>
              <a:t> </a:t>
            </a:r>
            <a:r>
              <a:rPr lang="es-PE" dirty="0" smtClean="0"/>
              <a:t>puede </a:t>
            </a:r>
            <a:r>
              <a:rPr lang="es-PE" dirty="0"/>
              <a:t>tener muchos suscriptores, pero un suscriptor puede suscribirse a un máximo de un </a:t>
            </a:r>
            <a:r>
              <a:rPr lang="es-PE" dirty="0" err="1"/>
              <a:t>publisher</a:t>
            </a:r>
            <a:r>
              <a:rPr lang="es-PE" dirty="0" smtClean="0"/>
              <a:t>).</a:t>
            </a:r>
            <a:endParaRPr lang="es-PE" dirty="0"/>
          </a:p>
        </p:txBody>
      </p:sp>
    </p:spTree>
    <p:extLst>
      <p:ext uri="{BB962C8B-B14F-4D97-AF65-F5344CB8AC3E}">
        <p14:creationId xmlns:p14="http://schemas.microsoft.com/office/powerpoint/2010/main" val="27515323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Specification</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885166"/>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r>
              <a:rPr lang="es-PE" b="1" u="sng" dirty="0" err="1" smtClean="0"/>
              <a:t>Processor</a:t>
            </a:r>
            <a:endParaRPr lang="es-PE" b="1" u="sng" dirty="0"/>
          </a:p>
          <a:p>
            <a:pPr algn="just"/>
            <a:r>
              <a:rPr lang="es-PE" dirty="0"/>
              <a:t>Si una entidad es tanto un </a:t>
            </a:r>
            <a:r>
              <a:rPr lang="es-PE" dirty="0" err="1" smtClean="0"/>
              <a:t>publisher</a:t>
            </a:r>
            <a:r>
              <a:rPr lang="es-PE" dirty="0" smtClean="0"/>
              <a:t> como </a:t>
            </a:r>
            <a:r>
              <a:rPr lang="es-PE" dirty="0"/>
              <a:t>un suscriptor, se llama procesador. Un procesador comúnmente actúa como intermediario entre otro </a:t>
            </a:r>
            <a:r>
              <a:rPr lang="es-PE" dirty="0" err="1" smtClean="0"/>
              <a:t>publisher</a:t>
            </a:r>
            <a:r>
              <a:rPr lang="es-PE" dirty="0" smtClean="0"/>
              <a:t> </a:t>
            </a:r>
            <a:r>
              <a:rPr lang="es-PE" dirty="0"/>
              <a:t>y suscriptor (cualquiera de los cuales puede ser otro procesador), realizando alguna transformación en el flujo de datos. Por ejemplo, se puede crear un procesador que filtre elementos que coincidan con algunos criterios antes de pasarlos a su suscriptor. Una representación visual de un procesador se ilustra en la figura a continuación.</a:t>
            </a:r>
            <a:endParaRPr lang="es-PE" dirty="0" smtClean="0"/>
          </a:p>
          <a:p>
            <a:pPr algn="just"/>
            <a:endParaRPr lang="es-PE" dirty="0" smtClean="0"/>
          </a:p>
        </p:txBody>
      </p:sp>
    </p:spTree>
    <p:extLst>
      <p:ext uri="{BB962C8B-B14F-4D97-AF65-F5344CB8AC3E}">
        <p14:creationId xmlns:p14="http://schemas.microsoft.com/office/powerpoint/2010/main" val="10814648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Specification</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1176732"/>
          </a:xfrm>
          <a:extLst>
            <a:ext uri="{91240B29-F687-4F45-9708-019B960494DF}">
              <a14:hiddenLine xmlns:a14="http://schemas.microsoft.com/office/drawing/2010/main" w="9525">
                <a:solidFill>
                  <a:srgbClr val="000000"/>
                </a:solidFill>
                <a:miter lim="800000"/>
                <a:headEnd/>
                <a:tailEnd/>
              </a14:hiddenLine>
            </a:ext>
          </a:extLst>
        </p:spPr>
        <p:txBody>
          <a:bodyPr/>
          <a:lstStyle/>
          <a:p>
            <a:pPr indent="0"/>
            <a:r>
              <a:rPr lang="es-PE" b="1" u="sng" dirty="0" smtClean="0"/>
              <a:t>Diagrama</a:t>
            </a:r>
          </a:p>
          <a:p>
            <a:pPr indent="0"/>
            <a:endParaRPr lang="es-PE" dirty="0" smtClean="0"/>
          </a:p>
          <a:p>
            <a:pPr algn="just"/>
            <a:endParaRPr lang="es-PE"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09" y="1676446"/>
            <a:ext cx="7928029" cy="16763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1 Rectángulo"/>
          <p:cNvSpPr/>
          <p:nvPr/>
        </p:nvSpPr>
        <p:spPr>
          <a:xfrm>
            <a:off x="600208" y="3657594"/>
            <a:ext cx="7781691" cy="923330"/>
          </a:xfrm>
          <a:prstGeom prst="rect">
            <a:avLst/>
          </a:prstGeom>
        </p:spPr>
        <p:txBody>
          <a:bodyPr wrap="square">
            <a:spAutoFit/>
          </a:bodyPr>
          <a:lstStyle/>
          <a:p>
            <a:pPr algn="just"/>
            <a:r>
              <a:rPr lang="es-PE" dirty="0"/>
              <a:t>Con una comprensión fundamental de cómo operan los flujos reactivos, podemos transformar estos conceptos en el ámbito de Java codificándolos en interfaces.</a:t>
            </a:r>
          </a:p>
        </p:txBody>
      </p:sp>
    </p:spTree>
    <p:extLst>
      <p:ext uri="{BB962C8B-B14F-4D97-AF65-F5344CB8AC3E}">
        <p14:creationId xmlns:p14="http://schemas.microsoft.com/office/powerpoint/2010/main" val="34419463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Specification</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86" y="1447852"/>
            <a:ext cx="6774155" cy="31241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853128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a:ea typeface="SimSun" pitchFamily="2" charset="-122"/>
              </a:rPr>
              <a:t>Objetivos</a:t>
            </a:r>
          </a:p>
        </p:txBody>
      </p:sp>
      <p:sp>
        <p:nvSpPr>
          <p:cNvPr id="3075" name="Rectangle 1031"/>
          <p:cNvSpPr>
            <a:spLocks noGrp="1" noChangeArrowheads="1"/>
          </p:cNvSpPr>
          <p:nvPr>
            <p:ph idx="1"/>
          </p:nvPr>
        </p:nvSpPr>
        <p:spPr>
          <a:xfrm>
            <a:off x="609704" y="1143060"/>
            <a:ext cx="7918450"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Comprender los conceptos:</a:t>
            </a:r>
          </a:p>
          <a:p>
            <a:pPr lvl="1" algn="just" eaLnBrk="1" hangingPunct="1"/>
            <a:r>
              <a:rPr lang="en-US" dirty="0" smtClean="0"/>
              <a:t>Reactive </a:t>
            </a:r>
            <a:r>
              <a:rPr lang="en-US" dirty="0"/>
              <a:t>Programming</a:t>
            </a:r>
          </a:p>
          <a:p>
            <a:pPr lvl="1" algn="just" eaLnBrk="1" hangingPunct="1"/>
            <a:r>
              <a:rPr lang="en-US" dirty="0" smtClean="0"/>
              <a:t>Reactive Stream</a:t>
            </a:r>
          </a:p>
          <a:p>
            <a:pPr lvl="2" algn="just" eaLnBrk="1" hangingPunct="1"/>
            <a:r>
              <a:rPr lang="en-US" dirty="0" smtClean="0"/>
              <a:t>Manifesto</a:t>
            </a:r>
          </a:p>
          <a:p>
            <a:pPr lvl="2" algn="just" eaLnBrk="1" hangingPunct="1"/>
            <a:r>
              <a:rPr lang="en-US" dirty="0" smtClean="0"/>
              <a:t>Specification</a:t>
            </a:r>
            <a:endParaRPr lang="en-US" dirty="0"/>
          </a:p>
          <a:p>
            <a:pPr lvl="2" algn="just" eaLnBrk="1" hangingPunct="1"/>
            <a:r>
              <a:rPr lang="en-US" dirty="0" smtClean="0"/>
              <a:t>Implementations</a:t>
            </a:r>
            <a:endParaRPr lang="en-US" dirty="0"/>
          </a:p>
          <a:p>
            <a:pPr lvl="1" algn="just" eaLnBrk="1" hangingPunct="1"/>
            <a:r>
              <a:rPr lang="en-US" dirty="0" err="1" smtClean="0"/>
              <a:t>Operadores</a:t>
            </a:r>
            <a:r>
              <a:rPr lang="en-US" dirty="0" smtClean="0"/>
              <a:t> </a:t>
            </a:r>
            <a:r>
              <a:rPr lang="en-US" dirty="0" err="1"/>
              <a:t>reactivos</a:t>
            </a:r>
            <a:r>
              <a:rPr lang="en-US" dirty="0"/>
              <a:t> </a:t>
            </a:r>
            <a:r>
              <a:rPr lang="en-US" dirty="0" err="1" smtClean="0"/>
              <a:t>básicos</a:t>
            </a:r>
            <a:endParaRPr lang="en-US" dirty="0"/>
          </a:p>
          <a:p>
            <a:pPr lvl="1" algn="just" eaLnBrk="1" hangingPunct="1"/>
            <a:r>
              <a:rPr lang="en-US" dirty="0" err="1" smtClean="0"/>
              <a:t>Flowables</a:t>
            </a:r>
            <a:r>
              <a:rPr lang="en-US" dirty="0" smtClean="0"/>
              <a:t> </a:t>
            </a:r>
            <a:r>
              <a:rPr lang="en-US" dirty="0"/>
              <a:t>y Backpressure</a:t>
            </a:r>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a:t>
            </a:r>
            <a:r>
              <a:rPr lang="en-US" sz="2800" dirty="0" smtClean="0"/>
              <a:t>Stream Implementations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916491"/>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Tecnologías</a:t>
            </a:r>
          </a:p>
          <a:p>
            <a:pPr algn="just"/>
            <a:r>
              <a:rPr lang="es-PE" b="1" u="sng" dirty="0" smtClean="0"/>
              <a:t>En JAVA</a:t>
            </a:r>
          </a:p>
          <a:p>
            <a:pPr algn="just"/>
            <a:r>
              <a:rPr lang="es-PE" b="1" u="sng" dirty="0" err="1"/>
              <a:t>ReactiveX</a:t>
            </a:r>
            <a:r>
              <a:rPr lang="es-PE" dirty="0"/>
              <a:t> es una API que facilita el manejo de flujos de datos y eventos, a partir de una combinación de </a:t>
            </a:r>
            <a:r>
              <a:rPr lang="es-PE" b="1" dirty="0"/>
              <a:t>el patrón </a:t>
            </a:r>
            <a:r>
              <a:rPr lang="es-PE" b="1" dirty="0" err="1"/>
              <a:t>Observer</a:t>
            </a:r>
            <a:r>
              <a:rPr lang="es-PE" dirty="0"/>
              <a:t>, el patrón </a:t>
            </a:r>
            <a:r>
              <a:rPr lang="es-PE" b="1" dirty="0" err="1"/>
              <a:t>Iterator</a:t>
            </a:r>
            <a:r>
              <a:rPr lang="es-PE" dirty="0"/>
              <a:t>, y características de la </a:t>
            </a:r>
            <a:r>
              <a:rPr lang="es-PE" b="1" dirty="0"/>
              <a:t>Programación Funcional</a:t>
            </a:r>
            <a:r>
              <a:rPr lang="es-PE" dirty="0"/>
              <a:t>.</a:t>
            </a:r>
          </a:p>
          <a:p>
            <a:pPr algn="just"/>
            <a:r>
              <a:rPr lang="es-PE" dirty="0"/>
              <a:t>El manejo de </a:t>
            </a:r>
            <a:r>
              <a:rPr lang="es-PE" b="1" dirty="0"/>
              <a:t>datos en tiempo real</a:t>
            </a:r>
            <a:r>
              <a:rPr lang="es-PE" dirty="0"/>
              <a:t> es una tarea común en el desarrollo de aplicaciones.</a:t>
            </a:r>
          </a:p>
          <a:p>
            <a:pPr algn="just"/>
            <a:r>
              <a:rPr lang="es-PE" dirty="0" smtClean="0"/>
              <a:t>Por lo tanto, tener una manera eficiente y limpia de lidiar con esta tarea es muy importante.</a:t>
            </a:r>
          </a:p>
          <a:p>
            <a:pPr algn="just"/>
            <a:r>
              <a:rPr lang="es-PE" b="1" dirty="0" err="1" smtClean="0"/>
              <a:t>ReactiveX</a:t>
            </a:r>
            <a:r>
              <a:rPr lang="es-PE" dirty="0" smtClean="0"/>
              <a:t> (mediante el uso de </a:t>
            </a:r>
            <a:r>
              <a:rPr lang="es-PE" b="1" dirty="0" smtClean="0"/>
              <a:t>Observables</a:t>
            </a:r>
            <a:r>
              <a:rPr lang="es-PE" dirty="0" smtClean="0"/>
              <a:t> y operadores) nos ofrece una API flexible para </a:t>
            </a:r>
            <a:r>
              <a:rPr lang="es-PE" b="1" dirty="0" smtClean="0"/>
              <a:t>crear y actuar sobre los flujos de datos</a:t>
            </a:r>
            <a:r>
              <a:rPr lang="es-PE" dirty="0" smtClean="0"/>
              <a:t>.</a:t>
            </a:r>
          </a:p>
          <a:p>
            <a:pPr algn="just"/>
            <a:r>
              <a:rPr lang="es-PE" dirty="0" smtClean="0"/>
              <a:t>Además, simplifica la programación asíncrona, como la creación de hilos y los problemas de concurrencia.</a:t>
            </a:r>
          </a:p>
          <a:p>
            <a:pPr algn="just"/>
            <a:endParaRPr lang="es-PE" dirty="0"/>
          </a:p>
        </p:txBody>
      </p:sp>
    </p:spTree>
    <p:extLst>
      <p:ext uri="{BB962C8B-B14F-4D97-AF65-F5344CB8AC3E}">
        <p14:creationId xmlns:p14="http://schemas.microsoft.com/office/powerpoint/2010/main" val="3958321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Implementations</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78107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Tecnologias</a:t>
            </a:r>
            <a:endParaRPr lang="es-PE" b="1" u="sng" dirty="0" smtClean="0"/>
          </a:p>
          <a:p>
            <a:pPr algn="just"/>
            <a:r>
              <a:rPr lang="es-PE" b="1" u="sng" dirty="0" smtClean="0"/>
              <a:t>En JAVA</a:t>
            </a:r>
            <a:endParaRPr lang="es-PE" b="1" u="sng" dirty="0" smtClean="0"/>
          </a:p>
          <a:p>
            <a:r>
              <a:rPr lang="es-PE" dirty="0"/>
              <a:t>Es así </a:t>
            </a:r>
            <a:r>
              <a:rPr lang="es-PE" dirty="0" smtClean="0"/>
              <a:t>que las </a:t>
            </a:r>
            <a:r>
              <a:rPr lang="es-PE" dirty="0"/>
              <a:t>dos librerías recomendadas por la comunidad son: </a:t>
            </a:r>
          </a:p>
          <a:p>
            <a:pPr algn="just"/>
            <a:r>
              <a:rPr lang="es-PE" b="1" u="sng" dirty="0" err="1" smtClean="0"/>
              <a:t>RxJava</a:t>
            </a:r>
            <a:r>
              <a:rPr lang="es-PE" b="1" dirty="0" smtClean="0"/>
              <a:t> </a:t>
            </a:r>
            <a:r>
              <a:rPr lang="es-PE" dirty="0" smtClean="0"/>
              <a:t>esta </a:t>
            </a:r>
            <a:r>
              <a:rPr lang="es-PE" dirty="0"/>
              <a:t>librería, y su versión 1.x fueron las pioneras en el desarrollo reactivo Java. Se encuentran completamente integradas en </a:t>
            </a:r>
            <a:r>
              <a:rPr lang="es-PE" dirty="0" err="1"/>
              <a:t>Frameworks</a:t>
            </a:r>
            <a:r>
              <a:rPr lang="es-PE" dirty="0"/>
              <a:t> como Spring MVC, Spring Cloud y </a:t>
            </a:r>
            <a:r>
              <a:rPr lang="es-PE" dirty="0" err="1"/>
              <a:t>Netflix</a:t>
            </a:r>
            <a:r>
              <a:rPr lang="es-PE" dirty="0"/>
              <a:t> OSS. </a:t>
            </a:r>
          </a:p>
          <a:p>
            <a:pPr algn="just"/>
            <a:r>
              <a:rPr lang="es-PE" b="1" u="sng" dirty="0"/>
              <a:t>Project </a:t>
            </a:r>
            <a:r>
              <a:rPr lang="es-PE" b="1" u="sng" dirty="0" smtClean="0"/>
              <a:t>Reactor</a:t>
            </a:r>
            <a:r>
              <a:rPr lang="es-PE" dirty="0" smtClean="0"/>
              <a:t> </a:t>
            </a:r>
            <a:r>
              <a:rPr lang="es-PE" dirty="0"/>
              <a:t>Fue concebida con la implicación del equipo responsable de </a:t>
            </a:r>
            <a:r>
              <a:rPr lang="es-PE" dirty="0" err="1"/>
              <a:t>RxJava</a:t>
            </a:r>
            <a:r>
              <a:rPr lang="es-PE" dirty="0"/>
              <a:t> 2, por lo que comparten gran parte de la base arquitectónica. Su principal ventaja es que al ser parte de </a:t>
            </a:r>
            <a:r>
              <a:rPr lang="es-PE" dirty="0" err="1"/>
              <a:t>Pivotal</a:t>
            </a:r>
            <a:r>
              <a:rPr lang="es-PE" dirty="0"/>
              <a:t> ha sido la elegida como fundación del futuro Spring 5 </a:t>
            </a:r>
            <a:r>
              <a:rPr lang="es-PE" dirty="0" err="1"/>
              <a:t>WebFlux</a:t>
            </a:r>
            <a:r>
              <a:rPr lang="es-PE" dirty="0"/>
              <a:t> Framework. Este API introduce los tipos Flux y Mono como implementaciones de Publisher, los cuales generan series de 0…N y 0…1 elementos respectivamente. </a:t>
            </a:r>
          </a:p>
          <a:p>
            <a:pPr algn="just"/>
            <a:endParaRPr lang="es-PE" dirty="0"/>
          </a:p>
        </p:txBody>
      </p:sp>
    </p:spTree>
    <p:extLst>
      <p:ext uri="{BB962C8B-B14F-4D97-AF65-F5344CB8AC3E}">
        <p14:creationId xmlns:p14="http://schemas.microsoft.com/office/powerpoint/2010/main" val="327477509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Implementations</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202450"/>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Tecnologias</a:t>
            </a:r>
            <a:endParaRPr lang="es-PE" b="1" u="sng" dirty="0" smtClean="0"/>
          </a:p>
          <a:p>
            <a:pPr indent="0" algn="just"/>
            <a:r>
              <a:rPr lang="en-US" b="1" u="sng" dirty="0" err="1">
                <a:ea typeface="+mn-lt"/>
                <a:cs typeface="+mn-lt"/>
              </a:rPr>
              <a:t>Akka</a:t>
            </a:r>
            <a:r>
              <a:rPr lang="en-US" b="1" u="sng" dirty="0">
                <a:ea typeface="+mn-lt"/>
                <a:cs typeface="+mn-lt"/>
              </a:rPr>
              <a:t> Streams (version </a:t>
            </a:r>
            <a:r>
              <a:rPr lang="en-US" b="1" u="sng" dirty="0" smtClean="0">
                <a:ea typeface="+mn-lt"/>
                <a:cs typeface="+mn-lt"/>
              </a:rPr>
              <a:t>2.6.8)</a:t>
            </a:r>
          </a:p>
          <a:p>
            <a:pPr indent="0" algn="just"/>
            <a:r>
              <a:rPr lang="es-PE" dirty="0" err="1"/>
              <a:t>Akka</a:t>
            </a:r>
            <a:r>
              <a:rPr lang="es-PE" dirty="0"/>
              <a:t> es un conjunto de herramientas de código abierto y tiempo de ejecución que simplifica la construcción de aplicaciones concurrentes y distribuidas en la JVM.</a:t>
            </a:r>
            <a:endParaRPr lang="en-US" dirty="0">
              <a:ea typeface="+mn-lt"/>
              <a:cs typeface="+mn-lt"/>
            </a:endParaRPr>
          </a:p>
          <a:p>
            <a:pPr lvl="1" algn="just"/>
            <a:r>
              <a:rPr lang="en-US" dirty="0" smtClean="0">
                <a:ea typeface="+mn-lt"/>
                <a:cs typeface="+mn-lt"/>
              </a:rPr>
              <a:t>Para mas </a:t>
            </a:r>
            <a:r>
              <a:rPr lang="en-US" dirty="0" err="1" smtClean="0">
                <a:ea typeface="+mn-lt"/>
                <a:cs typeface="+mn-lt"/>
              </a:rPr>
              <a:t>información</a:t>
            </a:r>
            <a:r>
              <a:rPr lang="en-US" dirty="0" smtClean="0">
                <a:ea typeface="+mn-lt"/>
                <a:cs typeface="+mn-lt"/>
              </a:rPr>
              <a:t> </a:t>
            </a:r>
            <a:r>
              <a:rPr lang="en-US" dirty="0" err="1" smtClean="0">
                <a:ea typeface="+mn-lt"/>
                <a:cs typeface="+mn-lt"/>
              </a:rPr>
              <a:t>ver</a:t>
            </a:r>
            <a:r>
              <a:rPr lang="en-US" dirty="0" smtClean="0">
                <a:ea typeface="+mn-lt"/>
                <a:cs typeface="+mn-lt"/>
              </a:rPr>
              <a:t> Activator </a:t>
            </a:r>
            <a:r>
              <a:rPr lang="en-US" dirty="0">
                <a:ea typeface="+mn-lt"/>
                <a:cs typeface="+mn-lt"/>
              </a:rPr>
              <a:t>template </a:t>
            </a:r>
            <a:r>
              <a:rPr lang="en-US" dirty="0" smtClean="0">
                <a:ea typeface="+mn-lt"/>
                <a:cs typeface="+mn-lt"/>
              </a:rPr>
              <a:t>y la </a:t>
            </a:r>
            <a:r>
              <a:rPr lang="en-US" dirty="0">
                <a:ea typeface="+mn-lt"/>
                <a:cs typeface="+mn-lt"/>
              </a:rPr>
              <a:t> </a:t>
            </a:r>
            <a:r>
              <a:rPr lang="en-US" dirty="0" err="1" smtClean="0">
                <a:ea typeface="+mn-lt"/>
                <a:cs typeface="+mn-lt"/>
              </a:rPr>
              <a:t>documentación</a:t>
            </a:r>
            <a:r>
              <a:rPr lang="en-US" dirty="0" smtClean="0">
                <a:ea typeface="+mn-lt"/>
                <a:cs typeface="+mn-lt"/>
              </a:rPr>
              <a:t>.</a:t>
            </a:r>
            <a:endParaRPr lang="en-US" dirty="0">
              <a:ea typeface="+mn-lt"/>
              <a:cs typeface="+mn-lt"/>
            </a:endParaRPr>
          </a:p>
          <a:p>
            <a:pPr indent="0" algn="just"/>
            <a:r>
              <a:rPr lang="en-US" b="1" u="sng" dirty="0" err="1">
                <a:ea typeface="+mn-lt"/>
                <a:cs typeface="+mn-lt"/>
              </a:rPr>
              <a:t>Ratpack</a:t>
            </a:r>
            <a:r>
              <a:rPr lang="en-US" b="1" u="sng" dirty="0">
                <a:ea typeface="+mn-lt"/>
                <a:cs typeface="+mn-lt"/>
              </a:rPr>
              <a:t> (version </a:t>
            </a:r>
            <a:r>
              <a:rPr lang="en-US" b="1" u="sng" dirty="0" smtClean="0">
                <a:ea typeface="+mn-lt"/>
                <a:cs typeface="+mn-lt"/>
              </a:rPr>
              <a:t>1.8.0)</a:t>
            </a:r>
          </a:p>
          <a:p>
            <a:pPr indent="0" algn="just"/>
            <a:r>
              <a:rPr lang="es-PE" dirty="0">
                <a:ea typeface="+mn-lt"/>
                <a:cs typeface="+mn-lt"/>
              </a:rPr>
              <a:t>En general, la transmisión en </a:t>
            </a:r>
            <a:r>
              <a:rPr lang="es-PE" dirty="0" err="1">
                <a:ea typeface="+mn-lt"/>
                <a:cs typeface="+mn-lt"/>
              </a:rPr>
              <a:t>Ratpack</a:t>
            </a:r>
            <a:r>
              <a:rPr lang="es-PE" dirty="0">
                <a:ea typeface="+mn-lt"/>
                <a:cs typeface="+mn-lt"/>
              </a:rPr>
              <a:t> se basa en el estándar emergente API Reactive </a:t>
            </a:r>
            <a:r>
              <a:rPr lang="es-PE" dirty="0" err="1">
                <a:ea typeface="+mn-lt"/>
                <a:cs typeface="+mn-lt"/>
              </a:rPr>
              <a:t>Streams</a:t>
            </a:r>
            <a:r>
              <a:rPr lang="es-PE" dirty="0">
                <a:ea typeface="+mn-lt"/>
                <a:cs typeface="+mn-lt"/>
              </a:rPr>
              <a:t>.</a:t>
            </a:r>
          </a:p>
          <a:p>
            <a:pPr indent="0" algn="just"/>
            <a:r>
              <a:rPr lang="es-PE" dirty="0" smtClean="0">
                <a:ea typeface="+mn-lt"/>
                <a:cs typeface="+mn-lt"/>
              </a:rPr>
              <a:t>Reactive </a:t>
            </a:r>
            <a:r>
              <a:rPr lang="es-PE" dirty="0" err="1">
                <a:ea typeface="+mn-lt"/>
                <a:cs typeface="+mn-lt"/>
              </a:rPr>
              <a:t>Streams</a:t>
            </a:r>
            <a:r>
              <a:rPr lang="es-PE" dirty="0">
                <a:ea typeface="+mn-lt"/>
                <a:cs typeface="+mn-lt"/>
              </a:rPr>
              <a:t> es una iniciativa para proporcionar un estándar para el procesamiento de flujo asíncrono con </a:t>
            </a:r>
            <a:r>
              <a:rPr lang="es-PE" dirty="0" err="1" smtClean="0">
                <a:ea typeface="+mn-lt"/>
                <a:cs typeface="+mn-lt"/>
              </a:rPr>
              <a:t>backpressure</a:t>
            </a:r>
            <a:r>
              <a:rPr lang="es-PE" dirty="0" smtClean="0">
                <a:ea typeface="+mn-lt"/>
                <a:cs typeface="+mn-lt"/>
              </a:rPr>
              <a:t> sin </a:t>
            </a:r>
            <a:r>
              <a:rPr lang="es-PE" dirty="0">
                <a:ea typeface="+mn-lt"/>
                <a:cs typeface="+mn-lt"/>
              </a:rPr>
              <a:t>bloqueo en la JVM.</a:t>
            </a:r>
            <a:endParaRPr lang="en-US" dirty="0">
              <a:ea typeface="+mn-lt"/>
              <a:cs typeface="+mn-lt"/>
            </a:endParaRPr>
          </a:p>
          <a:p>
            <a:pPr lvl="1" algn="just"/>
            <a:r>
              <a:rPr lang="en-US" dirty="0" smtClean="0">
                <a:ea typeface="+mn-lt"/>
                <a:cs typeface="+mn-lt"/>
              </a:rPr>
              <a:t>Para mas </a:t>
            </a:r>
            <a:r>
              <a:rPr lang="en-US" dirty="0" err="1" smtClean="0">
                <a:ea typeface="+mn-lt"/>
                <a:cs typeface="+mn-lt"/>
              </a:rPr>
              <a:t>información</a:t>
            </a:r>
            <a:r>
              <a:rPr lang="en-US" dirty="0" smtClean="0">
                <a:ea typeface="+mn-lt"/>
                <a:cs typeface="+mn-lt"/>
              </a:rPr>
              <a:t> </a:t>
            </a:r>
            <a:r>
              <a:rPr lang="en-US" dirty="0" err="1" smtClean="0">
                <a:ea typeface="+mn-lt"/>
                <a:cs typeface="+mn-lt"/>
              </a:rPr>
              <a:t>ver</a:t>
            </a:r>
            <a:r>
              <a:rPr lang="en-US" dirty="0" smtClean="0">
                <a:ea typeface="+mn-lt"/>
                <a:cs typeface="+mn-lt"/>
              </a:rPr>
              <a:t> </a:t>
            </a:r>
            <a:r>
              <a:rPr lang="en-US" dirty="0">
                <a:ea typeface="+mn-lt"/>
                <a:cs typeface="+mn-lt"/>
              </a:rPr>
              <a:t> </a:t>
            </a:r>
            <a:r>
              <a:rPr lang="en-US" dirty="0" err="1" smtClean="0">
                <a:ea typeface="+mn-lt"/>
                <a:cs typeface="+mn-lt"/>
              </a:rPr>
              <a:t>capitulo</a:t>
            </a:r>
            <a:r>
              <a:rPr lang="en-US" dirty="0" smtClean="0">
                <a:ea typeface="+mn-lt"/>
                <a:cs typeface="+mn-lt"/>
              </a:rPr>
              <a:t> de “Streams</a:t>
            </a:r>
            <a:r>
              <a:rPr lang="en-US" dirty="0">
                <a:ea typeface="+mn-lt"/>
                <a:cs typeface="+mn-lt"/>
              </a:rPr>
              <a:t>” </a:t>
            </a:r>
            <a:r>
              <a:rPr lang="en-US" dirty="0" smtClean="0">
                <a:ea typeface="+mn-lt"/>
                <a:cs typeface="+mn-lt"/>
              </a:rPr>
              <a:t>del manual.</a:t>
            </a:r>
            <a:endParaRPr lang="en-US" dirty="0">
              <a:ea typeface="+mn-lt"/>
              <a:cs typeface="+mn-lt"/>
            </a:endParaRPr>
          </a:p>
        </p:txBody>
      </p:sp>
    </p:spTree>
    <p:extLst>
      <p:ext uri="{BB962C8B-B14F-4D97-AF65-F5344CB8AC3E}">
        <p14:creationId xmlns:p14="http://schemas.microsoft.com/office/powerpoint/2010/main" val="13770770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Stream Implementations</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5171672"/>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Tecnologias</a:t>
            </a:r>
            <a:endParaRPr lang="es-PE" b="1" u="sng" dirty="0" smtClean="0"/>
          </a:p>
          <a:p>
            <a:pPr indent="0" algn="just"/>
            <a:r>
              <a:rPr lang="en-US" b="1" u="sng" dirty="0" smtClean="0">
                <a:ea typeface="+mn-lt"/>
                <a:cs typeface="+mn-lt"/>
              </a:rPr>
              <a:t>Slick</a:t>
            </a:r>
            <a:r>
              <a:rPr lang="en-US" b="1" u="sng" dirty="0">
                <a:ea typeface="+mn-lt"/>
                <a:cs typeface="+mn-lt"/>
              </a:rPr>
              <a:t> (version 3.0.0</a:t>
            </a:r>
            <a:r>
              <a:rPr lang="en-US" b="1" u="sng" dirty="0" smtClean="0">
                <a:ea typeface="+mn-lt"/>
                <a:cs typeface="+mn-lt"/>
              </a:rPr>
              <a:t>)</a:t>
            </a:r>
          </a:p>
          <a:p>
            <a:pPr indent="0" algn="just"/>
            <a:r>
              <a:rPr lang="es-PE" dirty="0" smtClean="0">
                <a:ea typeface="+mn-lt"/>
                <a:cs typeface="+mn-lt"/>
              </a:rPr>
              <a:t>Basado en </a:t>
            </a:r>
            <a:r>
              <a:rPr lang="es-PE" dirty="0" err="1" smtClean="0">
                <a:ea typeface="+mn-lt"/>
                <a:cs typeface="+mn-lt"/>
              </a:rPr>
              <a:t>Scala</a:t>
            </a:r>
            <a:r>
              <a:rPr lang="es-PE" dirty="0" smtClean="0">
                <a:ea typeface="+mn-lt"/>
                <a:cs typeface="+mn-lt"/>
              </a:rPr>
              <a:t>, los </a:t>
            </a:r>
            <a:r>
              <a:rPr lang="es-PE" dirty="0">
                <a:ea typeface="+mn-lt"/>
                <a:cs typeface="+mn-lt"/>
              </a:rPr>
              <a:t>elementos se transmiten directamente desde el conjunto de resultados a través de un Reactive </a:t>
            </a:r>
            <a:r>
              <a:rPr lang="es-PE" dirty="0" err="1">
                <a:ea typeface="+mn-lt"/>
                <a:cs typeface="+mn-lt"/>
              </a:rPr>
              <a:t>Streams</a:t>
            </a:r>
            <a:r>
              <a:rPr lang="es-PE" dirty="0">
                <a:ea typeface="+mn-lt"/>
                <a:cs typeface="+mn-lt"/>
              </a:rPr>
              <a:t> Publisher, que </a:t>
            </a:r>
            <a:r>
              <a:rPr lang="es-PE" dirty="0" smtClean="0">
                <a:ea typeface="+mn-lt"/>
                <a:cs typeface="+mn-lt"/>
              </a:rPr>
              <a:t>puede ser procesado </a:t>
            </a:r>
            <a:r>
              <a:rPr lang="es-PE" dirty="0">
                <a:ea typeface="+mn-lt"/>
                <a:cs typeface="+mn-lt"/>
              </a:rPr>
              <a:t>y </a:t>
            </a:r>
            <a:r>
              <a:rPr lang="es-PE" dirty="0" smtClean="0">
                <a:ea typeface="+mn-lt"/>
                <a:cs typeface="+mn-lt"/>
              </a:rPr>
              <a:t>consumido por ejemplo por </a:t>
            </a:r>
            <a:r>
              <a:rPr lang="es-PE" dirty="0" err="1" smtClean="0">
                <a:ea typeface="+mn-lt"/>
                <a:cs typeface="+mn-lt"/>
              </a:rPr>
              <a:t>Akka</a:t>
            </a:r>
            <a:r>
              <a:rPr lang="es-PE" dirty="0" smtClean="0">
                <a:ea typeface="+mn-lt"/>
                <a:cs typeface="+mn-lt"/>
              </a:rPr>
              <a:t>.</a:t>
            </a:r>
            <a:endParaRPr lang="es-PE" dirty="0">
              <a:ea typeface="+mn-lt"/>
              <a:cs typeface="+mn-lt"/>
            </a:endParaRPr>
          </a:p>
          <a:p>
            <a:pPr lvl="1" algn="just"/>
            <a:r>
              <a:rPr lang="en-US" dirty="0" smtClean="0">
                <a:ea typeface="+mn-lt"/>
                <a:cs typeface="+mn-lt"/>
              </a:rPr>
              <a:t>Para mas </a:t>
            </a:r>
            <a:r>
              <a:rPr lang="en-US" dirty="0" err="1" smtClean="0">
                <a:ea typeface="+mn-lt"/>
                <a:cs typeface="+mn-lt"/>
              </a:rPr>
              <a:t>información</a:t>
            </a:r>
            <a:r>
              <a:rPr lang="en-US" dirty="0" smtClean="0">
                <a:ea typeface="+mn-lt"/>
                <a:cs typeface="+mn-lt"/>
              </a:rPr>
              <a:t> </a:t>
            </a:r>
            <a:r>
              <a:rPr lang="en-US" dirty="0" err="1" smtClean="0">
                <a:ea typeface="+mn-lt"/>
                <a:cs typeface="+mn-lt"/>
              </a:rPr>
              <a:t>ver</a:t>
            </a:r>
            <a:r>
              <a:rPr lang="en-US" dirty="0" smtClean="0">
                <a:ea typeface="+mn-lt"/>
                <a:cs typeface="+mn-lt"/>
              </a:rPr>
              <a:t> </a:t>
            </a:r>
            <a:r>
              <a:rPr lang="en-US" dirty="0">
                <a:ea typeface="+mn-lt"/>
                <a:cs typeface="+mn-lt"/>
              </a:rPr>
              <a:t> “Streaming” </a:t>
            </a:r>
            <a:r>
              <a:rPr lang="en-US" dirty="0" err="1" smtClean="0">
                <a:ea typeface="+mn-lt"/>
                <a:cs typeface="+mn-lt"/>
              </a:rPr>
              <a:t>sección</a:t>
            </a:r>
            <a:r>
              <a:rPr lang="en-US" dirty="0" smtClean="0">
                <a:ea typeface="+mn-lt"/>
                <a:cs typeface="+mn-lt"/>
              </a:rPr>
              <a:t> del </a:t>
            </a:r>
            <a:r>
              <a:rPr lang="en-US" dirty="0">
                <a:ea typeface="+mn-lt"/>
                <a:cs typeface="+mn-lt"/>
              </a:rPr>
              <a:t>manual.</a:t>
            </a:r>
          </a:p>
          <a:p>
            <a:pPr indent="0" algn="just"/>
            <a:r>
              <a:rPr lang="en-US" b="1" u="sng" dirty="0" err="1">
                <a:ea typeface="+mn-lt"/>
                <a:cs typeface="+mn-lt"/>
              </a:rPr>
              <a:t>Vert.x</a:t>
            </a:r>
            <a:r>
              <a:rPr lang="en-US" b="1" u="sng" dirty="0">
                <a:ea typeface="+mn-lt"/>
                <a:cs typeface="+mn-lt"/>
              </a:rPr>
              <a:t> </a:t>
            </a:r>
            <a:r>
              <a:rPr lang="en-US" b="1" u="sng" dirty="0" smtClean="0">
                <a:ea typeface="+mn-lt"/>
                <a:cs typeface="+mn-lt"/>
              </a:rPr>
              <a:t>3</a:t>
            </a:r>
            <a:r>
              <a:rPr lang="en-US" b="1" u="sng" dirty="0">
                <a:ea typeface="+mn-lt"/>
                <a:cs typeface="+mn-lt"/>
              </a:rPr>
              <a:t> (version </a:t>
            </a:r>
            <a:r>
              <a:rPr lang="en-US" b="1" u="sng" dirty="0" smtClean="0">
                <a:ea typeface="+mn-lt"/>
                <a:cs typeface="+mn-lt"/>
              </a:rPr>
              <a:t>3.9.2)</a:t>
            </a:r>
          </a:p>
          <a:p>
            <a:pPr marL="350838" indent="-342900" algn="just">
              <a:buFont typeface="Arial" panose="020B0604020202020204" pitchFamily="34" charset="0"/>
              <a:buChar char="•"/>
            </a:pPr>
            <a:r>
              <a:rPr lang="es-PE" dirty="0">
                <a:ea typeface="+mn-lt"/>
                <a:cs typeface="+mn-lt"/>
              </a:rPr>
              <a:t>Eclipse </a:t>
            </a:r>
            <a:r>
              <a:rPr lang="es-PE" dirty="0" err="1">
                <a:ea typeface="+mn-lt"/>
                <a:cs typeface="+mn-lt"/>
              </a:rPr>
              <a:t>Vert.x</a:t>
            </a:r>
            <a:r>
              <a:rPr lang="es-PE" dirty="0">
                <a:ea typeface="+mn-lt"/>
                <a:cs typeface="+mn-lt"/>
              </a:rPr>
              <a:t> es impulsado por eventos y sin bloqueo. Esto significa que su aplicación puede manejar una gran cantidad de concurrencia utilizando una pequeña cantidad de hilos del núcleo. </a:t>
            </a:r>
            <a:r>
              <a:rPr lang="es-PE" dirty="0" err="1">
                <a:ea typeface="+mn-lt"/>
                <a:cs typeface="+mn-lt"/>
              </a:rPr>
              <a:t>Vert.x</a:t>
            </a:r>
            <a:r>
              <a:rPr lang="es-PE" dirty="0">
                <a:ea typeface="+mn-lt"/>
                <a:cs typeface="+mn-lt"/>
              </a:rPr>
              <a:t> permite que su aplicación escale con un hardware mínimo.</a:t>
            </a:r>
            <a:endParaRPr lang="en-US" dirty="0">
              <a:ea typeface="+mn-lt"/>
              <a:cs typeface="+mn-lt"/>
            </a:endParaRPr>
          </a:p>
          <a:p>
            <a:pPr lvl="1" algn="just"/>
            <a:r>
              <a:rPr lang="en-US" dirty="0">
                <a:ea typeface="+mn-lt"/>
                <a:cs typeface="+mn-lt"/>
              </a:rPr>
              <a:t>Para mas </a:t>
            </a:r>
            <a:r>
              <a:rPr lang="en-US" dirty="0" err="1">
                <a:ea typeface="+mn-lt"/>
                <a:cs typeface="+mn-lt"/>
              </a:rPr>
              <a:t>información</a:t>
            </a:r>
            <a:r>
              <a:rPr lang="en-US" dirty="0">
                <a:ea typeface="+mn-lt"/>
                <a:cs typeface="+mn-lt"/>
              </a:rPr>
              <a:t> </a:t>
            </a:r>
            <a:r>
              <a:rPr lang="en-US" dirty="0" err="1" smtClean="0">
                <a:ea typeface="+mn-lt"/>
                <a:cs typeface="+mn-lt"/>
              </a:rPr>
              <a:t>revisar</a:t>
            </a:r>
            <a:r>
              <a:rPr lang="en-US" dirty="0" smtClean="0">
                <a:ea typeface="+mn-lt"/>
                <a:cs typeface="+mn-lt"/>
              </a:rPr>
              <a:t> la </a:t>
            </a:r>
            <a:r>
              <a:rPr lang="en-US" dirty="0" err="1" smtClean="0">
                <a:ea typeface="+mn-lt"/>
                <a:cs typeface="+mn-lt"/>
              </a:rPr>
              <a:t>página</a:t>
            </a:r>
            <a:r>
              <a:rPr lang="en-US" dirty="0" smtClean="0">
                <a:ea typeface="+mn-lt"/>
                <a:cs typeface="+mn-lt"/>
              </a:rPr>
              <a:t> de vertx.io</a:t>
            </a:r>
            <a:endParaRPr lang="en-US" dirty="0">
              <a:ea typeface="+mn-lt"/>
              <a:cs typeface="+mn-lt"/>
            </a:endParaRPr>
          </a:p>
        </p:txBody>
      </p:sp>
    </p:spTree>
    <p:extLst>
      <p:ext uri="{BB962C8B-B14F-4D97-AF65-F5344CB8AC3E}">
        <p14:creationId xmlns:p14="http://schemas.microsoft.com/office/powerpoint/2010/main" val="258709305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3208058"/>
          </a:xfrm>
        </p:spPr>
        <p:txBody>
          <a:bodyPr/>
          <a:lstStyle/>
          <a:p>
            <a:pPr algn="just"/>
            <a:r>
              <a:rPr lang="es-PE" b="1" u="sng" dirty="0" smtClean="0"/>
              <a:t>Introducción</a:t>
            </a:r>
          </a:p>
          <a:p>
            <a:pPr algn="just"/>
            <a:r>
              <a:rPr lang="es-PE" dirty="0" smtClean="0"/>
              <a:t>Cada </a:t>
            </a:r>
            <a:r>
              <a:rPr lang="es-PE" dirty="0"/>
              <a:t>implementación específica de lenguaje de </a:t>
            </a:r>
            <a:r>
              <a:rPr lang="es-PE" dirty="0" err="1"/>
              <a:t>ReactiveX</a:t>
            </a:r>
            <a:r>
              <a:rPr lang="es-PE" dirty="0"/>
              <a:t> implementa un conjunto de operadores. Aunque hay mucha superposición entre las implementaciones, también hay algunos operadores que solo se implementan en ciertas implementaciones. </a:t>
            </a:r>
            <a:endParaRPr lang="es-PE" dirty="0" smtClean="0"/>
          </a:p>
          <a:p>
            <a:pPr algn="just"/>
            <a:r>
              <a:rPr lang="es-PE" dirty="0" smtClean="0"/>
              <a:t>Además</a:t>
            </a:r>
            <a:r>
              <a:rPr lang="es-PE" dirty="0"/>
              <a:t>, cada implementación tiende a nombrar a sus operadores para que se parezcan a los de métodos similares que ya son familiares desde otros contextos en ese </a:t>
            </a:r>
            <a:r>
              <a:rPr lang="es-PE" dirty="0" smtClean="0"/>
              <a:t>lenguaje.</a:t>
            </a:r>
            <a:endParaRPr lang="es-PE" dirty="0"/>
          </a:p>
        </p:txBody>
      </p:sp>
    </p:spTree>
    <p:extLst>
      <p:ext uri="{BB962C8B-B14F-4D97-AF65-F5344CB8AC3E}">
        <p14:creationId xmlns:p14="http://schemas.microsoft.com/office/powerpoint/2010/main" val="70813139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900829"/>
          </a:xfrm>
        </p:spPr>
        <p:txBody>
          <a:bodyPr/>
          <a:lstStyle/>
          <a:p>
            <a:pPr algn="just"/>
            <a:r>
              <a:rPr lang="es-PE" b="1" u="sng" dirty="0"/>
              <a:t>Operadores de </a:t>
            </a:r>
            <a:r>
              <a:rPr lang="es-PE" b="1" u="sng" dirty="0" err="1"/>
              <a:t>ReactiveX</a:t>
            </a:r>
            <a:endParaRPr lang="es-PE" b="1" u="sng" dirty="0"/>
          </a:p>
          <a:p>
            <a:pPr algn="just"/>
            <a:r>
              <a:rPr lang="es-PE" b="1" u="sng" dirty="0"/>
              <a:t>Por </a:t>
            </a:r>
            <a:r>
              <a:rPr lang="es-PE" b="1" u="sng" dirty="0" err="1"/>
              <a:t>Categoria</a:t>
            </a:r>
            <a:r>
              <a:rPr lang="es-PE" b="1" u="sng" dirty="0"/>
              <a:t>: Crear observables</a:t>
            </a:r>
          </a:p>
          <a:p>
            <a:pPr algn="just"/>
            <a:r>
              <a:rPr lang="es-PE" dirty="0" smtClean="0"/>
              <a:t>Operadores que originan </a:t>
            </a:r>
            <a:r>
              <a:rPr lang="es-PE" dirty="0"/>
              <a:t>nuevos Observables.</a:t>
            </a:r>
          </a:p>
          <a:p>
            <a:pPr algn="just"/>
            <a:r>
              <a:rPr lang="es-PE" b="1" u="sng" dirty="0" err="1" smtClean="0"/>
              <a:t>Create</a:t>
            </a:r>
            <a:r>
              <a:rPr lang="es-PE" dirty="0" smtClean="0"/>
              <a:t> </a:t>
            </a:r>
            <a:r>
              <a:rPr lang="es-PE" dirty="0"/>
              <a:t>cree un Observable desde cero llamando a los métodos de observación mediante programación</a:t>
            </a:r>
          </a:p>
          <a:p>
            <a:pPr algn="just"/>
            <a:r>
              <a:rPr lang="es-PE" b="1" u="sng" dirty="0" err="1"/>
              <a:t>Defer</a:t>
            </a:r>
            <a:r>
              <a:rPr lang="es-PE" dirty="0"/>
              <a:t> no </a:t>
            </a:r>
            <a:r>
              <a:rPr lang="es-PE" dirty="0" smtClean="0"/>
              <a:t>crea </a:t>
            </a:r>
            <a:r>
              <a:rPr lang="es-PE" dirty="0"/>
              <a:t>el Observable hasta que el observador se suscriba, y cree un Observable nuevo para cada observador</a:t>
            </a:r>
          </a:p>
          <a:p>
            <a:pPr algn="just"/>
            <a:r>
              <a:rPr lang="es-PE" b="1" u="sng" dirty="0" err="1"/>
              <a:t>Empty</a:t>
            </a:r>
            <a:r>
              <a:rPr lang="es-PE" b="1" u="sng" dirty="0"/>
              <a:t> / </a:t>
            </a:r>
            <a:r>
              <a:rPr lang="es-PE" b="1" u="sng" dirty="0" err="1"/>
              <a:t>Never</a:t>
            </a:r>
            <a:r>
              <a:rPr lang="es-PE" b="1" u="sng" dirty="0"/>
              <a:t> / </a:t>
            </a:r>
            <a:r>
              <a:rPr lang="es-PE" b="1" u="sng" dirty="0" err="1" smtClean="0"/>
              <a:t>Throw</a:t>
            </a:r>
            <a:r>
              <a:rPr lang="es-PE" dirty="0" smtClean="0"/>
              <a:t> </a:t>
            </a:r>
            <a:r>
              <a:rPr lang="es-PE" dirty="0"/>
              <a:t>crea observables que tienen un comportamiento muy preciso y limitado</a:t>
            </a:r>
          </a:p>
          <a:p>
            <a:pPr algn="just"/>
            <a:r>
              <a:rPr lang="es-PE" b="1" u="sng" dirty="0" err="1" smtClean="0"/>
              <a:t>From</a:t>
            </a:r>
            <a:r>
              <a:rPr lang="es-PE" b="1" dirty="0" smtClean="0"/>
              <a:t> </a:t>
            </a:r>
            <a:r>
              <a:rPr lang="es-PE" dirty="0"/>
              <a:t>convierte algún otro objeto o estructura de datos en un observable</a:t>
            </a:r>
          </a:p>
          <a:p>
            <a:pPr algn="just"/>
            <a:r>
              <a:rPr lang="es-PE" b="1" u="sng" dirty="0" err="1" smtClean="0"/>
              <a:t>Interval</a:t>
            </a:r>
            <a:r>
              <a:rPr lang="es-PE" dirty="0" smtClean="0"/>
              <a:t> </a:t>
            </a:r>
            <a:r>
              <a:rPr lang="es-PE" dirty="0"/>
              <a:t>crea un Observable que emite una secuencia de enteros separados por un intervalo de tiempo </a:t>
            </a:r>
            <a:r>
              <a:rPr lang="es-PE" dirty="0" smtClean="0"/>
              <a:t>particular</a:t>
            </a:r>
            <a:endParaRPr lang="es-PE" dirty="0"/>
          </a:p>
        </p:txBody>
      </p:sp>
    </p:spTree>
    <p:extLst>
      <p:ext uri="{BB962C8B-B14F-4D97-AF65-F5344CB8AC3E}">
        <p14:creationId xmlns:p14="http://schemas.microsoft.com/office/powerpoint/2010/main" val="114477187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900829"/>
          </a:xfrm>
        </p:spPr>
        <p:txBody>
          <a:bodyPr/>
          <a:lstStyle/>
          <a:p>
            <a:pPr algn="just"/>
            <a:r>
              <a:rPr lang="es-PE" b="1" u="sng" dirty="0"/>
              <a:t>Operadores de </a:t>
            </a:r>
            <a:r>
              <a:rPr lang="es-PE" b="1" u="sng" dirty="0" err="1" smtClean="0"/>
              <a:t>ReactiveX</a:t>
            </a:r>
            <a:endParaRPr lang="es-PE" b="1" u="sng" dirty="0" smtClean="0"/>
          </a:p>
          <a:p>
            <a:pPr algn="just"/>
            <a:r>
              <a:rPr lang="es-PE" b="1" u="sng" dirty="0" smtClean="0"/>
              <a:t>Por </a:t>
            </a:r>
            <a:r>
              <a:rPr lang="es-PE" b="1" u="sng" dirty="0" err="1" smtClean="0"/>
              <a:t>Categoria</a:t>
            </a:r>
            <a:r>
              <a:rPr lang="es-PE" b="1" u="sng" dirty="0" smtClean="0"/>
              <a:t>: Crear </a:t>
            </a:r>
            <a:r>
              <a:rPr lang="es-PE" b="1" u="sng" dirty="0"/>
              <a:t>observables</a:t>
            </a:r>
          </a:p>
          <a:p>
            <a:pPr algn="just"/>
            <a:r>
              <a:rPr lang="es-PE" dirty="0"/>
              <a:t>Operadores que originan nuevos Observables.</a:t>
            </a:r>
          </a:p>
          <a:p>
            <a:pPr algn="just"/>
            <a:r>
              <a:rPr lang="es-PE" b="1" u="sng" dirty="0" err="1" smtClean="0"/>
              <a:t>Just</a:t>
            </a:r>
            <a:r>
              <a:rPr lang="es-PE" dirty="0" smtClean="0"/>
              <a:t> </a:t>
            </a:r>
            <a:r>
              <a:rPr lang="es-PE" dirty="0"/>
              <a:t>convierta un objeto o un conjunto de objetos en un Observable que emita ese o esos objetos</a:t>
            </a:r>
          </a:p>
          <a:p>
            <a:pPr algn="just"/>
            <a:r>
              <a:rPr lang="es-PE" b="1" u="sng" dirty="0" err="1" smtClean="0"/>
              <a:t>Range</a:t>
            </a:r>
            <a:r>
              <a:rPr lang="es-PE" dirty="0" smtClean="0"/>
              <a:t> </a:t>
            </a:r>
            <a:r>
              <a:rPr lang="es-PE" dirty="0"/>
              <a:t>crea un Observable que emite un rango de enteros secuenciales</a:t>
            </a:r>
          </a:p>
          <a:p>
            <a:pPr algn="just"/>
            <a:r>
              <a:rPr lang="es-PE" b="1" u="sng" dirty="0" err="1" smtClean="0"/>
              <a:t>Repeat</a:t>
            </a:r>
            <a:r>
              <a:rPr lang="es-PE" dirty="0" smtClean="0"/>
              <a:t> </a:t>
            </a:r>
            <a:r>
              <a:rPr lang="es-PE" dirty="0"/>
              <a:t>crea un Observable que emite un elemento particular o una secuencia de elementos repetidamente</a:t>
            </a:r>
          </a:p>
          <a:p>
            <a:pPr algn="just"/>
            <a:r>
              <a:rPr lang="es-PE" b="1" u="sng" dirty="0" err="1" smtClean="0"/>
              <a:t>Start</a:t>
            </a:r>
            <a:r>
              <a:rPr lang="es-PE" dirty="0" smtClean="0"/>
              <a:t> </a:t>
            </a:r>
            <a:r>
              <a:rPr lang="es-PE" dirty="0"/>
              <a:t>crea un Observable que emite el valor de retorno de una función</a:t>
            </a:r>
          </a:p>
          <a:p>
            <a:pPr algn="just"/>
            <a:r>
              <a:rPr lang="es-PE" b="1" u="sng" dirty="0" err="1" smtClean="0"/>
              <a:t>Timer</a:t>
            </a:r>
            <a:r>
              <a:rPr lang="es-PE" dirty="0" smtClean="0"/>
              <a:t> </a:t>
            </a:r>
            <a:r>
              <a:rPr lang="es-PE" dirty="0"/>
              <a:t>crea un Observable que emite un solo elemento después de un retraso determinado</a:t>
            </a:r>
            <a:endParaRPr lang="es-PE" dirty="0" smtClean="0"/>
          </a:p>
        </p:txBody>
      </p:sp>
    </p:spTree>
    <p:extLst>
      <p:ext uri="{BB962C8B-B14F-4D97-AF65-F5344CB8AC3E}">
        <p14:creationId xmlns:p14="http://schemas.microsoft.com/office/powerpoint/2010/main" val="291508546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7338419"/>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smtClean="0"/>
              <a:t>Categoria</a:t>
            </a:r>
            <a:r>
              <a:rPr lang="es-PE" b="1" u="sng" dirty="0" smtClean="0"/>
              <a:t>: Transformando </a:t>
            </a:r>
            <a:r>
              <a:rPr lang="es-PE" b="1" u="sng" dirty="0"/>
              <a:t>observables</a:t>
            </a:r>
          </a:p>
          <a:p>
            <a:pPr algn="just"/>
            <a:r>
              <a:rPr lang="es-PE" dirty="0"/>
              <a:t>Operadores que transforman elementos emitidos por un Observable</a:t>
            </a:r>
            <a:r>
              <a:rPr lang="es-PE" dirty="0" smtClean="0"/>
              <a:t>.</a:t>
            </a:r>
          </a:p>
          <a:p>
            <a:pPr algn="just"/>
            <a:r>
              <a:rPr lang="es-PE" b="1" u="sng" dirty="0" smtClean="0"/>
              <a:t>Buffer</a:t>
            </a:r>
            <a:r>
              <a:rPr lang="es-PE" dirty="0" smtClean="0"/>
              <a:t> </a:t>
            </a:r>
            <a:r>
              <a:rPr lang="es-PE" dirty="0"/>
              <a:t>reúne periódicamente elementos de un Observable en paquetes y emite estos paquetes en lugar de emitir los elementos uno a la vez</a:t>
            </a:r>
          </a:p>
          <a:p>
            <a:pPr algn="just"/>
            <a:r>
              <a:rPr lang="es-PE" b="1" u="sng" dirty="0" err="1" smtClean="0"/>
              <a:t>FlatMap</a:t>
            </a:r>
            <a:r>
              <a:rPr lang="es-PE" dirty="0" smtClean="0"/>
              <a:t> </a:t>
            </a:r>
            <a:r>
              <a:rPr lang="es-PE" dirty="0"/>
              <a:t>transforma los elementos emitidos por un observable en observables, luego aplana las emisiones de esos en un solo observable</a:t>
            </a:r>
          </a:p>
          <a:p>
            <a:pPr algn="just"/>
            <a:r>
              <a:rPr lang="es-PE" b="1" u="sng" dirty="0" err="1" smtClean="0"/>
              <a:t>GroupBy</a:t>
            </a:r>
            <a:r>
              <a:rPr lang="es-PE" dirty="0" smtClean="0"/>
              <a:t> </a:t>
            </a:r>
            <a:r>
              <a:rPr lang="es-PE" dirty="0"/>
              <a:t>divida un Observable en un conjunto de Observables que emitan un grupo diferente de elementos del Observable original, organizados por clave</a:t>
            </a:r>
          </a:p>
          <a:p>
            <a:pPr algn="just"/>
            <a:r>
              <a:rPr lang="es-PE" b="1" u="sng" dirty="0" err="1" smtClean="0"/>
              <a:t>Map</a:t>
            </a:r>
            <a:r>
              <a:rPr lang="es-PE" dirty="0" smtClean="0"/>
              <a:t> </a:t>
            </a:r>
            <a:r>
              <a:rPr lang="es-PE" dirty="0"/>
              <a:t>transforma los elementos emitidos por un Observable aplicando una función a cada elemento</a:t>
            </a:r>
          </a:p>
          <a:p>
            <a:pPr algn="just"/>
            <a:r>
              <a:rPr lang="es-PE" dirty="0"/>
              <a:t>Escanear: aplique una función a cada elemento emitido por un Observable, secuencialmente, y emita cada valor sucesivo</a:t>
            </a:r>
          </a:p>
          <a:p>
            <a:pPr algn="just"/>
            <a:r>
              <a:rPr lang="es-PE" dirty="0"/>
              <a:t>Ventana: subdividir periódicamente elementos de un observable en ventanas observables y emitir estas ventanas en lugar de emitir los elementos de uno en uno</a:t>
            </a:r>
            <a:endParaRPr lang="es-PE" dirty="0" smtClean="0"/>
          </a:p>
        </p:txBody>
      </p:sp>
    </p:spTree>
    <p:extLst>
      <p:ext uri="{BB962C8B-B14F-4D97-AF65-F5344CB8AC3E}">
        <p14:creationId xmlns:p14="http://schemas.microsoft.com/office/powerpoint/2010/main" val="6495015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3343479"/>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smtClean="0"/>
              <a:t>Categoria</a:t>
            </a:r>
            <a:r>
              <a:rPr lang="es-PE" b="1" u="sng" dirty="0" smtClean="0"/>
              <a:t>: Transformando </a:t>
            </a:r>
            <a:r>
              <a:rPr lang="es-PE" b="1" u="sng" dirty="0"/>
              <a:t>observables</a:t>
            </a:r>
          </a:p>
          <a:p>
            <a:pPr algn="just"/>
            <a:r>
              <a:rPr lang="es-PE" dirty="0"/>
              <a:t>Operadores que transforman elementos emitidos por un Observable</a:t>
            </a:r>
            <a:r>
              <a:rPr lang="es-PE" dirty="0" smtClean="0"/>
              <a:t>.</a:t>
            </a:r>
          </a:p>
          <a:p>
            <a:pPr algn="just"/>
            <a:r>
              <a:rPr lang="es-PE" b="1" u="sng" dirty="0" err="1" smtClean="0"/>
              <a:t>Scan</a:t>
            </a:r>
            <a:r>
              <a:rPr lang="es-PE" dirty="0" smtClean="0"/>
              <a:t> </a:t>
            </a:r>
            <a:r>
              <a:rPr lang="es-PE" dirty="0"/>
              <a:t>aplique una función a cada elemento emitido por un Observable, secuencialmente, y emita cada valor sucesivo</a:t>
            </a:r>
          </a:p>
          <a:p>
            <a:pPr algn="just"/>
            <a:r>
              <a:rPr lang="es-PE" b="1" u="sng" dirty="0" err="1" smtClean="0"/>
              <a:t>Window</a:t>
            </a:r>
            <a:r>
              <a:rPr lang="es-PE" dirty="0" smtClean="0"/>
              <a:t> subdividir </a:t>
            </a:r>
            <a:r>
              <a:rPr lang="es-PE" dirty="0"/>
              <a:t>periódicamente elementos de un observable en ventanas observables y emitir estas ventanas en lugar de emitir los elementos de uno en uno</a:t>
            </a:r>
            <a:endParaRPr lang="es-PE" dirty="0" smtClean="0"/>
          </a:p>
        </p:txBody>
      </p:sp>
    </p:spTree>
    <p:extLst>
      <p:ext uri="{BB962C8B-B14F-4D97-AF65-F5344CB8AC3E}">
        <p14:creationId xmlns:p14="http://schemas.microsoft.com/office/powerpoint/2010/main" val="5101267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494564"/>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smtClean="0"/>
              <a:t>: </a:t>
            </a:r>
            <a:r>
              <a:rPr lang="es-PE" b="1" u="sng" dirty="0" err="1" smtClean="0"/>
              <a:t>Filtering</a:t>
            </a:r>
            <a:r>
              <a:rPr lang="es-PE" b="1" u="sng" dirty="0" smtClean="0"/>
              <a:t> Observables</a:t>
            </a:r>
          </a:p>
          <a:p>
            <a:pPr algn="just"/>
            <a:r>
              <a:rPr lang="es-PE" dirty="0"/>
              <a:t>Operadores que emiten elementos de forma selectiva desde una fuente Observable</a:t>
            </a:r>
            <a:r>
              <a:rPr lang="es-PE" dirty="0" smtClean="0"/>
              <a:t>.</a:t>
            </a:r>
          </a:p>
          <a:p>
            <a:pPr algn="just"/>
            <a:r>
              <a:rPr lang="es-PE" b="1" u="sng" dirty="0" err="1" smtClean="0"/>
              <a:t>Debounce</a:t>
            </a:r>
            <a:r>
              <a:rPr lang="es-PE" dirty="0" smtClean="0"/>
              <a:t> </a:t>
            </a:r>
            <a:r>
              <a:rPr lang="es-PE" dirty="0"/>
              <a:t>solo emite un elemento de un Observable si ha transcurrido un período de tiempo determinado sin que emita otro elemento</a:t>
            </a:r>
          </a:p>
          <a:p>
            <a:pPr algn="just"/>
            <a:r>
              <a:rPr lang="es-PE" b="1" u="sng" dirty="0" err="1" smtClean="0"/>
              <a:t>Distinct</a:t>
            </a:r>
            <a:r>
              <a:rPr lang="es-PE" dirty="0" smtClean="0"/>
              <a:t> suprime </a:t>
            </a:r>
            <a:r>
              <a:rPr lang="es-PE" dirty="0"/>
              <a:t>los elementos duplicados emitidos por un observable</a:t>
            </a:r>
          </a:p>
          <a:p>
            <a:pPr algn="just"/>
            <a:r>
              <a:rPr lang="es-PE" b="1" u="sng" dirty="0" err="1" smtClean="0"/>
              <a:t>ElementAt</a:t>
            </a:r>
            <a:r>
              <a:rPr lang="es-PE" dirty="0" smtClean="0"/>
              <a:t> </a:t>
            </a:r>
            <a:r>
              <a:rPr lang="es-PE" dirty="0"/>
              <a:t>emite solo el elemento n emitido por un observable</a:t>
            </a:r>
          </a:p>
          <a:p>
            <a:pPr algn="just"/>
            <a:r>
              <a:rPr lang="es-PE" b="1" u="sng" dirty="0" err="1" smtClean="0"/>
              <a:t>Filter</a:t>
            </a:r>
            <a:r>
              <a:rPr lang="es-PE" dirty="0" smtClean="0"/>
              <a:t> </a:t>
            </a:r>
            <a:r>
              <a:rPr lang="es-PE" dirty="0"/>
              <a:t>emite solo aquellos elementos de un Observable que pasan una prueba de </a:t>
            </a:r>
            <a:r>
              <a:rPr lang="es-PE" dirty="0" smtClean="0"/>
              <a:t>predicado.</a:t>
            </a:r>
            <a:endParaRPr lang="es-PE" dirty="0"/>
          </a:p>
        </p:txBody>
      </p:sp>
    </p:spTree>
    <p:extLst>
      <p:ext uri="{BB962C8B-B14F-4D97-AF65-F5344CB8AC3E}">
        <p14:creationId xmlns:p14="http://schemas.microsoft.com/office/powerpoint/2010/main" val="10228186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Agenda</a:t>
            </a:r>
          </a:p>
        </p:txBody>
      </p:sp>
      <p:sp>
        <p:nvSpPr>
          <p:cNvPr id="4099" name="Rectangle 1031"/>
          <p:cNvSpPr>
            <a:spLocks noGrp="1" noChangeArrowheads="1"/>
          </p:cNvSpPr>
          <p:nvPr>
            <p:ph idx="1"/>
          </p:nvPr>
        </p:nvSpPr>
        <p:spPr>
          <a:xfrm>
            <a:off x="533506" y="1066862"/>
            <a:ext cx="7918450" cy="4685385"/>
          </a:xfrm>
          <a:extLs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lgn="just" eaLnBrk="1" hangingPunct="1">
              <a:buNone/>
            </a:pPr>
            <a:r>
              <a:rPr lang="es-PE" altLang="zh-CN" dirty="0">
                <a:ea typeface="SimSun" pitchFamily="2" charset="-122"/>
              </a:rPr>
              <a:t>Revisión de los siguientes conceptos:</a:t>
            </a:r>
          </a:p>
          <a:p>
            <a:pPr lvl="1" algn="just" eaLnBrk="1" hangingPunct="1"/>
            <a:r>
              <a:rPr lang="en-US" dirty="0"/>
              <a:t>Reactive Programming</a:t>
            </a:r>
          </a:p>
          <a:p>
            <a:pPr lvl="1" algn="just" eaLnBrk="1" hangingPunct="1"/>
            <a:r>
              <a:rPr lang="en-US" dirty="0"/>
              <a:t>Reactive Stream</a:t>
            </a:r>
          </a:p>
          <a:p>
            <a:pPr lvl="2" algn="just" eaLnBrk="1" hangingPunct="1"/>
            <a:r>
              <a:rPr lang="en-US" dirty="0"/>
              <a:t>Manifesto</a:t>
            </a:r>
          </a:p>
          <a:p>
            <a:pPr lvl="2" algn="just" eaLnBrk="1" hangingPunct="1"/>
            <a:r>
              <a:rPr lang="en-US" dirty="0"/>
              <a:t>Specification</a:t>
            </a:r>
          </a:p>
          <a:p>
            <a:pPr lvl="2" algn="just" eaLnBrk="1" hangingPunct="1"/>
            <a:r>
              <a:rPr lang="en-US" dirty="0"/>
              <a:t>Implementations</a:t>
            </a:r>
          </a:p>
          <a:p>
            <a:pPr lvl="1" algn="just" eaLnBrk="1" hangingPunct="1"/>
            <a:r>
              <a:rPr lang="en-US" dirty="0" err="1"/>
              <a:t>Operadores</a:t>
            </a:r>
            <a:r>
              <a:rPr lang="en-US" dirty="0"/>
              <a:t> </a:t>
            </a:r>
            <a:r>
              <a:rPr lang="en-US" dirty="0" err="1"/>
              <a:t>reactivos</a:t>
            </a:r>
            <a:r>
              <a:rPr lang="en-US" dirty="0"/>
              <a:t> </a:t>
            </a:r>
            <a:r>
              <a:rPr lang="en-US" dirty="0" err="1" smtClean="0"/>
              <a:t>básicos</a:t>
            </a:r>
            <a:endParaRPr lang="en-US" dirty="0"/>
          </a:p>
          <a:p>
            <a:pPr lvl="1" algn="just" eaLnBrk="1" hangingPunct="1"/>
            <a:r>
              <a:rPr lang="en-US" dirty="0" err="1"/>
              <a:t>Flowables</a:t>
            </a:r>
            <a:r>
              <a:rPr lang="en-US" dirty="0"/>
              <a:t> y Backpressure</a:t>
            </a:r>
            <a:endParaRPr lang="es-PE" altLang="zh-CN" dirty="0">
              <a:ea typeface="SimSun" pitchFamily="2" charset="-122"/>
            </a:endParaRPr>
          </a:p>
          <a:p>
            <a:pPr marL="114300" lvl="1" indent="0" algn="just" eaLnBrk="1" hangingPunct="1">
              <a:buNone/>
            </a:pPr>
            <a:endParaRPr lang="en-US" dirty="0"/>
          </a:p>
          <a:p>
            <a:pPr lvl="1" algn="just" eaLnBrk="1" hangingPunct="1"/>
            <a:endParaRPr lang="en-US" dirty="0"/>
          </a:p>
          <a:p>
            <a:pPr lvl="1" algn="just" eaLnBrk="1" hangingPunct="1"/>
            <a:endParaRPr lang="es-PE" altLang="zh-CN" dirty="0">
              <a:ea typeface="SimSun" pitchFamily="2" charset="-122"/>
            </a:endParaRPr>
          </a:p>
          <a:p>
            <a:pPr lvl="2" eaLnBrk="1" hangingPunct="1"/>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900829"/>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smtClean="0"/>
              <a:t>: </a:t>
            </a:r>
            <a:r>
              <a:rPr lang="es-PE" b="1" u="sng" dirty="0" err="1" smtClean="0"/>
              <a:t>Filtering</a:t>
            </a:r>
            <a:r>
              <a:rPr lang="es-PE" b="1" u="sng" dirty="0" smtClean="0"/>
              <a:t> Observables</a:t>
            </a:r>
          </a:p>
          <a:p>
            <a:pPr algn="just"/>
            <a:r>
              <a:rPr lang="es-PE" dirty="0"/>
              <a:t>Operadores que emiten elementos de forma selectiva desde una fuente Observable</a:t>
            </a:r>
            <a:r>
              <a:rPr lang="es-PE" dirty="0" smtClean="0"/>
              <a:t>.</a:t>
            </a:r>
          </a:p>
          <a:p>
            <a:pPr algn="just"/>
            <a:r>
              <a:rPr lang="es-PE" b="1" u="sng" dirty="0" err="1" smtClean="0"/>
              <a:t>First</a:t>
            </a:r>
            <a:r>
              <a:rPr lang="es-PE" dirty="0" smtClean="0"/>
              <a:t> emitir solo el primer elemento, o el primer elemento que cumpla una condición, de un observable</a:t>
            </a:r>
          </a:p>
          <a:p>
            <a:pPr algn="just"/>
            <a:r>
              <a:rPr lang="es-PE" b="1" u="sng" dirty="0" err="1" smtClean="0"/>
              <a:t>IgnoreElements</a:t>
            </a:r>
            <a:r>
              <a:rPr lang="es-PE" dirty="0" smtClean="0"/>
              <a:t> </a:t>
            </a:r>
            <a:r>
              <a:rPr lang="es-PE" dirty="0"/>
              <a:t>no emite ningún elemento de un Observable, sino que refleja su notificación de finalización</a:t>
            </a:r>
          </a:p>
          <a:p>
            <a:pPr algn="just"/>
            <a:r>
              <a:rPr lang="es-PE" b="1" u="sng" dirty="0" err="1" smtClean="0"/>
              <a:t>Last</a:t>
            </a:r>
            <a:r>
              <a:rPr lang="es-PE" dirty="0" smtClean="0"/>
              <a:t> </a:t>
            </a:r>
            <a:r>
              <a:rPr lang="es-PE" dirty="0"/>
              <a:t>emitir solo el último elemento emitido por un observable</a:t>
            </a:r>
          </a:p>
          <a:p>
            <a:pPr algn="just"/>
            <a:r>
              <a:rPr lang="es-PE" b="1" u="sng" dirty="0" err="1"/>
              <a:t>Sample</a:t>
            </a:r>
            <a:r>
              <a:rPr lang="es-PE" dirty="0" smtClean="0"/>
              <a:t> </a:t>
            </a:r>
            <a:r>
              <a:rPr lang="es-PE" dirty="0"/>
              <a:t>emite el elemento más reciente emitido por un observable dentro de intervalos de tiempo periódicos</a:t>
            </a:r>
          </a:p>
          <a:p>
            <a:pPr algn="just"/>
            <a:r>
              <a:rPr lang="es-PE" b="1" u="sng" dirty="0" err="1" smtClean="0"/>
              <a:t>Skip</a:t>
            </a:r>
            <a:r>
              <a:rPr lang="es-PE" dirty="0" smtClean="0"/>
              <a:t> </a:t>
            </a:r>
            <a:r>
              <a:rPr lang="es-PE" dirty="0"/>
              <a:t>suprime los primeros n elementos emitidos por un </a:t>
            </a:r>
            <a:r>
              <a:rPr lang="es-PE" dirty="0" smtClean="0"/>
              <a:t>observable</a:t>
            </a:r>
            <a:endParaRPr lang="es-PE" dirty="0"/>
          </a:p>
        </p:txBody>
      </p:sp>
    </p:spTree>
    <p:extLst>
      <p:ext uri="{BB962C8B-B14F-4D97-AF65-F5344CB8AC3E}">
        <p14:creationId xmlns:p14="http://schemas.microsoft.com/office/powerpoint/2010/main" val="41780932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3749744"/>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smtClean="0"/>
              <a:t>: </a:t>
            </a:r>
            <a:r>
              <a:rPr lang="es-PE" b="1" u="sng" dirty="0" err="1" smtClean="0"/>
              <a:t>Filtering</a:t>
            </a:r>
            <a:r>
              <a:rPr lang="es-PE" b="1" u="sng" dirty="0" smtClean="0"/>
              <a:t> Observables</a:t>
            </a:r>
          </a:p>
          <a:p>
            <a:pPr algn="just"/>
            <a:r>
              <a:rPr lang="es-PE" dirty="0"/>
              <a:t>Operadores que emiten elementos de forma selectiva desde una fuente Observable</a:t>
            </a:r>
            <a:r>
              <a:rPr lang="es-PE" dirty="0" smtClean="0"/>
              <a:t>.</a:t>
            </a:r>
          </a:p>
          <a:p>
            <a:pPr algn="just"/>
            <a:r>
              <a:rPr lang="es-PE" b="1" u="sng" dirty="0" err="1" smtClean="0"/>
              <a:t>SkipLast</a:t>
            </a:r>
            <a:r>
              <a:rPr lang="es-PE" dirty="0" smtClean="0"/>
              <a:t> </a:t>
            </a:r>
            <a:r>
              <a:rPr lang="es-PE" dirty="0"/>
              <a:t>suprime los últimos n elementos emitidos por un observable</a:t>
            </a:r>
          </a:p>
          <a:p>
            <a:pPr algn="just"/>
            <a:r>
              <a:rPr lang="es-PE" b="1" u="sng" dirty="0" err="1" smtClean="0"/>
              <a:t>Take</a:t>
            </a:r>
            <a:r>
              <a:rPr lang="es-PE" dirty="0" smtClean="0"/>
              <a:t> </a:t>
            </a:r>
            <a:r>
              <a:rPr lang="es-PE" dirty="0"/>
              <a:t>emitir solo los primeros n elementos emitidos por un observable</a:t>
            </a:r>
          </a:p>
          <a:p>
            <a:pPr algn="just"/>
            <a:r>
              <a:rPr lang="es-PE" b="1" u="sng" dirty="0" err="1" smtClean="0"/>
              <a:t>TakeLast</a:t>
            </a:r>
            <a:r>
              <a:rPr lang="es-PE" dirty="0" smtClean="0"/>
              <a:t> </a:t>
            </a:r>
            <a:r>
              <a:rPr lang="es-PE" dirty="0"/>
              <a:t>emite solo los últimos n elementos emitidos por un observable</a:t>
            </a:r>
            <a:endParaRPr lang="es-PE" dirty="0" smtClean="0"/>
          </a:p>
        </p:txBody>
      </p:sp>
    </p:spTree>
    <p:extLst>
      <p:ext uri="{BB962C8B-B14F-4D97-AF65-F5344CB8AC3E}">
        <p14:creationId xmlns:p14="http://schemas.microsoft.com/office/powerpoint/2010/main" val="418942045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5442516"/>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Combining</a:t>
            </a:r>
            <a:r>
              <a:rPr lang="es-PE" b="1" u="sng" dirty="0"/>
              <a:t> </a:t>
            </a:r>
            <a:r>
              <a:rPr lang="es-PE" b="1" u="sng" dirty="0" smtClean="0"/>
              <a:t>Observables</a:t>
            </a:r>
          </a:p>
          <a:p>
            <a:pPr algn="just"/>
            <a:r>
              <a:rPr lang="es-PE" dirty="0" smtClean="0"/>
              <a:t>Operadores que trabajan con múltiples Observables de origen para crear un solo Observable</a:t>
            </a:r>
          </a:p>
          <a:p>
            <a:pPr algn="just"/>
            <a:r>
              <a:rPr lang="es-PE" b="1" u="sng" dirty="0"/>
              <a:t>And/</a:t>
            </a:r>
            <a:r>
              <a:rPr lang="es-PE" b="1" u="sng" dirty="0" err="1"/>
              <a:t>Then</a:t>
            </a:r>
            <a:r>
              <a:rPr lang="es-PE" b="1" u="sng" dirty="0"/>
              <a:t>/</a:t>
            </a:r>
            <a:r>
              <a:rPr lang="es-PE" b="1" u="sng" dirty="0" err="1"/>
              <a:t>When</a:t>
            </a:r>
            <a:r>
              <a:rPr lang="es-PE" dirty="0"/>
              <a:t> combine conjuntos de elementos emitidos por dos o más Observables por medio de intermediarios de Patrón y Plan</a:t>
            </a:r>
          </a:p>
          <a:p>
            <a:pPr algn="just"/>
            <a:r>
              <a:rPr lang="es-PE" b="1" u="sng" dirty="0" err="1" smtClean="0"/>
              <a:t>CombineLatest</a:t>
            </a:r>
            <a:r>
              <a:rPr lang="es-PE" dirty="0" smtClean="0"/>
              <a:t> </a:t>
            </a:r>
            <a:r>
              <a:rPr lang="es-PE" dirty="0"/>
              <a:t>cuando un elemento es emitido por cualquiera de los dos Observables, combine el último elemento emitido por cada Observable a través de una función específica y emita elementos según los resultados de esta función</a:t>
            </a:r>
          </a:p>
          <a:p>
            <a:pPr algn="just"/>
            <a:r>
              <a:rPr lang="es-PE" b="1" u="sng" dirty="0" err="1" smtClean="0"/>
              <a:t>Join</a:t>
            </a:r>
            <a:r>
              <a:rPr lang="es-PE" dirty="0" smtClean="0"/>
              <a:t> </a:t>
            </a:r>
            <a:r>
              <a:rPr lang="es-PE" dirty="0"/>
              <a:t>combinar elementos emitidos por dos Observables siempre que se emita un elemento de un Observable durante una ventana de tiempo definida de acuerdo con un elemento emitido por el otro </a:t>
            </a:r>
            <a:r>
              <a:rPr lang="es-PE" dirty="0" smtClean="0"/>
              <a:t>Observable.</a:t>
            </a:r>
            <a:endParaRPr lang="es-PE" dirty="0"/>
          </a:p>
        </p:txBody>
      </p:sp>
    </p:spTree>
    <p:extLst>
      <p:ext uri="{BB962C8B-B14F-4D97-AF65-F5344CB8AC3E}">
        <p14:creationId xmlns:p14="http://schemas.microsoft.com/office/powerpoint/2010/main" val="717532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5510226"/>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Combining</a:t>
            </a:r>
            <a:r>
              <a:rPr lang="es-PE" b="1" u="sng" dirty="0"/>
              <a:t> </a:t>
            </a:r>
            <a:r>
              <a:rPr lang="es-PE" b="1" u="sng" dirty="0" smtClean="0"/>
              <a:t>Observables</a:t>
            </a:r>
          </a:p>
          <a:p>
            <a:pPr algn="just"/>
            <a:r>
              <a:rPr lang="es-PE" dirty="0" smtClean="0"/>
              <a:t>Operadores que trabajan con múltiples Observables de origen para crear un solo Observable</a:t>
            </a:r>
          </a:p>
          <a:p>
            <a:pPr algn="just"/>
            <a:r>
              <a:rPr lang="es-PE" b="1" u="sng" dirty="0" err="1" smtClean="0"/>
              <a:t>Merge</a:t>
            </a:r>
            <a:r>
              <a:rPr lang="es-PE" dirty="0" smtClean="0"/>
              <a:t> </a:t>
            </a:r>
            <a:r>
              <a:rPr lang="es-PE" dirty="0"/>
              <a:t>combine múltiples Observables en uno fusionando sus emisiones</a:t>
            </a:r>
          </a:p>
          <a:p>
            <a:pPr algn="just"/>
            <a:r>
              <a:rPr lang="es-PE" b="1" u="sng" dirty="0" err="1" smtClean="0"/>
              <a:t>StartWith</a:t>
            </a:r>
            <a:r>
              <a:rPr lang="es-PE" dirty="0" smtClean="0"/>
              <a:t> </a:t>
            </a:r>
            <a:r>
              <a:rPr lang="es-PE" dirty="0"/>
              <a:t>emite una secuencia específica de elementos antes de comenzar a emitir los elementos desde la fuente Observable</a:t>
            </a:r>
          </a:p>
          <a:p>
            <a:pPr algn="just"/>
            <a:r>
              <a:rPr lang="es-PE" b="1" u="sng" dirty="0" err="1" smtClean="0"/>
              <a:t>Switch</a:t>
            </a:r>
            <a:r>
              <a:rPr lang="es-PE" dirty="0" smtClean="0"/>
              <a:t> </a:t>
            </a:r>
            <a:r>
              <a:rPr lang="es-PE" dirty="0"/>
              <a:t>convierta un Observable que emite Observables en un solo Observable que emite los elementos emitidos por el Observable emitido más recientemente.</a:t>
            </a:r>
          </a:p>
          <a:p>
            <a:pPr algn="just"/>
            <a:r>
              <a:rPr lang="es-PE" b="1" u="sng" dirty="0" smtClean="0"/>
              <a:t>Zip</a:t>
            </a:r>
            <a:r>
              <a:rPr lang="es-PE" dirty="0" smtClean="0"/>
              <a:t> </a:t>
            </a:r>
            <a:r>
              <a:rPr lang="es-PE" dirty="0"/>
              <a:t>combine las emisiones de múltiples Observables a través de una función específica y </a:t>
            </a:r>
            <a:r>
              <a:rPr lang="es-PE" dirty="0" smtClean="0"/>
              <a:t>emite </a:t>
            </a:r>
            <a:r>
              <a:rPr lang="es-PE" dirty="0"/>
              <a:t>elementos únicos para cada combinación en función de los resultados de esta </a:t>
            </a:r>
            <a:r>
              <a:rPr lang="es-PE" dirty="0" smtClean="0"/>
              <a:t>función.</a:t>
            </a:r>
          </a:p>
        </p:txBody>
      </p:sp>
    </p:spTree>
    <p:extLst>
      <p:ext uri="{BB962C8B-B14F-4D97-AF65-F5344CB8AC3E}">
        <p14:creationId xmlns:p14="http://schemas.microsoft.com/office/powerpoint/2010/main" val="2061038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3343479"/>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Error </a:t>
            </a:r>
            <a:r>
              <a:rPr lang="es-PE" b="1" u="sng" dirty="0" err="1"/>
              <a:t>Handling</a:t>
            </a:r>
            <a:r>
              <a:rPr lang="es-PE" b="1" u="sng" dirty="0"/>
              <a:t> </a:t>
            </a:r>
            <a:r>
              <a:rPr lang="es-PE" b="1" u="sng" dirty="0" err="1" smtClean="0"/>
              <a:t>Operators</a:t>
            </a:r>
            <a:endParaRPr lang="es-PE" b="1" u="sng" dirty="0" smtClean="0"/>
          </a:p>
          <a:p>
            <a:pPr algn="just"/>
            <a:r>
              <a:rPr lang="es-PE" dirty="0"/>
              <a:t>Operadores que ayudan a recuperarse de las notificaciones de error de un </a:t>
            </a:r>
            <a:r>
              <a:rPr lang="es-PE" dirty="0" smtClean="0"/>
              <a:t>observable</a:t>
            </a:r>
          </a:p>
          <a:p>
            <a:pPr algn="just"/>
            <a:r>
              <a:rPr lang="es-PE" b="1" u="sng" dirty="0" smtClean="0"/>
              <a:t>Catch</a:t>
            </a:r>
            <a:r>
              <a:rPr lang="es-PE" dirty="0" smtClean="0"/>
              <a:t> </a:t>
            </a:r>
            <a:r>
              <a:rPr lang="es-PE" dirty="0"/>
              <a:t>recuperarse de una notificación </a:t>
            </a:r>
            <a:r>
              <a:rPr lang="es-PE" dirty="0" err="1"/>
              <a:t>onError</a:t>
            </a:r>
            <a:r>
              <a:rPr lang="es-PE" dirty="0"/>
              <a:t> al continuar la secuencia sin error</a:t>
            </a:r>
          </a:p>
          <a:p>
            <a:pPr algn="just"/>
            <a:r>
              <a:rPr lang="es-PE" b="1" u="sng" dirty="0" err="1" smtClean="0"/>
              <a:t>Retry</a:t>
            </a:r>
            <a:r>
              <a:rPr lang="es-PE" dirty="0" smtClean="0"/>
              <a:t> </a:t>
            </a:r>
            <a:r>
              <a:rPr lang="es-PE" dirty="0"/>
              <a:t>si un Observable de origen envía una notificación </a:t>
            </a:r>
            <a:r>
              <a:rPr lang="es-PE" dirty="0" err="1"/>
              <a:t>onError</a:t>
            </a:r>
            <a:r>
              <a:rPr lang="es-PE" dirty="0"/>
              <a:t>, vuelva a suscribirse con la esperanza de que se complete sin error</a:t>
            </a:r>
            <a:endParaRPr lang="es-PE" dirty="0" smtClean="0"/>
          </a:p>
        </p:txBody>
      </p:sp>
    </p:spTree>
    <p:extLst>
      <p:ext uri="{BB962C8B-B14F-4D97-AF65-F5344CB8AC3E}">
        <p14:creationId xmlns:p14="http://schemas.microsoft.com/office/powerpoint/2010/main" val="185967710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833118"/>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Observable </a:t>
            </a:r>
            <a:r>
              <a:rPr lang="es-PE" b="1" u="sng" dirty="0" err="1"/>
              <a:t>Utility</a:t>
            </a:r>
            <a:r>
              <a:rPr lang="es-PE" b="1" u="sng" dirty="0"/>
              <a:t> </a:t>
            </a:r>
            <a:r>
              <a:rPr lang="es-PE" b="1" u="sng" dirty="0" err="1" smtClean="0"/>
              <a:t>Operators</a:t>
            </a:r>
            <a:endParaRPr lang="es-PE" b="1" u="sng" dirty="0" smtClean="0"/>
          </a:p>
          <a:p>
            <a:pPr algn="just"/>
            <a:r>
              <a:rPr lang="es-PE" dirty="0"/>
              <a:t>Una caja de herramientas de operadores útiles para trabajar con </a:t>
            </a:r>
            <a:r>
              <a:rPr lang="es-PE" dirty="0" smtClean="0"/>
              <a:t>Observables</a:t>
            </a:r>
          </a:p>
          <a:p>
            <a:pPr algn="just"/>
            <a:r>
              <a:rPr lang="es-PE" b="1" u="sng" dirty="0" err="1" smtClean="0"/>
              <a:t>Delay</a:t>
            </a:r>
            <a:r>
              <a:rPr lang="es-PE" dirty="0" smtClean="0"/>
              <a:t> </a:t>
            </a:r>
            <a:r>
              <a:rPr lang="es-PE" dirty="0"/>
              <a:t>desplaza las emisiones de un observable hacia adelante en el tiempo en una cantidad particular</a:t>
            </a:r>
          </a:p>
          <a:p>
            <a:pPr algn="just"/>
            <a:r>
              <a:rPr lang="es-PE" b="1" u="sng" dirty="0" smtClean="0"/>
              <a:t>Do</a:t>
            </a:r>
            <a:r>
              <a:rPr lang="es-PE" dirty="0" smtClean="0"/>
              <a:t> </a:t>
            </a:r>
            <a:r>
              <a:rPr lang="es-PE" dirty="0"/>
              <a:t>registre una acción para realizar una variedad de eventos de ciclo de vida observables</a:t>
            </a:r>
          </a:p>
          <a:p>
            <a:pPr algn="just"/>
            <a:r>
              <a:rPr lang="es-PE" b="1" u="sng" dirty="0" err="1"/>
              <a:t>Materialize</a:t>
            </a:r>
            <a:r>
              <a:rPr lang="es-PE" b="1" u="sng" dirty="0"/>
              <a:t>/</a:t>
            </a:r>
            <a:r>
              <a:rPr lang="es-PE" b="1" u="sng" dirty="0" err="1"/>
              <a:t>Dematerialize</a:t>
            </a:r>
            <a:r>
              <a:rPr lang="es-PE" dirty="0"/>
              <a:t> representa los elementos emitidos y las notificaciones enviadas como elementos emitidos, o revierta este proceso</a:t>
            </a:r>
          </a:p>
          <a:p>
            <a:pPr algn="just"/>
            <a:r>
              <a:rPr lang="es-PE" b="1" u="sng" dirty="0" err="1" smtClean="0"/>
              <a:t>ObserveOn</a:t>
            </a:r>
            <a:r>
              <a:rPr lang="es-PE" dirty="0" smtClean="0"/>
              <a:t> </a:t>
            </a:r>
            <a:r>
              <a:rPr lang="es-PE" dirty="0"/>
              <a:t>especifique el planificador en el que un observador observará este </a:t>
            </a:r>
            <a:r>
              <a:rPr lang="es-PE" dirty="0" smtClean="0"/>
              <a:t>Observable</a:t>
            </a:r>
            <a:endParaRPr lang="es-PE" dirty="0"/>
          </a:p>
        </p:txBody>
      </p:sp>
    </p:spTree>
    <p:extLst>
      <p:ext uri="{BB962C8B-B14F-4D97-AF65-F5344CB8AC3E}">
        <p14:creationId xmlns:p14="http://schemas.microsoft.com/office/powerpoint/2010/main" val="314501579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833118"/>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Observable </a:t>
            </a:r>
            <a:r>
              <a:rPr lang="es-PE" b="1" u="sng" dirty="0" err="1"/>
              <a:t>Utility</a:t>
            </a:r>
            <a:r>
              <a:rPr lang="es-PE" b="1" u="sng" dirty="0"/>
              <a:t> </a:t>
            </a:r>
            <a:r>
              <a:rPr lang="es-PE" b="1" u="sng" dirty="0" err="1" smtClean="0"/>
              <a:t>Operators</a:t>
            </a:r>
            <a:endParaRPr lang="es-PE" b="1" u="sng" dirty="0" smtClean="0"/>
          </a:p>
          <a:p>
            <a:pPr algn="just"/>
            <a:r>
              <a:rPr lang="es-PE" dirty="0"/>
              <a:t>Una caja de herramientas de operadores útiles para trabajar con </a:t>
            </a:r>
            <a:r>
              <a:rPr lang="es-PE" dirty="0" smtClean="0"/>
              <a:t>Observables</a:t>
            </a:r>
          </a:p>
          <a:p>
            <a:pPr algn="just"/>
            <a:r>
              <a:rPr lang="es-PE" b="1" u="sng" dirty="0" err="1" smtClean="0"/>
              <a:t>Serialize</a:t>
            </a:r>
            <a:r>
              <a:rPr lang="es-PE" dirty="0" smtClean="0"/>
              <a:t> </a:t>
            </a:r>
            <a:r>
              <a:rPr lang="es-PE" dirty="0"/>
              <a:t>obligar a un Observable a hacer llamadas en serie y a portarse bien</a:t>
            </a:r>
          </a:p>
          <a:p>
            <a:pPr algn="just"/>
            <a:r>
              <a:rPr lang="es-PE" b="1" u="sng" dirty="0" smtClean="0"/>
              <a:t>Suscribe</a:t>
            </a:r>
            <a:r>
              <a:rPr lang="es-PE" dirty="0" smtClean="0"/>
              <a:t> operar </a:t>
            </a:r>
            <a:r>
              <a:rPr lang="es-PE" dirty="0"/>
              <a:t>sobre las emisiones y notificaciones de un observable</a:t>
            </a:r>
          </a:p>
          <a:p>
            <a:pPr algn="just"/>
            <a:r>
              <a:rPr lang="es-PE" b="1" u="sng" dirty="0" err="1" smtClean="0"/>
              <a:t>SubscribeOn</a:t>
            </a:r>
            <a:r>
              <a:rPr lang="es-PE" dirty="0" smtClean="0"/>
              <a:t> </a:t>
            </a:r>
            <a:r>
              <a:rPr lang="es-PE" dirty="0"/>
              <a:t>especifique el planificador que un Observable debe usar cuando está suscrito</a:t>
            </a:r>
          </a:p>
          <a:p>
            <a:pPr algn="just"/>
            <a:r>
              <a:rPr lang="es-PE" b="1" u="sng" dirty="0" err="1" smtClean="0"/>
              <a:t>TimeInterval</a:t>
            </a:r>
            <a:r>
              <a:rPr lang="es-PE" dirty="0" smtClean="0"/>
              <a:t> convierte </a:t>
            </a:r>
            <a:r>
              <a:rPr lang="es-PE" dirty="0"/>
              <a:t>un observable que emite elementos en uno que emite indicaciones del tiempo transcurrido entre esas </a:t>
            </a:r>
            <a:r>
              <a:rPr lang="es-PE" dirty="0" smtClean="0"/>
              <a:t>emisiones</a:t>
            </a:r>
            <a:endParaRPr lang="es-PE" dirty="0"/>
          </a:p>
        </p:txBody>
      </p:sp>
    </p:spTree>
    <p:extLst>
      <p:ext uri="{BB962C8B-B14F-4D97-AF65-F5344CB8AC3E}">
        <p14:creationId xmlns:p14="http://schemas.microsoft.com/office/powerpoint/2010/main" val="145697892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088299"/>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Observable </a:t>
            </a:r>
            <a:r>
              <a:rPr lang="es-PE" b="1" u="sng" dirty="0" err="1"/>
              <a:t>Utility</a:t>
            </a:r>
            <a:r>
              <a:rPr lang="es-PE" b="1" u="sng" dirty="0"/>
              <a:t> </a:t>
            </a:r>
            <a:r>
              <a:rPr lang="es-PE" b="1" u="sng" dirty="0" err="1" smtClean="0"/>
              <a:t>Operators</a:t>
            </a:r>
            <a:endParaRPr lang="es-PE" b="1" u="sng" dirty="0" smtClean="0"/>
          </a:p>
          <a:p>
            <a:pPr algn="just"/>
            <a:r>
              <a:rPr lang="es-PE" dirty="0"/>
              <a:t>Una caja de herramientas de operadores útiles para trabajar con </a:t>
            </a:r>
            <a:r>
              <a:rPr lang="es-PE" dirty="0" smtClean="0"/>
              <a:t>Observables</a:t>
            </a:r>
          </a:p>
          <a:p>
            <a:pPr algn="just"/>
            <a:r>
              <a:rPr lang="es-PE" b="1" u="sng" dirty="0" err="1" smtClean="0"/>
              <a:t>TimeOut</a:t>
            </a:r>
            <a:r>
              <a:rPr lang="es-PE" dirty="0" smtClean="0"/>
              <a:t> </a:t>
            </a:r>
            <a:r>
              <a:rPr lang="es-PE" dirty="0"/>
              <a:t>refleje la fuente Observable, pero emita una notificación de error si transcurre un período de tiempo determinado sin ningún elemento emitido</a:t>
            </a:r>
          </a:p>
          <a:p>
            <a:pPr algn="just"/>
            <a:r>
              <a:rPr lang="es-PE" b="1" u="sng" dirty="0" err="1" smtClean="0"/>
              <a:t>TimeStamp</a:t>
            </a:r>
            <a:r>
              <a:rPr lang="es-PE" dirty="0" smtClean="0"/>
              <a:t> </a:t>
            </a:r>
            <a:r>
              <a:rPr lang="es-PE" dirty="0"/>
              <a:t>adjunte una marca de tiempo a cada elemento emitido por un observable</a:t>
            </a:r>
          </a:p>
          <a:p>
            <a:pPr algn="just"/>
            <a:r>
              <a:rPr lang="es-PE" b="1" u="sng" dirty="0" err="1" smtClean="0"/>
              <a:t>Using</a:t>
            </a:r>
            <a:r>
              <a:rPr lang="es-PE" dirty="0" smtClean="0"/>
              <a:t> </a:t>
            </a:r>
            <a:r>
              <a:rPr lang="es-PE" dirty="0"/>
              <a:t>cree un recurso desechable que tenga la misma vida útil que el Observable</a:t>
            </a:r>
            <a:endParaRPr lang="es-PE" dirty="0" smtClean="0"/>
          </a:p>
        </p:txBody>
      </p:sp>
    </p:spTree>
    <p:extLst>
      <p:ext uri="{BB962C8B-B14F-4D97-AF65-F5344CB8AC3E}">
        <p14:creationId xmlns:p14="http://schemas.microsoft.com/office/powerpoint/2010/main" val="128543151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5171672"/>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Conditional</a:t>
            </a:r>
            <a:r>
              <a:rPr lang="es-PE" b="1" u="sng" dirty="0"/>
              <a:t> and </a:t>
            </a:r>
            <a:r>
              <a:rPr lang="es-PE" b="1" u="sng" dirty="0" err="1"/>
              <a:t>Boolean</a:t>
            </a:r>
            <a:r>
              <a:rPr lang="es-PE" b="1" u="sng" dirty="0"/>
              <a:t> </a:t>
            </a:r>
            <a:r>
              <a:rPr lang="es-PE" b="1" u="sng" dirty="0" err="1"/>
              <a:t>Operators</a:t>
            </a:r>
            <a:endParaRPr lang="es-PE" b="1" u="sng" dirty="0"/>
          </a:p>
          <a:p>
            <a:pPr algn="just"/>
            <a:r>
              <a:rPr lang="es-PE" dirty="0"/>
              <a:t>Operadores que evalúan uno o más Observables o elementos emitidos por </a:t>
            </a:r>
            <a:r>
              <a:rPr lang="es-PE" dirty="0" smtClean="0"/>
              <a:t>Observables</a:t>
            </a:r>
          </a:p>
          <a:p>
            <a:pPr algn="just"/>
            <a:r>
              <a:rPr lang="es-PE" b="1" u="sng" dirty="0" err="1" smtClean="0"/>
              <a:t>All</a:t>
            </a:r>
            <a:r>
              <a:rPr lang="es-PE" dirty="0" smtClean="0"/>
              <a:t> </a:t>
            </a:r>
            <a:r>
              <a:rPr lang="es-PE" dirty="0"/>
              <a:t>determine si todos los elementos emitidos por un observable cumplen con algunos criterios</a:t>
            </a:r>
          </a:p>
          <a:p>
            <a:pPr algn="just"/>
            <a:r>
              <a:rPr lang="es-PE" b="1" u="sng" dirty="0" err="1" smtClean="0"/>
              <a:t>Amb</a:t>
            </a:r>
            <a:r>
              <a:rPr lang="es-PE" dirty="0" smtClean="0"/>
              <a:t> </a:t>
            </a:r>
            <a:r>
              <a:rPr lang="es-PE" dirty="0"/>
              <a:t>dado dos o más Observables de origen, emite todos los elementos desde solo el primero de estos Observables para emitir un elemento</a:t>
            </a:r>
          </a:p>
          <a:p>
            <a:pPr algn="just"/>
            <a:r>
              <a:rPr lang="es-PE" b="1" u="sng" dirty="0" err="1" smtClean="0"/>
              <a:t>Contains</a:t>
            </a:r>
            <a:r>
              <a:rPr lang="es-PE" dirty="0" smtClean="0"/>
              <a:t> </a:t>
            </a:r>
            <a:r>
              <a:rPr lang="es-PE" dirty="0"/>
              <a:t>determina si un Observable emite un artículo en particular o no</a:t>
            </a:r>
          </a:p>
          <a:p>
            <a:pPr algn="just"/>
            <a:r>
              <a:rPr lang="es-PE" b="1" u="sng" dirty="0" err="1" smtClean="0"/>
              <a:t>DefaultIfEmpty</a:t>
            </a:r>
            <a:r>
              <a:rPr lang="es-PE" dirty="0" smtClean="0"/>
              <a:t> </a:t>
            </a:r>
            <a:r>
              <a:rPr lang="es-PE" dirty="0"/>
              <a:t>emite elementos del Observable de origen, o un elemento predeterminado si el Observable de origen no emite </a:t>
            </a:r>
            <a:r>
              <a:rPr lang="es-PE" dirty="0" smtClean="0"/>
              <a:t>nada</a:t>
            </a:r>
            <a:endParaRPr lang="es-PE" dirty="0"/>
          </a:p>
        </p:txBody>
      </p:sp>
    </p:spTree>
    <p:extLst>
      <p:ext uri="{BB962C8B-B14F-4D97-AF65-F5344CB8AC3E}">
        <p14:creationId xmlns:p14="http://schemas.microsoft.com/office/powerpoint/2010/main" val="6510085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5577937"/>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Conditional</a:t>
            </a:r>
            <a:r>
              <a:rPr lang="es-PE" b="1" u="sng" dirty="0"/>
              <a:t> and </a:t>
            </a:r>
            <a:r>
              <a:rPr lang="es-PE" b="1" u="sng" dirty="0" err="1"/>
              <a:t>Boolean</a:t>
            </a:r>
            <a:r>
              <a:rPr lang="es-PE" b="1" u="sng" dirty="0"/>
              <a:t> </a:t>
            </a:r>
            <a:r>
              <a:rPr lang="es-PE" b="1" u="sng" dirty="0" err="1"/>
              <a:t>Operators</a:t>
            </a:r>
            <a:endParaRPr lang="es-PE" b="1" u="sng" dirty="0"/>
          </a:p>
          <a:p>
            <a:pPr algn="just"/>
            <a:r>
              <a:rPr lang="es-PE" dirty="0"/>
              <a:t>Operadores que evalúan uno o más Observables o elementos emitidos por </a:t>
            </a:r>
            <a:r>
              <a:rPr lang="es-PE" dirty="0" smtClean="0"/>
              <a:t>Observables</a:t>
            </a:r>
          </a:p>
          <a:p>
            <a:pPr algn="just"/>
            <a:r>
              <a:rPr lang="es-PE" b="1" u="sng" dirty="0" err="1" smtClean="0"/>
              <a:t>SequenceEqual</a:t>
            </a:r>
            <a:r>
              <a:rPr lang="es-PE" dirty="0" smtClean="0"/>
              <a:t> </a:t>
            </a:r>
            <a:r>
              <a:rPr lang="es-PE" dirty="0"/>
              <a:t>determina si dos Observables emiten la misma secuencia de elementos</a:t>
            </a:r>
          </a:p>
          <a:p>
            <a:pPr algn="just"/>
            <a:r>
              <a:rPr lang="es-PE" b="1" u="sng" dirty="0" err="1" smtClean="0"/>
              <a:t>SkipUntil</a:t>
            </a:r>
            <a:r>
              <a:rPr lang="es-PE" dirty="0" smtClean="0"/>
              <a:t> </a:t>
            </a:r>
            <a:r>
              <a:rPr lang="es-PE" dirty="0"/>
              <a:t>descarta los elementos emitidos por un observable hasta que un segundo observable emita un elemento</a:t>
            </a:r>
          </a:p>
          <a:p>
            <a:pPr algn="just"/>
            <a:r>
              <a:rPr lang="es-PE" b="1" u="sng" dirty="0" err="1" smtClean="0"/>
              <a:t>SkipWhile</a:t>
            </a:r>
            <a:r>
              <a:rPr lang="es-PE" dirty="0" smtClean="0"/>
              <a:t> </a:t>
            </a:r>
            <a:r>
              <a:rPr lang="es-PE" dirty="0"/>
              <a:t>descarta los elementos emitidos por un observable hasta que una condición específica se vuelva falsa</a:t>
            </a:r>
          </a:p>
          <a:p>
            <a:pPr algn="just"/>
            <a:r>
              <a:rPr lang="es-PE" b="1" u="sng" dirty="0" err="1" smtClean="0"/>
              <a:t>TakeUntil</a:t>
            </a:r>
            <a:r>
              <a:rPr lang="es-PE" dirty="0" smtClean="0"/>
              <a:t> </a:t>
            </a:r>
            <a:r>
              <a:rPr lang="es-PE" dirty="0"/>
              <a:t>descarta los elementos emitidos por un Observable después de que un segundo Observable emite un elemento o termina</a:t>
            </a:r>
          </a:p>
          <a:p>
            <a:pPr algn="just"/>
            <a:r>
              <a:rPr lang="es-PE" b="1" u="sng" dirty="0" err="1" smtClean="0"/>
              <a:t>TakeWhile</a:t>
            </a:r>
            <a:r>
              <a:rPr lang="es-PE" dirty="0" smtClean="0"/>
              <a:t> </a:t>
            </a:r>
            <a:r>
              <a:rPr lang="es-PE" dirty="0"/>
              <a:t>descarta los elementos emitidos por un observable después de que una condición específica se vuelva falsa</a:t>
            </a:r>
            <a:endParaRPr lang="es-PE" dirty="0" smtClean="0"/>
          </a:p>
        </p:txBody>
      </p:sp>
    </p:spTree>
    <p:extLst>
      <p:ext uri="{BB962C8B-B14F-4D97-AF65-F5344CB8AC3E}">
        <p14:creationId xmlns:p14="http://schemas.microsoft.com/office/powerpoint/2010/main" val="172289276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Programming</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02058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Definición</a:t>
            </a:r>
            <a:endParaRPr lang="es-PE" b="1" u="sng" dirty="0"/>
          </a:p>
          <a:p>
            <a:pPr algn="just"/>
            <a:r>
              <a:rPr lang="es-PE" dirty="0"/>
              <a:t>La programación </a:t>
            </a:r>
            <a:r>
              <a:rPr lang="es-PE" dirty="0" smtClean="0"/>
              <a:t>Reactiva </a:t>
            </a:r>
            <a:r>
              <a:rPr lang="es-PE" dirty="0"/>
              <a:t>es un concepto </a:t>
            </a:r>
            <a:r>
              <a:rPr lang="es-PE" dirty="0" smtClean="0"/>
              <a:t>nuevo que actualmente va ganando </a:t>
            </a:r>
            <a:r>
              <a:rPr lang="es-PE" dirty="0"/>
              <a:t>muchos </a:t>
            </a:r>
            <a:r>
              <a:rPr lang="es-PE" dirty="0" smtClean="0"/>
              <a:t>adeptos. Esta basado en el patrón </a:t>
            </a:r>
            <a:r>
              <a:rPr lang="es-PE" dirty="0" err="1" smtClean="0"/>
              <a:t>Observer</a:t>
            </a:r>
            <a:r>
              <a:rPr lang="es-PE" dirty="0" smtClean="0"/>
              <a:t>, tomando además las mejores practicas del patrón </a:t>
            </a:r>
            <a:r>
              <a:rPr lang="es-PE" dirty="0" err="1" smtClean="0"/>
              <a:t>Iterator</a:t>
            </a:r>
            <a:r>
              <a:rPr lang="es-PE" dirty="0" smtClean="0"/>
              <a:t> y la programación funcional.</a:t>
            </a:r>
          </a:p>
          <a:p>
            <a:pPr algn="just"/>
            <a:r>
              <a:rPr lang="es-PE" dirty="0"/>
              <a:t>La programación Reactiva </a:t>
            </a:r>
            <a:r>
              <a:rPr lang="es-PE" dirty="0" smtClean="0"/>
              <a:t>se orienta </a:t>
            </a:r>
            <a:r>
              <a:rPr lang="es-PE" dirty="0"/>
              <a:t>al manejo de </a:t>
            </a:r>
            <a:r>
              <a:rPr lang="es-PE" dirty="0" err="1"/>
              <a:t>streams</a:t>
            </a:r>
            <a:r>
              <a:rPr lang="es-PE" dirty="0"/>
              <a:t> de datos asíncronos y la propagación del cambio. </a:t>
            </a:r>
            <a:endParaRPr lang="es-PE" dirty="0" smtClean="0"/>
          </a:p>
          <a:p>
            <a:pPr algn="just"/>
            <a:r>
              <a:rPr lang="es-PE" b="1" u="sng" dirty="0" err="1" smtClean="0"/>
              <a:t>Stream</a:t>
            </a:r>
            <a:endParaRPr lang="es-PE" b="1" u="sng" dirty="0"/>
          </a:p>
          <a:p>
            <a:pPr algn="just"/>
            <a:r>
              <a:rPr lang="es-PE" dirty="0"/>
              <a:t>Un </a:t>
            </a:r>
            <a:r>
              <a:rPr lang="es-PE" dirty="0" err="1"/>
              <a:t>stream</a:t>
            </a:r>
            <a:r>
              <a:rPr lang="es-PE" dirty="0"/>
              <a:t> es un flujo de datos y tradicionalmente los </a:t>
            </a:r>
            <a:r>
              <a:rPr lang="es-PE" dirty="0" err="1"/>
              <a:t>streams</a:t>
            </a:r>
            <a:r>
              <a:rPr lang="es-PE" dirty="0"/>
              <a:t> han estado </a:t>
            </a:r>
            <a:r>
              <a:rPr lang="es-PE" dirty="0" smtClean="0"/>
              <a:t>asociados a operaciones del tipo </a:t>
            </a:r>
            <a:r>
              <a:rPr lang="es-PE" dirty="0"/>
              <a:t>I/O como lectura/escritura de ficheros o </a:t>
            </a:r>
            <a:r>
              <a:rPr lang="es-PE" dirty="0" err="1"/>
              <a:t>querys</a:t>
            </a:r>
            <a:r>
              <a:rPr lang="es-PE" dirty="0"/>
              <a:t> a base de datos</a:t>
            </a:r>
            <a:r>
              <a:rPr lang="es-PE" dirty="0" smtClean="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4494564"/>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Mathematical</a:t>
            </a:r>
            <a:r>
              <a:rPr lang="es-PE" b="1" u="sng" dirty="0"/>
              <a:t> and </a:t>
            </a:r>
            <a:r>
              <a:rPr lang="es-PE" b="1" u="sng" dirty="0" err="1"/>
              <a:t>Aggregate</a:t>
            </a:r>
            <a:r>
              <a:rPr lang="es-PE" b="1" u="sng" dirty="0"/>
              <a:t> </a:t>
            </a:r>
            <a:r>
              <a:rPr lang="es-PE" b="1" u="sng" dirty="0" err="1"/>
              <a:t>Operators</a:t>
            </a:r>
            <a:endParaRPr lang="es-PE" b="1" u="sng" dirty="0"/>
          </a:p>
          <a:p>
            <a:pPr algn="just"/>
            <a:r>
              <a:rPr lang="es-PE" dirty="0"/>
              <a:t>Operadores que operan en toda la secuencia de elementos emitidos por un </a:t>
            </a:r>
            <a:r>
              <a:rPr lang="es-PE" dirty="0" smtClean="0"/>
              <a:t>observable</a:t>
            </a:r>
          </a:p>
          <a:p>
            <a:pPr algn="just"/>
            <a:r>
              <a:rPr lang="es-PE" b="1" u="sng" dirty="0" err="1" smtClean="0"/>
              <a:t>Average</a:t>
            </a:r>
            <a:r>
              <a:rPr lang="es-PE" dirty="0" smtClean="0"/>
              <a:t> </a:t>
            </a:r>
            <a:r>
              <a:rPr lang="es-PE" dirty="0"/>
              <a:t>calcula el promedio de números emitidos por un observable y emite este promedio</a:t>
            </a:r>
          </a:p>
          <a:p>
            <a:pPr algn="just"/>
            <a:r>
              <a:rPr lang="es-PE" b="1" u="sng" dirty="0" err="1" smtClean="0"/>
              <a:t>Concat</a:t>
            </a:r>
            <a:r>
              <a:rPr lang="es-PE" dirty="0" smtClean="0"/>
              <a:t> </a:t>
            </a:r>
            <a:r>
              <a:rPr lang="es-PE" dirty="0"/>
              <a:t>emite las emisiones de dos o más observables sin intercalarlas</a:t>
            </a:r>
          </a:p>
          <a:p>
            <a:pPr algn="just"/>
            <a:r>
              <a:rPr lang="es-PE" b="1" u="sng" dirty="0" err="1" smtClean="0"/>
              <a:t>Count</a:t>
            </a:r>
            <a:r>
              <a:rPr lang="es-PE" dirty="0" smtClean="0"/>
              <a:t> </a:t>
            </a:r>
            <a:r>
              <a:rPr lang="es-PE" dirty="0"/>
              <a:t>cuenta el número de elementos emitidos por la fuente Observable y emite solo este valor</a:t>
            </a:r>
          </a:p>
          <a:p>
            <a:pPr algn="just"/>
            <a:r>
              <a:rPr lang="es-PE" b="1" u="sng" dirty="0" smtClean="0"/>
              <a:t>Max</a:t>
            </a:r>
            <a:r>
              <a:rPr lang="es-PE" dirty="0" smtClean="0"/>
              <a:t> </a:t>
            </a:r>
            <a:r>
              <a:rPr lang="es-PE" dirty="0"/>
              <a:t>determina y emite el elemento de valor máximo emitido por un </a:t>
            </a:r>
            <a:r>
              <a:rPr lang="es-PE" dirty="0" smtClean="0"/>
              <a:t>observable</a:t>
            </a:r>
            <a:endParaRPr lang="es-PE" dirty="0"/>
          </a:p>
        </p:txBody>
      </p:sp>
    </p:spTree>
    <p:extLst>
      <p:ext uri="{BB962C8B-B14F-4D97-AF65-F5344CB8AC3E}">
        <p14:creationId xmlns:p14="http://schemas.microsoft.com/office/powerpoint/2010/main" val="34628507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3749744"/>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Mathematical</a:t>
            </a:r>
            <a:r>
              <a:rPr lang="es-PE" b="1" u="sng" dirty="0"/>
              <a:t> and </a:t>
            </a:r>
            <a:r>
              <a:rPr lang="es-PE" b="1" u="sng" dirty="0" err="1"/>
              <a:t>Aggregate</a:t>
            </a:r>
            <a:r>
              <a:rPr lang="es-PE" b="1" u="sng" dirty="0"/>
              <a:t> </a:t>
            </a:r>
            <a:r>
              <a:rPr lang="es-PE" b="1" u="sng" dirty="0" err="1"/>
              <a:t>Operators</a:t>
            </a:r>
            <a:endParaRPr lang="es-PE" b="1" u="sng" dirty="0"/>
          </a:p>
          <a:p>
            <a:pPr algn="just"/>
            <a:r>
              <a:rPr lang="es-PE" dirty="0"/>
              <a:t>Operadores que operan en toda la secuencia de elementos emitidos por un </a:t>
            </a:r>
            <a:r>
              <a:rPr lang="es-PE" dirty="0" smtClean="0"/>
              <a:t>observable</a:t>
            </a:r>
          </a:p>
          <a:p>
            <a:pPr algn="just"/>
            <a:r>
              <a:rPr lang="es-PE" b="1" u="sng" dirty="0" smtClean="0"/>
              <a:t>Min</a:t>
            </a:r>
            <a:r>
              <a:rPr lang="es-PE" dirty="0" smtClean="0"/>
              <a:t> </a:t>
            </a:r>
            <a:r>
              <a:rPr lang="es-PE" dirty="0"/>
              <a:t>determina y emite el elemento de valor mínimo emitido por un observable</a:t>
            </a:r>
          </a:p>
          <a:p>
            <a:pPr algn="just"/>
            <a:r>
              <a:rPr lang="es-PE" b="1" u="sng" dirty="0" smtClean="0"/>
              <a:t>Reduce</a:t>
            </a:r>
            <a:r>
              <a:rPr lang="es-PE" dirty="0" smtClean="0"/>
              <a:t> </a:t>
            </a:r>
            <a:r>
              <a:rPr lang="es-PE" dirty="0"/>
              <a:t>aplica una función a cada elemento emitido por un observable, secuencialmente y emite el valor final</a:t>
            </a:r>
          </a:p>
          <a:p>
            <a:pPr algn="just"/>
            <a:r>
              <a:rPr lang="es-PE" b="1" u="sng" dirty="0" smtClean="0"/>
              <a:t>Sum</a:t>
            </a:r>
            <a:r>
              <a:rPr lang="es-PE" dirty="0" smtClean="0"/>
              <a:t> </a:t>
            </a:r>
            <a:r>
              <a:rPr lang="es-PE" dirty="0"/>
              <a:t>calcule la suma de números emitidos por un observable y emita esta suma</a:t>
            </a:r>
          </a:p>
        </p:txBody>
      </p:sp>
    </p:spTree>
    <p:extLst>
      <p:ext uri="{BB962C8B-B14F-4D97-AF65-F5344CB8AC3E}">
        <p14:creationId xmlns:p14="http://schemas.microsoft.com/office/powerpoint/2010/main" val="389181962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3885166"/>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Backpressure</a:t>
            </a:r>
            <a:r>
              <a:rPr lang="es-PE" b="1" u="sng" dirty="0"/>
              <a:t> </a:t>
            </a:r>
            <a:r>
              <a:rPr lang="es-PE" b="1" u="sng" dirty="0" err="1" smtClean="0"/>
              <a:t>Operators</a:t>
            </a:r>
            <a:endParaRPr lang="es-PE" b="1" u="sng" dirty="0" smtClean="0"/>
          </a:p>
          <a:p>
            <a:pPr algn="just"/>
            <a:r>
              <a:rPr lang="es-PE" dirty="0"/>
              <a:t>Estrategias para hacer frente a los Observables que producen artículos más rápidamente de lo que sus observadores los </a:t>
            </a:r>
            <a:r>
              <a:rPr lang="es-PE" dirty="0" smtClean="0"/>
              <a:t>consumen.</a:t>
            </a:r>
          </a:p>
          <a:p>
            <a:pPr algn="just"/>
            <a:endParaRPr lang="es-PE" b="1" u="sng" dirty="0" smtClean="0"/>
          </a:p>
          <a:p>
            <a:pPr algn="just"/>
            <a:r>
              <a:rPr lang="es-PE" b="1" u="sng" dirty="0" smtClean="0"/>
              <a:t>Por </a:t>
            </a:r>
            <a:r>
              <a:rPr lang="es-PE" b="1" u="sng" dirty="0" err="1"/>
              <a:t>Categoria</a:t>
            </a:r>
            <a:r>
              <a:rPr lang="es-PE" b="1" u="sng" dirty="0"/>
              <a:t>: </a:t>
            </a:r>
            <a:r>
              <a:rPr lang="es-PE" b="1" u="sng" dirty="0" err="1"/>
              <a:t>Operators</a:t>
            </a:r>
            <a:r>
              <a:rPr lang="es-PE" b="1" u="sng" dirty="0"/>
              <a:t> to </a:t>
            </a:r>
            <a:r>
              <a:rPr lang="es-PE" b="1" u="sng" dirty="0" err="1"/>
              <a:t>Convert</a:t>
            </a:r>
            <a:r>
              <a:rPr lang="es-PE" b="1" u="sng" dirty="0"/>
              <a:t> Observables</a:t>
            </a:r>
          </a:p>
          <a:p>
            <a:pPr algn="just"/>
            <a:r>
              <a:rPr lang="es-PE" b="1" u="sng" dirty="0" smtClean="0"/>
              <a:t>To</a:t>
            </a:r>
            <a:r>
              <a:rPr lang="es-PE" dirty="0" smtClean="0"/>
              <a:t> convertir </a:t>
            </a:r>
            <a:r>
              <a:rPr lang="es-PE" dirty="0"/>
              <a:t>un observable en otro objeto o estructura de datos</a:t>
            </a:r>
          </a:p>
          <a:p>
            <a:pPr algn="just"/>
            <a:endParaRPr lang="es-PE" dirty="0" smtClean="0"/>
          </a:p>
          <a:p>
            <a:pPr algn="just"/>
            <a:endParaRPr lang="es-PE" dirty="0" smtClean="0"/>
          </a:p>
        </p:txBody>
      </p:sp>
    </p:spTree>
    <p:extLst>
      <p:ext uri="{BB962C8B-B14F-4D97-AF65-F5344CB8AC3E}">
        <p14:creationId xmlns:p14="http://schemas.microsoft.com/office/powerpoint/2010/main" val="360026418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Operadores</a:t>
            </a:r>
            <a:r>
              <a:rPr lang="en-US" sz="2800" dirty="0"/>
              <a:t> </a:t>
            </a:r>
            <a:r>
              <a:rPr lang="en-US" sz="2800" dirty="0" err="1" smtClean="0"/>
              <a:t>Reactivos</a:t>
            </a:r>
            <a:r>
              <a:rPr lang="en-US" sz="2800" dirty="0" smtClean="0"/>
              <a:t> </a:t>
            </a:r>
            <a:r>
              <a:rPr lang="en-US" sz="2800" dirty="0" err="1" smtClean="0"/>
              <a:t>B</a:t>
            </a:r>
            <a:r>
              <a:rPr lang="en-US" sz="2800" dirty="0" err="1"/>
              <a:t>á</a:t>
            </a:r>
            <a:r>
              <a:rPr lang="en-US" sz="2800" dirty="0" err="1" smtClean="0"/>
              <a:t>sicos</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609704" y="1066862"/>
            <a:ext cx="7918450" cy="5171672"/>
          </a:xfrm>
        </p:spPr>
        <p:txBody>
          <a:bodyPr/>
          <a:lstStyle/>
          <a:p>
            <a:pPr algn="just"/>
            <a:r>
              <a:rPr lang="es-PE" b="1" u="sng" dirty="0"/>
              <a:t>Operadores de </a:t>
            </a:r>
            <a:r>
              <a:rPr lang="es-PE" b="1" u="sng" dirty="0" err="1" smtClean="0"/>
              <a:t>ReactiveX</a:t>
            </a:r>
            <a:endParaRPr lang="es-PE" b="1" u="sng" dirty="0" smtClean="0"/>
          </a:p>
          <a:p>
            <a:pPr algn="just"/>
            <a:r>
              <a:rPr lang="es-PE" b="1" u="sng" dirty="0"/>
              <a:t>Por </a:t>
            </a:r>
            <a:r>
              <a:rPr lang="es-PE" b="1" u="sng" dirty="0" err="1"/>
              <a:t>Categoria</a:t>
            </a:r>
            <a:r>
              <a:rPr lang="es-PE" b="1" u="sng" dirty="0"/>
              <a:t>: </a:t>
            </a:r>
            <a:r>
              <a:rPr lang="es-PE" b="1" u="sng" dirty="0" err="1"/>
              <a:t>Connectable</a:t>
            </a:r>
            <a:r>
              <a:rPr lang="es-PE" b="1" u="sng" dirty="0"/>
              <a:t> Observable </a:t>
            </a:r>
            <a:r>
              <a:rPr lang="es-PE" b="1" u="sng" dirty="0" err="1"/>
              <a:t>Operators</a:t>
            </a:r>
            <a:endParaRPr lang="es-PE" b="1" u="sng" dirty="0"/>
          </a:p>
          <a:p>
            <a:pPr algn="just"/>
            <a:r>
              <a:rPr lang="es-PE" dirty="0"/>
              <a:t>Observables especializados que tienen una dinámica de suscripción controlada con mayor </a:t>
            </a:r>
            <a:r>
              <a:rPr lang="es-PE" dirty="0" smtClean="0"/>
              <a:t>precisión</a:t>
            </a:r>
          </a:p>
          <a:p>
            <a:pPr algn="just"/>
            <a:r>
              <a:rPr lang="es-PE" b="1" u="sng" dirty="0" err="1" smtClean="0"/>
              <a:t>Connect</a:t>
            </a:r>
            <a:r>
              <a:rPr lang="es-PE" dirty="0" smtClean="0"/>
              <a:t> </a:t>
            </a:r>
            <a:r>
              <a:rPr lang="es-PE" dirty="0"/>
              <a:t>​​indique a un observable conectable que comience a emitir elementos a sus suscriptores</a:t>
            </a:r>
          </a:p>
          <a:p>
            <a:pPr algn="just"/>
            <a:r>
              <a:rPr lang="es-PE" b="1" u="sng" dirty="0" err="1" smtClean="0"/>
              <a:t>Publish</a:t>
            </a:r>
            <a:r>
              <a:rPr lang="es-PE" dirty="0" smtClean="0"/>
              <a:t> </a:t>
            </a:r>
            <a:r>
              <a:rPr lang="es-PE" dirty="0"/>
              <a:t>convierte un observable ordinario en un observable conectable</a:t>
            </a:r>
          </a:p>
          <a:p>
            <a:pPr algn="just"/>
            <a:r>
              <a:rPr lang="es-PE" b="1" u="sng" dirty="0" err="1" smtClean="0"/>
              <a:t>RefCount</a:t>
            </a:r>
            <a:r>
              <a:rPr lang="es-PE" dirty="0" smtClean="0"/>
              <a:t> </a:t>
            </a:r>
            <a:r>
              <a:rPr lang="es-PE" dirty="0"/>
              <a:t>haga que un observable conectable se comporte como un observable ordinario</a:t>
            </a:r>
          </a:p>
          <a:p>
            <a:pPr algn="just"/>
            <a:r>
              <a:rPr lang="es-PE" b="1" u="sng" dirty="0" smtClean="0"/>
              <a:t>Replay</a:t>
            </a:r>
            <a:r>
              <a:rPr lang="es-PE" dirty="0" smtClean="0"/>
              <a:t> </a:t>
            </a:r>
            <a:r>
              <a:rPr lang="es-PE" dirty="0"/>
              <a:t>asegúrese de que todos los observadores vean la misma secuencia de elementos emitidos, incluso si se suscriben después de que el Observable haya comenzado a emitir elementos</a:t>
            </a:r>
          </a:p>
        </p:txBody>
      </p:sp>
    </p:spTree>
    <p:extLst>
      <p:ext uri="{BB962C8B-B14F-4D97-AF65-F5344CB8AC3E}">
        <p14:creationId xmlns:p14="http://schemas.microsoft.com/office/powerpoint/2010/main" val="35809046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Flowables</a:t>
            </a:r>
            <a:r>
              <a:rPr lang="en-US" sz="2800" dirty="0"/>
              <a:t> y Backpressure</a:t>
            </a:r>
            <a:r>
              <a:rPr lang="es-PE" altLang="zh-CN" sz="2800" dirty="0">
                <a:ea typeface="SimSun" pitchFamily="2" charset="-122"/>
              </a:rPr>
              <a:t/>
            </a:r>
            <a:br>
              <a:rPr lang="es-PE" altLang="zh-CN" sz="2800" dirty="0">
                <a:ea typeface="SimSun" pitchFamily="2" charset="-122"/>
              </a:rPr>
            </a:b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533506" y="1143060"/>
            <a:ext cx="7918450" cy="4359142"/>
          </a:xfrm>
        </p:spPr>
        <p:txBody>
          <a:bodyPr/>
          <a:lstStyle/>
          <a:p>
            <a:pPr algn="just"/>
            <a:r>
              <a:rPr lang="es-PE" b="1" u="sng" dirty="0" err="1"/>
              <a:t>Flowables</a:t>
            </a:r>
            <a:endParaRPr lang="es-PE" b="1" u="sng" dirty="0" smtClean="0"/>
          </a:p>
          <a:p>
            <a:pPr algn="just"/>
            <a:r>
              <a:rPr lang="es-PE" dirty="0"/>
              <a:t>El funcionamiento de los </a:t>
            </a:r>
            <a:r>
              <a:rPr lang="es-PE" dirty="0" err="1"/>
              <a:t>Flowables</a:t>
            </a:r>
            <a:r>
              <a:rPr lang="es-PE" dirty="0"/>
              <a:t> es muy similar al de los Observables, pero con una diferencia importante: los </a:t>
            </a:r>
            <a:r>
              <a:rPr lang="es-PE" dirty="0" err="1"/>
              <a:t>Flowables</a:t>
            </a:r>
            <a:r>
              <a:rPr lang="es-PE" dirty="0"/>
              <a:t> sólo envían tantos ítems como solicite el </a:t>
            </a:r>
            <a:r>
              <a:rPr lang="es-PE" dirty="0" err="1"/>
              <a:t>Observer</a:t>
            </a:r>
            <a:r>
              <a:rPr lang="es-PE" dirty="0"/>
              <a:t>. Si tienes un Observable que emite más ítems de los que su </a:t>
            </a:r>
            <a:r>
              <a:rPr lang="es-PE" dirty="0" err="1"/>
              <a:t>Observer</a:t>
            </a:r>
            <a:r>
              <a:rPr lang="es-PE" dirty="0"/>
              <a:t> asignado puede consumir, quizás quieras considerar cambiarlo por un </a:t>
            </a:r>
            <a:r>
              <a:rPr lang="es-PE" dirty="0" err="1"/>
              <a:t>Flowable</a:t>
            </a:r>
            <a:r>
              <a:rPr lang="es-PE" dirty="0" smtClean="0"/>
              <a:t>.</a:t>
            </a:r>
          </a:p>
          <a:p>
            <a:pPr algn="just"/>
            <a:r>
              <a:rPr lang="es-PE" b="1" u="sng" dirty="0" err="1" smtClean="0"/>
              <a:t>Backpressure</a:t>
            </a:r>
            <a:endParaRPr lang="es-PE" b="1" u="sng" dirty="0" smtClean="0"/>
          </a:p>
          <a:p>
            <a:pPr algn="just"/>
            <a:r>
              <a:rPr lang="es-PE" dirty="0" smtClean="0"/>
              <a:t>En </a:t>
            </a:r>
            <a:r>
              <a:rPr lang="es-PE" dirty="0"/>
              <a:t>el mundo del software, la "contrapresión" es una analogía tomada de la dinámica de fluidos, como en el escape de automóviles y las tuberías de la casa</a:t>
            </a:r>
            <a:r>
              <a:rPr lang="es-PE" dirty="0" smtClean="0"/>
              <a:t>.</a:t>
            </a:r>
          </a:p>
          <a:p>
            <a:pPr algn="just"/>
            <a:endParaRPr lang="es-PE" dirty="0"/>
          </a:p>
        </p:txBody>
      </p:sp>
    </p:spTree>
    <p:extLst>
      <p:ext uri="{BB962C8B-B14F-4D97-AF65-F5344CB8AC3E}">
        <p14:creationId xmlns:p14="http://schemas.microsoft.com/office/powerpoint/2010/main" val="187530468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Flowables</a:t>
            </a:r>
            <a:r>
              <a:rPr lang="en-US" sz="2800" dirty="0"/>
              <a:t> y Backpressure</a:t>
            </a:r>
            <a:r>
              <a:rPr lang="es-PE" altLang="zh-CN" sz="2800" dirty="0">
                <a:ea typeface="SimSun" pitchFamily="2" charset="-122"/>
              </a:rPr>
              <a:t/>
            </a:r>
            <a:br>
              <a:rPr lang="es-PE" altLang="zh-CN" sz="2800" dirty="0">
                <a:ea typeface="SimSun" pitchFamily="2" charset="-122"/>
              </a:rPr>
            </a:b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533506" y="1143060"/>
            <a:ext cx="7918450" cy="3817455"/>
          </a:xfrm>
        </p:spPr>
        <p:txBody>
          <a:bodyPr/>
          <a:lstStyle/>
          <a:p>
            <a:pPr algn="just"/>
            <a:r>
              <a:rPr lang="es-PE" b="1" u="sng" dirty="0" err="1" smtClean="0"/>
              <a:t>Backpressure</a:t>
            </a:r>
            <a:endParaRPr lang="es-PE" b="1" u="sng" dirty="0" smtClean="0"/>
          </a:p>
          <a:p>
            <a:pPr algn="just"/>
            <a:r>
              <a:rPr lang="es-PE" dirty="0"/>
              <a:t>Cuando un componente está luchando por mantenerse al día, el sistema en su conjunto debe responder de manera sensata. Es inaceptable que el componente bajo estrés falle de forma catastrófica o deje caer mensajes de forma incontrolada. Dado que no puede hacer frente y no puede fallar, debe comunicar el hecho de que está bajo tensión para los componentes aguas arriba y así reducir la carga. Esta contrapresión es un mecanismo de retroalimentación importante que permite a los sistemas responder con gracia a la carga en lugar de colapsar debajo de ella. </a:t>
            </a:r>
          </a:p>
        </p:txBody>
      </p:sp>
    </p:spTree>
    <p:extLst>
      <p:ext uri="{BB962C8B-B14F-4D97-AF65-F5344CB8AC3E}">
        <p14:creationId xmlns:p14="http://schemas.microsoft.com/office/powerpoint/2010/main" val="306559701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Flowables</a:t>
            </a:r>
            <a:r>
              <a:rPr lang="en-US" sz="2800" dirty="0"/>
              <a:t> y Backpressure</a:t>
            </a:r>
            <a:r>
              <a:rPr lang="es-PE" altLang="zh-CN" sz="2800" dirty="0">
                <a:ea typeface="SimSun" pitchFamily="2" charset="-122"/>
              </a:rPr>
              <a:t/>
            </a:r>
            <a:br>
              <a:rPr lang="es-PE" altLang="zh-CN" sz="2800" dirty="0">
                <a:ea typeface="SimSun" pitchFamily="2" charset="-122"/>
              </a:rPr>
            </a:b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533506" y="1143060"/>
            <a:ext cx="7918450" cy="4359142"/>
          </a:xfrm>
        </p:spPr>
        <p:txBody>
          <a:bodyPr/>
          <a:lstStyle/>
          <a:p>
            <a:pPr algn="just"/>
            <a:r>
              <a:rPr lang="es-PE" b="1" u="sng" dirty="0" err="1" smtClean="0"/>
              <a:t>Backpressure</a:t>
            </a:r>
            <a:endParaRPr lang="es-PE" b="1" u="sng" dirty="0" smtClean="0"/>
          </a:p>
          <a:p>
            <a:pPr algn="just"/>
            <a:r>
              <a:rPr lang="es-PE" dirty="0" smtClean="0"/>
              <a:t>Cuando </a:t>
            </a:r>
            <a:r>
              <a:rPr lang="es-PE" dirty="0"/>
              <a:t>tiene un observable que emite artículos tan rápido que el consumidor no puede mantenerse al día con el flujo que conduce a la existencia de artículos emitidos pero no consumidos</a:t>
            </a:r>
            <a:r>
              <a:rPr lang="es-PE" dirty="0" smtClean="0"/>
              <a:t>.</a:t>
            </a:r>
          </a:p>
          <a:p>
            <a:pPr algn="just"/>
            <a:r>
              <a:rPr lang="es-PE" dirty="0"/>
              <a:t>La estrategia de contrapresión se ocupa de cómo se gestionan y controlan los elementos no consumidos, que son emitidos por observables pero no consumidos por los suscriptores.</a:t>
            </a:r>
          </a:p>
          <a:p>
            <a:pPr algn="just"/>
            <a:r>
              <a:rPr lang="es-PE" dirty="0"/>
              <a:t>Dado que requiere recursos del sistema para manejar la contrapresión, debe elegir la estrategia de contrapresión adecuada que se adapte a sus necesidades.</a:t>
            </a:r>
          </a:p>
          <a:p>
            <a:pPr algn="just"/>
            <a:endParaRPr lang="es-PE" dirty="0"/>
          </a:p>
        </p:txBody>
      </p:sp>
    </p:spTree>
    <p:extLst>
      <p:ext uri="{BB962C8B-B14F-4D97-AF65-F5344CB8AC3E}">
        <p14:creationId xmlns:p14="http://schemas.microsoft.com/office/powerpoint/2010/main" val="281261358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xfrm>
            <a:off x="609600" y="439738"/>
            <a:ext cx="7918450" cy="627124"/>
          </a:xfrm>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err="1"/>
              <a:t>Flowables</a:t>
            </a:r>
            <a:r>
              <a:rPr lang="en-US" sz="2800" dirty="0"/>
              <a:t> y Backpressure</a:t>
            </a:r>
            <a:r>
              <a:rPr lang="es-PE" altLang="zh-CN" sz="2800" dirty="0">
                <a:ea typeface="SimSun" pitchFamily="2" charset="-122"/>
              </a:rPr>
              <a:t/>
            </a:r>
            <a:br>
              <a:rPr lang="es-PE" altLang="zh-CN" sz="2800" dirty="0">
                <a:ea typeface="SimSun" pitchFamily="2" charset="-122"/>
              </a:rPr>
            </a:b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2" name="1 Marcador de contenido"/>
          <p:cNvSpPr>
            <a:spLocks noGrp="1"/>
          </p:cNvSpPr>
          <p:nvPr>
            <p:ph idx="1"/>
          </p:nvPr>
        </p:nvSpPr>
        <p:spPr>
          <a:xfrm>
            <a:off x="533506" y="1143060"/>
            <a:ext cx="7918450" cy="1447576"/>
          </a:xfrm>
        </p:spPr>
        <p:txBody>
          <a:bodyPr/>
          <a:lstStyle/>
          <a:p>
            <a:pPr algn="just"/>
            <a:r>
              <a:rPr lang="es-PE" b="1" u="sng" dirty="0" smtClean="0"/>
              <a:t>Diferencia</a:t>
            </a:r>
          </a:p>
          <a:p>
            <a:pPr algn="just"/>
            <a:r>
              <a:rPr lang="es-PE" dirty="0" err="1" smtClean="0"/>
              <a:t>Flowable</a:t>
            </a:r>
            <a:r>
              <a:rPr lang="es-PE" dirty="0" smtClean="0"/>
              <a:t> </a:t>
            </a:r>
            <a:r>
              <a:rPr lang="es-PE" dirty="0"/>
              <a:t>tiene </a:t>
            </a:r>
            <a:r>
              <a:rPr lang="es-PE" dirty="0" err="1" smtClean="0"/>
              <a:t>backpressure</a:t>
            </a:r>
            <a:r>
              <a:rPr lang="es-PE" dirty="0" smtClean="0"/>
              <a:t> </a:t>
            </a:r>
            <a:r>
              <a:rPr lang="es-PE" dirty="0"/>
              <a:t>debido al método </a:t>
            </a:r>
            <a:r>
              <a:rPr lang="es-PE" dirty="0" err="1" smtClean="0"/>
              <a:t>request</a:t>
            </a:r>
            <a:r>
              <a:rPr lang="es-PE" dirty="0" smtClean="0"/>
              <a:t> de suscripción, mientras que Observable</a:t>
            </a:r>
            <a:r>
              <a:rPr lang="es-PE" dirty="0"/>
              <a:t>, no tiene </a:t>
            </a:r>
            <a:r>
              <a:rPr lang="es-PE" dirty="0" err="1" smtClean="0"/>
              <a:t>backpressure</a:t>
            </a:r>
            <a:r>
              <a:rPr lang="es-PE" dirty="0" smtClean="0"/>
              <a:t>. </a:t>
            </a:r>
            <a:r>
              <a:rPr lang="es-PE" dirty="0" err="1"/>
              <a:t>Fluible</a:t>
            </a:r>
            <a:r>
              <a:rPr lang="es-PE" dirty="0"/>
              <a:t> también tiene </a:t>
            </a:r>
            <a:r>
              <a:rPr lang="es-PE" dirty="0" err="1" smtClean="0"/>
              <a:t>stream</a:t>
            </a:r>
            <a:r>
              <a:rPr lang="es-PE" dirty="0" smtClean="0"/>
              <a:t> reactiva</a:t>
            </a:r>
            <a:r>
              <a:rPr lang="es-PE"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92" y="2743218"/>
            <a:ext cx="6753225" cy="3324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7372005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Lecturas adicionales</a:t>
            </a:r>
          </a:p>
        </p:txBody>
      </p:sp>
      <p:sp>
        <p:nvSpPr>
          <p:cNvPr id="16387" name="Rectangle 1031"/>
          <p:cNvSpPr>
            <a:spLocks noGrp="1" noChangeArrowheads="1"/>
          </p:cNvSpPr>
          <p:nvPr>
            <p:ph idx="1"/>
          </p:nvPr>
        </p:nvSpPr>
        <p:spPr>
          <a:xfrm>
            <a:off x="609704" y="1066862"/>
            <a:ext cx="7918450" cy="3546612"/>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s-PE" altLang="zh-CN" dirty="0">
                <a:ea typeface="SimSun" pitchFamily="2" charset="-122"/>
              </a:rPr>
              <a:t>Para obtener información adicional, puede consultar los siguientes enlaces: </a:t>
            </a:r>
            <a:endParaRPr lang="es-PE" altLang="zh-CN" dirty="0" smtClean="0">
              <a:ea typeface="SimSun" pitchFamily="2" charset="-122"/>
            </a:endParaRPr>
          </a:p>
          <a:p>
            <a:pPr marL="0" indent="0" eaLnBrk="1" hangingPunct="1">
              <a:buNone/>
            </a:pPr>
            <a:r>
              <a:rPr lang="es-PE" altLang="zh-CN" dirty="0">
                <a:ea typeface="SimSun" pitchFamily="2" charset="-122"/>
                <a:hlinkClick r:id="rId2"/>
              </a:rPr>
              <a:t>https://reactivemanifesto.org</a:t>
            </a:r>
            <a:r>
              <a:rPr lang="es-PE" altLang="zh-CN" dirty="0" smtClean="0">
                <a:ea typeface="SimSun" pitchFamily="2" charset="-122"/>
                <a:hlinkClick r:id="rId2"/>
              </a:rPr>
              <a:t>/</a:t>
            </a:r>
            <a:endParaRPr lang="es-PE" altLang="zh-CN" dirty="0" smtClean="0">
              <a:ea typeface="SimSun" pitchFamily="2" charset="-122"/>
            </a:endParaRPr>
          </a:p>
          <a:p>
            <a:pPr marL="0" indent="0" eaLnBrk="1" hangingPunct="1">
              <a:buNone/>
            </a:pPr>
            <a:r>
              <a:rPr lang="es-PE" dirty="0" smtClean="0">
                <a:hlinkClick r:id="rId3"/>
              </a:rPr>
              <a:t>http</a:t>
            </a:r>
            <a:r>
              <a:rPr lang="es-PE" dirty="0">
                <a:hlinkClick r:id="rId3"/>
              </a:rPr>
              <a:t>://</a:t>
            </a:r>
            <a:r>
              <a:rPr lang="es-PE" dirty="0" smtClean="0">
                <a:hlinkClick r:id="rId3"/>
              </a:rPr>
              <a:t>reactivex.io/intro.html</a:t>
            </a:r>
            <a:endParaRPr lang="es-PE" dirty="0" smtClean="0"/>
          </a:p>
          <a:p>
            <a:pPr marL="0" indent="0" eaLnBrk="1" hangingPunct="1">
              <a:buNone/>
            </a:pPr>
            <a:r>
              <a:rPr lang="es-PE" dirty="0">
                <a:hlinkClick r:id="rId4"/>
              </a:rPr>
              <a:t>http://introtorx.com/</a:t>
            </a:r>
            <a:endParaRPr lang="es-PE" dirty="0" smtClean="0"/>
          </a:p>
          <a:p>
            <a:pPr marL="0" indent="0" eaLnBrk="1" hangingPunct="1">
              <a:buNone/>
            </a:pPr>
            <a:r>
              <a:rPr lang="es-PE" dirty="0">
                <a:hlinkClick r:id="rId5"/>
              </a:rPr>
              <a:t>https://projectreactor.io</a:t>
            </a:r>
            <a:r>
              <a:rPr lang="es-PE" dirty="0" smtClean="0">
                <a:hlinkClick r:id="rId5"/>
              </a:rPr>
              <a:t>/</a:t>
            </a:r>
            <a:endParaRPr lang="es-PE" dirty="0" smtClean="0"/>
          </a:p>
          <a:p>
            <a:pPr marL="0" indent="0" eaLnBrk="1" hangingPunct="1">
              <a:buNone/>
            </a:pPr>
            <a:r>
              <a:rPr lang="es-PE" dirty="0">
                <a:hlinkClick r:id="rId6"/>
              </a:rPr>
              <a:t>https://ratpack.io</a:t>
            </a:r>
            <a:r>
              <a:rPr lang="es-PE" dirty="0" smtClean="0">
                <a:hlinkClick r:id="rId6"/>
              </a:rPr>
              <a:t>/</a:t>
            </a:r>
            <a:endParaRPr lang="es-PE" dirty="0" smtClean="0"/>
          </a:p>
          <a:p>
            <a:pPr marL="0" indent="0" eaLnBrk="1" hangingPunct="1">
              <a:buNone/>
            </a:pPr>
            <a:r>
              <a:rPr lang="es-PE" dirty="0">
                <a:hlinkClick r:id="rId7"/>
              </a:rPr>
              <a:t>http://scala-slick.org/doc/3.0.0</a:t>
            </a:r>
            <a:r>
              <a:rPr lang="es-PE" dirty="0" smtClean="0">
                <a:hlinkClick r:id="rId7"/>
              </a:rPr>
              <a:t>/</a:t>
            </a:r>
            <a:endParaRPr lang="es-PE" dirty="0" smtClean="0"/>
          </a:p>
          <a:p>
            <a:pPr marL="0" indent="0" eaLnBrk="1" hangingPunct="1">
              <a:buNone/>
            </a:pPr>
            <a:endParaRPr lang="es-PE" altLang="zh-CN" dirty="0">
              <a:ea typeface="SimSun"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zh-CN" dirty="0">
                <a:ea typeface="SimSun" pitchFamily="2" charset="-122"/>
              </a:rPr>
              <a:t>Resumen</a:t>
            </a:r>
          </a:p>
        </p:txBody>
      </p:sp>
      <p:sp>
        <p:nvSpPr>
          <p:cNvPr id="17411" name="Rectangle 1031"/>
          <p:cNvSpPr>
            <a:spLocks noGrp="1" noChangeArrowheads="1"/>
          </p:cNvSpPr>
          <p:nvPr>
            <p:ph idx="1"/>
          </p:nvPr>
        </p:nvSpPr>
        <p:spPr>
          <a:xfrm>
            <a:off x="533506" y="990664"/>
            <a:ext cx="7918450" cy="390978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buNone/>
            </a:pPr>
            <a:r>
              <a:rPr lang="es-PE" altLang="zh-CN" dirty="0">
                <a:ea typeface="SimSun" pitchFamily="2" charset="-122"/>
                <a:sym typeface="Times New Roman" pitchFamily="18" charset="0"/>
              </a:rPr>
              <a:t>En este capítulo, usted </a:t>
            </a:r>
            <a:r>
              <a:rPr lang="es-PE" altLang="zh-CN" dirty="0" smtClean="0">
                <a:ea typeface="SimSun" pitchFamily="2" charset="-122"/>
                <a:sym typeface="Times New Roman" pitchFamily="18" charset="0"/>
              </a:rPr>
              <a:t>aprendió los siguientes conceptos:</a:t>
            </a:r>
            <a:endParaRPr lang="es-PE" altLang="zh-CN" dirty="0">
              <a:ea typeface="SimSun" pitchFamily="2" charset="-122"/>
              <a:sym typeface="Times New Roman" pitchFamily="18" charset="0"/>
            </a:endParaRPr>
          </a:p>
          <a:p>
            <a:pPr lvl="1" algn="just" eaLnBrk="1" hangingPunct="1"/>
            <a:r>
              <a:rPr lang="en-US" dirty="0"/>
              <a:t>Reactive Programming</a:t>
            </a:r>
          </a:p>
          <a:p>
            <a:pPr lvl="1" algn="just" eaLnBrk="1" hangingPunct="1"/>
            <a:r>
              <a:rPr lang="en-US" dirty="0"/>
              <a:t>Reactive Stream</a:t>
            </a:r>
          </a:p>
          <a:p>
            <a:pPr lvl="2" algn="just" eaLnBrk="1" hangingPunct="1"/>
            <a:r>
              <a:rPr lang="en-US" dirty="0"/>
              <a:t>Manifesto</a:t>
            </a:r>
          </a:p>
          <a:p>
            <a:pPr lvl="2" algn="just" eaLnBrk="1" hangingPunct="1"/>
            <a:r>
              <a:rPr lang="en-US" dirty="0"/>
              <a:t>Specification</a:t>
            </a:r>
          </a:p>
          <a:p>
            <a:pPr lvl="2" algn="just" eaLnBrk="1" hangingPunct="1"/>
            <a:r>
              <a:rPr lang="en-US" dirty="0"/>
              <a:t>Implementations</a:t>
            </a:r>
          </a:p>
          <a:p>
            <a:pPr lvl="1" algn="just" eaLnBrk="1" hangingPunct="1"/>
            <a:r>
              <a:rPr lang="en-US" dirty="0" err="1"/>
              <a:t>Operadores</a:t>
            </a:r>
            <a:r>
              <a:rPr lang="en-US" dirty="0"/>
              <a:t> </a:t>
            </a:r>
            <a:r>
              <a:rPr lang="en-US" dirty="0" err="1"/>
              <a:t>reactivos</a:t>
            </a:r>
            <a:r>
              <a:rPr lang="en-US" dirty="0"/>
              <a:t> </a:t>
            </a:r>
            <a:r>
              <a:rPr lang="en-US" dirty="0" err="1" smtClean="0"/>
              <a:t>básicos</a:t>
            </a:r>
            <a:endParaRPr lang="en-US" dirty="0"/>
          </a:p>
          <a:p>
            <a:pPr lvl="1" algn="just" eaLnBrk="1" hangingPunct="1"/>
            <a:r>
              <a:rPr lang="en-US" dirty="0" err="1"/>
              <a:t>Flowables</a:t>
            </a:r>
            <a:r>
              <a:rPr lang="en-US" dirty="0"/>
              <a:t> y Backpressure</a:t>
            </a:r>
            <a:endParaRPr lang="es-PE" altLang="zh-CN" dirty="0">
              <a:ea typeface="SimSun" pitchFamily="2" charset="-122"/>
            </a:endParaRPr>
          </a:p>
          <a:p>
            <a:pPr marL="0" indent="0" algn="just" eaLnBrk="1" hangingPunct="1">
              <a:buNone/>
            </a:pPr>
            <a:endParaRPr lang="es-PE" altLang="zh-CN" dirty="0">
              <a:ea typeface="SimSun" pitchFamily="2" charset="-122"/>
            </a:endParaRPr>
          </a:p>
          <a:p>
            <a:pPr lvl="1" algn="just" eaLnBrk="1" hangingPunct="1"/>
            <a:endParaRPr lang="es-PE" altLang="zh-CN" dirty="0">
              <a:ea typeface="SimSun" pitchFamily="2" charset="-122"/>
            </a:endParaRPr>
          </a:p>
        </p:txBody>
      </p:sp>
    </p:spTree>
    <p:extLst>
      <p:ext uri="{BB962C8B-B14F-4D97-AF65-F5344CB8AC3E}">
        <p14:creationId xmlns:p14="http://schemas.microsoft.com/office/powerpoint/2010/main" val="24531832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Programming</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402058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endParaRPr lang="es-PE" b="1" u="sng" dirty="0"/>
          </a:p>
          <a:p>
            <a:pPr algn="just"/>
            <a:r>
              <a:rPr lang="es-PE" dirty="0" smtClean="0"/>
              <a:t>Una </a:t>
            </a:r>
            <a:r>
              <a:rPr lang="es-PE" dirty="0"/>
              <a:t>de las máximas en la programación reactiva es que "todo es un </a:t>
            </a:r>
            <a:r>
              <a:rPr lang="es-PE" dirty="0" err="1"/>
              <a:t>stream</a:t>
            </a:r>
            <a:r>
              <a:rPr lang="es-PE" dirty="0"/>
              <a:t>" por lo </a:t>
            </a:r>
            <a:r>
              <a:rPr lang="es-PE" dirty="0" smtClean="0"/>
              <a:t>que, </a:t>
            </a:r>
            <a:r>
              <a:rPr lang="es-PE" dirty="0"/>
              <a:t>cualquier flujo de información será tratada como un </a:t>
            </a:r>
            <a:r>
              <a:rPr lang="es-PE" dirty="0" err="1"/>
              <a:t>stream</a:t>
            </a:r>
            <a:r>
              <a:rPr lang="es-PE" dirty="0"/>
              <a:t>. Eventos del </a:t>
            </a:r>
            <a:r>
              <a:rPr lang="es-PE" dirty="0" smtClean="0"/>
              <a:t>mouse, </a:t>
            </a:r>
            <a:r>
              <a:rPr lang="es-PE" dirty="0" err="1"/>
              <a:t>Arrays</a:t>
            </a:r>
            <a:r>
              <a:rPr lang="es-PE" dirty="0"/>
              <a:t>, rangos de números, </a:t>
            </a:r>
            <a:r>
              <a:rPr lang="es-PE" dirty="0" smtClean="0"/>
              <a:t>etc</a:t>
            </a:r>
            <a:r>
              <a:rPr lang="es-PE" dirty="0"/>
              <a:t>. Todo será un </a:t>
            </a:r>
            <a:r>
              <a:rPr lang="es-PE" dirty="0" err="1"/>
              <a:t>stream</a:t>
            </a:r>
            <a:r>
              <a:rPr lang="es-PE" dirty="0"/>
              <a:t>.</a:t>
            </a:r>
            <a:r>
              <a:rPr lang="es-PE" dirty="0" smtClean="0"/>
              <a:t> </a:t>
            </a:r>
          </a:p>
          <a:p>
            <a:pPr algn="just"/>
            <a:r>
              <a:rPr lang="es-PE" dirty="0"/>
              <a:t>En </a:t>
            </a:r>
            <a:r>
              <a:rPr lang="es-PE" dirty="0" smtClean="0"/>
              <a:t>la programación reactiva los </a:t>
            </a:r>
            <a:r>
              <a:rPr lang="es-PE" dirty="0" err="1"/>
              <a:t>streams</a:t>
            </a:r>
            <a:r>
              <a:rPr lang="es-PE" dirty="0"/>
              <a:t> están representados por "secuencias observables" o </a:t>
            </a:r>
            <a:r>
              <a:rPr lang="es-PE" dirty="0" smtClean="0"/>
              <a:t>simplemente </a:t>
            </a:r>
            <a:r>
              <a:rPr lang="es-PE" dirty="0"/>
              <a:t>Observables, por lo que </a:t>
            </a:r>
            <a:r>
              <a:rPr lang="es-PE" dirty="0" smtClean="0"/>
              <a:t>todo</a:t>
            </a:r>
            <a:r>
              <a:rPr lang="es-PE" dirty="0"/>
              <a:t>, absolutamente todo es un Observable, lo que </a:t>
            </a:r>
            <a:r>
              <a:rPr lang="es-PE" dirty="0" smtClean="0"/>
              <a:t>lógicamente </a:t>
            </a:r>
            <a:r>
              <a:rPr lang="es-PE" dirty="0"/>
              <a:t>nos lleva al patrón </a:t>
            </a:r>
            <a:r>
              <a:rPr lang="es-PE" dirty="0" err="1"/>
              <a:t>Observer</a:t>
            </a:r>
            <a:r>
              <a:rPr lang="es-PE" dirty="0"/>
              <a:t>.</a:t>
            </a:r>
            <a:endParaRPr lang="es-PE" dirty="0" smtClean="0"/>
          </a:p>
          <a:p>
            <a:pPr algn="just"/>
            <a:r>
              <a:rPr lang="es-PE" dirty="0"/>
              <a:t> </a:t>
            </a:r>
            <a:endParaRPr lang="es-PE" dirty="0" smtClean="0"/>
          </a:p>
          <a:p>
            <a:pPr algn="just"/>
            <a:endParaRPr lang="es-PE" dirty="0"/>
          </a:p>
        </p:txBody>
      </p:sp>
    </p:spTree>
    <p:extLst>
      <p:ext uri="{BB962C8B-B14F-4D97-AF65-F5344CB8AC3E}">
        <p14:creationId xmlns:p14="http://schemas.microsoft.com/office/powerpoint/2010/main" val="88030643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Programming</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208058"/>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Patron</a:t>
            </a:r>
            <a:r>
              <a:rPr lang="es-PE" b="1" u="sng" dirty="0" smtClean="0"/>
              <a:t> </a:t>
            </a:r>
            <a:r>
              <a:rPr lang="es-PE" b="1" u="sng" dirty="0" err="1" smtClean="0"/>
              <a:t>Observer</a:t>
            </a:r>
            <a:r>
              <a:rPr lang="es-PE" b="1" u="sng" dirty="0" smtClean="0"/>
              <a:t>:</a:t>
            </a:r>
            <a:endParaRPr lang="es-PE" b="1" u="sng" dirty="0"/>
          </a:p>
          <a:p>
            <a:pPr algn="just"/>
            <a:r>
              <a:rPr lang="es-PE" dirty="0"/>
              <a:t>El patrón </a:t>
            </a:r>
            <a:r>
              <a:rPr lang="es-PE" dirty="0" err="1"/>
              <a:t>Observer</a:t>
            </a:r>
            <a:r>
              <a:rPr lang="es-PE" dirty="0"/>
              <a:t> define un productor de información, nuestro </a:t>
            </a:r>
            <a:r>
              <a:rPr lang="es-PE" dirty="0" err="1"/>
              <a:t>stream</a:t>
            </a:r>
            <a:r>
              <a:rPr lang="es-PE" dirty="0"/>
              <a:t> y que en </a:t>
            </a:r>
            <a:r>
              <a:rPr lang="es-PE" dirty="0" smtClean="0"/>
              <a:t>la programación reactiva se representa por </a:t>
            </a:r>
            <a:r>
              <a:rPr lang="es-PE" dirty="0"/>
              <a:t>una secuencia Observable o simplemente Observable y un consumidor de la misma, que sería el </a:t>
            </a:r>
            <a:r>
              <a:rPr lang="es-PE" dirty="0" err="1"/>
              <a:t>Observer</a:t>
            </a:r>
            <a:r>
              <a:rPr lang="es-PE" dirty="0"/>
              <a:t>. </a:t>
            </a:r>
            <a:r>
              <a:rPr lang="es-PE" dirty="0" smtClean="0"/>
              <a:t>En la programación reactiva el </a:t>
            </a:r>
            <a:r>
              <a:rPr lang="es-PE" dirty="0"/>
              <a:t>Observable es nuestro </a:t>
            </a:r>
            <a:r>
              <a:rPr lang="es-PE" dirty="0" err="1"/>
              <a:t>stream</a:t>
            </a:r>
            <a:r>
              <a:rPr lang="es-PE" dirty="0"/>
              <a:t> </a:t>
            </a:r>
            <a:r>
              <a:rPr lang="es-PE" dirty="0" smtClean="0"/>
              <a:t>el cual nos debe servir </a:t>
            </a:r>
            <a:r>
              <a:rPr lang="es-PE" dirty="0"/>
              <a:t>para prácticamente todo: eventos del ratón, rangos de números, </a:t>
            </a:r>
            <a:r>
              <a:rPr lang="es-PE" dirty="0" smtClean="0"/>
              <a:t>etc.</a:t>
            </a:r>
            <a:r>
              <a:rPr lang="es-PE" dirty="0"/>
              <a:t> </a:t>
            </a:r>
            <a:endParaRPr lang="es-PE" dirty="0" smtClean="0"/>
          </a:p>
          <a:p>
            <a:pPr algn="just"/>
            <a:endParaRPr lang="es-PE" dirty="0"/>
          </a:p>
        </p:txBody>
      </p:sp>
    </p:spTree>
    <p:extLst>
      <p:ext uri="{BB962C8B-B14F-4D97-AF65-F5344CB8AC3E}">
        <p14:creationId xmlns:p14="http://schemas.microsoft.com/office/powerpoint/2010/main" val="1267587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Programming</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801793"/>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err="1" smtClean="0"/>
              <a:t>Patron</a:t>
            </a:r>
            <a:r>
              <a:rPr lang="es-PE" b="1" u="sng" dirty="0" smtClean="0"/>
              <a:t> </a:t>
            </a:r>
            <a:r>
              <a:rPr lang="es-PE" b="1" u="sng" dirty="0" err="1" smtClean="0"/>
              <a:t>Iterator</a:t>
            </a:r>
            <a:r>
              <a:rPr lang="es-PE" b="1" u="sng" dirty="0" smtClean="0"/>
              <a:t>:</a:t>
            </a:r>
            <a:endParaRPr lang="es-PE" b="1" u="sng" dirty="0"/>
          </a:p>
          <a:p>
            <a:pPr algn="just"/>
            <a:r>
              <a:rPr lang="es-PE" dirty="0" smtClean="0"/>
              <a:t>Es otro </a:t>
            </a:r>
            <a:r>
              <a:rPr lang="es-PE" dirty="0"/>
              <a:t>de los patrones en los que se inspira </a:t>
            </a:r>
            <a:r>
              <a:rPr lang="es-PE" dirty="0" smtClean="0"/>
              <a:t>la programación reactiva, el cual nos </a:t>
            </a:r>
            <a:r>
              <a:rPr lang="es-PE" dirty="0"/>
              <a:t>permite iterar contenedores de información como, por ejemplo, un </a:t>
            </a:r>
            <a:r>
              <a:rPr lang="es-PE" dirty="0" err="1"/>
              <a:t>Array</a:t>
            </a:r>
            <a:r>
              <a:rPr lang="es-PE" dirty="0"/>
              <a:t>, sin exponer su representación interna. Para ello se define un </a:t>
            </a:r>
            <a:r>
              <a:rPr lang="es-PE" dirty="0" err="1" smtClean="0"/>
              <a:t>iterator</a:t>
            </a:r>
            <a:r>
              <a:rPr lang="es-PE" dirty="0" smtClean="0"/>
              <a:t> </a:t>
            </a:r>
            <a:r>
              <a:rPr lang="es-PE" dirty="0"/>
              <a:t>-</a:t>
            </a:r>
            <a:r>
              <a:rPr lang="es-PE" dirty="0" err="1"/>
              <a:t>next</a:t>
            </a:r>
            <a:r>
              <a:rPr lang="es-PE" dirty="0"/>
              <a:t>-, que será el encargado de recorrer el contenedor de información, manteniendo el cursor o índice con la posición del último valor </a:t>
            </a:r>
            <a:r>
              <a:rPr lang="es-PE" dirty="0" smtClean="0"/>
              <a:t>dado.</a:t>
            </a:r>
            <a:endParaRPr lang="es-PE" dirty="0"/>
          </a:p>
        </p:txBody>
      </p:sp>
    </p:spTree>
    <p:extLst>
      <p:ext uri="{BB962C8B-B14F-4D97-AF65-F5344CB8AC3E}">
        <p14:creationId xmlns:p14="http://schemas.microsoft.com/office/powerpoint/2010/main" val="23113002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Programming</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2124684"/>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Conclusión:</a:t>
            </a:r>
            <a:endParaRPr lang="es-PE" b="1" u="sng" dirty="0"/>
          </a:p>
          <a:p>
            <a:pPr algn="just"/>
            <a:r>
              <a:rPr lang="es-PE" dirty="0"/>
              <a:t>La programación reactiva es un paradigma de programación que trata con flujos de datos asincrónicos (secuencias de eventos) y la propagación específica del cambio, lo que significa que implementa modificaciones en el entorno de ejecución (contexto) en un cierto orden.</a:t>
            </a:r>
          </a:p>
        </p:txBody>
      </p:sp>
    </p:spTree>
    <p:extLst>
      <p:ext uri="{BB962C8B-B14F-4D97-AF65-F5344CB8AC3E}">
        <p14:creationId xmlns:p14="http://schemas.microsoft.com/office/powerpoint/2010/main" val="12526650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0"/>
          <p:cNvSpPr>
            <a:spLocks noGrp="1" noChangeArrowheads="1"/>
          </p:cNvSpPr>
          <p:nvPr>
            <p:ph type="title"/>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z="2800" dirty="0"/>
              <a:t>Reactive </a:t>
            </a:r>
            <a:r>
              <a:rPr lang="en-US" sz="2800" dirty="0" smtClean="0"/>
              <a:t>Stream Manifesto</a:t>
            </a:r>
            <a:r>
              <a:rPr lang="en-US" sz="2800" dirty="0"/>
              <a:t/>
            </a:r>
            <a:br>
              <a:rPr lang="en-US" sz="2800" dirty="0"/>
            </a:br>
            <a:r>
              <a:rPr lang="es-PE" altLang="zh-CN" dirty="0">
                <a:ea typeface="SimSun" pitchFamily="2" charset="-122"/>
              </a:rPr>
              <a:t/>
            </a:r>
            <a:br>
              <a:rPr lang="es-PE" altLang="zh-CN" dirty="0">
                <a:ea typeface="SimSun" pitchFamily="2" charset="-122"/>
              </a:rPr>
            </a:br>
            <a:endParaRPr lang="es-PE" altLang="zh-CN" dirty="0">
              <a:ea typeface="SimSun" pitchFamily="2" charset="-122"/>
            </a:endParaRPr>
          </a:p>
        </p:txBody>
      </p:sp>
      <p:sp>
        <p:nvSpPr>
          <p:cNvPr id="5123" name="Rectangle 1031"/>
          <p:cNvSpPr>
            <a:spLocks noGrp="1" noChangeArrowheads="1"/>
          </p:cNvSpPr>
          <p:nvPr>
            <p:ph idx="1"/>
          </p:nvPr>
        </p:nvSpPr>
        <p:spPr>
          <a:xfrm>
            <a:off x="685902" y="1143060"/>
            <a:ext cx="7918450" cy="3275769"/>
          </a:xfrm>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PE" b="1" u="sng" dirty="0" smtClean="0"/>
              <a:t>Introducción</a:t>
            </a:r>
          </a:p>
          <a:p>
            <a:pPr algn="just"/>
            <a:r>
              <a:rPr lang="es-PE" dirty="0"/>
              <a:t>Reactive </a:t>
            </a:r>
            <a:r>
              <a:rPr lang="es-PE" dirty="0" err="1"/>
              <a:t>Streams</a:t>
            </a:r>
            <a:r>
              <a:rPr lang="es-PE" dirty="0"/>
              <a:t> es una iniciativa para proporcionar un estándar para el procesamiento de flujo asíncrono con </a:t>
            </a:r>
            <a:r>
              <a:rPr lang="es-PE" dirty="0" smtClean="0"/>
              <a:t>back </a:t>
            </a:r>
            <a:r>
              <a:rPr lang="es-PE" dirty="0" err="1" smtClean="0"/>
              <a:t>pressure</a:t>
            </a:r>
            <a:r>
              <a:rPr lang="es-PE" dirty="0" smtClean="0"/>
              <a:t> no bloqueante. </a:t>
            </a:r>
            <a:r>
              <a:rPr lang="es-PE" dirty="0"/>
              <a:t>Esto abarca esfuerzos dirigidos a entornos de tiempo de ejecución (JVM y JavaScript), así como a protocolos de red</a:t>
            </a:r>
            <a:r>
              <a:rPr lang="es-PE" dirty="0" smtClean="0"/>
              <a:t>.</a:t>
            </a:r>
          </a:p>
          <a:p>
            <a:pPr algn="just"/>
            <a:r>
              <a:rPr lang="es-PE" dirty="0" smtClean="0"/>
              <a:t>El manifiesto reactivo nos permite conocer dicha iniciativa de estandarización.</a:t>
            </a:r>
          </a:p>
          <a:p>
            <a:pPr algn="just"/>
            <a:endParaRPr lang="es-PE" dirty="0"/>
          </a:p>
        </p:txBody>
      </p:sp>
    </p:spTree>
    <p:extLst>
      <p:ext uri="{BB962C8B-B14F-4D97-AF65-F5344CB8AC3E}">
        <p14:creationId xmlns:p14="http://schemas.microsoft.com/office/powerpoint/2010/main" val="22105237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U6_Jan11">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4550</TotalTime>
  <Pages>0</Pages>
  <Words>3020</Words>
  <Characters>0</Characters>
  <Application>Microsoft Office PowerPoint</Application>
  <DocSecurity>0</DocSecurity>
  <PresentationFormat>Presentación en pantalla (4:3)</PresentationFormat>
  <Lines>0</Lines>
  <Paragraphs>302</Paragraphs>
  <Slides>49</Slides>
  <Notes>0</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1_OU6_Jan11</vt:lpstr>
      <vt:lpstr>Reactive Programming</vt:lpstr>
      <vt:lpstr>Objetivos</vt:lpstr>
      <vt:lpstr>Agenda</vt:lpstr>
      <vt:lpstr>Reactive Programming  </vt:lpstr>
      <vt:lpstr>Reactive Programming  </vt:lpstr>
      <vt:lpstr>Reactive Programming  </vt:lpstr>
      <vt:lpstr>Reactive Programming  </vt:lpstr>
      <vt:lpstr>Reactive Programming  </vt:lpstr>
      <vt:lpstr>Reactive Stream Manifesto  </vt:lpstr>
      <vt:lpstr>Reactive Stream Manifesto  </vt:lpstr>
      <vt:lpstr>Reactive Stream Manifesto  </vt:lpstr>
      <vt:lpstr>Reactive Stream Manifesto  </vt:lpstr>
      <vt:lpstr>Reactive Stream Manifesto  </vt:lpstr>
      <vt:lpstr>Reactive Stream Specification  </vt:lpstr>
      <vt:lpstr>Reactive Stream Specification  </vt:lpstr>
      <vt:lpstr>Reactive Stream Specification  </vt:lpstr>
      <vt:lpstr>Reactive Stream Specification  </vt:lpstr>
      <vt:lpstr>Reactive Stream Specification  </vt:lpstr>
      <vt:lpstr>Reactive Stream Specification  </vt:lpstr>
      <vt:lpstr>Reactive Stream Implementations  </vt:lpstr>
      <vt:lpstr>Reactive Stream Implementations  </vt:lpstr>
      <vt:lpstr>Reactive Stream Implementations  </vt:lpstr>
      <vt:lpstr>Reactive Stream Implementations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Operadores Reactivos Básicos  </vt:lpstr>
      <vt:lpstr>Flowables y Backpressure   </vt:lpstr>
      <vt:lpstr>Flowables y Backpressure   </vt:lpstr>
      <vt:lpstr>Flowables y Backpressure   </vt:lpstr>
      <vt:lpstr>Flowables y Backpressure   </vt:lpstr>
      <vt:lpstr>Lecturas adicionales</vt:lpstr>
      <vt:lpstr>Resumen</vt:lpstr>
    </vt:vector>
  </TitlesOfParts>
  <Company>Cibertec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Pseudocódigo y Algoritmo</dc:title>
  <dc:creator>Jorge Cáceres</dc:creator>
  <dc:description>Cibertec</dc:description>
  <cp:lastModifiedBy>daniel</cp:lastModifiedBy>
  <cp:revision>1356</cp:revision>
  <cp:lastPrinted>2002-03-28T23:57:00Z</cp:lastPrinted>
  <dcterms:created xsi:type="dcterms:W3CDTF">2011-09-12T11:53:00Z</dcterms:created>
  <dcterms:modified xsi:type="dcterms:W3CDTF">2020-08-02T04:27:08Z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ArticulateGUID">
    <vt:lpwstr>8DF855D4-DB12-4CA5-833A-750DA3955745</vt:lpwstr>
  </property>
  <property fmtid="{D5CDD505-2E9C-101B-9397-08002B2CF9AE}" pid="8" name="ArticulatePath">
    <vt:lpwstr>Les01</vt:lpwstr>
  </property>
  <property fmtid="{D5CDD505-2E9C-101B-9397-08002B2CF9AE}" pid="9" name="KSOProductBuildVer">
    <vt:lpwstr>1033-9.1.0.4758</vt:lpwstr>
  </property>
</Properties>
</file>