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303" r:id="rId4"/>
    <p:sldId id="320" r:id="rId5"/>
    <p:sldId id="319" r:id="rId6"/>
    <p:sldId id="322" r:id="rId7"/>
    <p:sldId id="323" r:id="rId8"/>
    <p:sldId id="324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09" r:id="rId38"/>
    <p:sldId id="318" r:id="rId39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>
              <a:latin typeface="+mj-lt"/>
            </a:rPr>
            <a:t>Capítulo 8: </a:t>
          </a:r>
          <a:r>
            <a:rPr lang="en-US" sz="900" dirty="0" smtClean="0"/>
            <a:t>Features of the framework for building non-blocking RESTful </a:t>
          </a:r>
          <a:r>
            <a:rPr lang="en-US" sz="900" dirty="0" smtClean="0"/>
            <a:t>Service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>
              <a:latin typeface="+mj-lt"/>
            </a:rPr>
            <a:t>Capítulo 8: </a:t>
          </a:r>
          <a:r>
            <a:rPr lang="en-US" sz="900" kern="1200" dirty="0" smtClean="0"/>
            <a:t>Features of the framework for building non-blocking RESTful </a:t>
          </a:r>
          <a:r>
            <a:rPr lang="en-US" sz="900" kern="1200" dirty="0" smtClean="0"/>
            <a:t>Service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8.0 </a:t>
            </a:r>
            <a:r>
              <a:rPr lang="es-PE" sz="900" i="1" dirty="0" err="1"/>
              <a:t>Advanced</a:t>
            </a:r>
            <a:r>
              <a:rPr lang="es-PE" sz="900" i="1" dirty="0"/>
              <a:t> </a:t>
            </a:r>
            <a:r>
              <a:rPr lang="es-PE" sz="900" i="1" dirty="0" err="1"/>
              <a:t>Developer</a:t>
            </a:r>
            <a:r>
              <a:rPr lang="es-PE" sz="900" i="1" dirty="0"/>
              <a:t> 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/>
              <a:t>Click to edit Master text styles</a:t>
            </a:r>
          </a:p>
          <a:p>
            <a:pPr lvl="1"/>
            <a:r>
              <a:rPr lang="en-US" altLang="es-PE" dirty="0"/>
              <a:t>Second level</a:t>
            </a:r>
          </a:p>
          <a:p>
            <a:pPr lvl="2"/>
            <a:r>
              <a:rPr lang="en-US" altLang="es-PE" dirty="0"/>
              <a:t>Third level</a:t>
            </a:r>
          </a:p>
          <a:p>
            <a:pPr lvl="3"/>
            <a:r>
              <a:rPr lang="en-US" altLang="es-PE" dirty="0"/>
              <a:t>Fourth level</a:t>
            </a:r>
          </a:p>
          <a:p>
            <a:pPr lvl="4"/>
            <a:r>
              <a:rPr lang="en-US" altLang="es-PE" dirty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spring-framework-reference/web-reactiv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543698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/>
              <a:t>Features of the framework for building non-blocking RESTful </a:t>
            </a:r>
            <a:r>
              <a:rPr lang="en-US" dirty="0" smtClean="0"/>
              <a:t>Service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020155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79002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sz="2400" b="1" u="sng" dirty="0" err="1"/>
              <a:t>Functional</a:t>
            </a:r>
            <a:r>
              <a:rPr lang="es-PE" sz="2400" b="1" u="sng" dirty="0"/>
              <a:t> </a:t>
            </a:r>
            <a:r>
              <a:rPr lang="es-PE" sz="2400" b="1" u="sng" dirty="0" err="1"/>
              <a:t>Endpoints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b="1" u="sng" dirty="0" smtClean="0"/>
              <a:t>Concepto</a:t>
            </a:r>
          </a:p>
          <a:p>
            <a:pPr marL="0" indent="0" algn="just">
              <a:buNone/>
            </a:pPr>
            <a:r>
              <a:rPr lang="es-PE" dirty="0" smtClean="0"/>
              <a:t>Spring </a:t>
            </a:r>
            <a:r>
              <a:rPr lang="es-PE" dirty="0" err="1"/>
              <a:t>WebFlux</a:t>
            </a:r>
            <a:r>
              <a:rPr lang="es-PE" dirty="0"/>
              <a:t> incluye </a:t>
            </a:r>
            <a:r>
              <a:rPr lang="es-PE" dirty="0" err="1"/>
              <a:t>WebFlux.fn</a:t>
            </a:r>
            <a:r>
              <a:rPr lang="es-PE" dirty="0"/>
              <a:t>, un modelo de programación funcional liviano en el que las funciones se utilizan para </a:t>
            </a:r>
            <a:r>
              <a:rPr lang="es-PE" dirty="0" err="1"/>
              <a:t>enrutar</a:t>
            </a:r>
            <a:r>
              <a:rPr lang="es-PE" dirty="0"/>
              <a:t> y manejar solicitudes y los </a:t>
            </a:r>
            <a:r>
              <a:rPr lang="es-PE" dirty="0" err="1" smtClean="0"/>
              <a:t>contracts</a:t>
            </a:r>
            <a:r>
              <a:rPr lang="es-PE" dirty="0" smtClean="0"/>
              <a:t> </a:t>
            </a:r>
            <a:r>
              <a:rPr lang="es-PE" dirty="0"/>
              <a:t>están diseñados para la inmutabilidad. Es una alternativa al modelo de programación basado en anotaciones, pero de lo contrario se ejecuta en la misma base Reactive Core</a:t>
            </a:r>
            <a:r>
              <a:rPr lang="es-PE" dirty="0" smtClean="0"/>
              <a:t>.</a:t>
            </a:r>
          </a:p>
          <a:p>
            <a:pPr marL="0" indent="0" algn="just"/>
            <a:r>
              <a:rPr lang="es-PE" dirty="0"/>
              <a:t>En </a:t>
            </a:r>
            <a:r>
              <a:rPr lang="es-PE" dirty="0" err="1"/>
              <a:t>WebFlux.fn</a:t>
            </a:r>
            <a:r>
              <a:rPr lang="es-PE" dirty="0"/>
              <a:t>, una solicitud HTTP se maneja con una </a:t>
            </a:r>
            <a:r>
              <a:rPr lang="es-PE" b="1" dirty="0" err="1" smtClean="0"/>
              <a:t>HandlerFunction</a:t>
            </a:r>
            <a:r>
              <a:rPr lang="es-PE" dirty="0" smtClean="0"/>
              <a:t> </a:t>
            </a:r>
            <a:r>
              <a:rPr lang="es-PE" dirty="0"/>
              <a:t>una función que toma </a:t>
            </a:r>
            <a:r>
              <a:rPr lang="es-PE" dirty="0" err="1"/>
              <a:t>ServerRequest</a:t>
            </a:r>
            <a:r>
              <a:rPr lang="es-PE" dirty="0"/>
              <a:t> y devuelve un </a:t>
            </a:r>
            <a:r>
              <a:rPr lang="es-PE" dirty="0" err="1"/>
              <a:t>ServerResponse</a:t>
            </a:r>
            <a:r>
              <a:rPr lang="es-PE" dirty="0"/>
              <a:t> retrasado (es decir, Mono &lt;</a:t>
            </a:r>
            <a:r>
              <a:rPr lang="es-PE" dirty="0" err="1"/>
              <a:t>ServerResponse</a:t>
            </a:r>
            <a:r>
              <a:rPr lang="es-PE" dirty="0"/>
              <a:t>&gt;).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47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31605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sz="2400" b="1" u="sng" dirty="0" err="1"/>
              <a:t>Functional</a:t>
            </a:r>
            <a:r>
              <a:rPr lang="es-PE" sz="2400" b="1" u="sng" dirty="0"/>
              <a:t> </a:t>
            </a:r>
            <a:r>
              <a:rPr lang="es-PE" sz="2400" b="1" u="sng" dirty="0" err="1"/>
              <a:t>Endpoints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dirty="0" smtClean="0"/>
              <a:t>Tanto la solicitud como el objeto de respuesta tienen contratos inmutables que ofrecen acceso compatible con JDK 8 a la solicitud y respuesta HTTP. </a:t>
            </a:r>
            <a:r>
              <a:rPr lang="es-PE" dirty="0" err="1" smtClean="0"/>
              <a:t>HandlerFunction</a:t>
            </a:r>
            <a:r>
              <a:rPr lang="es-PE" dirty="0" smtClean="0"/>
              <a:t> es el equivalente del cuerpo de un método @</a:t>
            </a:r>
            <a:r>
              <a:rPr lang="es-PE" dirty="0" err="1" smtClean="0"/>
              <a:t>RequestMapping</a:t>
            </a:r>
            <a:r>
              <a:rPr lang="es-PE" dirty="0" smtClean="0"/>
              <a:t> en el modelo de programación basado en anotaciones.</a:t>
            </a:r>
          </a:p>
          <a:p>
            <a:pPr marL="0" indent="0" algn="just">
              <a:buNone/>
            </a:pPr>
            <a:r>
              <a:rPr lang="es-PE" dirty="0" smtClean="0"/>
              <a:t>Las </a:t>
            </a:r>
            <a:r>
              <a:rPr lang="es-PE" dirty="0"/>
              <a:t>solicitudes entrantes se </a:t>
            </a:r>
            <a:r>
              <a:rPr lang="es-PE" dirty="0" err="1"/>
              <a:t>enrutan</a:t>
            </a:r>
            <a:r>
              <a:rPr lang="es-PE" dirty="0"/>
              <a:t> a una función de controlador con una Función de enrutador: una función que toma </a:t>
            </a:r>
            <a:r>
              <a:rPr lang="es-PE" dirty="0" err="1"/>
              <a:t>ServerRequest</a:t>
            </a:r>
            <a:r>
              <a:rPr lang="es-PE" dirty="0"/>
              <a:t> y devuelve una Función de controlador retrasada (es decir, Mono &lt;Función de controlador&gt;). Cuando la función del enrutador coincide, se devuelve una función de controlador; de lo contrario, un Mono vacío.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90143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9618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sz="2400" b="1" u="sng" dirty="0" err="1"/>
              <a:t>Functional</a:t>
            </a:r>
            <a:r>
              <a:rPr lang="es-PE" sz="2400" b="1" u="sng" dirty="0"/>
              <a:t> </a:t>
            </a:r>
            <a:r>
              <a:rPr lang="es-PE" sz="2400" b="1" u="sng" dirty="0" err="1"/>
              <a:t>Endpoints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b="1" dirty="0" err="1" smtClean="0"/>
              <a:t>RouterFunction</a:t>
            </a:r>
            <a:r>
              <a:rPr lang="es-PE" dirty="0" smtClean="0"/>
              <a:t> </a:t>
            </a:r>
            <a:r>
              <a:rPr lang="es-PE" dirty="0"/>
              <a:t>es el equivalente de una anotación @</a:t>
            </a:r>
            <a:r>
              <a:rPr lang="es-PE" dirty="0" err="1"/>
              <a:t>RequestMapping</a:t>
            </a:r>
            <a:r>
              <a:rPr lang="es-PE" dirty="0"/>
              <a:t>, pero con la gran diferencia de que las funciones del enrutador proporcionan no solo datos, sino también comportamiento.</a:t>
            </a:r>
          </a:p>
          <a:p>
            <a:pPr marL="0" indent="0" algn="just">
              <a:buNone/>
            </a:pPr>
            <a:r>
              <a:rPr lang="es-PE" b="1" dirty="0" err="1" smtClean="0"/>
              <a:t>RouterFunctions.route</a:t>
            </a:r>
            <a:r>
              <a:rPr lang="es-PE" dirty="0" smtClean="0"/>
              <a:t> </a:t>
            </a:r>
            <a:r>
              <a:rPr lang="es-PE" dirty="0"/>
              <a:t>() proporciona un generador de enrutadores que facilita la creación de enrutadores, como muestra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7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79002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sz="2400" b="1" u="sng" dirty="0"/>
              <a:t>Reactive </a:t>
            </a:r>
            <a:r>
              <a:rPr lang="es-PE" sz="2400" b="1" u="sng" dirty="0" err="1"/>
              <a:t>core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dirty="0" smtClean="0"/>
              <a:t>El </a:t>
            </a:r>
            <a:r>
              <a:rPr lang="es-PE" dirty="0"/>
              <a:t>módulo </a:t>
            </a:r>
            <a:r>
              <a:rPr lang="es-PE" dirty="0" err="1"/>
              <a:t>spring</a:t>
            </a:r>
            <a:r>
              <a:rPr lang="es-PE" dirty="0"/>
              <a:t>-web contiene el siguiente soporte básico para aplicaciones web reactivas:</a:t>
            </a:r>
          </a:p>
          <a:p>
            <a:pPr marL="0" indent="0" algn="just">
              <a:buNone/>
            </a:pPr>
            <a:r>
              <a:rPr lang="es-PE" dirty="0" smtClean="0"/>
              <a:t>Para </a:t>
            </a:r>
            <a:r>
              <a:rPr lang="es-PE" dirty="0"/>
              <a:t>el procesamiento de solicitudes del servidor hay dos niveles de soporte.</a:t>
            </a:r>
          </a:p>
          <a:p>
            <a:pPr marL="0" indent="0" algn="just">
              <a:buNone/>
            </a:pPr>
            <a:r>
              <a:rPr lang="es-PE" b="1" u="sng" dirty="0" err="1" smtClean="0"/>
              <a:t>HttpHandler</a:t>
            </a:r>
            <a:r>
              <a:rPr lang="es-PE" dirty="0" smtClean="0"/>
              <a:t> </a:t>
            </a:r>
            <a:r>
              <a:rPr lang="es-PE" dirty="0"/>
              <a:t>Contrato básico para el manejo de solicitudes HTTP con E / S sin bloqueo y contrapresión de corrientes reactivas, junto con adaptadores para Reactor </a:t>
            </a:r>
            <a:r>
              <a:rPr lang="es-PE" dirty="0" err="1"/>
              <a:t>Netty</a:t>
            </a:r>
            <a:r>
              <a:rPr lang="es-PE" dirty="0"/>
              <a:t>, </a:t>
            </a:r>
            <a:r>
              <a:rPr lang="es-PE" dirty="0" err="1"/>
              <a:t>Undertow</a:t>
            </a:r>
            <a:r>
              <a:rPr lang="es-PE" dirty="0"/>
              <a:t>, </a:t>
            </a:r>
            <a:r>
              <a:rPr lang="es-PE" dirty="0" err="1"/>
              <a:t>Tomcat</a:t>
            </a:r>
            <a:r>
              <a:rPr lang="es-PE" dirty="0"/>
              <a:t>, </a:t>
            </a:r>
            <a:r>
              <a:rPr lang="es-PE" dirty="0" err="1"/>
              <a:t>Jetty</a:t>
            </a:r>
            <a:r>
              <a:rPr lang="es-PE" dirty="0"/>
              <a:t> y cualquier contenedor </a:t>
            </a:r>
            <a:r>
              <a:rPr lang="es-PE" dirty="0" err="1"/>
              <a:t>Servlet</a:t>
            </a:r>
            <a:r>
              <a:rPr lang="es-PE" dirty="0"/>
              <a:t> 3.1+.</a:t>
            </a:r>
          </a:p>
          <a:p>
            <a:pPr marL="0" indent="0" algn="just">
              <a:buNone/>
            </a:pPr>
            <a:r>
              <a:rPr lang="es-PE" b="1" u="sng" dirty="0" err="1" smtClean="0"/>
              <a:t>WebHandler</a:t>
            </a:r>
            <a:r>
              <a:rPr lang="es-PE" b="1" u="sng" dirty="0" smtClean="0"/>
              <a:t> API</a:t>
            </a:r>
            <a:r>
              <a:rPr lang="es-PE" dirty="0" smtClean="0"/>
              <a:t> </a:t>
            </a:r>
            <a:r>
              <a:rPr lang="es-PE" dirty="0"/>
              <a:t>API web de uso general de nivel ligeramente superior para el manejo de solicitudes, además de la cual se construyen modelos de programación concretos, como controladores anotados y puntos finales funcionales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673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30039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sz="2400" b="1" u="sng" dirty="0"/>
              <a:t>Reactive </a:t>
            </a:r>
            <a:r>
              <a:rPr lang="es-PE" sz="2400" b="1" u="sng" dirty="0" err="1"/>
              <a:t>core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dirty="0" smtClean="0"/>
              <a:t>Para </a:t>
            </a:r>
            <a:r>
              <a:rPr lang="es-PE" dirty="0"/>
              <a:t>el lado del cliente, existe un contrato básico </a:t>
            </a:r>
            <a:r>
              <a:rPr lang="es-PE" b="1" dirty="0" err="1"/>
              <a:t>ClientHttpConnector</a:t>
            </a:r>
            <a:r>
              <a:rPr lang="es-PE" dirty="0"/>
              <a:t> para realizar solicitudes HTTP con E / S sin bloqueo y contrapresión de Corrientes reactivas, junto con adaptadores para Reactor </a:t>
            </a:r>
            <a:r>
              <a:rPr lang="es-PE" dirty="0" err="1"/>
              <a:t>Netty</a:t>
            </a:r>
            <a:r>
              <a:rPr lang="es-PE" dirty="0"/>
              <a:t> y para el Reactivo </a:t>
            </a:r>
            <a:r>
              <a:rPr lang="es-PE" dirty="0" err="1"/>
              <a:t>Jetty</a:t>
            </a:r>
            <a:r>
              <a:rPr lang="es-PE" dirty="0"/>
              <a:t> </a:t>
            </a:r>
            <a:r>
              <a:rPr lang="es-PE" dirty="0" err="1"/>
              <a:t>HttpClient</a:t>
            </a:r>
            <a:r>
              <a:rPr lang="es-PE" dirty="0"/>
              <a:t>. El </a:t>
            </a:r>
            <a:r>
              <a:rPr lang="es-PE" dirty="0" err="1"/>
              <a:t>WebClient</a:t>
            </a:r>
            <a:r>
              <a:rPr lang="es-PE" dirty="0"/>
              <a:t> de nivel superior utilizado en las aplicaciones se basa en este contrato básico.</a:t>
            </a:r>
          </a:p>
          <a:p>
            <a:pPr marL="0" indent="0" algn="just">
              <a:buNone/>
            </a:pPr>
            <a:r>
              <a:rPr lang="es-PE" dirty="0" smtClean="0"/>
              <a:t>Para </a:t>
            </a:r>
            <a:r>
              <a:rPr lang="es-PE" dirty="0"/>
              <a:t>el cliente y el servidor, </a:t>
            </a:r>
            <a:r>
              <a:rPr lang="es-PE" dirty="0" err="1"/>
              <a:t>códecs</a:t>
            </a:r>
            <a:r>
              <a:rPr lang="es-PE" dirty="0"/>
              <a:t> para la </a:t>
            </a:r>
            <a:r>
              <a:rPr lang="es-PE" dirty="0" err="1"/>
              <a:t>serialización</a:t>
            </a:r>
            <a:r>
              <a:rPr lang="es-PE" dirty="0"/>
              <a:t> y </a:t>
            </a:r>
            <a:r>
              <a:rPr lang="es-PE" dirty="0" err="1"/>
              <a:t>deserialización</a:t>
            </a:r>
            <a:r>
              <a:rPr lang="es-PE" dirty="0"/>
              <a:t> del contenido de respuesta y solicitud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3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35243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/>
              <a:t>URI Links</a:t>
            </a:r>
            <a:endParaRPr lang="es-PE" b="1" u="sng" dirty="0" smtClean="0"/>
          </a:p>
          <a:p>
            <a:r>
              <a:rPr lang="es-PE" b="1" u="sng" dirty="0" err="1" smtClean="0"/>
              <a:t>UriComponents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UriComponentsBuilder</a:t>
            </a:r>
            <a:r>
              <a:rPr lang="es-PE" dirty="0"/>
              <a:t> ayuda a construir URI a partir de </a:t>
            </a:r>
            <a:r>
              <a:rPr lang="es-PE" dirty="0" err="1" smtClean="0"/>
              <a:t>templates</a:t>
            </a:r>
            <a:r>
              <a:rPr lang="es-PE" dirty="0" smtClean="0"/>
              <a:t> de </a:t>
            </a:r>
            <a:r>
              <a:rPr lang="es-PE" dirty="0"/>
              <a:t>URI con variables, como muestra el siguiente </a:t>
            </a:r>
            <a:r>
              <a:rPr lang="es-PE" dirty="0" smtClean="0"/>
              <a:t>ejemplo en Java: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964845"/>
            <a:ext cx="6167556" cy="24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9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92044" y="1143060"/>
            <a:ext cx="7918450" cy="5036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b="1" u="sng" dirty="0"/>
              <a:t>URI </a:t>
            </a:r>
            <a:r>
              <a:rPr lang="es-PE" b="1" u="sng" dirty="0" smtClean="0"/>
              <a:t>Links</a:t>
            </a:r>
          </a:p>
          <a:p>
            <a:r>
              <a:rPr lang="es-PE" b="1" u="sng" dirty="0" err="1" smtClean="0"/>
              <a:t>UriBuilder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UriComponentsBuilder</a:t>
            </a:r>
            <a:r>
              <a:rPr lang="es-PE" dirty="0"/>
              <a:t> implementa </a:t>
            </a:r>
            <a:r>
              <a:rPr lang="es-PE" dirty="0" err="1"/>
              <a:t>UriBuilder</a:t>
            </a:r>
            <a:r>
              <a:rPr lang="es-PE" dirty="0"/>
              <a:t>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Puede </a:t>
            </a:r>
            <a:r>
              <a:rPr lang="es-PE" dirty="0"/>
              <a:t>crear un </a:t>
            </a:r>
            <a:r>
              <a:rPr lang="es-PE" dirty="0" err="1"/>
              <a:t>UriBuilder</a:t>
            </a:r>
            <a:r>
              <a:rPr lang="es-PE" dirty="0"/>
              <a:t>, a su vez, con un </a:t>
            </a:r>
            <a:r>
              <a:rPr lang="es-PE" dirty="0" err="1"/>
              <a:t>UriBuilderFactory</a:t>
            </a:r>
            <a:r>
              <a:rPr lang="es-PE" dirty="0"/>
              <a:t>. Juntos, </a:t>
            </a:r>
            <a:r>
              <a:rPr lang="es-PE" dirty="0" err="1"/>
              <a:t>UriBuilderFactory</a:t>
            </a:r>
            <a:r>
              <a:rPr lang="es-PE" dirty="0"/>
              <a:t> y </a:t>
            </a:r>
            <a:r>
              <a:rPr lang="es-PE" dirty="0" err="1"/>
              <a:t>UriBuilder</a:t>
            </a:r>
            <a:r>
              <a:rPr lang="es-PE" dirty="0"/>
              <a:t> proporcionan un mecanismo conectable para crear URI a partir de plantillas de URI, basadas en una configuración compartida, como una URL base, preferencias de codificación y otros </a:t>
            </a:r>
            <a:r>
              <a:rPr lang="es-PE" dirty="0" smtClean="0"/>
              <a:t>detalles.</a:t>
            </a:r>
          </a:p>
          <a:p>
            <a:pPr marL="0" indent="0" algn="just">
              <a:buNone/>
            </a:pPr>
            <a:r>
              <a:rPr lang="es-PE" dirty="0" smtClean="0"/>
              <a:t>Puede </a:t>
            </a:r>
            <a:r>
              <a:rPr lang="es-PE" dirty="0"/>
              <a:t>configurar </a:t>
            </a:r>
            <a:r>
              <a:rPr lang="es-PE" dirty="0" err="1"/>
              <a:t>RestTemplate</a:t>
            </a:r>
            <a:r>
              <a:rPr lang="es-PE" dirty="0"/>
              <a:t> y </a:t>
            </a:r>
            <a:r>
              <a:rPr lang="es-PE" dirty="0" err="1"/>
              <a:t>WebClient</a:t>
            </a:r>
            <a:r>
              <a:rPr lang="es-PE" dirty="0"/>
              <a:t> con </a:t>
            </a:r>
            <a:r>
              <a:rPr lang="es-PE" dirty="0" err="1"/>
              <a:t>UriBuilderFactory</a:t>
            </a:r>
            <a:r>
              <a:rPr lang="es-PE" dirty="0"/>
              <a:t> para personalizar la preparación de URI. </a:t>
            </a:r>
            <a:r>
              <a:rPr lang="es-PE" dirty="0" err="1"/>
              <a:t>DefaultUriBuilderFactory</a:t>
            </a:r>
            <a:r>
              <a:rPr lang="es-PE" dirty="0"/>
              <a:t> es una implementación predeterminada de </a:t>
            </a:r>
            <a:r>
              <a:rPr lang="es-PE" dirty="0" err="1"/>
              <a:t>UriBuilderFactory</a:t>
            </a:r>
            <a:r>
              <a:rPr lang="es-PE" dirty="0"/>
              <a:t> que usa </a:t>
            </a:r>
            <a:r>
              <a:rPr lang="es-PE" dirty="0" err="1"/>
              <a:t>UriComponentsBuilder</a:t>
            </a:r>
            <a:r>
              <a:rPr lang="es-PE" dirty="0"/>
              <a:t> internamente y expone las opciones de configuración compartidas.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8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58299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b="1" u="sng" dirty="0"/>
              <a:t>URI </a:t>
            </a:r>
            <a:r>
              <a:rPr lang="es-PE" b="1" u="sng" dirty="0" smtClean="0"/>
              <a:t>Links</a:t>
            </a:r>
          </a:p>
          <a:p>
            <a:r>
              <a:rPr lang="es-PE" b="1" u="sng" dirty="0" err="1" smtClean="0"/>
              <a:t>UriBuilder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Ejemplo para configurar </a:t>
            </a:r>
            <a:r>
              <a:rPr lang="es-PE" dirty="0" err="1" smtClean="0"/>
              <a:t>RestTemplate</a:t>
            </a:r>
            <a:endParaRPr lang="es-PE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8" y="2407208"/>
            <a:ext cx="7315008" cy="285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0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8577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/>
              <a:t>URI Links</a:t>
            </a:r>
            <a:endParaRPr lang="es-PE" b="1" u="sng" dirty="0" smtClean="0"/>
          </a:p>
          <a:p>
            <a:r>
              <a:rPr lang="es-PE" b="1" u="sng" dirty="0" smtClean="0"/>
              <a:t>URI </a:t>
            </a:r>
            <a:r>
              <a:rPr lang="es-PE" b="1" u="sng" dirty="0" err="1"/>
              <a:t>Encoding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UriComponentsBuilder</a:t>
            </a:r>
            <a:r>
              <a:rPr lang="es-PE" dirty="0"/>
              <a:t> expone las opciones de codificación en dos niveles:</a:t>
            </a:r>
          </a:p>
          <a:p>
            <a:pPr marL="0" indent="0" algn="just">
              <a:buNone/>
            </a:pPr>
            <a:r>
              <a:rPr lang="es-PE" b="1" u="sng" dirty="0" err="1" smtClean="0"/>
              <a:t>UriComponentsBuilder</a:t>
            </a:r>
            <a:r>
              <a:rPr lang="es-PE" b="1" u="sng" dirty="0" smtClean="0"/>
              <a:t> </a:t>
            </a:r>
            <a:r>
              <a:rPr lang="es-PE" b="1" u="sng" dirty="0"/>
              <a:t># </a:t>
            </a:r>
            <a:r>
              <a:rPr lang="es-PE" b="1" u="sng" dirty="0" err="1"/>
              <a:t>encode</a:t>
            </a:r>
            <a:r>
              <a:rPr lang="es-PE" b="1" u="sng" dirty="0"/>
              <a:t> ()</a:t>
            </a:r>
            <a:r>
              <a:rPr lang="es-PE" dirty="0"/>
              <a:t>: codifica previamente la plantilla URI primero y luego codifica estrictamente las variables URI cuando se expande.</a:t>
            </a:r>
          </a:p>
          <a:p>
            <a:pPr marL="0" indent="0" algn="just">
              <a:buNone/>
            </a:pPr>
            <a:r>
              <a:rPr lang="es-PE" b="1" u="sng" dirty="0" err="1" smtClean="0"/>
              <a:t>UriComponents</a:t>
            </a:r>
            <a:r>
              <a:rPr lang="es-PE" b="1" u="sng" dirty="0" smtClean="0"/>
              <a:t> </a:t>
            </a:r>
            <a:r>
              <a:rPr lang="es-PE" b="1" u="sng" dirty="0"/>
              <a:t># </a:t>
            </a:r>
            <a:r>
              <a:rPr lang="es-PE" b="1" u="sng" dirty="0" err="1"/>
              <a:t>encode</a:t>
            </a:r>
            <a:r>
              <a:rPr lang="es-PE" b="1" u="sng" dirty="0"/>
              <a:t> ()</a:t>
            </a:r>
            <a:r>
              <a:rPr lang="es-PE" dirty="0"/>
              <a:t>: codifica los componentes de URI después de expandir las variables de URI.</a:t>
            </a:r>
          </a:p>
          <a:p>
            <a:pPr marL="0" indent="0" algn="just">
              <a:buNone/>
            </a:pPr>
            <a:r>
              <a:rPr lang="es-PE" dirty="0" smtClean="0"/>
              <a:t>Ambas </a:t>
            </a:r>
            <a:r>
              <a:rPr lang="es-PE" dirty="0"/>
              <a:t>opciones reemplazan caracteres no ASCII e ilegales con octetos escapados. Sin embargo, la primera opción también reemplaza los caracteres con significado reservado que aparecen en las variables 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77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96799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/>
              <a:t>URI Links </a:t>
            </a:r>
            <a:endParaRPr lang="es-PE" sz="2400" b="1" u="sng" dirty="0" smtClean="0"/>
          </a:p>
          <a:p>
            <a:r>
              <a:rPr lang="es-PE" b="1" u="sng" dirty="0" smtClean="0"/>
              <a:t>URI </a:t>
            </a:r>
            <a:r>
              <a:rPr lang="es-PE" b="1" u="sng" dirty="0" err="1"/>
              <a:t>Encoding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Para la mayoría de los casos, es probable que la primera opción dé el resultado esperado, ya que trata las variables URI como datos </a:t>
            </a:r>
            <a:r>
              <a:rPr lang="es-PE" dirty="0" smtClean="0"/>
              <a:t>para </a:t>
            </a:r>
            <a:r>
              <a:rPr lang="es-PE" dirty="0"/>
              <a:t>codificarlas completamente, mientras que la opción 2 es útil solo si las variables URI contienen intencionalmente caracteres reservados.</a:t>
            </a:r>
          </a:p>
          <a:p>
            <a:pPr marL="0" indent="0" algn="just">
              <a:buNone/>
            </a:pPr>
            <a:r>
              <a:rPr lang="es-PE" dirty="0" smtClean="0"/>
              <a:t>El </a:t>
            </a:r>
            <a:r>
              <a:rPr lang="es-PE" dirty="0"/>
              <a:t>siguiente ejemplo </a:t>
            </a:r>
            <a:r>
              <a:rPr lang="es-PE" dirty="0" smtClean="0"/>
              <a:t>en Java usa </a:t>
            </a:r>
            <a:r>
              <a:rPr lang="es-PE" dirty="0"/>
              <a:t>la primera opción: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72" y="3733792"/>
            <a:ext cx="5562454" cy="22373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4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704" y="1143060"/>
            <a:ext cx="7918450" cy="457458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Comprender los </a:t>
            </a:r>
            <a:r>
              <a:rPr lang="es-PE" altLang="zh-CN" dirty="0" smtClean="0">
                <a:ea typeface="SimSun" pitchFamily="2" charset="-122"/>
              </a:rPr>
              <a:t>conceptos: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Web Flux</a:t>
            </a:r>
          </a:p>
          <a:p>
            <a:pPr lvl="2" algn="just" eaLnBrk="1" hangingPunct="1"/>
            <a:r>
              <a:rPr lang="es-PE" dirty="0" err="1"/>
              <a:t>DispatcherHandler</a:t>
            </a:r>
            <a:endParaRPr lang="es-PE" dirty="0"/>
          </a:p>
          <a:p>
            <a:pPr lvl="2" algn="just" eaLnBrk="1" hangingPunct="1"/>
            <a:r>
              <a:rPr lang="es-PE" dirty="0" err="1"/>
              <a:t>Annotated</a:t>
            </a:r>
            <a:r>
              <a:rPr lang="es-PE" dirty="0"/>
              <a:t> </a:t>
            </a:r>
            <a:r>
              <a:rPr lang="es-PE" dirty="0" err="1"/>
              <a:t>Controllers</a:t>
            </a:r>
            <a:endParaRPr lang="es-PE" dirty="0"/>
          </a:p>
          <a:p>
            <a:pPr lvl="2" algn="just" eaLnBrk="1" hangingPunct="1"/>
            <a:r>
              <a:rPr lang="es-PE" dirty="0" err="1"/>
              <a:t>Functional</a:t>
            </a:r>
            <a:r>
              <a:rPr lang="es-PE" dirty="0"/>
              <a:t> </a:t>
            </a:r>
            <a:r>
              <a:rPr lang="es-PE" dirty="0" err="1"/>
              <a:t>Endpoints</a:t>
            </a:r>
            <a:endParaRPr lang="es-PE" dirty="0"/>
          </a:p>
          <a:p>
            <a:pPr lvl="2" algn="just" eaLnBrk="1" hangingPunct="1"/>
            <a:r>
              <a:rPr lang="es-PE" dirty="0"/>
              <a:t>Reactive Core</a:t>
            </a:r>
          </a:p>
          <a:p>
            <a:pPr lvl="2" algn="just" eaLnBrk="1" hangingPunct="1"/>
            <a:r>
              <a:rPr lang="es-PE" dirty="0"/>
              <a:t>URI Links</a:t>
            </a:r>
          </a:p>
          <a:p>
            <a:pPr lvl="2" algn="just" eaLnBrk="1" hangingPunct="1"/>
            <a:r>
              <a:rPr lang="es-PE" dirty="0"/>
              <a:t>HTTP </a:t>
            </a:r>
            <a:r>
              <a:rPr lang="es-PE" dirty="0" err="1"/>
              <a:t>Caching</a:t>
            </a:r>
            <a:endParaRPr lang="es-PE" dirty="0"/>
          </a:p>
          <a:p>
            <a:pPr lvl="2" algn="just" eaLnBrk="1" hangingPunct="1"/>
            <a:r>
              <a:rPr lang="es-PE" dirty="0"/>
              <a:t>HTTP/2</a:t>
            </a:r>
          </a:p>
          <a:p>
            <a:pPr lvl="1" algn="just" eaLnBrk="1" hangingPunct="1"/>
            <a:r>
              <a:rPr lang="es-PE" dirty="0" err="1"/>
              <a:t>WebSockets</a:t>
            </a:r>
            <a:endParaRPr lang="es-PE" dirty="0"/>
          </a:p>
          <a:p>
            <a:pPr lvl="1" algn="just" eaLnBrk="1" hangingPunct="1"/>
            <a:r>
              <a:rPr lang="es-PE" dirty="0" err="1"/>
              <a:t>RSocket</a:t>
            </a:r>
            <a:endParaRPr lang="es-PE" dirty="0"/>
          </a:p>
          <a:p>
            <a:pPr lvl="1" algn="just" eaLnBrk="1" hangingPunct="1"/>
            <a:r>
              <a:rPr lang="es-PE" dirty="0"/>
              <a:t>Reactive </a:t>
            </a:r>
            <a:r>
              <a:rPr lang="es-PE" dirty="0" err="1"/>
              <a:t>Libraries</a:t>
            </a: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4055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 u="sng" dirty="0"/>
              <a:t>HTTP Caching</a:t>
            </a:r>
            <a:endParaRPr lang="es-PE" b="1" u="sng" dirty="0" smtClean="0"/>
          </a:p>
          <a:p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El HTTP </a:t>
            </a:r>
            <a:r>
              <a:rPr lang="es-PE" dirty="0" err="1" smtClean="0"/>
              <a:t>catching</a:t>
            </a:r>
            <a:r>
              <a:rPr lang="es-PE" dirty="0" smtClean="0"/>
              <a:t> puede </a:t>
            </a:r>
            <a:r>
              <a:rPr lang="es-PE" dirty="0"/>
              <a:t>mejorar significativamente el rendimiento de una aplicación web. </a:t>
            </a:r>
            <a:r>
              <a:rPr lang="es-PE" dirty="0" smtClean="0"/>
              <a:t>El HTTP </a:t>
            </a:r>
            <a:r>
              <a:rPr lang="es-PE" dirty="0" err="1"/>
              <a:t>catching</a:t>
            </a:r>
            <a:r>
              <a:rPr lang="es-PE" dirty="0"/>
              <a:t> </a:t>
            </a:r>
            <a:r>
              <a:rPr lang="es-PE" dirty="0" smtClean="0"/>
              <a:t>gira </a:t>
            </a:r>
            <a:r>
              <a:rPr lang="es-PE" dirty="0"/>
              <a:t>en torno al encabezado de respuesta de Control de caché y los encabezados de solicitud condicional posteriores, como </a:t>
            </a:r>
            <a:r>
              <a:rPr lang="es-PE" dirty="0" err="1"/>
              <a:t>Last-Modified</a:t>
            </a:r>
            <a:r>
              <a:rPr lang="es-PE" dirty="0"/>
              <a:t> y </a:t>
            </a:r>
            <a:r>
              <a:rPr lang="es-PE" dirty="0" err="1"/>
              <a:t>ETag</a:t>
            </a:r>
            <a:r>
              <a:rPr lang="es-PE" dirty="0"/>
              <a:t>. </a:t>
            </a:r>
            <a:endParaRPr lang="es-PE" dirty="0" smtClean="0"/>
          </a:p>
          <a:p>
            <a:pPr marL="0" indent="0" algn="just">
              <a:buNone/>
            </a:pPr>
            <a:r>
              <a:rPr lang="es-PE" b="1" u="sng" dirty="0" smtClean="0"/>
              <a:t>Cache-Control</a:t>
            </a:r>
            <a:r>
              <a:rPr lang="es-PE" dirty="0" smtClean="0"/>
              <a:t> </a:t>
            </a:r>
            <a:r>
              <a:rPr lang="es-PE" dirty="0"/>
              <a:t>aconseja a los cachés privados (por ejemplo, navegador) y públicos (por ejemplo, proxy) cómo almacenar en caché y reutilizar las respuestas.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Un </a:t>
            </a:r>
            <a:r>
              <a:rPr lang="es-PE" dirty="0"/>
              <a:t>encabezado </a:t>
            </a:r>
            <a:r>
              <a:rPr lang="es-PE" dirty="0" err="1"/>
              <a:t>ETag</a:t>
            </a:r>
            <a:r>
              <a:rPr lang="es-PE" dirty="0"/>
              <a:t> se usa para hacer una solicitud condicional que puede resultar en un 304 (NO MODIFICADO) sin cuerpo, si el contenido no ha cambiado. </a:t>
            </a:r>
            <a:r>
              <a:rPr lang="es-PE" dirty="0" err="1"/>
              <a:t>ETag</a:t>
            </a:r>
            <a:r>
              <a:rPr lang="es-PE" dirty="0"/>
              <a:t> puede verse como un sucesor más sofisticado del encabezado </a:t>
            </a:r>
            <a:r>
              <a:rPr lang="es-PE" dirty="0" err="1"/>
              <a:t>Last-Modified</a:t>
            </a:r>
            <a:r>
              <a:rPr lang="es-P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11292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 u="sng" dirty="0"/>
              <a:t>HTTP/2</a:t>
            </a:r>
            <a:endParaRPr lang="es-PE" b="1" u="sng" dirty="0" smtClean="0"/>
          </a:p>
          <a:p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HTTP / 2 es compatible con Reactor </a:t>
            </a:r>
            <a:r>
              <a:rPr lang="es-PE" dirty="0" err="1"/>
              <a:t>Netty</a:t>
            </a:r>
            <a:r>
              <a:rPr lang="es-PE" dirty="0"/>
              <a:t>, </a:t>
            </a:r>
            <a:r>
              <a:rPr lang="es-PE" dirty="0" err="1"/>
              <a:t>Tomcat</a:t>
            </a:r>
            <a:r>
              <a:rPr lang="es-PE" dirty="0"/>
              <a:t>, </a:t>
            </a:r>
            <a:r>
              <a:rPr lang="es-PE" dirty="0" err="1"/>
              <a:t>Jetty</a:t>
            </a:r>
            <a:r>
              <a:rPr lang="es-PE" dirty="0"/>
              <a:t> y </a:t>
            </a:r>
            <a:r>
              <a:rPr lang="es-PE" dirty="0" err="1"/>
              <a:t>Undertow</a:t>
            </a:r>
            <a:r>
              <a:rPr lang="es-PE" dirty="0"/>
              <a:t>. Sin embargo, hay consideraciones relacionadas con la configuración del servidor. Para más detalles, vea la página wiki HTTP / 2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r>
              <a:rPr lang="es-PE" b="1" u="sng" dirty="0" smtClean="0"/>
              <a:t>Consideraciones necesarias</a:t>
            </a:r>
          </a:p>
          <a:p>
            <a:pPr marL="0" indent="0" algn="just">
              <a:buNone/>
            </a:pPr>
            <a:r>
              <a:rPr lang="es-PE" dirty="0"/>
              <a:t>La especificación HTTP / 2 y las implementaciones del navegador traen nuevas restricciones de seguridad en comparación con las aplicaciones HTTP / 1.1 seguras existentes</a:t>
            </a:r>
            <a:r>
              <a:rPr lang="es-PE" dirty="0" smtClean="0"/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33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26400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n-US" sz="2400" b="1" u="sng" dirty="0"/>
              <a:t>HTTP/2</a:t>
            </a:r>
            <a:endParaRPr lang="es-PE" b="1" u="sng" dirty="0" smtClean="0"/>
          </a:p>
          <a:p>
            <a:pPr marL="0" indent="0" algn="just">
              <a:buNone/>
            </a:pPr>
            <a:r>
              <a:rPr lang="es-PE" b="1" u="sng" dirty="0" smtClean="0"/>
              <a:t>Consideraciones necesarias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TLS </a:t>
            </a:r>
            <a:r>
              <a:rPr lang="es-PE" dirty="0"/>
              <a:t>1.2, SNI y ALPN, </a:t>
            </a:r>
            <a:r>
              <a:rPr lang="es-PE" dirty="0" smtClean="0"/>
              <a:t>requisitos </a:t>
            </a:r>
            <a:r>
              <a:rPr lang="es-PE" dirty="0"/>
              <a:t>para actualizar al protocolo HTT / 2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Un </a:t>
            </a:r>
            <a:r>
              <a:rPr lang="es-PE" dirty="0"/>
              <a:t>certificado de servidor seguro, generalmente con un algoritmo de firma fuerte y una clave de 2048+ bits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/>
              <a:t>Todos los requisitos de TLS enumerados en la especificación HTTP / </a:t>
            </a:r>
            <a:r>
              <a:rPr lang="es-PE" dirty="0" smtClean="0"/>
              <a:t>2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endParaRPr lang="es-PE" dirty="0"/>
          </a:p>
          <a:p>
            <a:pPr marL="0" indent="0" algn="just">
              <a:buNone/>
            </a:pPr>
            <a:r>
              <a:rPr lang="es-PE" dirty="0"/>
              <a:t>TLS 1.2 no es compatible de forma nativa con JDK8, pero está en JDK9; Además, las implementaciones alternativas de TLS (incluidos los enlaces nativos) son populares porque pueden ofrecer ganancias de rendimiento en comparación con la pila JDK.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2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237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b="1" u="sng" dirty="0" smtClean="0"/>
              <a:t>Concepto</a:t>
            </a:r>
            <a:endParaRPr lang="es-PE" dirty="0"/>
          </a:p>
          <a:p>
            <a:pPr marL="0" indent="0" algn="just">
              <a:buNone/>
            </a:pPr>
            <a:r>
              <a:rPr lang="es-PE" dirty="0"/>
              <a:t>El protocolo </a:t>
            </a:r>
            <a:r>
              <a:rPr lang="es-PE" dirty="0" err="1"/>
              <a:t>WebSocket</a:t>
            </a:r>
            <a:r>
              <a:rPr lang="es-PE" dirty="0"/>
              <a:t>, RFC 6455, proporciona una forma estandarizada de establecer un canal de comunicación bidireccional de dúplex completo entre el cliente y el servidor a través de una única conexión TCP. Es un protocolo TCP diferente de HTTP, pero está diseñado para funcionar sobre HTTP, utilizando los puertos 80 y 443 y permitiendo la reutilización de las reglas de firewall existentes.</a:t>
            </a:r>
          </a:p>
          <a:p>
            <a:pPr marL="0" indent="0" algn="just">
              <a:buNone/>
            </a:pPr>
            <a:r>
              <a:rPr lang="es-PE" dirty="0" smtClean="0"/>
              <a:t>Una </a:t>
            </a:r>
            <a:r>
              <a:rPr lang="es-PE" dirty="0"/>
              <a:t>interacción de </a:t>
            </a:r>
            <a:r>
              <a:rPr lang="es-PE" dirty="0" err="1"/>
              <a:t>WebSocket</a:t>
            </a:r>
            <a:r>
              <a:rPr lang="es-PE" dirty="0"/>
              <a:t> comienza con una solicitud HTTP que utiliza el encabezado de actualización HTTP para actualizar o, en este caso, para cambiar al protocolo </a:t>
            </a:r>
            <a:r>
              <a:rPr lang="es-PE" dirty="0" err="1"/>
              <a:t>WebSocket</a:t>
            </a:r>
            <a:r>
              <a:rPr lang="es-PE" dirty="0"/>
              <a:t>. El siguiente ejemplo muestra tal interacción: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5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642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s-PE" b="1" u="sng" dirty="0" smtClean="0"/>
              <a:t>Ejemplo</a:t>
            </a:r>
            <a:endParaRPr lang="es-P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1524048"/>
            <a:ext cx="5486256" cy="4574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8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30709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/>
              <a:t>HTTP Versus </a:t>
            </a:r>
            <a:r>
              <a:rPr lang="es-PE" b="1" u="sng" dirty="0" err="1"/>
              <a:t>WebSocket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Aunque </a:t>
            </a:r>
            <a:r>
              <a:rPr lang="es-PE" dirty="0" err="1"/>
              <a:t>WebSocket</a:t>
            </a:r>
            <a:r>
              <a:rPr lang="es-PE" dirty="0"/>
              <a:t> está diseñado para ser compatible con HTTP y comienza con una solicitud HTTP, es importante comprender que los dos protocolos conducen a arquitecturas y modelos de programación de aplicaciones muy diferentes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r>
              <a:rPr lang="es-PE" dirty="0" smtClean="0"/>
              <a:t>En </a:t>
            </a:r>
            <a:r>
              <a:rPr lang="es-PE" dirty="0"/>
              <a:t>HTTP y REST, una aplicación se modela con tantas URL. Para interactuar con la aplicación, los clientes acceden a esas URL, estilo de solicitud-respuesta. Los servidores </a:t>
            </a:r>
            <a:r>
              <a:rPr lang="es-PE" dirty="0" err="1"/>
              <a:t>enrutan</a:t>
            </a:r>
            <a:r>
              <a:rPr lang="es-PE" dirty="0"/>
              <a:t> las solicitudes al controlador apropiado en función de la URL, el método y los encabezados de HTTP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r>
              <a:rPr lang="es-PE" dirty="0"/>
              <a:t>Por el contrario, en </a:t>
            </a:r>
            <a:r>
              <a:rPr lang="es-PE" dirty="0" err="1"/>
              <a:t>WebSockets</a:t>
            </a:r>
            <a:r>
              <a:rPr lang="es-PE" dirty="0"/>
              <a:t>, generalmente solo hay una URL para la conexión inicial. Posteriormente, todos los mensajes de la aplicación fluyen en esa misma conexión TCP. Esto apunta a una arquitectura de mensajería asincrónica, controlada por eventos y completamente diferente.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0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8851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/>
              <a:t>HTTP Versus </a:t>
            </a:r>
            <a:r>
              <a:rPr lang="es-PE" b="1" u="sng" dirty="0" err="1"/>
              <a:t>WebSocket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WebSocket</a:t>
            </a:r>
            <a:r>
              <a:rPr lang="es-PE" dirty="0"/>
              <a:t> también es un protocolo de transporte de bajo nivel que, a diferencia de HTTP, no prescribe ninguna semántica al contenido de los mensajes. Eso significa que no hay forma de </a:t>
            </a:r>
            <a:r>
              <a:rPr lang="es-PE" dirty="0" err="1"/>
              <a:t>enrutar</a:t>
            </a:r>
            <a:r>
              <a:rPr lang="es-PE" dirty="0"/>
              <a:t> o procesar un mensaje a menos que el cliente y el servidor acuerden la semántica del mensaje.</a:t>
            </a:r>
          </a:p>
          <a:p>
            <a:pPr marL="0" indent="0" algn="just">
              <a:buNone/>
            </a:pPr>
            <a:r>
              <a:rPr lang="es-PE" dirty="0" smtClean="0"/>
              <a:t>Los </a:t>
            </a:r>
            <a:r>
              <a:rPr lang="es-PE" dirty="0"/>
              <a:t>clientes y servidores de </a:t>
            </a:r>
            <a:r>
              <a:rPr lang="es-PE" dirty="0" err="1"/>
              <a:t>WebSocket</a:t>
            </a:r>
            <a:r>
              <a:rPr lang="es-PE" dirty="0"/>
              <a:t> pueden negociar el uso de un protocolo de mensajería de nivel superior (por ejemplo, STOMP), a través del encabezado </a:t>
            </a:r>
            <a:r>
              <a:rPr lang="es-PE" dirty="0" err="1"/>
              <a:t>Sec-WebSocket-Protocol</a:t>
            </a:r>
            <a:r>
              <a:rPr lang="es-PE" dirty="0"/>
              <a:t> en la solicitud de protocolo de enlace HTTP. En ausencia de eso, necesitan crear sus propias convenciones.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7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64564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Cuando usar </a:t>
            </a:r>
            <a:r>
              <a:rPr lang="es-PE" b="1" u="sng" dirty="0" err="1"/>
              <a:t>WebSockets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WebSockets</a:t>
            </a:r>
            <a:r>
              <a:rPr lang="es-PE" dirty="0"/>
              <a:t> puede hacer que una página web sea dinámica e interactiva. Sin embargo, en muchos casos, una combinación de transmisión Ajax y HTTP o sondeo largo puede proporcionar una solución simple y efectiva.</a:t>
            </a:r>
          </a:p>
          <a:p>
            <a:pPr marL="0" indent="0" algn="just">
              <a:buNone/>
            </a:pPr>
            <a:r>
              <a:rPr lang="es-PE" dirty="0" smtClean="0"/>
              <a:t>Por </a:t>
            </a:r>
            <a:r>
              <a:rPr lang="es-PE" dirty="0"/>
              <a:t>ejemplo, las noticias, el correo y las redes sociales deben actualizarse dinámicamente, pero puede estar perfectamente bien hacerlo cada pocos minutos. La colaboración, los juegos y las aplicaciones financieras, por otro lado, deben estar mucho más cerca del tiempo real.</a:t>
            </a:r>
          </a:p>
          <a:p>
            <a:pPr marL="0" indent="0" algn="just">
              <a:buNone/>
            </a:pPr>
            <a:r>
              <a:rPr lang="es-PE" dirty="0" smtClean="0"/>
              <a:t>La </a:t>
            </a:r>
            <a:r>
              <a:rPr lang="es-PE" dirty="0"/>
              <a:t>latencia por sí sola no es un factor decisivo. Si el volumen de mensajes es relativamente bajo (por ejemplo, monitoreando fallas de la red) la transmisión o sondeo HTTP puede proporcionar una solución efectiva. Es la combinación de baja latencia, alta frecuencia y alto volumen lo que constituye el mejor caso para el uso de </a:t>
            </a:r>
            <a:r>
              <a:rPr lang="es-PE" dirty="0" err="1"/>
              <a:t>WebSocket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33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WebSockets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1403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Cuando usar </a:t>
            </a:r>
            <a:r>
              <a:rPr lang="es-PE" b="1" u="sng" dirty="0" err="1"/>
              <a:t>WebSockets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Tenga </a:t>
            </a:r>
            <a:r>
              <a:rPr lang="es-PE" dirty="0"/>
              <a:t>en cuenta también que a través de Internet, los servidores proxy restrictivos que están fuera de su control pueden impedir las interacciones de </a:t>
            </a:r>
            <a:r>
              <a:rPr lang="es-PE" dirty="0" err="1"/>
              <a:t>WebSocket</a:t>
            </a:r>
            <a:r>
              <a:rPr lang="es-PE" dirty="0"/>
              <a:t>, ya sea porque no están configurados para pasar el encabezado de actualización o porque cierran conexiones de larga duración que parecen inactivas. Esto significa que el uso de </a:t>
            </a:r>
            <a:r>
              <a:rPr lang="es-PE" dirty="0" err="1"/>
              <a:t>WebSocket</a:t>
            </a:r>
            <a:r>
              <a:rPr lang="es-PE" dirty="0"/>
              <a:t> para aplicaciones internas dentro del firewall es una decisión más directa que para las aplicaciones públicas.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04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RSocket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42685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err="1"/>
              <a:t>RSocket</a:t>
            </a:r>
            <a:r>
              <a:rPr lang="es-PE" dirty="0"/>
              <a:t> es un protocolo de aplicación para comunicación multiplexada y dúplex a través de TCP, </a:t>
            </a:r>
            <a:r>
              <a:rPr lang="es-PE" dirty="0" err="1"/>
              <a:t>WebSocket</a:t>
            </a:r>
            <a:r>
              <a:rPr lang="es-PE" dirty="0"/>
              <a:t> y otros transportes de bytes, utilizando uno de los siguientes modelos de interacción: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err="1"/>
              <a:t>Request</a:t>
            </a:r>
            <a:r>
              <a:rPr lang="es-PE" dirty="0"/>
              <a:t>-Response</a:t>
            </a:r>
            <a:r>
              <a:rPr lang="es-PE" dirty="0" smtClean="0"/>
              <a:t>: </a:t>
            </a:r>
            <a:r>
              <a:rPr lang="es-PE" dirty="0"/>
              <a:t>envíe un mensaje y reciba uno de vuelta.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Request-Stream</a:t>
            </a:r>
            <a:r>
              <a:rPr lang="es-PE" dirty="0"/>
              <a:t>: envíe un mensaje y reciba una secuencia de mensajes.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err="1"/>
              <a:t>Channel</a:t>
            </a:r>
            <a:r>
              <a:rPr lang="es-PE" dirty="0" smtClean="0"/>
              <a:t>: </a:t>
            </a:r>
            <a:r>
              <a:rPr lang="es-PE" dirty="0"/>
              <a:t>envía secuencias de mensajes en ambas direcciones.</a:t>
            </a:r>
          </a:p>
          <a:p>
            <a:pPr marL="909637" lvl="1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Fire</a:t>
            </a:r>
            <a:r>
              <a:rPr lang="es-PE" dirty="0" smtClean="0"/>
              <a:t>-and-</a:t>
            </a:r>
            <a:r>
              <a:rPr lang="es-PE" dirty="0" err="1" smtClean="0"/>
              <a:t>Forget</a:t>
            </a:r>
            <a:r>
              <a:rPr lang="es-PE" dirty="0" smtClean="0"/>
              <a:t>: </a:t>
            </a:r>
            <a:r>
              <a:rPr lang="es-PE" dirty="0"/>
              <a:t>envía un mensaje unidireccional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255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1066862"/>
            <a:ext cx="7918450" cy="61627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Revisión de los siguientes conceptos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Web Flux</a:t>
            </a:r>
          </a:p>
          <a:p>
            <a:pPr lvl="2" algn="just" eaLnBrk="1" hangingPunct="1"/>
            <a:r>
              <a:rPr lang="es-PE" dirty="0" err="1"/>
              <a:t>DispatcherHandler</a:t>
            </a:r>
            <a:endParaRPr lang="es-PE" dirty="0"/>
          </a:p>
          <a:p>
            <a:pPr lvl="2" algn="just" eaLnBrk="1" hangingPunct="1"/>
            <a:r>
              <a:rPr lang="es-PE" dirty="0" err="1"/>
              <a:t>Annotated</a:t>
            </a:r>
            <a:r>
              <a:rPr lang="es-PE" dirty="0"/>
              <a:t> </a:t>
            </a:r>
            <a:r>
              <a:rPr lang="es-PE" dirty="0" err="1"/>
              <a:t>Controllers</a:t>
            </a:r>
            <a:endParaRPr lang="es-PE" dirty="0"/>
          </a:p>
          <a:p>
            <a:pPr lvl="2" algn="just" eaLnBrk="1" hangingPunct="1"/>
            <a:r>
              <a:rPr lang="es-PE" dirty="0" err="1"/>
              <a:t>Functional</a:t>
            </a:r>
            <a:r>
              <a:rPr lang="es-PE" dirty="0"/>
              <a:t> </a:t>
            </a:r>
            <a:r>
              <a:rPr lang="es-PE" dirty="0" err="1"/>
              <a:t>Endpoints</a:t>
            </a:r>
            <a:endParaRPr lang="es-PE" dirty="0"/>
          </a:p>
          <a:p>
            <a:pPr lvl="2" algn="just" eaLnBrk="1" hangingPunct="1"/>
            <a:r>
              <a:rPr lang="es-PE" dirty="0"/>
              <a:t>Reactive Core</a:t>
            </a:r>
          </a:p>
          <a:p>
            <a:pPr lvl="2" algn="just" eaLnBrk="1" hangingPunct="1"/>
            <a:r>
              <a:rPr lang="es-PE" dirty="0"/>
              <a:t>URI Links</a:t>
            </a:r>
          </a:p>
          <a:p>
            <a:pPr lvl="2" algn="just" eaLnBrk="1" hangingPunct="1"/>
            <a:r>
              <a:rPr lang="es-PE" dirty="0"/>
              <a:t>HTTP </a:t>
            </a:r>
            <a:r>
              <a:rPr lang="es-PE" dirty="0" err="1"/>
              <a:t>Caching</a:t>
            </a:r>
            <a:endParaRPr lang="es-PE" dirty="0"/>
          </a:p>
          <a:p>
            <a:pPr lvl="2" algn="just" eaLnBrk="1" hangingPunct="1"/>
            <a:r>
              <a:rPr lang="es-PE" dirty="0"/>
              <a:t>HTTP/2</a:t>
            </a:r>
          </a:p>
          <a:p>
            <a:pPr lvl="1" algn="just" eaLnBrk="1" hangingPunct="1"/>
            <a:r>
              <a:rPr lang="es-PE" dirty="0" err="1"/>
              <a:t>WebSockets</a:t>
            </a:r>
            <a:endParaRPr lang="es-PE" dirty="0"/>
          </a:p>
          <a:p>
            <a:pPr lvl="1" algn="just" eaLnBrk="1" hangingPunct="1"/>
            <a:r>
              <a:rPr lang="es-PE" dirty="0" err="1"/>
              <a:t>RSocket</a:t>
            </a:r>
            <a:endParaRPr lang="es-PE" dirty="0"/>
          </a:p>
          <a:p>
            <a:pPr lvl="1" algn="just" eaLnBrk="1" hangingPunct="1"/>
            <a:r>
              <a:rPr lang="es-PE" dirty="0"/>
              <a:t>Reactive </a:t>
            </a:r>
            <a:r>
              <a:rPr lang="es-PE" dirty="0" err="1"/>
              <a:t>Libraries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  <a:p>
            <a:pPr lvl="2" eaLnBrk="1" hangingPunct="1"/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RSocket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80179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Una </a:t>
            </a:r>
            <a:r>
              <a:rPr lang="es-PE" dirty="0"/>
              <a:t>vez que se realiza la conexión inicial, se pierde la distinción "cliente" frente a "servidor", ya que ambos lados se vuelven simétricos y cada lado puede iniciar una de las interacciones anteriores. Es por eso que en el protocolo se llama a los participantes "</a:t>
            </a:r>
            <a:r>
              <a:rPr lang="es-PE" dirty="0" err="1"/>
              <a:t>requester</a:t>
            </a:r>
            <a:r>
              <a:rPr lang="es-PE" dirty="0"/>
              <a:t>" y "responder", mientras que las interacciones anteriores se denominan "secuencias de solicitud" o simplemente "solicitudes".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RSocket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5622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err="1" smtClean="0"/>
              <a:t>Implementacion</a:t>
            </a:r>
            <a:r>
              <a:rPr lang="es-PE" b="1" u="sng" dirty="0" smtClean="0"/>
              <a:t> en JAVA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La implementación de Java para </a:t>
            </a:r>
            <a:r>
              <a:rPr lang="es-PE" dirty="0" err="1"/>
              <a:t>RSocket</a:t>
            </a:r>
            <a:r>
              <a:rPr lang="es-PE" dirty="0"/>
              <a:t> se basa en Project Reactor. Los transportes para TCP y </a:t>
            </a:r>
            <a:r>
              <a:rPr lang="es-PE" dirty="0" err="1"/>
              <a:t>WebSocket</a:t>
            </a:r>
            <a:r>
              <a:rPr lang="es-PE" dirty="0"/>
              <a:t> están construidos en Reactor </a:t>
            </a:r>
            <a:r>
              <a:rPr lang="es-PE" dirty="0" err="1"/>
              <a:t>Netty</a:t>
            </a:r>
            <a:r>
              <a:rPr lang="es-PE" dirty="0"/>
              <a:t>. Como una biblioteca de Reactive </a:t>
            </a:r>
            <a:r>
              <a:rPr lang="es-PE" dirty="0" err="1"/>
              <a:t>Streams</a:t>
            </a:r>
            <a:r>
              <a:rPr lang="es-PE" dirty="0"/>
              <a:t>, Reactor simplifica el trabajo de implementar el protocolo. Para aplicaciones, es natural usar Flux y Mono con operadores declarativos y soporte transparente de contrapresión.</a:t>
            </a:r>
          </a:p>
          <a:p>
            <a:pPr marL="0" indent="0" algn="just">
              <a:buNone/>
            </a:pPr>
            <a:r>
              <a:rPr lang="es-PE" dirty="0" smtClean="0"/>
              <a:t>La </a:t>
            </a:r>
            <a:r>
              <a:rPr lang="es-PE" dirty="0"/>
              <a:t>API en </a:t>
            </a:r>
            <a:r>
              <a:rPr lang="es-PE" dirty="0" err="1"/>
              <a:t>RSocket</a:t>
            </a:r>
            <a:r>
              <a:rPr lang="es-PE" dirty="0"/>
              <a:t> Java es intencionalmente mínima y básica. Se centra en las características del protocolo y deja el modelo de programación de la aplicación (p. Ej., </a:t>
            </a:r>
            <a:r>
              <a:rPr lang="es-PE" dirty="0" err="1"/>
              <a:t>Codegen</a:t>
            </a:r>
            <a:r>
              <a:rPr lang="es-PE" dirty="0"/>
              <a:t> RPC frente a otros) como una preocupación independiente de nivel superior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010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 err="1"/>
              <a:t>RSocket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1403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err="1" smtClean="0"/>
              <a:t>Implementacion</a:t>
            </a:r>
            <a:r>
              <a:rPr lang="es-PE" b="1" u="sng" dirty="0" smtClean="0"/>
              <a:t> en JAVA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El </a:t>
            </a:r>
            <a:r>
              <a:rPr lang="es-PE" dirty="0"/>
              <a:t>contrato principal </a:t>
            </a:r>
            <a:r>
              <a:rPr lang="es-PE" dirty="0" err="1"/>
              <a:t>io.rsocket.RSocket</a:t>
            </a:r>
            <a:r>
              <a:rPr lang="es-PE" dirty="0"/>
              <a:t> modela los cuatro tipos de interacción de solicitud con Mono que representa una promesa para un solo mensaje, Flux un flujo de mensajes y </a:t>
            </a:r>
            <a:r>
              <a:rPr lang="es-PE" dirty="0" err="1"/>
              <a:t>io.rsocket</a:t>
            </a:r>
            <a:r>
              <a:rPr lang="es-PE" dirty="0"/>
              <a:t>. Cargue el mensaje real con acceso a datos y metadatos como buffers de bytes. El contrato </a:t>
            </a:r>
            <a:r>
              <a:rPr lang="es-PE" dirty="0" err="1"/>
              <a:t>RSocket</a:t>
            </a:r>
            <a:r>
              <a:rPr lang="es-PE" dirty="0"/>
              <a:t> se usa simétricamente. Para solicitar, la aplicación recibe un </a:t>
            </a:r>
            <a:r>
              <a:rPr lang="es-PE" dirty="0" err="1"/>
              <a:t>RSocket</a:t>
            </a:r>
            <a:r>
              <a:rPr lang="es-PE" dirty="0"/>
              <a:t> para realizar solicitudes. Para responder, la aplicación implementa </a:t>
            </a:r>
            <a:r>
              <a:rPr lang="es-PE" dirty="0" err="1"/>
              <a:t>RSocket</a:t>
            </a:r>
            <a:r>
              <a:rPr lang="es-PE" dirty="0"/>
              <a:t> para manejar solicitudes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0915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/>
              <a:t>Reactive </a:t>
            </a:r>
            <a:r>
              <a:rPr lang="es-PE" sz="2800" dirty="0" err="1"/>
              <a:t>Libraries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237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Spring </a:t>
            </a:r>
            <a:r>
              <a:rPr lang="es-PE" dirty="0" err="1" smtClean="0"/>
              <a:t>WebFlux</a:t>
            </a:r>
            <a:r>
              <a:rPr lang="es-PE" dirty="0" smtClean="0"/>
              <a:t> depende de </a:t>
            </a:r>
            <a:r>
              <a:rPr lang="es-PE" b="1" dirty="0" smtClean="0"/>
              <a:t>reactor-</a:t>
            </a:r>
            <a:r>
              <a:rPr lang="es-PE" b="1" dirty="0" err="1" smtClean="0"/>
              <a:t>core</a:t>
            </a:r>
            <a:r>
              <a:rPr lang="es-PE" dirty="0" smtClean="0"/>
              <a:t> y </a:t>
            </a:r>
            <a:r>
              <a:rPr lang="es-PE" dirty="0"/>
              <a:t>lo usa internamente para componer una lógica asincrónica y proporcionar soporte de </a:t>
            </a:r>
            <a:r>
              <a:rPr lang="es-PE" dirty="0" err="1" smtClean="0"/>
              <a:t>streams</a:t>
            </a:r>
            <a:r>
              <a:rPr lang="es-PE" dirty="0" smtClean="0"/>
              <a:t> Reactivas</a:t>
            </a:r>
            <a:r>
              <a:rPr lang="es-PE" dirty="0"/>
              <a:t>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En </a:t>
            </a:r>
            <a:r>
              <a:rPr lang="es-PE" dirty="0"/>
              <a:t>general, las API de </a:t>
            </a:r>
            <a:r>
              <a:rPr lang="es-PE" dirty="0" err="1"/>
              <a:t>WebFlux</a:t>
            </a:r>
            <a:r>
              <a:rPr lang="es-PE" dirty="0"/>
              <a:t> devuelven Flux o Mono (ya que se usan internamente) y aceptan indulgente cualquier implementación de Reactive </a:t>
            </a:r>
            <a:r>
              <a:rPr lang="es-PE" dirty="0" err="1"/>
              <a:t>Streams</a:t>
            </a:r>
            <a:r>
              <a:rPr lang="es-PE" dirty="0"/>
              <a:t> Publisher como entrada. El uso de Flux versus Mono es importante porque ayuda a expresar la </a:t>
            </a:r>
            <a:r>
              <a:rPr lang="es-PE" dirty="0" err="1"/>
              <a:t>cardinalidad</a:t>
            </a:r>
            <a:r>
              <a:rPr lang="es-PE" dirty="0"/>
              <a:t>, por ejemplo, si se esperan valores asíncronos únicos o múltiples, y eso puede ser esencial para tomar decisiones (por ejemplo, al codificar o decodificar mensajes HTTP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8563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/>
              <a:t>Reactive </a:t>
            </a:r>
            <a:r>
              <a:rPr lang="es-PE" sz="2800" dirty="0" err="1"/>
              <a:t>Libraries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61432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 smtClean="0"/>
              <a:t>Para </a:t>
            </a:r>
            <a:r>
              <a:rPr lang="es-PE" dirty="0" err="1" smtClean="0"/>
              <a:t>controller</a:t>
            </a:r>
            <a:r>
              <a:rPr lang="es-PE" dirty="0" smtClean="0"/>
              <a:t> anotados, </a:t>
            </a:r>
            <a:r>
              <a:rPr lang="es-PE" dirty="0" err="1"/>
              <a:t>WebFlux</a:t>
            </a:r>
            <a:r>
              <a:rPr lang="es-PE" dirty="0"/>
              <a:t> se adapta transparentemente a la biblioteca reactiva elegida por la aplicación.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Esto </a:t>
            </a:r>
            <a:r>
              <a:rPr lang="es-PE" dirty="0"/>
              <a:t>se hace con la ayuda de </a:t>
            </a:r>
            <a:r>
              <a:rPr lang="es-PE" b="1" dirty="0" err="1"/>
              <a:t>ReactiveAdapterRegistry</a:t>
            </a:r>
            <a:r>
              <a:rPr lang="es-PE" dirty="0"/>
              <a:t>, que proporciona soporte conectable para la biblioteca reactiva y otros tipos asíncronos. El registro tiene soporte incorporado para </a:t>
            </a:r>
            <a:r>
              <a:rPr lang="es-PE" dirty="0" err="1"/>
              <a:t>RxJava</a:t>
            </a:r>
            <a:r>
              <a:rPr lang="es-PE" dirty="0"/>
              <a:t> y </a:t>
            </a:r>
            <a:r>
              <a:rPr lang="es-PE" dirty="0" err="1"/>
              <a:t>CompletableFuture</a:t>
            </a:r>
            <a:r>
              <a:rPr lang="es-PE" dirty="0"/>
              <a:t>, pero también puede registrar otros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160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/>
              <a:t>Reactive </a:t>
            </a:r>
            <a:r>
              <a:rPr lang="es-PE" sz="2800" dirty="0" err="1"/>
              <a:t>Libraries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61432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Para las API funcionales (como los puntos finales funcionales, el cliente web y otros), se aplican las reglas generales para las API de </a:t>
            </a:r>
            <a:r>
              <a:rPr lang="es-PE" dirty="0" err="1"/>
              <a:t>WebFlux</a:t>
            </a:r>
            <a:r>
              <a:rPr lang="es-PE" dirty="0"/>
              <a:t>: Flux y Mono como valores de retorno y un editor de secuencias reactivas como entrada. Cuando se proporciona un publicador, ya sea personalizado o de otra biblioteca reactiva, solo se puede tratar como una secuencia con una semántica desconocida (0..N). Sin embargo, si se conoce la semántica, puede envolverla con Flux o </a:t>
            </a:r>
            <a:r>
              <a:rPr lang="es-PE" dirty="0" err="1"/>
              <a:t>Mono.from</a:t>
            </a:r>
            <a:r>
              <a:rPr lang="es-PE" dirty="0"/>
              <a:t> (Publisher) en lugar de pasar el Publisher sin formato.</a:t>
            </a:r>
          </a:p>
        </p:txBody>
      </p:sp>
    </p:spTree>
    <p:extLst>
      <p:ext uri="{BB962C8B-B14F-4D97-AF65-F5344CB8AC3E}">
        <p14:creationId xmlns:p14="http://schemas.microsoft.com/office/powerpoint/2010/main" val="36380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sz="2800" dirty="0"/>
              <a:t>Reactive </a:t>
            </a:r>
            <a:r>
              <a:rPr lang="es-PE" sz="2800" dirty="0" err="1"/>
              <a:t>Libraries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4632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b="1" u="sng" dirty="0" smtClean="0"/>
              <a:t>Concepto</a:t>
            </a:r>
            <a:endParaRPr lang="es-PE" b="1" u="sng" dirty="0"/>
          </a:p>
          <a:p>
            <a:pPr marL="0" indent="0" algn="just">
              <a:buNone/>
            </a:pPr>
            <a:r>
              <a:rPr lang="es-PE" dirty="0"/>
              <a:t>Por ejemplo, dado un editor que no es mono, el escritor de mensajes Jackson JSON espera múltiples valores. Si el tipo de medio implica una secuencia infinita (por ejemplo, aplicación / </a:t>
            </a:r>
            <a:r>
              <a:rPr lang="es-PE" dirty="0" err="1"/>
              <a:t>json</a:t>
            </a:r>
            <a:r>
              <a:rPr lang="es-PE" dirty="0"/>
              <a:t> + secuencia), los valores se escriben y se vacían individualmente. De lo contrario, los valores se almacenan en una lista y se representan como una matriz JSON.</a:t>
            </a:r>
          </a:p>
        </p:txBody>
      </p:sp>
    </p:spTree>
    <p:extLst>
      <p:ext uri="{BB962C8B-B14F-4D97-AF65-F5344CB8AC3E}">
        <p14:creationId xmlns:p14="http://schemas.microsoft.com/office/powerpoint/2010/main" val="78302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853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consultar los siguientes enlaces: </a:t>
            </a:r>
          </a:p>
          <a:p>
            <a:pPr marL="0" indent="0" eaLnBrk="1" hangingPunct="1">
              <a:buNone/>
            </a:pPr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docs.spring.io/spring/docs/current/spring-framework-reference/web-reactive.html</a:t>
            </a:r>
            <a:endParaRPr lang="es-PE" dirty="0" smtClean="0"/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990664"/>
            <a:ext cx="7918450" cy="53501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  <a:sym typeface="Times New Roman" pitchFamily="18" charset="0"/>
              </a:rPr>
              <a:t>En este capítulo, usted aprendió: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Web Flux</a:t>
            </a:r>
          </a:p>
          <a:p>
            <a:pPr lvl="2" algn="just" eaLnBrk="1" hangingPunct="1"/>
            <a:r>
              <a:rPr lang="es-PE" dirty="0" err="1"/>
              <a:t>DispatcherHandler</a:t>
            </a:r>
            <a:endParaRPr lang="es-PE" dirty="0"/>
          </a:p>
          <a:p>
            <a:pPr lvl="2" algn="just" eaLnBrk="1" hangingPunct="1"/>
            <a:r>
              <a:rPr lang="es-PE" dirty="0" err="1"/>
              <a:t>Annotated</a:t>
            </a:r>
            <a:r>
              <a:rPr lang="es-PE" dirty="0"/>
              <a:t> </a:t>
            </a:r>
            <a:r>
              <a:rPr lang="es-PE" dirty="0" err="1"/>
              <a:t>Controllers</a:t>
            </a:r>
            <a:endParaRPr lang="es-PE" dirty="0"/>
          </a:p>
          <a:p>
            <a:pPr lvl="2" algn="just" eaLnBrk="1" hangingPunct="1"/>
            <a:r>
              <a:rPr lang="es-PE" dirty="0" err="1"/>
              <a:t>Functional</a:t>
            </a:r>
            <a:r>
              <a:rPr lang="es-PE" dirty="0"/>
              <a:t> </a:t>
            </a:r>
            <a:r>
              <a:rPr lang="es-PE" dirty="0" err="1"/>
              <a:t>Endpoints</a:t>
            </a:r>
            <a:endParaRPr lang="es-PE" dirty="0"/>
          </a:p>
          <a:p>
            <a:pPr lvl="2" algn="just" eaLnBrk="1" hangingPunct="1"/>
            <a:r>
              <a:rPr lang="es-PE" dirty="0"/>
              <a:t>Reactive Core</a:t>
            </a:r>
          </a:p>
          <a:p>
            <a:pPr lvl="2" algn="just" eaLnBrk="1" hangingPunct="1"/>
            <a:r>
              <a:rPr lang="es-PE" dirty="0"/>
              <a:t>URI Links</a:t>
            </a:r>
          </a:p>
          <a:p>
            <a:pPr lvl="2" algn="just" eaLnBrk="1" hangingPunct="1"/>
            <a:r>
              <a:rPr lang="es-PE" dirty="0"/>
              <a:t>HTTP </a:t>
            </a:r>
            <a:r>
              <a:rPr lang="es-PE" dirty="0" err="1"/>
              <a:t>Caching</a:t>
            </a:r>
            <a:endParaRPr lang="es-PE" dirty="0"/>
          </a:p>
          <a:p>
            <a:pPr lvl="2" algn="just" eaLnBrk="1" hangingPunct="1"/>
            <a:r>
              <a:rPr lang="es-PE" dirty="0"/>
              <a:t>HTTP/2</a:t>
            </a:r>
          </a:p>
          <a:p>
            <a:pPr lvl="1" algn="just" eaLnBrk="1" hangingPunct="1"/>
            <a:r>
              <a:rPr lang="es-PE" dirty="0" err="1"/>
              <a:t>WebSockets</a:t>
            </a:r>
            <a:endParaRPr lang="es-PE" dirty="0"/>
          </a:p>
          <a:p>
            <a:pPr lvl="1" algn="just" eaLnBrk="1" hangingPunct="1"/>
            <a:r>
              <a:rPr lang="es-PE" dirty="0" err="1"/>
              <a:t>RSocket</a:t>
            </a:r>
            <a:endParaRPr lang="es-PE" dirty="0"/>
          </a:p>
          <a:p>
            <a:pPr lvl="1" algn="just" eaLnBrk="1" hangingPunct="1"/>
            <a:r>
              <a:rPr lang="es-PE" dirty="0"/>
              <a:t>Reactive </a:t>
            </a:r>
            <a:r>
              <a:rPr lang="es-PE" dirty="0" err="1"/>
              <a:t>Libraries</a:t>
            </a:r>
            <a:endParaRPr lang="es-PE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37480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Concepto</a:t>
            </a:r>
          </a:p>
          <a:p>
            <a:pPr algn="just"/>
            <a:r>
              <a:rPr lang="es-PE" dirty="0"/>
              <a:t>Spring </a:t>
            </a:r>
            <a:r>
              <a:rPr lang="es-PE" dirty="0" err="1"/>
              <a:t>WebFlux</a:t>
            </a:r>
            <a:r>
              <a:rPr lang="es-PE" dirty="0"/>
              <a:t>, de manera similar a Spring MVC, está diseñado alrededor del patrón del </a:t>
            </a:r>
            <a:r>
              <a:rPr lang="es-PE" dirty="0" err="1" smtClean="0"/>
              <a:t>front</a:t>
            </a:r>
            <a:r>
              <a:rPr lang="es-PE" dirty="0" smtClean="0"/>
              <a:t> </a:t>
            </a:r>
            <a:r>
              <a:rPr lang="es-PE" dirty="0" err="1" smtClean="0"/>
              <a:t>controller</a:t>
            </a:r>
            <a:r>
              <a:rPr lang="es-PE" dirty="0" smtClean="0"/>
              <a:t> frontal</a:t>
            </a:r>
            <a:r>
              <a:rPr lang="es-PE" dirty="0"/>
              <a:t>, donde un </a:t>
            </a:r>
            <a:r>
              <a:rPr lang="es-PE" dirty="0" err="1"/>
              <a:t>WebHandler</a:t>
            </a:r>
            <a:r>
              <a:rPr lang="es-PE" dirty="0"/>
              <a:t> central</a:t>
            </a:r>
            <a:r>
              <a:rPr lang="es-PE" dirty="0" smtClean="0"/>
              <a:t>, conocido como </a:t>
            </a:r>
            <a:r>
              <a:rPr lang="es-PE" dirty="0" err="1"/>
              <a:t>DispatcherHandler</a:t>
            </a:r>
            <a:r>
              <a:rPr lang="es-PE" dirty="0"/>
              <a:t>, proporciona un algoritmo compartido para el procesamiento de solicitudes, mientras que el trabajo real se realiza mediante componentes delegables configurables. Este modelo es flexible y admite diversos </a:t>
            </a:r>
            <a:r>
              <a:rPr lang="es-PE" dirty="0" err="1" smtClean="0"/>
              <a:t>workflows</a:t>
            </a:r>
            <a:r>
              <a:rPr lang="es-PE" dirty="0" smtClean="0"/>
              <a:t>.</a:t>
            </a:r>
          </a:p>
          <a:p>
            <a:pPr algn="just"/>
            <a:r>
              <a:rPr lang="es-PE" dirty="0"/>
              <a:t>Spring Framework 5 incluye un nuevo módulo </a:t>
            </a:r>
            <a:r>
              <a:rPr lang="es-PE" dirty="0" err="1"/>
              <a:t>spring-webflux</a:t>
            </a:r>
            <a:r>
              <a:rPr lang="es-PE" dirty="0"/>
              <a:t>. El módulo contiene soporte para clientes HTTP y </a:t>
            </a:r>
            <a:r>
              <a:rPr lang="es-PE" dirty="0" err="1"/>
              <a:t>WebSocket</a:t>
            </a:r>
            <a:r>
              <a:rPr lang="es-PE" dirty="0"/>
              <a:t> reactivos, así como para aplicaciones web de servidores reactivos, incluyendo REST, navegador HTML e interacciones de estilo </a:t>
            </a:r>
            <a:r>
              <a:rPr lang="es-PE" dirty="0" err="1"/>
              <a:t>WebSocket</a:t>
            </a:r>
            <a:r>
              <a:rPr lang="es-PE" dirty="0"/>
              <a:t>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063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44757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Concepto</a:t>
            </a:r>
          </a:p>
          <a:p>
            <a:pPr algn="just"/>
            <a:r>
              <a:rPr lang="es-PE" dirty="0" smtClean="0"/>
              <a:t>Spring </a:t>
            </a:r>
            <a:r>
              <a:rPr lang="es-PE" dirty="0" err="1"/>
              <a:t>WebFlux</a:t>
            </a:r>
            <a:r>
              <a:rPr lang="es-PE" dirty="0"/>
              <a:t>, se agregó </a:t>
            </a:r>
            <a:r>
              <a:rPr lang="es-PE" dirty="0" smtClean="0"/>
              <a:t>en </a:t>
            </a:r>
            <a:r>
              <a:rPr lang="es-PE" dirty="0"/>
              <a:t>la versión 5.0. </a:t>
            </a:r>
            <a:r>
              <a:rPr lang="es-PE" dirty="0" smtClean="0"/>
              <a:t>el cual admite </a:t>
            </a:r>
            <a:r>
              <a:rPr lang="es-PE" dirty="0"/>
              <a:t>la </a:t>
            </a:r>
            <a:r>
              <a:rPr lang="es-PE" dirty="0" err="1" smtClean="0"/>
              <a:t>backpressure</a:t>
            </a:r>
            <a:r>
              <a:rPr lang="es-PE" dirty="0" smtClean="0"/>
              <a:t> de </a:t>
            </a:r>
            <a:r>
              <a:rPr lang="es-PE" dirty="0"/>
              <a:t>Reactive </a:t>
            </a:r>
            <a:r>
              <a:rPr lang="es-PE" dirty="0" err="1"/>
              <a:t>Streams</a:t>
            </a:r>
            <a:r>
              <a:rPr lang="es-PE" dirty="0"/>
              <a:t> y se ejecuta en servidores como contenedores </a:t>
            </a:r>
            <a:r>
              <a:rPr lang="es-PE" dirty="0" err="1"/>
              <a:t>Netty</a:t>
            </a:r>
            <a:r>
              <a:rPr lang="es-PE" dirty="0"/>
              <a:t>, </a:t>
            </a:r>
            <a:r>
              <a:rPr lang="es-PE" dirty="0" err="1"/>
              <a:t>Undertow</a:t>
            </a:r>
            <a:r>
              <a:rPr lang="es-PE" dirty="0"/>
              <a:t> y </a:t>
            </a:r>
            <a:r>
              <a:rPr lang="es-PE" dirty="0" err="1"/>
              <a:t>Servlet</a:t>
            </a:r>
            <a:r>
              <a:rPr lang="es-PE" dirty="0"/>
              <a:t> 3.1</a:t>
            </a:r>
            <a:r>
              <a:rPr lang="es-PE" dirty="0" smtClean="0"/>
              <a:t>+.</a:t>
            </a:r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93" y="2819416"/>
            <a:ext cx="2819326" cy="319923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45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04521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u="sng" dirty="0" err="1"/>
              <a:t>DispatcherHandler</a:t>
            </a:r>
            <a:endParaRPr lang="es-PE" b="1" u="sng" dirty="0" smtClean="0"/>
          </a:p>
          <a:p>
            <a:pPr algn="just"/>
            <a:r>
              <a:rPr lang="es-PE" b="1" u="sng" dirty="0" smtClean="0"/>
              <a:t>Concepto</a:t>
            </a:r>
            <a:endParaRPr lang="es-PE" b="1" u="sng" dirty="0"/>
          </a:p>
          <a:p>
            <a:pPr algn="just"/>
            <a:r>
              <a:rPr lang="es-PE" dirty="0" err="1" smtClean="0"/>
              <a:t>DispatcherHandler</a:t>
            </a:r>
            <a:r>
              <a:rPr lang="es-PE" dirty="0" smtClean="0"/>
              <a:t> </a:t>
            </a:r>
            <a:r>
              <a:rPr lang="es-PE" dirty="0"/>
              <a:t>descubre los componentes delegados que necesita </a:t>
            </a:r>
            <a:r>
              <a:rPr lang="es-PE" dirty="0" smtClean="0"/>
              <a:t>la </a:t>
            </a:r>
            <a:r>
              <a:rPr lang="es-PE" dirty="0"/>
              <a:t>configuración de Spring. También está diseñado para ser un </a:t>
            </a:r>
            <a:r>
              <a:rPr lang="es-PE" dirty="0" err="1"/>
              <a:t>bean</a:t>
            </a:r>
            <a:r>
              <a:rPr lang="es-PE" dirty="0"/>
              <a:t> Spring en sí mismo e implementa </a:t>
            </a:r>
            <a:r>
              <a:rPr lang="es-PE" dirty="0" err="1"/>
              <a:t>ApplicationContextAware</a:t>
            </a:r>
            <a:r>
              <a:rPr lang="es-PE" dirty="0"/>
              <a:t> para acceder al contexto en el que se ejecuta. </a:t>
            </a:r>
            <a:endParaRPr lang="es-PE" dirty="0" smtClean="0"/>
          </a:p>
          <a:p>
            <a:pPr algn="just"/>
            <a:r>
              <a:rPr lang="es-PE" dirty="0" smtClean="0"/>
              <a:t>Si </a:t>
            </a:r>
            <a:r>
              <a:rPr lang="es-PE" dirty="0" err="1"/>
              <a:t>DispatcherHandler</a:t>
            </a:r>
            <a:r>
              <a:rPr lang="es-PE" dirty="0"/>
              <a:t> se declara con un nombre de </a:t>
            </a:r>
            <a:r>
              <a:rPr lang="es-PE" dirty="0" err="1"/>
              <a:t>bean</a:t>
            </a:r>
            <a:r>
              <a:rPr lang="es-PE" dirty="0"/>
              <a:t> </a:t>
            </a:r>
            <a:r>
              <a:rPr lang="es-PE" dirty="0" err="1"/>
              <a:t>webHandler</a:t>
            </a:r>
            <a:r>
              <a:rPr lang="es-PE" dirty="0"/>
              <a:t>, a su vez, </a:t>
            </a:r>
            <a:r>
              <a:rPr lang="es-PE" dirty="0" err="1"/>
              <a:t>WebHttpHandlerBuilder</a:t>
            </a:r>
            <a:r>
              <a:rPr lang="es-PE" dirty="0"/>
              <a:t> </a:t>
            </a:r>
            <a:r>
              <a:rPr lang="es-PE" dirty="0" smtClean="0"/>
              <a:t>el cual </a:t>
            </a:r>
            <a:r>
              <a:rPr lang="es-PE" dirty="0"/>
              <a:t>reúne una cadena de procesamiento de solicitudes, como se describe en la API de </a:t>
            </a:r>
            <a:r>
              <a:rPr lang="es-PE" dirty="0" err="1"/>
              <a:t>WebHandler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62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51583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000" b="1" u="sng" dirty="0" err="1"/>
              <a:t>DispatcherHandler</a:t>
            </a:r>
            <a:endParaRPr lang="es-PE" b="1" u="sng" dirty="0"/>
          </a:p>
          <a:p>
            <a:pPr algn="just"/>
            <a:r>
              <a:rPr lang="es-PE" b="1" u="sng" dirty="0" smtClean="0"/>
              <a:t>Concepto</a:t>
            </a:r>
            <a:endParaRPr lang="es-PE" b="1" u="sng" dirty="0"/>
          </a:p>
          <a:p>
            <a:pPr algn="just"/>
            <a:r>
              <a:rPr lang="es-PE" dirty="0"/>
              <a:t>La configuración de Spring en una aplicación </a:t>
            </a:r>
            <a:r>
              <a:rPr lang="es-PE" dirty="0" err="1"/>
              <a:t>WebFlux</a:t>
            </a:r>
            <a:r>
              <a:rPr lang="es-PE" dirty="0"/>
              <a:t> generalmente contiene: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DispatcherHandler</a:t>
            </a:r>
            <a:r>
              <a:rPr lang="es-PE" dirty="0" smtClean="0"/>
              <a:t> </a:t>
            </a:r>
            <a:r>
              <a:rPr lang="es-PE" dirty="0"/>
              <a:t>con el nombre de </a:t>
            </a:r>
            <a:r>
              <a:rPr lang="es-PE" dirty="0" err="1"/>
              <a:t>bean</a:t>
            </a:r>
            <a:r>
              <a:rPr lang="es-PE" dirty="0"/>
              <a:t> </a:t>
            </a:r>
            <a:r>
              <a:rPr lang="es-PE" dirty="0" err="1" smtClean="0"/>
              <a:t>webHandler</a:t>
            </a:r>
            <a:r>
              <a:rPr lang="es-PE" dirty="0" smtClean="0"/>
              <a:t>.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WebFilter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dirty="0" err="1"/>
              <a:t>WebExceptionHandler</a:t>
            </a:r>
            <a:r>
              <a:rPr lang="es-PE" dirty="0"/>
              <a:t> </a:t>
            </a:r>
            <a:r>
              <a:rPr lang="es-PE" dirty="0" err="1" smtClean="0"/>
              <a:t>beans</a:t>
            </a:r>
            <a:r>
              <a:rPr lang="es-PE" dirty="0" smtClean="0"/>
              <a:t>.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err="1" smtClean="0"/>
              <a:t>DispatcherHandler</a:t>
            </a:r>
            <a:r>
              <a:rPr lang="es-PE" dirty="0" smtClean="0"/>
              <a:t> </a:t>
            </a:r>
            <a:r>
              <a:rPr lang="es-PE" dirty="0" err="1" smtClean="0"/>
              <a:t>beans</a:t>
            </a:r>
            <a:r>
              <a:rPr lang="es-PE" dirty="0" smtClean="0"/>
              <a:t> especiales.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Otros necesarios.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76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87340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u="sng" dirty="0" err="1"/>
              <a:t>Annotated</a:t>
            </a:r>
            <a:r>
              <a:rPr lang="es-PE" sz="2400" b="1" u="sng" dirty="0"/>
              <a:t> </a:t>
            </a:r>
            <a:r>
              <a:rPr lang="es-PE" sz="2400" b="1" u="sng" dirty="0" err="1"/>
              <a:t>Controllers</a:t>
            </a:r>
            <a:endParaRPr lang="es-PE" b="1" u="sng" dirty="0" smtClean="0"/>
          </a:p>
          <a:p>
            <a:pPr algn="just"/>
            <a:r>
              <a:rPr lang="es-PE" b="1" u="sng" dirty="0" smtClean="0"/>
              <a:t>Concepto</a:t>
            </a:r>
            <a:endParaRPr lang="es-PE" b="1" u="sng" dirty="0"/>
          </a:p>
          <a:p>
            <a:pPr algn="just"/>
            <a:r>
              <a:rPr lang="es-PE" dirty="0"/>
              <a:t>Spring </a:t>
            </a:r>
            <a:r>
              <a:rPr lang="es-PE" dirty="0" err="1"/>
              <a:t>WebFlux</a:t>
            </a:r>
            <a:r>
              <a:rPr lang="es-PE" dirty="0"/>
              <a:t> proporciona un modelo de programación basado en anotaciones, donde los componentes @</a:t>
            </a:r>
            <a:r>
              <a:rPr lang="es-PE" dirty="0" err="1"/>
              <a:t>Controller</a:t>
            </a:r>
            <a:r>
              <a:rPr lang="es-PE" dirty="0"/>
              <a:t> y @</a:t>
            </a:r>
            <a:r>
              <a:rPr lang="es-PE" dirty="0" err="1"/>
              <a:t>RestController</a:t>
            </a:r>
            <a:r>
              <a:rPr lang="es-PE" dirty="0"/>
              <a:t> usan anotaciones para expresar asignaciones de solicitudes, entradas de solicitudes, manejar excepciones y más. </a:t>
            </a:r>
            <a:r>
              <a:rPr lang="es-PE" dirty="0" smtClean="0"/>
              <a:t>Los </a:t>
            </a:r>
            <a:r>
              <a:rPr lang="es-PE" dirty="0"/>
              <a:t>controladores anotados </a:t>
            </a:r>
            <a:r>
              <a:rPr lang="es-PE" dirty="0" smtClean="0"/>
              <a:t>no </a:t>
            </a:r>
            <a:r>
              <a:rPr lang="es-PE" dirty="0"/>
              <a:t>tienen que extender las clases base ni implementar interfaces específicas</a:t>
            </a:r>
            <a:r>
              <a:rPr lang="es-PE" dirty="0" smtClean="0"/>
              <a:t>.</a:t>
            </a:r>
          </a:p>
          <a:p>
            <a:pPr algn="just"/>
            <a:r>
              <a:rPr lang="es-PE" b="1" u="sng" dirty="0"/>
              <a:t>@</a:t>
            </a:r>
            <a:r>
              <a:rPr lang="es-PE" b="1" u="sng" dirty="0" err="1"/>
              <a:t>RestController</a:t>
            </a:r>
            <a:r>
              <a:rPr lang="es-PE" b="1" u="sng" dirty="0"/>
              <a:t> </a:t>
            </a:r>
          </a:p>
          <a:p>
            <a:pPr algn="just"/>
            <a:r>
              <a:rPr lang="es-PE" dirty="0"/>
              <a:t>Es una anotación compuesta que se conjuga con @</a:t>
            </a:r>
            <a:r>
              <a:rPr lang="es-PE" dirty="0" err="1"/>
              <a:t>Controller</a:t>
            </a:r>
            <a:r>
              <a:rPr lang="es-PE" dirty="0"/>
              <a:t> y @</a:t>
            </a:r>
            <a:r>
              <a:rPr lang="es-PE" dirty="0" err="1"/>
              <a:t>ResponseBody</a:t>
            </a:r>
            <a:r>
              <a:rPr lang="es-PE" dirty="0"/>
              <a:t> para indicar a un controlador cuyo método hereda la anotación @</a:t>
            </a:r>
            <a:r>
              <a:rPr lang="es-PE" dirty="0" err="1"/>
              <a:t>ResponseBody</a:t>
            </a:r>
            <a:r>
              <a:rPr lang="es-PE" dirty="0"/>
              <a:t> de nivel de tipo y, por lo tanto, escribe directamente en el cuerpo de la respuesta frente a la resolución de la vista y la representación con un Plantilla </a:t>
            </a:r>
            <a:r>
              <a:rPr lang="es-PE" dirty="0" smtClean="0"/>
              <a:t>HTML.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2804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sz="2800" dirty="0">
                <a:ea typeface="SimSun" pitchFamily="2" charset="-122"/>
              </a:rPr>
              <a:t>Spring Web </a:t>
            </a:r>
            <a:r>
              <a:rPr lang="es-PE" altLang="zh-CN" sz="2800" dirty="0" smtClean="0">
                <a:ea typeface="SimSun" pitchFamily="2" charset="-122"/>
              </a:rPr>
              <a:t>Flux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4671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u="sng" dirty="0" err="1"/>
              <a:t>Annotated</a:t>
            </a:r>
            <a:r>
              <a:rPr lang="es-PE" sz="2400" b="1" u="sng" dirty="0"/>
              <a:t> </a:t>
            </a:r>
            <a:r>
              <a:rPr lang="es-PE" sz="2400" b="1" u="sng" dirty="0" err="1"/>
              <a:t>Controllers</a:t>
            </a:r>
            <a:endParaRPr lang="es-PE" b="1" u="sng" dirty="0" smtClean="0"/>
          </a:p>
          <a:p>
            <a:pPr algn="just"/>
            <a:r>
              <a:rPr lang="es-PE" b="1" u="sng" dirty="0" smtClean="0"/>
              <a:t>@</a:t>
            </a:r>
            <a:r>
              <a:rPr lang="es-PE" b="1" u="sng" dirty="0" err="1"/>
              <a:t>RequestMapping</a:t>
            </a:r>
            <a:endParaRPr lang="es-PE" b="1" u="sng" dirty="0"/>
          </a:p>
          <a:p>
            <a:pPr marL="0" indent="0">
              <a:buNone/>
            </a:pPr>
            <a:r>
              <a:rPr lang="es-PE" dirty="0"/>
              <a:t>Puede usar la anotación @</a:t>
            </a:r>
            <a:r>
              <a:rPr lang="es-PE" dirty="0" err="1"/>
              <a:t>RequestMapping</a:t>
            </a:r>
            <a:r>
              <a:rPr lang="es-PE" dirty="0"/>
              <a:t> para asignar solicitudes a métodos de controladores. Tiene varios atributos para hacer coincidir por URL, método HTTP, parámetros de solicitud, encabezados y tipos de medios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Hay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HTTP </a:t>
            </a:r>
            <a:r>
              <a:rPr lang="en-US" dirty="0" err="1" smtClean="0"/>
              <a:t>especificos</a:t>
            </a:r>
            <a:r>
              <a:rPr lang="en-US" dirty="0" smtClean="0"/>
              <a:t> </a:t>
            </a:r>
            <a:r>
              <a:rPr lang="en-US" dirty="0" err="1" smtClean="0"/>
              <a:t>variantes</a:t>
            </a:r>
            <a:r>
              <a:rPr lang="en-US" dirty="0" smtClean="0"/>
              <a:t> </a:t>
            </a:r>
            <a:r>
              <a:rPr lang="en-US" dirty="0"/>
              <a:t>of @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PutMapping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DeleteMapping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PatchMapping</a:t>
            </a:r>
            <a:endParaRPr lang="es-P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Pages>0</Pages>
  <Words>2832</Words>
  <Characters>0</Characters>
  <Application>Microsoft Office PowerPoint</Application>
  <DocSecurity>0</DocSecurity>
  <PresentationFormat>Presentación en pantalla (4:3)</PresentationFormat>
  <Lines>0</Lines>
  <Paragraphs>208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1_OU6_Jan11</vt:lpstr>
      <vt:lpstr>Features of the framework for building non-blocking RESTful Service</vt:lpstr>
      <vt:lpstr>Objetivos</vt:lpstr>
      <vt:lpstr>Agenda</vt:lpstr>
      <vt:lpstr>Spring Web Flux  </vt:lpstr>
      <vt:lpstr>Spring Web Flux  </vt:lpstr>
      <vt:lpstr>Spring Web Flux  </vt:lpstr>
      <vt:lpstr>Spring Web Flux </vt:lpstr>
      <vt:lpstr>Spring Web Flux  </vt:lpstr>
      <vt:lpstr>Spring Web Flux  </vt:lpstr>
      <vt:lpstr>Spring Web Flux  </vt:lpstr>
      <vt:lpstr>Spring Web Flux  </vt:lpstr>
      <vt:lpstr>Spring Web Flux  </vt:lpstr>
      <vt:lpstr>Spring Web Flux  </vt:lpstr>
      <vt:lpstr>Spring Web Flux  </vt:lpstr>
      <vt:lpstr>Spring Web Flux   </vt:lpstr>
      <vt:lpstr>Spring Web Flux   </vt:lpstr>
      <vt:lpstr>Spring Web Flux   </vt:lpstr>
      <vt:lpstr>Spring Web Flux   </vt:lpstr>
      <vt:lpstr>Spring Web Flux   </vt:lpstr>
      <vt:lpstr>Spring Web Flux   </vt:lpstr>
      <vt:lpstr>Spring Web Flux    </vt:lpstr>
      <vt:lpstr>Spring Web Flux    </vt:lpstr>
      <vt:lpstr>WebSockets     </vt:lpstr>
      <vt:lpstr>WebSockets     </vt:lpstr>
      <vt:lpstr>WebSockets     </vt:lpstr>
      <vt:lpstr>WebSockets     </vt:lpstr>
      <vt:lpstr>WebSockets     </vt:lpstr>
      <vt:lpstr>WebSockets     </vt:lpstr>
      <vt:lpstr>RSocket     </vt:lpstr>
      <vt:lpstr>RSocket     </vt:lpstr>
      <vt:lpstr>RSocket     </vt:lpstr>
      <vt:lpstr>RSocket     </vt:lpstr>
      <vt:lpstr>Reactive Libraries      </vt:lpstr>
      <vt:lpstr>Reactive Libraries      </vt:lpstr>
      <vt:lpstr>Reactive Libraries      </vt:lpstr>
      <vt:lpstr>Reactive Libraries      </vt:lpstr>
      <vt:lpstr>Lecturas adicionales</vt:lpstr>
      <vt:lpstr>Resumen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1218</cp:revision>
  <cp:lastPrinted>2002-03-28T23:57:00Z</cp:lastPrinted>
  <dcterms:created xsi:type="dcterms:W3CDTF">2011-09-12T11:53:00Z</dcterms:created>
  <dcterms:modified xsi:type="dcterms:W3CDTF">2020-08-02T20:00:04Z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