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450" r:id="rId5"/>
    <p:sldId id="414" r:id="rId6"/>
    <p:sldId id="453" r:id="rId7"/>
    <p:sldId id="454" r:id="rId8"/>
    <p:sldId id="455" r:id="rId9"/>
    <p:sldId id="456" r:id="rId10"/>
    <p:sldId id="301" r:id="rId11"/>
    <p:sldId id="446" r:id="rId12"/>
  </p:sldIdLst>
  <p:sldSz cx="12192000" cy="6858000"/>
  <p:notesSz cx="9004300" cy="7077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29">
          <p15:clr>
            <a:srgbClr val="A4A3A4"/>
          </p15:clr>
        </p15:guide>
        <p15:guide id="2" pos="28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er" initials="c" lastIdx="7" clrIdx="0"/>
  <p:cmAuthor id="1" name="Wenping Wang" initials="W.W." lastIdx="8" clrIdx="1"/>
  <p:cmAuthor id="2" name="Natsui" initials="N" lastIdx="0" clrIdx="2"/>
  <p:cmAuthor id="3" name="Jonathan Sosa" initials="JS" lastIdx="3" clrIdx="3"/>
  <p:cmAuthor id="4" name="Robert Burke" initials="RB" lastIdx="2" clrIdx="4">
    <p:extLst>
      <p:ext uri="{19B8F6BF-5375-455C-9EA6-DF929625EA0E}">
        <p15:presenceInfo xmlns:p15="http://schemas.microsoft.com/office/powerpoint/2012/main" userId="S-1-5-21-270240525-1673100702-506702554-22495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CFFCC"/>
    <a:srgbClr val="FFCCCC"/>
    <a:srgbClr val="FFFFFF"/>
    <a:srgbClr val="FFFFCC"/>
    <a:srgbClr val="EAEAEA"/>
    <a:srgbClr val="FFC000"/>
    <a:srgbClr val="E6E6E6"/>
    <a:srgbClr val="3333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8129" autoAdjust="0"/>
  </p:normalViewPr>
  <p:slideViewPr>
    <p:cSldViewPr snapToGrid="0">
      <p:cViewPr varScale="1">
        <p:scale>
          <a:sx n="98" d="100"/>
          <a:sy n="98" d="100"/>
        </p:scale>
        <p:origin x="1398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65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229"/>
        <p:guide pos="28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3"/>
            <a:ext cx="3901863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76" tIns="46639" rIns="93276" bIns="4663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/>
              <a:t>CATER/UCF Confidential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02437" y="3"/>
            <a:ext cx="3901863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76" tIns="46639" rIns="93276" bIns="4663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" y="6845040"/>
            <a:ext cx="5774491" cy="2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76" tIns="46639" rIns="93276" bIns="4663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/>
              <a:t>Center for Advanced Turbomachinery &amp; Energy Research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7046843" y="6723224"/>
            <a:ext cx="1957457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76" tIns="46639" rIns="93276" bIns="4663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E571B446-5597-4E84-9BD1-435EC64710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474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3"/>
            <a:ext cx="3901863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76" tIns="46639" rIns="93276" bIns="4663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/>
              <a:t>GE Confidential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02437" y="3"/>
            <a:ext cx="3901863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76" tIns="46639" rIns="93276" bIns="4663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4713" y="531813"/>
            <a:ext cx="4714875" cy="2652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00574" y="3361612"/>
            <a:ext cx="6603153" cy="3184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76" tIns="46639" rIns="93276" bIns="466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6723224"/>
            <a:ext cx="3901863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76" tIns="46639" rIns="93276" bIns="4663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02437" y="6723224"/>
            <a:ext cx="3901863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276" tIns="46639" rIns="93276" bIns="4663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C678394B-1A23-4E47-BD18-339D507E0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291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FB715-0CB9-78DD-04A1-13FCE8158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CFEFFA-7FE8-9B3B-7025-43639817F6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70B086-4EAD-D28E-A01D-49C2F9E5B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FILL IN / REMOVE ALL NOTES</a:t>
            </a:r>
          </a:p>
        </p:txBody>
      </p:sp>
    </p:spTree>
    <p:extLst>
      <p:ext uri="{BB962C8B-B14F-4D97-AF65-F5344CB8AC3E}">
        <p14:creationId xmlns:p14="http://schemas.microsoft.com/office/powerpoint/2010/main" val="23674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97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3506D-EAAD-1D9D-6597-6BE7863C3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812115-B466-4EBB-BAF7-AE89478FF0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7597CF-6218-69C8-ED7A-0CBA7E037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96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D5381-622A-B52B-569C-5D0E71F7C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DCFBC0-E8A5-A6C9-E1CA-5FF5301A34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22A0E1-22D5-3BE5-D50D-CDEF9A916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4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03984-AA64-ADCB-FA22-4DFA735BF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2ACB94-63C3-5F3B-8749-43D1FA3959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E5ED44-B762-8396-F0EF-BC89849D0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5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28D35-81E1-5E3D-580D-88B58F61F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B4A56A-5678-2ECF-172D-39370B49DD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E6B684-6B3F-5EC8-6290-22080B8F9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4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957836"/>
            <a:ext cx="10363200" cy="98424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Research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3106721"/>
            <a:ext cx="8534400" cy="13952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500" i="0" baseline="0"/>
            </a:lvl1pPr>
            <a:lvl2pPr marL="342892" indent="0" algn="ctr">
              <a:buNone/>
              <a:defRPr/>
            </a:lvl2pPr>
            <a:lvl3pPr marL="685783" indent="0" algn="ctr">
              <a:buNone/>
              <a:defRPr/>
            </a:lvl3pPr>
            <a:lvl4pPr marL="1028675" indent="0" algn="ctr">
              <a:buNone/>
              <a:defRPr/>
            </a:lvl4pPr>
            <a:lvl5pPr marL="1371566" indent="0" algn="ctr">
              <a:buNone/>
              <a:defRPr/>
            </a:lvl5pPr>
            <a:lvl6pPr marL="1714457" indent="0" algn="ctr">
              <a:buNone/>
              <a:defRPr/>
            </a:lvl6pPr>
            <a:lvl7pPr marL="2057348" indent="0" algn="ctr">
              <a:buNone/>
              <a:defRPr/>
            </a:lvl7pPr>
            <a:lvl8pPr marL="2400240" indent="0" algn="ctr">
              <a:buNone/>
              <a:defRPr/>
            </a:lvl8pPr>
            <a:lvl9pPr marL="2743132" indent="0" algn="ctr">
              <a:buNone/>
              <a:defRPr/>
            </a:lvl9pPr>
          </a:lstStyle>
          <a:p>
            <a:r>
              <a:rPr lang="en-US"/>
              <a:t>Name, Name, and Name</a:t>
            </a:r>
          </a:p>
          <a:p>
            <a:r>
              <a:rPr lang="en-US"/>
              <a:t>Association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0" y="4679239"/>
            <a:ext cx="85344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i="1"/>
            </a:lvl1pPr>
          </a:lstStyle>
          <a:p>
            <a:pPr lvl="0"/>
            <a:r>
              <a:rPr lang="en-US"/>
              <a:t>Funding from source text</a:t>
            </a:r>
          </a:p>
        </p:txBody>
      </p:sp>
    </p:spTree>
    <p:extLst>
      <p:ext uri="{BB962C8B-B14F-4D97-AF65-F5344CB8AC3E}">
        <p14:creationId xmlns:p14="http://schemas.microsoft.com/office/powerpoint/2010/main" val="90405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247" y="2657475"/>
            <a:ext cx="10363200" cy="12255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00" b="1">
                <a:solidFill>
                  <a:schemeClr val="tx1"/>
                </a:solidFill>
                <a:latin typeface="+mj-lt"/>
              </a:defRPr>
            </a:lvl1pPr>
            <a:lvl2pPr marL="342892" indent="0">
              <a:buNone/>
              <a:defRPr sz="1350"/>
            </a:lvl2pPr>
            <a:lvl3pPr marL="685783" indent="0">
              <a:buNone/>
              <a:defRPr sz="1200"/>
            </a:lvl3pPr>
            <a:lvl4pPr marL="1028675" indent="0">
              <a:buNone/>
              <a:defRPr sz="1050"/>
            </a:lvl4pPr>
            <a:lvl5pPr marL="1371566" indent="0">
              <a:buNone/>
              <a:defRPr sz="1050"/>
            </a:lvl5pPr>
            <a:lvl6pPr marL="1714457" indent="0">
              <a:buNone/>
              <a:defRPr sz="1050"/>
            </a:lvl6pPr>
            <a:lvl7pPr marL="2057348" indent="0">
              <a:buNone/>
              <a:defRPr sz="1050"/>
            </a:lvl7pPr>
            <a:lvl8pPr marL="2400240" indent="0">
              <a:buNone/>
              <a:defRPr sz="1050"/>
            </a:lvl8pPr>
            <a:lvl9pPr marL="2743132" indent="0">
              <a:buNone/>
              <a:defRPr sz="1050"/>
            </a:lvl9pPr>
          </a:lstStyle>
          <a:p>
            <a:pPr lvl="0"/>
            <a:r>
              <a:rPr lang="en-US"/>
              <a:t>Subheading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63247" y="3883031"/>
            <a:ext cx="10363200" cy="4873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algn="ctr"/>
            <a:r>
              <a:rPr lang="en-US">
                <a:latin typeface="+mn-lt"/>
              </a:rPr>
              <a:t>Add sections or</a:t>
            </a:r>
            <a:r>
              <a:rPr lang="en-US" baseline="0">
                <a:latin typeface="+mn-lt"/>
              </a:rPr>
              <a:t> topics to be discussed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872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6227" y="75190"/>
            <a:ext cx="9788452" cy="468312"/>
          </a:xfrm>
          <a:prstGeom prst="rect">
            <a:avLst/>
          </a:prstGeom>
        </p:spPr>
        <p:txBody>
          <a:bodyPr anchor="ctr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885826"/>
            <a:ext cx="11658600" cy="524034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733925" y="5849077"/>
            <a:ext cx="2743200" cy="2770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i="1" baseline="0"/>
            </a:lvl1pPr>
          </a:lstStyle>
          <a:p>
            <a:pPr lvl="0"/>
            <a:r>
              <a:rPr lang="en-US"/>
              <a:t>Figure or Table N: Caption.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D28861-EA7A-5C09-B3F3-3763539B7998}"/>
              </a:ext>
            </a:extLst>
          </p:cNvPr>
          <p:cNvCxnSpPr/>
          <p:nvPr userDrawn="1"/>
        </p:nvCxnSpPr>
        <p:spPr bwMode="auto">
          <a:xfrm>
            <a:off x="-9525" y="660904"/>
            <a:ext cx="12207240" cy="0"/>
          </a:xfrm>
          <a:prstGeom prst="line">
            <a:avLst/>
          </a:prstGeom>
          <a:solidFill>
            <a:srgbClr val="FFFFFF"/>
          </a:solidFill>
          <a:ln w="66675" cap="flat" cmpd="sng" algn="ctr">
            <a:solidFill>
              <a:srgbClr val="FFCA0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2857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229" y="885826"/>
            <a:ext cx="5725991" cy="524034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788" y="885826"/>
            <a:ext cx="5745041" cy="524034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6225" y="5849077"/>
            <a:ext cx="2743200" cy="2770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i="1" baseline="0"/>
            </a:lvl1pPr>
          </a:lstStyle>
          <a:p>
            <a:pPr lvl="0"/>
            <a:r>
              <a:rPr lang="en-US"/>
              <a:t>Figure or Table N: Caption.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FE659B3-EEB6-4C8C-9C5E-020BA67CAC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227" y="75190"/>
            <a:ext cx="9788452" cy="468312"/>
          </a:xfrm>
          <a:prstGeom prst="rect">
            <a:avLst/>
          </a:prstGeom>
        </p:spPr>
        <p:txBody>
          <a:bodyPr anchor="ctr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6332F7-3238-D579-6825-CF9222388CA5}"/>
              </a:ext>
            </a:extLst>
          </p:cNvPr>
          <p:cNvCxnSpPr/>
          <p:nvPr userDrawn="1"/>
        </p:nvCxnSpPr>
        <p:spPr bwMode="auto">
          <a:xfrm>
            <a:off x="-9525" y="660904"/>
            <a:ext cx="12207240" cy="0"/>
          </a:xfrm>
          <a:prstGeom prst="line">
            <a:avLst/>
          </a:prstGeom>
          <a:solidFill>
            <a:srgbClr val="FFFFFF"/>
          </a:solidFill>
          <a:ln w="66675" cap="flat" cmpd="sng" algn="ctr">
            <a:solidFill>
              <a:srgbClr val="FFCA0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3761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885832"/>
            <a:ext cx="5720131" cy="6603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6225" y="1546225"/>
            <a:ext cx="5720131" cy="457835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7" y="885832"/>
            <a:ext cx="5741131" cy="6603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7" y="1546225"/>
            <a:ext cx="5741131" cy="457835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6225" y="5849077"/>
            <a:ext cx="2743200" cy="2770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i="1" baseline="0"/>
            </a:lvl1pPr>
          </a:lstStyle>
          <a:p>
            <a:pPr lvl="0"/>
            <a:r>
              <a:rPr lang="en-US"/>
              <a:t>Figure or Table N: Caption.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39532BC-D86A-4035-B5E3-1AFDAC0017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227" y="75190"/>
            <a:ext cx="9788452" cy="468312"/>
          </a:xfrm>
          <a:prstGeom prst="rect">
            <a:avLst/>
          </a:prstGeom>
        </p:spPr>
        <p:txBody>
          <a:bodyPr anchor="ctr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C00D3D8-ACFD-892B-00F4-AB3B592A76E2}"/>
              </a:ext>
            </a:extLst>
          </p:cNvPr>
          <p:cNvCxnSpPr/>
          <p:nvPr userDrawn="1"/>
        </p:nvCxnSpPr>
        <p:spPr bwMode="auto">
          <a:xfrm>
            <a:off x="-9525" y="660904"/>
            <a:ext cx="12207240" cy="0"/>
          </a:xfrm>
          <a:prstGeom prst="line">
            <a:avLst/>
          </a:prstGeom>
          <a:solidFill>
            <a:srgbClr val="FFFFFF"/>
          </a:solidFill>
          <a:ln w="66675" cap="flat" cmpd="sng" algn="ctr">
            <a:solidFill>
              <a:srgbClr val="FFCA0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0937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9" y="885832"/>
            <a:ext cx="4344625" cy="549273"/>
          </a:xfrm>
          <a:prstGeom prst="rect">
            <a:avLst/>
          </a:prstGeom>
        </p:spPr>
        <p:txBody>
          <a:bodyPr anchor="t"/>
          <a:lstStyle>
            <a:lvl1pPr algn="l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7" y="885826"/>
            <a:ext cx="7167441" cy="5240343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9" y="1435101"/>
            <a:ext cx="4344625" cy="46910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6225" y="5849077"/>
            <a:ext cx="2743200" cy="2770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i="1" baseline="0"/>
            </a:lvl1pPr>
          </a:lstStyle>
          <a:p>
            <a:pPr lvl="0"/>
            <a:r>
              <a:rPr lang="en-US"/>
              <a:t>Figure or Table N: Caption.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20825-44B1-CE41-0A87-67C80DE48FDD}"/>
              </a:ext>
            </a:extLst>
          </p:cNvPr>
          <p:cNvCxnSpPr/>
          <p:nvPr userDrawn="1"/>
        </p:nvCxnSpPr>
        <p:spPr bwMode="auto">
          <a:xfrm>
            <a:off x="-9525" y="660904"/>
            <a:ext cx="12207240" cy="0"/>
          </a:xfrm>
          <a:prstGeom prst="line">
            <a:avLst/>
          </a:prstGeom>
          <a:solidFill>
            <a:srgbClr val="FFFFFF"/>
          </a:solidFill>
          <a:ln w="66675" cap="flat" cmpd="sng" algn="ctr">
            <a:solidFill>
              <a:srgbClr val="FFCA0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08C66D33-C75E-E17F-5FEA-F48844A71DA7}"/>
              </a:ext>
            </a:extLst>
          </p:cNvPr>
          <p:cNvSpPr txBox="1">
            <a:spLocks/>
          </p:cNvSpPr>
          <p:nvPr userDrawn="1"/>
        </p:nvSpPr>
        <p:spPr>
          <a:xfrm>
            <a:off x="276227" y="75190"/>
            <a:ext cx="9788452" cy="468312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FCC99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FCC99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FCC99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FCC99"/>
                </a:solidFill>
                <a:latin typeface="Arial" charset="0"/>
              </a:defRPr>
            </a:lvl5pPr>
            <a:lvl6pPr marL="342892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FCC99"/>
                </a:solidFill>
                <a:latin typeface="Arial" charset="0"/>
              </a:defRPr>
            </a:lvl6pPr>
            <a:lvl7pPr marL="685783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FCC99"/>
                </a:solidFill>
                <a:latin typeface="Arial" charset="0"/>
              </a:defRPr>
            </a:lvl7pPr>
            <a:lvl8pPr marL="1028675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FCC99"/>
                </a:solidFill>
                <a:latin typeface="Arial" charset="0"/>
              </a:defRPr>
            </a:lvl8pPr>
            <a:lvl9pPr marL="1371566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FCC99"/>
                </a:solidFill>
                <a:latin typeface="Arial" charset="0"/>
              </a:defRPr>
            </a:lvl9pPr>
          </a:lstStyle>
          <a:p>
            <a:r>
              <a:rPr lang="en-US" kern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902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555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ctr">
              <a:defRPr sz="1500" b="1">
                <a:solidFill>
                  <a:schemeClr val="tx1"/>
                </a:solidFill>
              </a:defRPr>
            </a:lvl1pPr>
          </a:lstStyle>
          <a:p>
            <a:r>
              <a:rPr lang="en-US"/>
              <a:t>Picture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55" y="885827"/>
            <a:ext cx="7315200" cy="3841748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>
                <a:latin typeface="+mj-lt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89555" y="5367338"/>
            <a:ext cx="7315200" cy="7588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/>
              <a:t>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160957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6225" y="5849077"/>
            <a:ext cx="2743200" cy="2770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 i="1" baseline="0"/>
            </a:lvl1pPr>
          </a:lstStyle>
          <a:p>
            <a:pPr lvl="0"/>
            <a:r>
              <a:rPr lang="en-US"/>
              <a:t>Figure or Table N: Caption.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E422A6-2C9B-496F-BC3D-ADD1DF8E7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227" y="75190"/>
            <a:ext cx="9788452" cy="468312"/>
          </a:xfrm>
          <a:prstGeom prst="rect">
            <a:avLst/>
          </a:prstGeom>
        </p:spPr>
        <p:txBody>
          <a:bodyPr anchor="ctr"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C90EE97-2C96-3733-1522-7BF126138275}"/>
              </a:ext>
            </a:extLst>
          </p:cNvPr>
          <p:cNvCxnSpPr/>
          <p:nvPr userDrawn="1"/>
        </p:nvCxnSpPr>
        <p:spPr bwMode="auto">
          <a:xfrm>
            <a:off x="-9525" y="660904"/>
            <a:ext cx="12207240" cy="0"/>
          </a:xfrm>
          <a:prstGeom prst="line">
            <a:avLst/>
          </a:prstGeom>
          <a:solidFill>
            <a:srgbClr val="FFFFFF"/>
          </a:solidFill>
          <a:ln w="66675" cap="flat" cmpd="sng" algn="ctr">
            <a:solidFill>
              <a:srgbClr val="FFCA0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29082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87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3D2096-15B4-7717-A5EA-8CC113DF87AC}"/>
              </a:ext>
            </a:extLst>
          </p:cNvPr>
          <p:cNvSpPr/>
          <p:nvPr userDrawn="1"/>
        </p:nvSpPr>
        <p:spPr bwMode="auto">
          <a:xfrm>
            <a:off x="390520" y="6444517"/>
            <a:ext cx="11801480" cy="411480"/>
          </a:xfrm>
          <a:prstGeom prst="rect">
            <a:avLst/>
          </a:prstGeom>
          <a:solidFill>
            <a:srgbClr val="FFCA06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6"/>
          <p:cNvSpPr txBox="1"/>
          <p:nvPr userDrawn="1"/>
        </p:nvSpPr>
        <p:spPr>
          <a:xfrm>
            <a:off x="11686927" y="6552263"/>
            <a:ext cx="406400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fld id="{74CE019C-35C6-4F9B-8860-7961B09BF9C1}" type="slidenum">
              <a:rPr lang="en-US" sz="1350" b="1" smtClean="0">
                <a:solidFill>
                  <a:sysClr val="windowText" lastClr="000000"/>
                </a:solidFill>
                <a:effectLst/>
                <a:latin typeface="+mj-lt"/>
              </a:rPr>
              <a:pPr algn="ctr"/>
              <a:t>‹#›</a:t>
            </a:fld>
            <a:endParaRPr lang="en-US" sz="1800" b="1">
              <a:solidFill>
                <a:sysClr val="windowText" lastClr="000000"/>
              </a:solidFill>
              <a:effectLst/>
              <a:latin typeface="+mj-lt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0039925" y="83858"/>
            <a:ext cx="215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0">
                <a:solidFill>
                  <a:schemeClr val="tx1"/>
                </a:solidFill>
              </a:rPr>
              <a:t>Conference</a:t>
            </a:r>
          </a:p>
          <a:p>
            <a:pPr algn="r"/>
            <a:r>
              <a:rPr lang="en-US" sz="800" b="0">
                <a:solidFill>
                  <a:schemeClr val="tx1"/>
                </a:solidFill>
              </a:rPr>
              <a:t>Section</a:t>
            </a:r>
          </a:p>
          <a:p>
            <a:pPr algn="r"/>
            <a:r>
              <a:rPr lang="en-US" sz="800" b="0" baseline="0">
                <a:solidFill>
                  <a:schemeClr val="tx1"/>
                </a:solidFill>
              </a:rPr>
              <a:t>Date</a:t>
            </a:r>
            <a:endParaRPr lang="en-US" sz="800" b="1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9B3691-41BB-EC0A-9295-D18D4B986BD3}"/>
              </a:ext>
            </a:extLst>
          </p:cNvPr>
          <p:cNvSpPr txBox="1"/>
          <p:nvPr userDrawn="1"/>
        </p:nvSpPr>
        <p:spPr>
          <a:xfrm>
            <a:off x="6308653" y="6458530"/>
            <a:ext cx="5215604" cy="402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  <a:spcAft>
                <a:spcPts val="450"/>
              </a:spcAft>
            </a:pPr>
            <a:r>
              <a:rPr lang="en-US" sz="800" b="1">
                <a:solidFill>
                  <a:schemeClr val="tx1"/>
                </a:solidFill>
              </a:rPr>
              <a:t>Distribution Statement</a:t>
            </a:r>
            <a:r>
              <a:rPr lang="en-US" sz="800" b="0">
                <a:solidFill>
                  <a:schemeClr val="tx1"/>
                </a:solidFill>
              </a:rPr>
              <a:t>: Only if applicable.</a:t>
            </a:r>
          </a:p>
          <a:p>
            <a:pPr marL="0" marR="0" lvl="0" indent="0" algn="r" defTabSz="68578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>
                <a:solidFill>
                  <a:schemeClr val="tx1"/>
                </a:solidFill>
              </a:rPr>
              <a:t>Copyright</a:t>
            </a:r>
            <a:r>
              <a:rPr lang="en-US" sz="800" baseline="0">
                <a:solidFill>
                  <a:schemeClr val="tx1"/>
                </a:solidFill>
              </a:rPr>
              <a:t>: Change me by “View” then “Slide Master”</a:t>
            </a:r>
            <a:endParaRPr lang="en-US" sz="800">
              <a:solidFill>
                <a:schemeClr val="tx1"/>
              </a:solidFill>
            </a:endParaRPr>
          </a:p>
        </p:txBody>
      </p:sp>
      <p:pic>
        <p:nvPicPr>
          <p:cNvPr id="4" name="Picture 3" descr="The Center for Advanced Turbomachinery &amp;amp; Energy Research – CATERing to the  energy needs of society">
            <a:extLst>
              <a:ext uri="{FF2B5EF4-FFF2-40B4-BE49-F238E27FC236}">
                <a16:creationId xmlns:a16="http://schemas.microsoft.com/office/drawing/2014/main" id="{23945A11-78B6-FE90-14DE-0160DDFFE9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677" y="6549101"/>
            <a:ext cx="687586" cy="21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9292711-F9C6-8B14-0D1C-A92E46FCAD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9" t="16593" r="11039" b="35874"/>
          <a:stretch/>
        </p:blipFill>
        <p:spPr>
          <a:xfrm>
            <a:off x="466720" y="6476681"/>
            <a:ext cx="1518025" cy="333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B4B4D5-603C-66CF-F12F-9DFF951270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t="-1" r="82893" b="30586"/>
          <a:stretch/>
        </p:blipFill>
        <p:spPr>
          <a:xfrm>
            <a:off x="0" y="6444519"/>
            <a:ext cx="390520" cy="41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4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6" r:id="rId3"/>
    <p:sldLayoutId id="2147483688" r:id="rId4"/>
    <p:sldLayoutId id="2147483689" r:id="rId5"/>
    <p:sldLayoutId id="2147483692" r:id="rId6"/>
    <p:sldLayoutId id="2147483693" r:id="rId7"/>
    <p:sldLayoutId id="2147483690" r:id="rId8"/>
    <p:sldLayoutId id="2147483691" r:id="rId9"/>
  </p:sldLayoutIdLst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FFCC99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FFCC99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FFCC99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FFCC99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FFCC99"/>
          </a:solidFill>
          <a:latin typeface="Arial" charset="0"/>
        </a:defRPr>
      </a:lvl5pPr>
      <a:lvl6pPr marL="342892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FFCC99"/>
          </a:solidFill>
          <a:latin typeface="Arial" charset="0"/>
        </a:defRPr>
      </a:lvl6pPr>
      <a:lvl7pPr marL="685783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FFCC99"/>
          </a:solidFill>
          <a:latin typeface="Arial" charset="0"/>
        </a:defRPr>
      </a:lvl7pPr>
      <a:lvl8pPr marL="102867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FFCC99"/>
          </a:solidFill>
          <a:latin typeface="Arial" charset="0"/>
        </a:defRPr>
      </a:lvl8pPr>
      <a:lvl9pPr marL="1371566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rgbClr val="FFCC99"/>
          </a:solidFill>
          <a:latin typeface="Arial" charset="0"/>
        </a:defRPr>
      </a:lvl9pPr>
    </p:titleStyle>
    <p:bodyStyle>
      <a:lvl1pPr marL="255979" indent="-255979" algn="l" rtl="0" eaLnBrk="0" fontAlgn="base" hangingPunct="0">
        <a:spcBef>
          <a:spcPct val="10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41682" indent="-141682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286934" indent="-141682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1311" indent="-170256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1822" indent="-170256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03" indent="-171446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795" indent="-171446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686" indent="-171446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577" indent="-171446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0B60AB-CB02-CBC7-57BF-C9C36624D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439D5A0-D607-18B1-64B7-71D31A3E6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14" y="6481459"/>
            <a:ext cx="4972050" cy="361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4DB6CC-A2E0-E0FA-6304-75D23E29F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738" y="6481459"/>
            <a:ext cx="4972050" cy="3619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F393BC-6065-4B09-E694-6BA93A376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5700" y="86637"/>
            <a:ext cx="876300" cy="828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0D0E49-F6C3-0AFA-52C4-759417376A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4678" y="21308"/>
            <a:ext cx="2127321" cy="57671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36E293F6-704C-5F0E-0907-45AFCAA9C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957836"/>
            <a:ext cx="10363200" cy="984243"/>
          </a:xfrm>
        </p:spPr>
        <p:txBody>
          <a:bodyPr/>
          <a:lstStyle/>
          <a:p>
            <a:r>
              <a:rPr lang="en-US" dirty="0"/>
              <a:t>L16 – Uncorrelated Track Processing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5049E79-F376-FD87-7CAC-33689815F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06721"/>
            <a:ext cx="8534400" cy="1395233"/>
          </a:xfrm>
        </p:spPr>
        <p:txBody>
          <a:bodyPr/>
          <a:lstStyle/>
          <a:p>
            <a:r>
              <a:rPr lang="en-US" dirty="0"/>
              <a:t>By: Kyle Galang, Aurela </a:t>
            </a:r>
            <a:r>
              <a:rPr lang="en-US" dirty="0" err="1"/>
              <a:t>Broqi</a:t>
            </a:r>
            <a:r>
              <a:rPr lang="en-US" dirty="0"/>
              <a:t>, Ruben Dennis, Aaron Nogues, Ezra Stone</a:t>
            </a:r>
          </a:p>
        </p:txBody>
      </p:sp>
    </p:spTree>
    <p:extLst>
      <p:ext uri="{BB962C8B-B14F-4D97-AF65-F5344CB8AC3E}">
        <p14:creationId xmlns:p14="http://schemas.microsoft.com/office/powerpoint/2010/main" val="183773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36AF-BE3D-D2B7-6289-7ED1503F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0B9B-6188-929F-15B3-5D0A41F1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endParaRPr lang="en-US" sz="1300" dirty="0"/>
          </a:p>
          <a:p>
            <a:pPr lvl="1"/>
            <a:r>
              <a:rPr lang="en-US" sz="1400" dirty="0"/>
              <a:t>Overview</a:t>
            </a:r>
          </a:p>
          <a:p>
            <a:pPr lvl="1"/>
            <a:r>
              <a:rPr lang="en-US" sz="1400" dirty="0" err="1"/>
              <a:t>OpenEvolve</a:t>
            </a:r>
            <a:r>
              <a:rPr lang="en-US" sz="1400" dirty="0"/>
              <a:t> Local Environment Set up</a:t>
            </a:r>
          </a:p>
          <a:p>
            <a:pPr lvl="1"/>
            <a:r>
              <a:rPr lang="en-US" sz="1400" dirty="0"/>
              <a:t>Blockers</a:t>
            </a:r>
          </a:p>
          <a:p>
            <a:pPr lvl="1"/>
            <a:r>
              <a:rPr lang="en-US" sz="1400" dirty="0"/>
              <a:t>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04140-D34E-5DAD-E8EC-3294D22C5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678" y="21308"/>
            <a:ext cx="2127321" cy="576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B70CCC-5DD7-23CD-B917-4ED7A94ED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14" y="6481459"/>
            <a:ext cx="4972050" cy="36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81C72E-A73A-F22D-133B-FC1BD781B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738" y="6481459"/>
            <a:ext cx="49720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5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2AA50-422C-773D-240B-E48B7424D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3343-8129-DC18-F736-EF75CE1A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9B3C-5C80-2C50-7CB4-8EBB42347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D2DD4-0698-D96D-22EC-5E69B53C8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678" y="21308"/>
            <a:ext cx="2127321" cy="576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4C6262-9397-B29B-13C6-034305B8A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14" y="6481459"/>
            <a:ext cx="4972050" cy="36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83A235-DEA1-0074-5473-FBF8C2847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738" y="6481459"/>
            <a:ext cx="49720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1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83159-C52F-94C5-7A19-81B6BC8A2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36F9-4AE5-95AA-4D8D-4E1E9C96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OpenEvolve</a:t>
            </a:r>
            <a:r>
              <a:rPr lang="en-US" dirty="0"/>
              <a:t> Local </a:t>
            </a:r>
            <a:r>
              <a:rPr lang="en-US" dirty="0" err="1"/>
              <a:t>Environement</a:t>
            </a:r>
            <a:r>
              <a:rPr lang="en-US" dirty="0"/>
              <a:t>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668D4-C625-A488-C829-481E480EE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571C4-676A-9213-42E3-6BB0A61C0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678" y="21308"/>
            <a:ext cx="2127321" cy="576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8FC545-78A2-B7A7-8539-855B348BF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14" y="6481459"/>
            <a:ext cx="4972050" cy="36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960883-2628-8C77-9E54-7FA5417BE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738" y="6481459"/>
            <a:ext cx="49720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209DC-9BDB-2E33-98C4-F18AB7194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F71C-97F9-DFF7-11A5-A98D4B89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6F785-C018-B8F9-6E8C-88849FA60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4C440-9CE8-E664-73AA-87CADC335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678" y="21308"/>
            <a:ext cx="2127321" cy="576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6E0BA0-29FC-AE16-CBE5-BA44EA0CB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14" y="6481459"/>
            <a:ext cx="4972050" cy="36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7C8449-3BB5-84AA-EFFC-B3571B9B7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738" y="6481459"/>
            <a:ext cx="49720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9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F82E2-6C52-7F35-E1E3-92145FB89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9D4B-3337-C9FB-4379-41AEE45B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5BBB-EB89-3AA4-98CD-153A950E9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A4284-5D03-D6D5-AFE0-B96D0D670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4678" y="21308"/>
            <a:ext cx="2127321" cy="576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A7E6D7-2C13-4B75-2CEA-981A29FF1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14" y="6481459"/>
            <a:ext cx="4972050" cy="36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B7DECE-5DB7-E39C-CCFF-9810166E8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738" y="6481459"/>
            <a:ext cx="49720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4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3C75-CD50-4E61-38E1-63CA8E76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CONOPS – System/Programmatic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69E151-51A5-BE1E-D5E5-0E2589056D9C}"/>
              </a:ext>
            </a:extLst>
          </p:cNvPr>
          <p:cNvSpPr/>
          <p:nvPr/>
        </p:nvSpPr>
        <p:spPr bwMode="auto">
          <a:xfrm>
            <a:off x="1111743" y="856802"/>
            <a:ext cx="9968513" cy="797595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Summary: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latin typeface="Arial" charset="0"/>
              </a:rPr>
              <a:t>This CONOPS identifies the need to replicate a</a:t>
            </a:r>
            <a:endParaRPr kumimoji="0" lang="en-US" sz="1400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F4FACD-88B6-1C30-61E0-61B31580A5E6}"/>
              </a:ext>
            </a:extLst>
          </p:cNvPr>
          <p:cNvSpPr/>
          <p:nvPr/>
        </p:nvSpPr>
        <p:spPr bwMode="auto">
          <a:xfrm>
            <a:off x="244215" y="1967697"/>
            <a:ext cx="11703570" cy="42131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CONOPS</a:t>
            </a:r>
            <a:endParaRPr kumimoji="0" lang="en-US" sz="14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F28F77-6910-4947-E794-2D3D1B94D876}"/>
              </a:ext>
            </a:extLst>
          </p:cNvPr>
          <p:cNvSpPr/>
          <p:nvPr/>
        </p:nvSpPr>
        <p:spPr bwMode="auto">
          <a:xfrm>
            <a:off x="382524" y="2664784"/>
            <a:ext cx="2096278" cy="233519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Requirements: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1" dirty="0">
                <a:latin typeface="Arial" charset="0"/>
              </a:rPr>
              <a:t>Answering problems on both optics and electronics end through replication</a:t>
            </a:r>
            <a:r>
              <a:rPr kumimoji="0" lang="en-US" sz="1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</a:t>
            </a:r>
            <a:endParaRPr kumimoji="0" lang="en-US" sz="14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3815E-9F26-9F2C-C720-AB1B7E2C40FA}"/>
              </a:ext>
            </a:extLst>
          </p:cNvPr>
          <p:cNvSpPr/>
          <p:nvPr/>
        </p:nvSpPr>
        <p:spPr bwMode="auto">
          <a:xfrm>
            <a:off x="2731959" y="2622018"/>
            <a:ext cx="2096278" cy="2416213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Development: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Creating low level ground testing replication.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E28B09-2384-DB2A-6355-0B62AB16B630}"/>
              </a:ext>
            </a:extLst>
          </p:cNvPr>
          <p:cNvSpPr/>
          <p:nvPr/>
        </p:nvSpPr>
        <p:spPr bwMode="auto">
          <a:xfrm>
            <a:off x="6753488" y="2662529"/>
            <a:ext cx="2479654" cy="233519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Arial" charset="0"/>
              </a:rPr>
              <a:t>Electronic Specifications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Realizing designs through hardware development. 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CC88CF-FD10-7B03-4DC2-25AF212EE3D0}"/>
              </a:ext>
            </a:extLst>
          </p:cNvPr>
          <p:cNvSpPr/>
          <p:nvPr/>
        </p:nvSpPr>
        <p:spPr bwMode="auto">
          <a:xfrm>
            <a:off x="9518895" y="2707809"/>
            <a:ext cx="2237124" cy="2254168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Qualification &amp; Acceptance: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+mn-cs"/>
              </a:rPr>
              <a:t>Testing hardware through inspections and test procedures. 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9CFE84-8AE2-7468-348C-1352C796B42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 bwMode="auto">
          <a:xfrm flipV="1">
            <a:off x="2478802" y="3830125"/>
            <a:ext cx="253157" cy="2255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D33250-2760-3E20-CF2B-77EB6600BC3C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 bwMode="auto">
          <a:xfrm flipV="1">
            <a:off x="4828237" y="3830124"/>
            <a:ext cx="329090" cy="1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B85E5B-1AD0-2902-D9BA-5B6605E6B40D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 bwMode="auto">
          <a:xfrm>
            <a:off x="9233142" y="3830124"/>
            <a:ext cx="285753" cy="4769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20FEA9-5248-D611-271D-B76A523736FF}"/>
              </a:ext>
            </a:extLst>
          </p:cNvPr>
          <p:cNvSpPr txBox="1"/>
          <p:nvPr/>
        </p:nvSpPr>
        <p:spPr>
          <a:xfrm>
            <a:off x="2772332" y="5038231"/>
            <a:ext cx="2015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ET: December-January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7D4CF8-DDC9-29DF-C1CE-45D0900B61AE}"/>
              </a:ext>
            </a:extLst>
          </p:cNvPr>
          <p:cNvSpPr txBox="1"/>
          <p:nvPr/>
        </p:nvSpPr>
        <p:spPr>
          <a:xfrm>
            <a:off x="7155859" y="5038231"/>
            <a:ext cx="167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ET: Early February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C01AB1-85E6-2562-45D0-41D71ED590AB}"/>
              </a:ext>
            </a:extLst>
          </p:cNvPr>
          <p:cNvSpPr/>
          <p:nvPr/>
        </p:nvSpPr>
        <p:spPr bwMode="auto">
          <a:xfrm>
            <a:off x="5157327" y="3474218"/>
            <a:ext cx="1280650" cy="711812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Arial" charset="0"/>
              </a:rPr>
              <a:t>Knowledge Transfer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252F6-5496-DA52-DA09-ACC0DD7AF28F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 bwMode="auto">
          <a:xfrm>
            <a:off x="6437977" y="3830124"/>
            <a:ext cx="315511" cy="0"/>
          </a:xfrm>
          <a:prstGeom prst="straightConnector1">
            <a:avLst/>
          </a:prstGeom>
          <a:solidFill>
            <a:srgbClr val="FFFFFF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E17E95B-1580-5B0A-3B3C-CA81FDB7F66E}"/>
              </a:ext>
            </a:extLst>
          </p:cNvPr>
          <p:cNvSpPr txBox="1"/>
          <p:nvPr/>
        </p:nvSpPr>
        <p:spPr>
          <a:xfrm>
            <a:off x="5078577" y="4186030"/>
            <a:ext cx="167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ET: January 8th</a:t>
            </a:r>
          </a:p>
        </p:txBody>
      </p:sp>
    </p:spTree>
    <p:extLst>
      <p:ext uri="{BB962C8B-B14F-4D97-AF65-F5344CB8AC3E}">
        <p14:creationId xmlns:p14="http://schemas.microsoft.com/office/powerpoint/2010/main" val="71476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A5230-59B3-2B58-F417-862E60608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9F6A-0E62-4FA2-6513-31A2513E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F0EE8-F0AA-EB57-DD32-3FDB007302A4}"/>
              </a:ext>
            </a:extLst>
          </p:cNvPr>
          <p:cNvSpPr/>
          <p:nvPr/>
        </p:nvSpPr>
        <p:spPr bwMode="auto">
          <a:xfrm>
            <a:off x="1118926" y="787287"/>
            <a:ext cx="9968513" cy="797595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Summary: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>
                <a:latin typeface="Arial" charset="0"/>
              </a:rPr>
              <a:t>This software scope identifies the key components taken away from the early replication of ground testing.</a:t>
            </a:r>
            <a:endParaRPr kumimoji="0" lang="en-US" sz="1400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19CA0-4CC6-8788-FD42-4DE6A18950AC}"/>
              </a:ext>
            </a:extLst>
          </p:cNvPr>
          <p:cNvSpPr/>
          <p:nvPr/>
        </p:nvSpPr>
        <p:spPr bwMode="auto">
          <a:xfrm>
            <a:off x="276227" y="1671782"/>
            <a:ext cx="11703570" cy="4738253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u="sng" dirty="0">
                <a:latin typeface="Arial" charset="0"/>
              </a:rPr>
              <a:t>Software scope</a:t>
            </a:r>
            <a:endParaRPr kumimoji="0" lang="en-US" sz="14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E998AB-887D-F48C-389B-7EECAB861083}"/>
              </a:ext>
            </a:extLst>
          </p:cNvPr>
          <p:cNvCxnSpPr>
            <a:cxnSpLocks/>
          </p:cNvCxnSpPr>
          <p:nvPr/>
        </p:nvCxnSpPr>
        <p:spPr bwMode="auto">
          <a:xfrm>
            <a:off x="1118926" y="4059371"/>
            <a:ext cx="9041074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DF2E72-4F88-877D-3C69-F4A3204D4006}"/>
              </a:ext>
            </a:extLst>
          </p:cNvPr>
          <p:cNvSpPr/>
          <p:nvPr/>
        </p:nvSpPr>
        <p:spPr bwMode="auto">
          <a:xfrm>
            <a:off x="1214669" y="3870027"/>
            <a:ext cx="1770002" cy="378688"/>
          </a:xfrm>
          <a:prstGeom prst="roundRect">
            <a:avLst/>
          </a:prstGeom>
          <a:solidFill>
            <a:srgbClr val="FFFFCC">
              <a:alpha val="49804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1F6FB-DF43-666B-C44F-96F2A118D9D7}"/>
              </a:ext>
            </a:extLst>
          </p:cNvPr>
          <p:cNvSpPr txBox="1"/>
          <p:nvPr/>
        </p:nvSpPr>
        <p:spPr>
          <a:xfrm>
            <a:off x="1673109" y="3859316"/>
            <a:ext cx="74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Plan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3C1CA04-0779-DC28-3C41-C93F4E27701F}"/>
              </a:ext>
            </a:extLst>
          </p:cNvPr>
          <p:cNvSpPr/>
          <p:nvPr/>
        </p:nvSpPr>
        <p:spPr bwMode="auto">
          <a:xfrm>
            <a:off x="2983396" y="3870027"/>
            <a:ext cx="1770002" cy="378688"/>
          </a:xfrm>
          <a:prstGeom prst="roundRect">
            <a:avLst/>
          </a:prstGeom>
          <a:solidFill>
            <a:srgbClr val="FFCCCC">
              <a:alpha val="49804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9357672-F7DF-DF18-ED84-FE1395520587}"/>
              </a:ext>
            </a:extLst>
          </p:cNvPr>
          <p:cNvSpPr/>
          <p:nvPr/>
        </p:nvSpPr>
        <p:spPr bwMode="auto">
          <a:xfrm>
            <a:off x="4758264" y="3880738"/>
            <a:ext cx="1770002" cy="378688"/>
          </a:xfrm>
          <a:prstGeom prst="roundRect">
            <a:avLst/>
          </a:prstGeom>
          <a:solidFill>
            <a:schemeClr val="accent6">
              <a:lumMod val="20000"/>
              <a:lumOff val="80000"/>
              <a:alpha val="49804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6D1AC8A-C1CA-33EE-E3AA-482CDD4A8755}"/>
              </a:ext>
            </a:extLst>
          </p:cNvPr>
          <p:cNvSpPr/>
          <p:nvPr/>
        </p:nvSpPr>
        <p:spPr bwMode="auto">
          <a:xfrm>
            <a:off x="6531857" y="3888487"/>
            <a:ext cx="1770002" cy="378688"/>
          </a:xfrm>
          <a:prstGeom prst="roundRect">
            <a:avLst/>
          </a:prstGeom>
          <a:solidFill>
            <a:srgbClr val="CCFFCC">
              <a:alpha val="49804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16A8111-62B9-3D31-691C-569A99DE3175}"/>
              </a:ext>
            </a:extLst>
          </p:cNvPr>
          <p:cNvSpPr/>
          <p:nvPr/>
        </p:nvSpPr>
        <p:spPr bwMode="auto">
          <a:xfrm>
            <a:off x="8298615" y="3888487"/>
            <a:ext cx="1770002" cy="378688"/>
          </a:xfrm>
          <a:prstGeom prst="roundRect">
            <a:avLst/>
          </a:prstGeom>
          <a:solidFill>
            <a:srgbClr val="CCECFF">
              <a:alpha val="49804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C4A96A-1D5F-0E3F-6920-A0528F2B6E60}"/>
              </a:ext>
            </a:extLst>
          </p:cNvPr>
          <p:cNvSpPr txBox="1"/>
          <p:nvPr/>
        </p:nvSpPr>
        <p:spPr>
          <a:xfrm>
            <a:off x="3451104" y="3843954"/>
            <a:ext cx="994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Build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247CE9-7642-B7FA-5DA8-551792B1D64C}"/>
              </a:ext>
            </a:extLst>
          </p:cNvPr>
          <p:cNvSpPr txBox="1"/>
          <p:nvPr/>
        </p:nvSpPr>
        <p:spPr>
          <a:xfrm>
            <a:off x="5268150" y="3859316"/>
            <a:ext cx="74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52014C-BD0B-04BB-3F6B-424234CD6B69}"/>
              </a:ext>
            </a:extLst>
          </p:cNvPr>
          <p:cNvSpPr txBox="1"/>
          <p:nvPr/>
        </p:nvSpPr>
        <p:spPr>
          <a:xfrm>
            <a:off x="7046145" y="3867065"/>
            <a:ext cx="81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Spec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C363BE-2ADC-855E-E84B-680182C32EE1}"/>
              </a:ext>
            </a:extLst>
          </p:cNvPr>
          <p:cNvSpPr txBox="1"/>
          <p:nvPr/>
        </p:nvSpPr>
        <p:spPr>
          <a:xfrm>
            <a:off x="8806184" y="3874609"/>
            <a:ext cx="901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Integ</a:t>
            </a:r>
            <a:endParaRPr lang="en-US" sz="20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1E0A36-BFB8-FE30-2B1A-EE5763E24D36}"/>
              </a:ext>
            </a:extLst>
          </p:cNvPr>
          <p:cNvSpPr/>
          <p:nvPr/>
        </p:nvSpPr>
        <p:spPr bwMode="auto">
          <a:xfrm>
            <a:off x="997758" y="2006565"/>
            <a:ext cx="2086955" cy="1397015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081348-919A-231B-6C3C-B73AD5A70569}"/>
              </a:ext>
            </a:extLst>
          </p:cNvPr>
          <p:cNvSpPr txBox="1"/>
          <p:nvPr/>
        </p:nvSpPr>
        <p:spPr>
          <a:xfrm>
            <a:off x="997758" y="2051329"/>
            <a:ext cx="17700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300" dirty="0"/>
            </a:br>
            <a:endParaRPr lang="en-US" sz="13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0ED6A1-CBF4-E787-D7EE-5EFC3CF453D8}"/>
              </a:ext>
            </a:extLst>
          </p:cNvPr>
          <p:cNvSpPr/>
          <p:nvPr/>
        </p:nvSpPr>
        <p:spPr bwMode="auto">
          <a:xfrm>
            <a:off x="3255615" y="4482463"/>
            <a:ext cx="1540636" cy="177484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E706B4-FC4F-B582-575D-5F92DCFDBE3E}"/>
              </a:ext>
            </a:extLst>
          </p:cNvPr>
          <p:cNvSpPr/>
          <p:nvPr/>
        </p:nvSpPr>
        <p:spPr bwMode="auto">
          <a:xfrm>
            <a:off x="4869145" y="4802909"/>
            <a:ext cx="1540636" cy="1548588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83C8DE-6091-0999-2C63-19F44A4EC14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68397" y="4267175"/>
            <a:ext cx="133553" cy="210458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A8E085-1D92-8CFF-8769-E50CE5EC67E7}"/>
              </a:ext>
            </a:extLst>
          </p:cNvPr>
          <p:cNvCxnSpPr/>
          <p:nvPr/>
        </p:nvCxnSpPr>
        <p:spPr bwMode="auto">
          <a:xfrm flipV="1">
            <a:off x="5661637" y="4274719"/>
            <a:ext cx="0" cy="50971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0A4925D-1967-6694-E109-B715E9C29FA1}"/>
              </a:ext>
            </a:extLst>
          </p:cNvPr>
          <p:cNvCxnSpPr>
            <a:endCxn id="13" idx="0"/>
          </p:cNvCxnSpPr>
          <p:nvPr/>
        </p:nvCxnSpPr>
        <p:spPr bwMode="auto">
          <a:xfrm flipH="1">
            <a:off x="2047181" y="3403580"/>
            <a:ext cx="12528" cy="455736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5E8AB7E-9C91-3F9A-5259-5278C9F6ECA3}"/>
              </a:ext>
            </a:extLst>
          </p:cNvPr>
          <p:cNvSpPr/>
          <p:nvPr/>
        </p:nvSpPr>
        <p:spPr bwMode="auto">
          <a:xfrm>
            <a:off x="5221301" y="2005841"/>
            <a:ext cx="2626316" cy="1548588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4639CC-079E-3F5C-6637-CC632F0A7CD1}"/>
              </a:ext>
            </a:extLst>
          </p:cNvPr>
          <p:cNvCxnSpPr>
            <a:stCxn id="51" idx="2"/>
            <a:endCxn id="31" idx="0"/>
          </p:cNvCxnSpPr>
          <p:nvPr/>
        </p:nvCxnSpPr>
        <p:spPr bwMode="auto">
          <a:xfrm>
            <a:off x="6534459" y="3554429"/>
            <a:ext cx="918686" cy="312636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E8BB298-FFF9-20E9-B83F-06101C841E38}"/>
              </a:ext>
            </a:extLst>
          </p:cNvPr>
          <p:cNvSpPr/>
          <p:nvPr/>
        </p:nvSpPr>
        <p:spPr bwMode="auto">
          <a:xfrm>
            <a:off x="3231632" y="1853426"/>
            <a:ext cx="1540636" cy="177484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993A7C-13E7-A983-1025-744E4F990847}"/>
              </a:ext>
            </a:extLst>
          </p:cNvPr>
          <p:cNvCxnSpPr>
            <a:stCxn id="58" idx="2"/>
            <a:endCxn id="29" idx="0"/>
          </p:cNvCxnSpPr>
          <p:nvPr/>
        </p:nvCxnSpPr>
        <p:spPr bwMode="auto">
          <a:xfrm flipH="1">
            <a:off x="3948262" y="3628267"/>
            <a:ext cx="53688" cy="215687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50" name="Picture 2" descr="Python Community - Full Stack Python">
            <a:extLst>
              <a:ext uri="{FF2B5EF4-FFF2-40B4-BE49-F238E27FC236}">
                <a16:creationId xmlns:a16="http://schemas.microsoft.com/office/drawing/2014/main" id="{41BB3A8C-902B-DBCE-BE59-87A57BA36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0" y="4532894"/>
            <a:ext cx="2393398" cy="78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HOTRON | PFV 4 - Tech Imaging Services">
            <a:extLst>
              <a:ext uri="{FF2B5EF4-FFF2-40B4-BE49-F238E27FC236}">
                <a16:creationId xmlns:a16="http://schemas.microsoft.com/office/drawing/2014/main" id="{6D897EF9-30A4-5C7C-11B1-E2086CB5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750" y="4794761"/>
            <a:ext cx="1430216" cy="143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12F16C2-17B3-71C7-761D-4C51BD554666}"/>
              </a:ext>
            </a:extLst>
          </p:cNvPr>
          <p:cNvCxnSpPr/>
          <p:nvPr/>
        </p:nvCxnSpPr>
        <p:spPr bwMode="auto">
          <a:xfrm>
            <a:off x="6016294" y="5440218"/>
            <a:ext cx="685456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C897CD3-1265-082C-626B-591A84AC2695}"/>
              </a:ext>
            </a:extLst>
          </p:cNvPr>
          <p:cNvCxnSpPr>
            <a:cxnSpLocks/>
          </p:cNvCxnSpPr>
          <p:nvPr/>
        </p:nvCxnSpPr>
        <p:spPr bwMode="auto">
          <a:xfrm flipH="1">
            <a:off x="2767760" y="4623827"/>
            <a:ext cx="463872" cy="520828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43607402"/>
      </p:ext>
    </p:extLst>
  </p:cSld>
  <p:clrMapOvr>
    <a:masterClrMapping/>
  </p:clrMapOvr>
</p:sld>
</file>

<file path=ppt/theme/theme1.xml><?xml version="1.0" encoding="utf-8"?>
<a:theme xmlns:a="http://schemas.openxmlformats.org/drawingml/2006/main" name="1_UCF_Kapat_2007Jan_Project">
  <a:themeElements>
    <a:clrScheme name="">
      <a:dk1>
        <a:srgbClr val="000000"/>
      </a:dk1>
      <a:lt1>
        <a:srgbClr val="EAEAEA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3F3F3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CF_Kapat_2007Jan_Projec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F_Kapat_2007Jan_Projec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F_Kapat_2007Jan_Projec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F_Kapat_2007Jan_Projec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F_Kapat_2007Jan_Projec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F_Kapat_2007Jan_Projec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F_Kapat_2007Jan_Projec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F_Kapat_2007Jan_Projec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634994f-fb3b-4a5a-ac4e-4df1ec9bfd8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C0D6346CA6B64095DB2FCC52964954" ma:contentTypeVersion="14" ma:contentTypeDescription="Create a new document." ma:contentTypeScope="" ma:versionID="75d3750bed69fb4d8892d165e5137e5f">
  <xsd:schema xmlns:xsd="http://www.w3.org/2001/XMLSchema" xmlns:xs="http://www.w3.org/2001/XMLSchema" xmlns:p="http://schemas.microsoft.com/office/2006/metadata/properties" xmlns:ns3="3634994f-fb3b-4a5a-ac4e-4df1ec9bfd82" xmlns:ns4="58ed0385-350b-46a6-a634-bd8e88400d16" targetNamespace="http://schemas.microsoft.com/office/2006/metadata/properties" ma:root="true" ma:fieldsID="0d819900f8bb6094354b1c7c96b95c9e" ns3:_="" ns4:_="">
    <xsd:import namespace="3634994f-fb3b-4a5a-ac4e-4df1ec9bfd82"/>
    <xsd:import namespace="58ed0385-350b-46a6-a634-bd8e88400d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34994f-fb3b-4a5a-ac4e-4df1ec9bfd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ed0385-350b-46a6-a634-bd8e88400d1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B951E6-C910-4A0A-BBF9-7288524227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3A3D4F-42F5-431D-B2F0-87497C041530}">
  <ds:schemaRefs>
    <ds:schemaRef ds:uri="http://purl.org/dc/terms/"/>
    <ds:schemaRef ds:uri="58ed0385-350b-46a6-a634-bd8e88400d16"/>
    <ds:schemaRef ds:uri="3634994f-fb3b-4a5a-ac4e-4df1ec9bfd82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7C30174-0F43-4C48-8200-78096FEE20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34994f-fb3b-4a5a-ac4e-4df1ec9bfd82"/>
    <ds:schemaRef ds:uri="58ed0385-350b-46a6-a634-bd8e88400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4937</TotalTime>
  <Words>149</Words>
  <Application>Microsoft Office PowerPoint</Application>
  <PresentationFormat>Widescreen</PresentationFormat>
  <Paragraphs>39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1_UCF_Kapat_2007Jan_Project</vt:lpstr>
      <vt:lpstr>L16 – Uncorrelated Track Processing</vt:lpstr>
      <vt:lpstr>Table of Contents</vt:lpstr>
      <vt:lpstr>Overview</vt:lpstr>
      <vt:lpstr>OpenEvolve Local Environement Setup</vt:lpstr>
      <vt:lpstr>Blockers</vt:lpstr>
      <vt:lpstr>Questions</vt:lpstr>
      <vt:lpstr>CONOPS – System/Programmatic Development</vt:lpstr>
      <vt:lpstr>Software development</vt:lpstr>
    </vt:vector>
  </TitlesOfParts>
  <Company>MCA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MCA User</dc:creator>
  <cp:lastModifiedBy>Kyle Galang</cp:lastModifiedBy>
  <cp:revision>9</cp:revision>
  <cp:lastPrinted>2014-11-20T12:18:17Z</cp:lastPrinted>
  <dcterms:created xsi:type="dcterms:W3CDTF">2007-07-27T14:51:57Z</dcterms:created>
  <dcterms:modified xsi:type="dcterms:W3CDTF">2025-09-29T16:14:36Z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0x010100D3C0D6346CA6B64095DB2FCC52964954</vt:lpwstr>
  </property>
  <property fmtid="{D5CDD505-2E9C-101B-9397-08002B2CF9AE}" pid="3" name="MediaServiceImageTags">
    <vt:lpwstr/>
  </property>
  <property fmtid="{D5CDD505-2E9C-101B-9397-08002B2CF9AE}" pid="4" name="Order">
    <vt:r8>26200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