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8"/>
  </p:notesMasterIdLst>
  <p:sldIdLst>
    <p:sldId id="257" r:id="rId2"/>
    <p:sldId id="258" r:id="rId3"/>
    <p:sldId id="260" r:id="rId4"/>
    <p:sldId id="261" r:id="rId5"/>
    <p:sldId id="262" r:id="rId6"/>
    <p:sldId id="26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6835dca6c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7388"/>
            <a:ext cx="6092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8" name="Google Shape;108;g366835dca6c_2_50:notes"/>
          <p:cNvSpPr txBox="1">
            <a:spLocks noGrp="1"/>
          </p:cNvSpPr>
          <p:nvPr>
            <p:ph type="body" idx="1"/>
          </p:nvPr>
        </p:nvSpPr>
        <p:spPr>
          <a:xfrm>
            <a:off x="914401" y="4343402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- FILL IN / REMOVE ALL NOTES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6835dca6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7388"/>
            <a:ext cx="6092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8" name="Google Shape;118;g366835dca6c_2_60:notes"/>
          <p:cNvSpPr txBox="1">
            <a:spLocks noGrp="1"/>
          </p:cNvSpPr>
          <p:nvPr>
            <p:ph type="body" idx="1"/>
          </p:nvPr>
        </p:nvSpPr>
        <p:spPr>
          <a:xfrm>
            <a:off x="914401" y="4343402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6835dca6c_2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7388"/>
            <a:ext cx="6092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6" name="Google Shape;136;g366835dca6c_2_76:notes"/>
          <p:cNvSpPr txBox="1">
            <a:spLocks noGrp="1"/>
          </p:cNvSpPr>
          <p:nvPr>
            <p:ph type="body" idx="1"/>
          </p:nvPr>
        </p:nvSpPr>
        <p:spPr>
          <a:xfrm>
            <a:off x="914401" y="4343402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6835dca6c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33491" y="687134"/>
            <a:ext cx="3591019" cy="342746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Google Shape;145;g366835dca6c_2_84:notes"/>
          <p:cNvSpPr txBox="1">
            <a:spLocks noGrp="1"/>
          </p:cNvSpPr>
          <p:nvPr>
            <p:ph type="body" idx="1"/>
          </p:nvPr>
        </p:nvSpPr>
        <p:spPr>
          <a:xfrm>
            <a:off x="914401" y="4343402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6835dca6c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7388"/>
            <a:ext cx="6092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g366835dca6c_2_92:notes"/>
          <p:cNvSpPr txBox="1">
            <a:spLocks noGrp="1"/>
          </p:cNvSpPr>
          <p:nvPr>
            <p:ph type="body" idx="1"/>
          </p:nvPr>
        </p:nvSpPr>
        <p:spPr>
          <a:xfrm>
            <a:off x="914401" y="4343402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6835dca6c_2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7388"/>
            <a:ext cx="6092825" cy="34274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3" name="Google Shape;163;g366835dca6c_2_100:notes"/>
          <p:cNvSpPr txBox="1">
            <a:spLocks noGrp="1"/>
          </p:cNvSpPr>
          <p:nvPr>
            <p:ph type="body" idx="1"/>
          </p:nvPr>
        </p:nvSpPr>
        <p:spPr>
          <a:xfrm>
            <a:off x="914401" y="4343402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6625" rIns="93275" bIns="4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685800" y="1468377"/>
            <a:ext cx="7772400" cy="738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371600" y="2330041"/>
            <a:ext cx="6400800" cy="104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1371600" y="3509429"/>
            <a:ext cx="6400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207170" y="56393"/>
            <a:ext cx="7341339" cy="35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207169" y="664370"/>
            <a:ext cx="8743950" cy="393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3550444" y="4386808"/>
            <a:ext cx="2057400" cy="20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6" name="Google Shape;66;p15"/>
          <p:cNvCxnSpPr/>
          <p:nvPr/>
        </p:nvCxnSpPr>
        <p:spPr>
          <a:xfrm>
            <a:off x="-7144" y="495678"/>
            <a:ext cx="9155430" cy="0"/>
          </a:xfrm>
          <a:prstGeom prst="straightConnector1">
            <a:avLst/>
          </a:prstGeom>
          <a:solidFill>
            <a:srgbClr val="FFFFFF"/>
          </a:solidFill>
          <a:ln w="66675" cap="flat" cmpd="sng">
            <a:solidFill>
              <a:srgbClr val="FFCA0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722435" y="1993106"/>
            <a:ext cx="7772400" cy="91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2"/>
          </p:nvPr>
        </p:nvSpPr>
        <p:spPr>
          <a:xfrm>
            <a:off x="722435" y="2912273"/>
            <a:ext cx="7772400" cy="36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207172" y="664370"/>
            <a:ext cx="4294493" cy="3930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4642341" y="664370"/>
            <a:ext cx="4308781" cy="3930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3"/>
          </p:nvPr>
        </p:nvSpPr>
        <p:spPr>
          <a:xfrm>
            <a:off x="207169" y="4386808"/>
            <a:ext cx="2057400" cy="20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207170" y="56393"/>
            <a:ext cx="7341339" cy="35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5" name="Google Shape;75;p17"/>
          <p:cNvCxnSpPr/>
          <p:nvPr/>
        </p:nvCxnSpPr>
        <p:spPr>
          <a:xfrm>
            <a:off x="-7144" y="495678"/>
            <a:ext cx="9155430" cy="0"/>
          </a:xfrm>
          <a:prstGeom prst="straightConnector1">
            <a:avLst/>
          </a:prstGeom>
          <a:solidFill>
            <a:srgbClr val="FFFFFF"/>
          </a:solidFill>
          <a:ln w="66675" cap="flat" cmpd="sng">
            <a:solidFill>
              <a:srgbClr val="FFCA0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207169" y="664374"/>
            <a:ext cx="4290098" cy="49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207169" y="1159669"/>
            <a:ext cx="4290098" cy="343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9845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3"/>
          </p:nvPr>
        </p:nvSpPr>
        <p:spPr>
          <a:xfrm>
            <a:off x="4645273" y="664374"/>
            <a:ext cx="4305848" cy="49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4"/>
          </p:nvPr>
        </p:nvSpPr>
        <p:spPr>
          <a:xfrm>
            <a:off x="4645273" y="1159669"/>
            <a:ext cx="4305848" cy="343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9845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5"/>
          </p:nvPr>
        </p:nvSpPr>
        <p:spPr>
          <a:xfrm>
            <a:off x="207169" y="4386808"/>
            <a:ext cx="2057400" cy="20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07170" y="56393"/>
            <a:ext cx="7341339" cy="35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3" name="Google Shape;83;p18"/>
          <p:cNvCxnSpPr/>
          <p:nvPr/>
        </p:nvCxnSpPr>
        <p:spPr>
          <a:xfrm>
            <a:off x="-7144" y="495678"/>
            <a:ext cx="9155430" cy="0"/>
          </a:xfrm>
          <a:prstGeom prst="straightConnector1">
            <a:avLst/>
          </a:prstGeom>
          <a:solidFill>
            <a:srgbClr val="FFFFFF"/>
          </a:solidFill>
          <a:ln w="66675" cap="flat" cmpd="sng">
            <a:solidFill>
              <a:srgbClr val="FFCA0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207172" y="664374"/>
            <a:ext cx="3258469" cy="411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3575540" y="664370"/>
            <a:ext cx="5375581" cy="3930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9845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»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2"/>
          </p:nvPr>
        </p:nvSpPr>
        <p:spPr>
          <a:xfrm>
            <a:off x="207172" y="1076326"/>
            <a:ext cx="3258469" cy="35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3"/>
          </p:nvPr>
        </p:nvSpPr>
        <p:spPr>
          <a:xfrm>
            <a:off x="207169" y="4386808"/>
            <a:ext cx="2057400" cy="20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9" name="Google Shape;89;p19"/>
          <p:cNvCxnSpPr/>
          <p:nvPr/>
        </p:nvCxnSpPr>
        <p:spPr>
          <a:xfrm>
            <a:off x="-7144" y="495678"/>
            <a:ext cx="9155430" cy="0"/>
          </a:xfrm>
          <a:prstGeom prst="straightConnector1">
            <a:avLst/>
          </a:prstGeom>
          <a:solidFill>
            <a:srgbClr val="FFFFFF"/>
          </a:solidFill>
          <a:ln w="66675" cap="flat" cmpd="sng">
            <a:solidFill>
              <a:srgbClr val="FFCA0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19"/>
          <p:cNvSpPr txBox="1"/>
          <p:nvPr/>
        </p:nvSpPr>
        <p:spPr>
          <a:xfrm>
            <a:off x="207170" y="56393"/>
            <a:ext cx="7341339" cy="35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 Title</a:t>
            </a:r>
            <a:endParaRPr sz="11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1792166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>
            <a:spLocks noGrp="1"/>
          </p:cNvSpPr>
          <p:nvPr>
            <p:ph type="pic" idx="2"/>
          </p:nvPr>
        </p:nvSpPr>
        <p:spPr>
          <a:xfrm>
            <a:off x="1792166" y="664370"/>
            <a:ext cx="5486400" cy="2881311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1792166" y="4025504"/>
            <a:ext cx="5486400" cy="56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body" idx="1"/>
          </p:nvPr>
        </p:nvSpPr>
        <p:spPr>
          <a:xfrm>
            <a:off x="207169" y="4386808"/>
            <a:ext cx="2057400" cy="20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ctr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207170" y="56393"/>
            <a:ext cx="7341339" cy="35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 b="1" i="0" u="none" strike="noStrike" cap="none">
                <a:solidFill>
                  <a:srgbClr val="FFCC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8" name="Google Shape;98;p21"/>
          <p:cNvCxnSpPr/>
          <p:nvPr/>
        </p:nvCxnSpPr>
        <p:spPr>
          <a:xfrm>
            <a:off x="-7144" y="495678"/>
            <a:ext cx="9155430" cy="0"/>
          </a:xfrm>
          <a:prstGeom prst="straightConnector1">
            <a:avLst/>
          </a:prstGeom>
          <a:solidFill>
            <a:srgbClr val="FFFFFF"/>
          </a:solidFill>
          <a:ln w="66675" cap="flat" cmpd="sng">
            <a:solidFill>
              <a:srgbClr val="FFCA0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92890" y="4833388"/>
            <a:ext cx="8851110" cy="308610"/>
          </a:xfrm>
          <a:prstGeom prst="rect">
            <a:avLst/>
          </a:prstGeom>
          <a:solidFill>
            <a:srgbClr val="FFCA0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8765195" y="4914197"/>
            <a:ext cx="304800" cy="15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7529944" y="62894"/>
            <a:ext cx="1614056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Conference</a:t>
            </a:r>
            <a:endParaRPr sz="11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Section</a:t>
            </a:r>
            <a:endParaRPr sz="110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 sz="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4731490" y="4843898"/>
            <a:ext cx="3911703" cy="3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Distribution Statement</a:t>
            </a:r>
            <a:r>
              <a:rPr lang="en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Only if applicable.</a:t>
            </a:r>
            <a:endParaRPr sz="1100"/>
          </a:p>
          <a:p>
            <a:pPr marL="0" marR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"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</a:t>
            </a:r>
            <a:r>
              <a:rPr lang="en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Change me by “View” then “Slide Master”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 descr="The Center for Advanced Turbomachinery &amp;amp; Energy Research – CATERing to the  energy needs of society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514008" y="4911826"/>
            <a:ext cx="515690" cy="16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 descr="Graphical user interface, text, application, email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 l="22599" t="16593" r="11038" b="35873"/>
          <a:stretch/>
        </p:blipFill>
        <p:spPr>
          <a:xfrm>
            <a:off x="350040" y="4857511"/>
            <a:ext cx="1138519" cy="25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13">
            <a:alphaModFix/>
          </a:blip>
          <a:srcRect t="-1" r="82893" b="30586"/>
          <a:stretch/>
        </p:blipFill>
        <p:spPr>
          <a:xfrm>
            <a:off x="0" y="4833389"/>
            <a:ext cx="292890" cy="31011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660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71304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86775" y="64978"/>
            <a:ext cx="657225" cy="621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48509" y="15981"/>
            <a:ext cx="1595491" cy="43253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4"/>
          <p:cNvSpPr txBox="1">
            <a:spLocks noGrp="1"/>
          </p:cNvSpPr>
          <p:nvPr>
            <p:ph type="ctrTitle"/>
          </p:nvPr>
        </p:nvSpPr>
        <p:spPr>
          <a:xfrm>
            <a:off x="685800" y="1612756"/>
            <a:ext cx="7772400" cy="738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L16 – Uncorrelated Track Processing</a:t>
            </a:r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subTitle" idx="1"/>
          </p:nvPr>
        </p:nvSpPr>
        <p:spPr>
          <a:xfrm>
            <a:off x="1371600" y="2474420"/>
            <a:ext cx="6400800" cy="104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By: Kyle Galang, Aurela Broqi, Ruben Dennis, Aaron Nogues, Ezra Stone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>
            <a:spLocks noGrp="1"/>
          </p:cNvSpPr>
          <p:nvPr>
            <p:ph type="title"/>
          </p:nvPr>
        </p:nvSpPr>
        <p:spPr>
          <a:xfrm>
            <a:off x="207170" y="56393"/>
            <a:ext cx="7341339" cy="35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body" idx="1"/>
          </p:nvPr>
        </p:nvSpPr>
        <p:spPr>
          <a:xfrm>
            <a:off x="207169" y="664370"/>
            <a:ext cx="8743950" cy="393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0160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" sz="1400" dirty="0"/>
              <a:t> OpenEvolve Local Environment Set up</a:t>
            </a:r>
            <a:endParaRPr dirty="0"/>
          </a:p>
          <a:p>
            <a:pPr marL="101600" lvl="1" indent="-101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" sz="1400" dirty="0"/>
              <a:t> Blockers</a:t>
            </a:r>
            <a:endParaRPr dirty="0"/>
          </a:p>
          <a:p>
            <a:pPr marL="101600" lvl="1" indent="-101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" sz="1400" dirty="0"/>
              <a:t> Early Status Report</a:t>
            </a:r>
            <a:endParaRPr dirty="0"/>
          </a:p>
          <a:p>
            <a:pPr marL="101600" lvl="1" indent="-101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" sz="1400" dirty="0"/>
              <a:t> Questions</a:t>
            </a:r>
            <a:endParaRPr dirty="0"/>
          </a:p>
        </p:txBody>
      </p:sp>
      <p:pic>
        <p:nvPicPr>
          <p:cNvPr id="122" name="Google Shape;12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8509" y="15981"/>
            <a:ext cx="1595491" cy="43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660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71304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207170" y="56393"/>
            <a:ext cx="7341339" cy="35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OpenEvolve Local Environment Setup</a:t>
            </a:r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207169" y="664370"/>
            <a:ext cx="8743950" cy="393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400" dirty="0"/>
              <a:t>Every team member has OpenEvolve on their local machines and have tested multiple example problems to see the workflow of OpenEvolve and its outputs.</a:t>
            </a: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lang="en" sz="1400" dirty="0"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400" dirty="0"/>
              <a:t>Time runs:</a:t>
            </a: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400" dirty="0"/>
              <a:t>50 Iterations: approx. 5 min 30 sec.</a:t>
            </a:r>
            <a:br>
              <a:rPr lang="en" sz="1400" dirty="0"/>
            </a:br>
            <a:r>
              <a:rPr lang="en" sz="1400" dirty="0"/>
              <a:t>100 iterations: approx. 12 min.</a:t>
            </a:r>
            <a:br>
              <a:rPr lang="en" sz="1400" dirty="0"/>
            </a:br>
            <a:r>
              <a:rPr lang="en" sz="1400" dirty="0"/>
              <a:t>1000 iterations: approx. 1 hr+.</a:t>
            </a: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lang="en" sz="1400" dirty="0"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400" dirty="0"/>
              <a:t>Examples run:</a:t>
            </a:r>
            <a:br>
              <a:rPr lang="en" sz="1400" dirty="0"/>
            </a:br>
            <a:r>
              <a:rPr lang="en" sz="1400" dirty="0"/>
              <a:t>Function minimization</a:t>
            </a: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400" dirty="0"/>
              <a:t>Circle packing</a:t>
            </a:r>
            <a:br>
              <a:rPr lang="en" sz="1400" dirty="0"/>
            </a:br>
            <a:r>
              <a:rPr lang="en" sz="1400" dirty="0"/>
              <a:t>Signal Processing</a:t>
            </a:r>
            <a:endParaRPr sz="1400" dirty="0"/>
          </a:p>
        </p:txBody>
      </p:sp>
      <p:pic>
        <p:nvPicPr>
          <p:cNvPr id="140" name="Google Shape;14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8509" y="15981"/>
            <a:ext cx="1595491" cy="43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660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71304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ED9A91-B0BF-221A-1861-508DCE89A6A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71141"/>
          <a:stretch>
            <a:fillRect/>
          </a:stretch>
        </p:blipFill>
        <p:spPr>
          <a:xfrm>
            <a:off x="3184126" y="1328988"/>
            <a:ext cx="2456518" cy="10566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207170" y="56393"/>
            <a:ext cx="7341339" cy="35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Blockers</a:t>
            </a: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207169" y="664370"/>
            <a:ext cx="8743950" cy="393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0160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" sz="1400" dirty="0"/>
              <a:t>Getting the visualization tool to work.</a:t>
            </a:r>
            <a:endParaRPr dirty="0"/>
          </a:p>
          <a:p>
            <a:pPr marL="101600" lvl="1" indent="-101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" sz="1400" dirty="0"/>
              <a:t>Understanding API keys, for OpenAI</a:t>
            </a:r>
            <a:endParaRPr dirty="0"/>
          </a:p>
          <a:p>
            <a:pPr marL="101600" lvl="1" indent="-101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" sz="1400" dirty="0"/>
              <a:t>Knowing the algorithms were going to try to optimize and their constraints.</a:t>
            </a:r>
            <a:endParaRPr dirty="0"/>
          </a:p>
        </p:txBody>
      </p:sp>
      <p:pic>
        <p:nvPicPr>
          <p:cNvPr id="149" name="Google Shape;14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8509" y="15981"/>
            <a:ext cx="1595491" cy="43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660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71304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207170" y="56393"/>
            <a:ext cx="7341339" cy="35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Status Report</a:t>
            </a:r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207169" y="664370"/>
            <a:ext cx="8743950" cy="393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905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dirty="0"/>
              <a:t>A </a:t>
            </a:r>
            <a:r>
              <a:rPr lang="en" b="1" dirty="0"/>
              <a:t>minimum viable product</a:t>
            </a:r>
            <a:r>
              <a:rPr lang="en" dirty="0"/>
              <a:t> ("definition of done") agreed to between your group and your sponsor.  Include a screenshot of the e-mail where your sponsor agrees.</a:t>
            </a:r>
            <a:br>
              <a:rPr lang="en" dirty="0"/>
            </a:br>
            <a:r>
              <a:rPr lang="en" sz="1200" dirty="0"/>
              <a:t>- You can include stretch goals, but it needs to be clear what is a stretch goal and what is required.</a:t>
            </a:r>
            <a:endParaRPr dirty="0"/>
          </a:p>
          <a:p>
            <a:pPr marL="190500" lvl="0" indent="-190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 sz="1200" dirty="0"/>
              <a:t>Current </a:t>
            </a:r>
            <a:r>
              <a:rPr lang="en" sz="1200" b="1" dirty="0"/>
              <a:t>minimum viable product </a:t>
            </a:r>
            <a:r>
              <a:rPr lang="en" sz="1200" dirty="0"/>
              <a:t>discussed by the team:</a:t>
            </a:r>
            <a:br>
              <a:rPr lang="en" sz="1200" dirty="0"/>
            </a:br>
            <a:r>
              <a:rPr lang="en" sz="1200" dirty="0"/>
              <a:t>1. Document that determines whether OpenEvolve is viable to optimize the algorithms for uncorrelated track processing.</a:t>
            </a:r>
            <a:br>
              <a:rPr lang="en" sz="1200" dirty="0"/>
            </a:br>
            <a:r>
              <a:rPr lang="en" sz="1200" dirty="0"/>
              <a:t>2. Create an automation feature that allows us to record multiple data points from different LLMs to showcase the different categories and their outputs.</a:t>
            </a:r>
            <a:br>
              <a:rPr lang="en" sz="1200" dirty="0"/>
            </a:br>
            <a:r>
              <a:rPr lang="en" sz="1200" dirty="0"/>
              <a:t>3. Poster containing a data table and summary of the research on OpenEvolve.</a:t>
            </a:r>
            <a:br>
              <a:rPr lang="en" sz="1200" dirty="0"/>
            </a:br>
            <a:r>
              <a:rPr lang="en" sz="1200" dirty="0"/>
              <a:t>4. Graphical User Interface Development.</a:t>
            </a:r>
          </a:p>
        </p:txBody>
      </p:sp>
      <p:pic>
        <p:nvPicPr>
          <p:cNvPr id="158" name="Google Shape;15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8509" y="15981"/>
            <a:ext cx="1595491" cy="43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660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71304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207170" y="56393"/>
            <a:ext cx="7341339" cy="35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207169" y="664370"/>
            <a:ext cx="8743950" cy="3930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0160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strike="sngStrike" dirty="0"/>
              <a:t>Set up OpenEvolve environment for each team member</a:t>
            </a:r>
            <a:endParaRPr dirty="0"/>
          </a:p>
          <a:p>
            <a:pPr marL="101600" lvl="1" indent="-101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strike="sngStrike" dirty="0"/>
              <a:t>We ran the example problems</a:t>
            </a:r>
            <a:endParaRPr dirty="0"/>
          </a:p>
          <a:p>
            <a:pPr marL="101600" lvl="1" indent="-101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dirty="0"/>
              <a:t>What categories do we want?</a:t>
            </a:r>
            <a:endParaRPr sz="1400" dirty="0"/>
          </a:p>
          <a:p>
            <a:pPr marL="19050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dirty="0"/>
              <a:t>- Historical data (how the llm performed prior to Open Evolve)</a:t>
            </a:r>
            <a:br>
              <a:rPr lang="en" dirty="0"/>
            </a:br>
            <a:r>
              <a:rPr lang="en" dirty="0"/>
              <a:t>- Amount of context given to the algorithm</a:t>
            </a:r>
            <a:br>
              <a:rPr lang="en" dirty="0"/>
            </a:br>
            <a:r>
              <a:rPr lang="en" dirty="0"/>
              <a:t>- Niceness (How we format the prompts)</a:t>
            </a:r>
            <a:br>
              <a:rPr lang="en" dirty="0"/>
            </a:br>
            <a:r>
              <a:rPr lang="en" dirty="0"/>
              <a:t>- LLM vs other industry LLMs (that we have access to)</a:t>
            </a:r>
            <a:endParaRPr dirty="0"/>
          </a:p>
          <a:p>
            <a:pPr marL="10160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dirty="0"/>
              <a:t>  - Amount of time Open Evolve takes (relative to all other factors)</a:t>
            </a:r>
            <a:endParaRPr dirty="0"/>
          </a:p>
          <a:p>
            <a:pPr marL="10160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dirty="0"/>
              <a:t>  - Evolution vs Knowns (open evolve versus optimal solution)</a:t>
            </a:r>
            <a:endParaRPr dirty="0"/>
          </a:p>
          <a:p>
            <a:pPr marL="10160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dirty="0"/>
              <a:t>  - Language Compatibility (human and machine)</a:t>
            </a:r>
            <a:endParaRPr dirty="0"/>
          </a:p>
          <a:p>
            <a:pPr marL="101600" lvl="1" indent="-101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dirty="0"/>
              <a:t>Problem statement?</a:t>
            </a:r>
          </a:p>
          <a:p>
            <a:pPr marL="101600" lvl="1" indent="-101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dirty="0"/>
              <a:t>Algorithm function we are trying to optimize?</a:t>
            </a:r>
          </a:p>
          <a:p>
            <a:pPr marL="101600" lvl="1" indent="-101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dirty="0"/>
              <a:t>Time and space complexity and constraints</a:t>
            </a:r>
            <a:endParaRPr sz="1400" dirty="0"/>
          </a:p>
          <a:p>
            <a:pPr marL="101600" lvl="1" indent="-101600" algn="l" rtl="0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" sz="1400" dirty="0"/>
              <a:t>What are the stretch goals we can achieve?</a:t>
            </a:r>
          </a:p>
          <a:p>
            <a:pPr marL="101600" lvl="1" indent="-101600" algn="l" rtl="0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" sz="1400" dirty="0"/>
              <a:t>How much are we developing?</a:t>
            </a:r>
          </a:p>
          <a:p>
            <a:pPr marL="101600" lvl="1" indent="-101600">
              <a:spcBef>
                <a:spcPts val="300"/>
              </a:spcBef>
              <a:buSzPts val="1400"/>
              <a:buFont typeface="Arial"/>
              <a:buChar char="•"/>
            </a:pPr>
            <a:r>
              <a:rPr lang="en" sz="1400" dirty="0"/>
              <a:t>What is our time frame (Senior Design 1 and 2)?</a:t>
            </a:r>
          </a:p>
          <a:p>
            <a:pPr marL="101600" lvl="1" indent="-101600" algn="l" rtl="0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endParaRPr sz="1400" dirty="0"/>
          </a:p>
        </p:txBody>
      </p:sp>
      <p:pic>
        <p:nvPicPr>
          <p:cNvPr id="167" name="Google Shape;16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8509" y="15981"/>
            <a:ext cx="1595491" cy="43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660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71304" y="4861094"/>
            <a:ext cx="3729038" cy="271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UCF_Kapat_2007Jan_Project">
  <a:themeElements>
    <a:clrScheme name="">
      <a:dk1>
        <a:srgbClr val="000000"/>
      </a:dk1>
      <a:lt1>
        <a:srgbClr val="EAEAEA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3F3F3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425</Words>
  <Application>Microsoft Office PowerPoint</Application>
  <PresentationFormat>On-screen Show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1_UCF_Kapat_2007Jan_Project</vt:lpstr>
      <vt:lpstr>L16 – Uncorrelated Track Processing</vt:lpstr>
      <vt:lpstr>Table of Contents</vt:lpstr>
      <vt:lpstr>OpenEvolve Local Environment Setup</vt:lpstr>
      <vt:lpstr>Blockers</vt:lpstr>
      <vt:lpstr>Early Status Report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Kyle Galang</cp:lastModifiedBy>
  <cp:revision>5</cp:revision>
  <dcterms:modified xsi:type="dcterms:W3CDTF">2025-10-03T18:35:13Z</dcterms:modified>
</cp:coreProperties>
</file>