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9" r:id="rId6"/>
    <p:sldId id="260" r:id="rId7"/>
    <p:sldId id="266" r:id="rId8"/>
    <p:sldId id="267" r:id="rId9"/>
    <p:sldId id="268" r:id="rId10"/>
    <p:sldId id="269" r:id="rId11"/>
    <p:sldId id="271" r:id="rId12"/>
    <p:sldId id="272" r:id="rId13"/>
    <p:sldId id="261" r:id="rId14"/>
    <p:sldId id="270" r:id="rId15"/>
  </p:sldIdLst>
  <p:sldSz cx="13004800" cy="97536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5256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705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458200" y="5874120"/>
            <a:ext cx="357372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160" cy="1000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62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9840" y="58741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9840" y="2590920"/>
            <a:ext cx="541620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52560" y="5874120"/>
            <a:ext cx="11099160" cy="2998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160" cy="2158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160" cy="62859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7920" y="-7920"/>
            <a:ext cx="13020120" cy="628884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573120" y="2575080"/>
            <a:ext cx="10464120" cy="3301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b"/>
          <a:lstStyle/>
          <a:p>
            <a:pPr algn="ctr">
              <a:lnSpc>
                <a:spcPct val="100000"/>
              </a:lnSpc>
            </a:pPr>
            <a:r>
              <a:rPr lang="it-IT" sz="5000" b="0" strike="noStrike" spc="-1" dirty="0">
                <a:solidFill>
                  <a:srgbClr val="FFFFFF"/>
                </a:solidFill>
                <a:latin typeface="Helvetica Neue"/>
                <a:ea typeface="DejaVu Sans"/>
              </a:rPr>
              <a:t>RIPASSO TEORIA OOP 25-03-2022</a:t>
            </a:r>
            <a:endParaRPr lang="it-IT" sz="50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30200" y="1447920"/>
            <a:ext cx="104641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/>
          <a:lstStyle/>
          <a:p>
            <a:pPr>
              <a:lnSpc>
                <a:spcPct val="100000"/>
              </a:lnSpc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br/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000" b="0" strike="noStrike" spc="-1">
              <a:latin typeface="Arial"/>
            </a:endParaRPr>
          </a:p>
        </p:txBody>
      </p:sp>
      <p:pic>
        <p:nvPicPr>
          <p:cNvPr id="117" name="Immagine 5"/>
          <p:cNvPicPr/>
          <p:nvPr/>
        </p:nvPicPr>
        <p:blipFill>
          <a:blip r:embed="rId3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18" name="Immagine 42"/>
          <p:cNvPicPr/>
          <p:nvPr/>
        </p:nvPicPr>
        <p:blipFill>
          <a:blip r:embed="rId4"/>
          <a:stretch/>
        </p:blipFill>
        <p:spPr>
          <a:xfrm>
            <a:off x="360" y="86508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138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METODO TOSTRING()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299792"/>
            <a:ext cx="11099160" cy="2849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Nel caso in cui si voglia rappresentare un’oggetto sotto forma di stringa (quindi stampare i suoi stati), si ricorre all’override (sovrascrittura) del metodo </a:t>
            </a:r>
            <a:r>
              <a:rPr lang="it-IT" sz="1800" b="1" i="1" u="sng" strike="noStrike" dirty="0" err="1">
                <a:effectLst/>
                <a:latin typeface="Arial" panose="020B0604020202020204" pitchFamily="34" charset="0"/>
              </a:rPr>
              <a:t>toString</a:t>
            </a:r>
            <a:r>
              <a:rPr lang="it-IT" sz="1800" b="1" i="1" u="sng" strike="noStrike" dirty="0">
                <a:effectLst/>
                <a:latin typeface="Arial" panose="020B0604020202020204" pitchFamily="34" charset="0"/>
              </a:rPr>
              <a:t>() 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Arial" panose="020B0604020202020204" pitchFamily="34" charset="0"/>
              </a:rPr>
              <a:t>Andare a sovrascrivere quindi questo metodo ci darà l’output desiderato!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061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2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952560" y="1421280"/>
            <a:ext cx="11099160" cy="3810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39009F-2A02-4127-9F8B-248752EA6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70" y="3644348"/>
            <a:ext cx="9597744" cy="38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48800" y="1343160"/>
            <a:ext cx="11099160" cy="135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ESERCIZI PRIMA PARTE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48800" y="3127513"/>
            <a:ext cx="11099160" cy="4845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</a:rPr>
              <a:t>Creare una definizione di una persona, avendo accortezza di partire dal diagramma UML, trasformando poi i dati inseriti nel diagramma UML all’interno del codice JAVA.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it-IT" sz="2500" spc="-1" dirty="0">
                <a:solidFill>
                  <a:srgbClr val="000000"/>
                </a:solidFill>
                <a:latin typeface="Arial"/>
              </a:rPr>
              <a:t>Sulla riga del punto precedente, creare una definizione di un Conto corrente bancario.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it-IT" sz="2500" b="0" strike="noStrike" spc="-1" dirty="0">
                <a:solidFill>
                  <a:srgbClr val="000000"/>
                </a:solidFill>
                <a:latin typeface="Arial"/>
              </a:rPr>
              <a:t>Dato un animale (generico</a:t>
            </a:r>
            <a:r>
              <a:rPr lang="it-IT" sz="2500" spc="-1" dirty="0">
                <a:solidFill>
                  <a:srgbClr val="000000"/>
                </a:solidFill>
                <a:latin typeface="Arial"/>
              </a:rPr>
              <a:t>) creare la sua definizione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endParaRPr lang="it-IT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it-IT" sz="2500" spc="-1" dirty="0">
                <a:solidFill>
                  <a:srgbClr val="000000"/>
                </a:solidFill>
                <a:latin typeface="Arial"/>
              </a:rPr>
              <a:t>(N.B): </a:t>
            </a:r>
            <a:r>
              <a:rPr lang="it-IT" sz="25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create le classi sia con gli stati pubblici che privati, provate ad accederci in modo tale da evidenziare voi stessi le differenze.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it-IT" sz="2500" u="sng" spc="-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Queste differenze poi dovranno essere scritte all’interno di una piccola relazione da consegnare assieme agli esercizi!</a:t>
            </a:r>
            <a:endParaRPr lang="it-IT" sz="2500" b="0" u="sng" strike="noStrike" spc="-1" dirty="0">
              <a:solidFill>
                <a:srgbClr val="C00000"/>
              </a:solidFill>
              <a:latin typeface="Arial"/>
            </a:endParaRPr>
          </a:p>
        </p:txBody>
      </p:sp>
      <p:pic>
        <p:nvPicPr>
          <p:cNvPr id="137" name="Immagine 5"/>
          <p:cNvPicPr/>
          <p:nvPr/>
        </p:nvPicPr>
        <p:blipFill>
          <a:blip r:embed="rId2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8" name="Immagine 4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48800" y="1343160"/>
            <a:ext cx="11099160" cy="1350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ESERCIZI PRIMA PARTE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48800" y="3127513"/>
            <a:ext cx="11099160" cy="4845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it-IT" sz="2500" spc="-1" dirty="0">
                <a:latin typeface="Arial"/>
              </a:rPr>
              <a:t>Creare una definizione di un Habitat naturale per gli animali della savana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it-IT" sz="2500" b="0" strike="noStrike" spc="-1" dirty="0">
                <a:latin typeface="Arial"/>
              </a:rPr>
              <a:t>Prendendo gli esercizi svolti precedentemente, creare i collegamenti mediante i diagrammi UML, avendo cura di evidenziare le relazioni tra le varie classi. Provare poi, ad imple</a:t>
            </a:r>
            <a:r>
              <a:rPr lang="it-IT" sz="2500" spc="-1" dirty="0">
                <a:latin typeface="Arial"/>
              </a:rPr>
              <a:t>mentare queste relazioni mediante codice. </a:t>
            </a:r>
            <a:endParaRPr lang="it-IT" sz="2500" b="0" strike="noStrike" spc="-1" dirty="0">
              <a:latin typeface="Arial"/>
            </a:endParaRPr>
          </a:p>
        </p:txBody>
      </p:sp>
      <p:pic>
        <p:nvPicPr>
          <p:cNvPr id="137" name="Immagine 5"/>
          <p:cNvPicPr/>
          <p:nvPr/>
        </p:nvPicPr>
        <p:blipFill>
          <a:blip r:embed="rId2"/>
          <a:stretch/>
        </p:blipFill>
        <p:spPr>
          <a:xfrm>
            <a:off x="291960" y="9216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8" name="Immagine 4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170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INTRODUZIONE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0" u="none" strike="noStrike" dirty="0">
                <a:effectLst/>
                <a:latin typeface="Rockwell" panose="02060603020205020403" pitchFamily="18" charset="0"/>
              </a:rPr>
              <a:t>Java come molti altri linguaggi (C#, Dart, Python…) è un OOP-Language e come tale supporta i concetti fondamentali di tale paradigma:</a:t>
            </a:r>
            <a:endParaRPr lang="it-IT" sz="20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Polimorfismo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Incapsulamento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Astrazione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 err="1">
                <a:effectLst/>
                <a:latin typeface="Rockwell" panose="02060603020205020403" pitchFamily="18" charset="0"/>
              </a:rPr>
              <a:t>Instanziamento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Ereditarietà</a:t>
            </a:r>
            <a:endParaRPr lang="it-IT" sz="1800" b="0" i="0" u="none" strike="noStrike" dirty="0"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…</a:t>
            </a:r>
            <a:endParaRPr lang="it-IT" sz="1800" b="0" i="0" u="none" strike="noStrike" dirty="0">
              <a:effectLst/>
              <a:latin typeface="Noto Sans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0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952560" y="1431720"/>
            <a:ext cx="11099160" cy="21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spc="-1" dirty="0">
                <a:solidFill>
                  <a:srgbClr val="000000"/>
                </a:solidFill>
                <a:latin typeface="Arial"/>
              </a:rPr>
              <a:t>CLASSI ED OGGETTI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952560" y="3920760"/>
            <a:ext cx="11099160" cy="2986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0" u="none" strike="noStrike" dirty="0">
                <a:effectLst/>
                <a:latin typeface="Rockwell" panose="02060603020205020403" pitchFamily="18" charset="0"/>
              </a:rPr>
              <a:t>In queste prime lezioni vedremo i concetti delle </a:t>
            </a:r>
            <a:r>
              <a:rPr lang="it-IT" sz="2000" b="0" i="1" u="sng" strike="noStrike" dirty="0">
                <a:effectLst/>
                <a:latin typeface="Rockwell" panose="02060603020205020403" pitchFamily="18" charset="0"/>
              </a:rPr>
              <a:t>CLASSI </a:t>
            </a:r>
            <a:r>
              <a:rPr lang="it-IT" sz="2000" b="0" i="0" u="none" strike="noStrike" dirty="0">
                <a:effectLst/>
                <a:latin typeface="Rockwell" panose="02060603020205020403" pitchFamily="18" charset="0"/>
              </a:rPr>
              <a:t>e degli </a:t>
            </a:r>
            <a:r>
              <a:rPr lang="it-IT" sz="2000" b="0" i="1" u="sng" strike="noStrike" dirty="0">
                <a:effectLst/>
                <a:latin typeface="Rockwell" panose="02060603020205020403" pitchFamily="18" charset="0"/>
              </a:rPr>
              <a:t>OGGETTI: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sng" strike="noStrike" dirty="0">
                <a:effectLst/>
                <a:latin typeface="Rockwell" panose="02060603020205020403" pitchFamily="18" charset="0"/>
              </a:rPr>
              <a:t>OGGETTI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: Gli oggetti possiedono degli stati e dei comportamenti (es: un oggetto di tipo Animale, possiede il comportamento «cammina, mangia»).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sng" strike="noStrike" dirty="0">
                <a:effectLst/>
                <a:latin typeface="Rockwell" panose="02060603020205020403" pitchFamily="18" charset="0"/>
              </a:rPr>
              <a:t>CLASSI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: La classe può essere definita come un’impronta/template che andrà a descrivere il comportamento/stato di un oggetto. 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2830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138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OGGETTO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920760"/>
            <a:ext cx="11099160" cy="471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La creazione dipende da ciò che dobbiamo andare a creare. Per capire ciò è molto importante la fase di analisi e progettazione, </a:t>
            </a:r>
            <a:r>
              <a:rPr lang="it-IT" sz="1800" b="1" i="0" u="sng" strike="noStrike" dirty="0">
                <a:effectLst/>
                <a:latin typeface="Rockwell" panose="02060603020205020403" pitchFamily="18" charset="0"/>
              </a:rPr>
              <a:t>PRIMA DI PARTIRE A SCRIVERE CODICE PER CAPIRE COSA BISOGNA FARE. 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Come detto prima, gli oggetti hanno uno stato (ovvero degli attributi)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  <a:sym typeface="Wingdings" panose="05000000000000000000" pitchFamily="2" charset="2"/>
              </a:rPr>
              <a:t>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 Un semplice confronto in C (in C gli oggetti sono le </a:t>
            </a:r>
            <a:r>
              <a:rPr lang="it-IT" sz="1800" b="1" i="1" u="none" strike="noStrike" dirty="0" err="1">
                <a:effectLst/>
                <a:latin typeface="Rockwell" panose="02060603020205020403" pitchFamily="18" charset="0"/>
              </a:rPr>
              <a:t>struct</a:t>
            </a:r>
            <a:r>
              <a:rPr lang="it-IT" sz="1800" b="1" i="1" u="none" strike="noStrike" dirty="0">
                <a:effectLst/>
                <a:latin typeface="Rockwell" panose="02060603020205020403" pitchFamily="18" charset="0"/>
              </a:rPr>
              <a:t>). 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Se si va a confrontare un semplice oggetto del mondo reale, con un oggetto creato da software, essi avranno caratteristiche molto simili. 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Gli stati di un oggetto sono definiti tramite attributi (un oggetto Persona avrà come stati: nome, cognome, età etc…) 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  <a:sym typeface="Wingdings" panose="05000000000000000000" pitchFamily="2" charset="2"/>
              </a:rPr>
              <a:t> GLI STATI POSSONO ESSERE INTESI COME LE CLASSICHE VARIABILI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I comportamenti di un oggetto si definiscono tramite i metodi (un oggetto Persona potrà mangiare, camminare, morire etc…)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2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952560" y="1421280"/>
            <a:ext cx="11099160" cy="84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82FB30E-E155-444C-B4ED-85A709C66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79" y="2690191"/>
            <a:ext cx="10460191" cy="5357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138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299791"/>
            <a:ext cx="11099160" cy="53402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0" u="none" strike="noStrike" dirty="0">
                <a:effectLst/>
                <a:latin typeface="Rockwell" panose="02060603020205020403" pitchFamily="18" charset="0"/>
              </a:rPr>
              <a:t> Una classe è un template (cioè come rappresento i miei oggetti all’interno del mondo SW). </a:t>
            </a:r>
            <a:endParaRPr lang="it-IT" sz="2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0" i="0" u="none" strike="noStrike" dirty="0">
                <a:effectLst/>
                <a:latin typeface="Rockwell" panose="02060603020205020403" pitchFamily="18" charset="0"/>
              </a:rPr>
              <a:t> Una classe può avere al suo interno:</a:t>
            </a:r>
            <a:endParaRPr lang="it-IT" sz="20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sng" strike="noStrike" dirty="0">
                <a:effectLst/>
                <a:latin typeface="Rockwell" panose="02060603020205020403" pitchFamily="18" charset="0"/>
              </a:rPr>
              <a:t>Variabili locali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: </a:t>
            </a:r>
            <a:r>
              <a:rPr lang="it-IT" sz="1800" b="0" i="0" u="none" strike="noStrike" dirty="0">
                <a:solidFill>
                  <a:srgbClr val="FFC000"/>
                </a:solidFill>
                <a:effectLst/>
                <a:latin typeface="Rockwell" panose="02060603020205020403" pitchFamily="18" charset="0"/>
              </a:rPr>
              <a:t>Variabili dichiarate all’interno di metodi, blocchi, costruttori. Queste variabili una volta «esaurito» il comando verranno cancellate dallo stack.</a:t>
            </a:r>
            <a:endParaRPr lang="it-IT" sz="1800" b="0" i="0" u="none" strike="noStrike" dirty="0"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sng" strike="noStrike" dirty="0">
                <a:effectLst/>
                <a:latin typeface="Rockwell" panose="02060603020205020403" pitchFamily="18" charset="0"/>
              </a:rPr>
              <a:t>Variabili d’istanza: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Rockwell" panose="02060603020205020403" pitchFamily="18" charset="0"/>
              </a:rPr>
              <a:t>variabili all’interno delle classi, ma al di fuori di un qualsiasi metodo. Vengono inizializzate quando la classe è istanziata (dichiarata). </a:t>
            </a:r>
            <a:endParaRPr lang="it-IT" sz="1800" b="0" i="0" u="none" strike="noStrike" dirty="0"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sng" strike="noStrike" dirty="0">
                <a:effectLst/>
                <a:latin typeface="Rockwell" panose="02060603020205020403" pitchFamily="18" charset="0"/>
              </a:rPr>
              <a:t>Variabili di classe: </a:t>
            </a:r>
            <a:r>
              <a:rPr lang="it-IT" sz="1800" b="0" i="0" u="none" strike="noStrike" dirty="0">
                <a:solidFill>
                  <a:srgbClr val="00B050"/>
                </a:solidFill>
                <a:effectLst/>
                <a:latin typeface="Rockwell" panose="02060603020205020403" pitchFamily="18" charset="0"/>
              </a:rPr>
              <a:t>variabili dichiarate all’interno di una classe, al di fuori dei metodi, con la keyword </a:t>
            </a:r>
            <a:r>
              <a:rPr lang="it-IT" sz="1800" b="1" i="0" u="none" strike="noStrike" dirty="0" err="1">
                <a:solidFill>
                  <a:srgbClr val="00B050"/>
                </a:solidFill>
                <a:effectLst/>
                <a:latin typeface="Rockwell" panose="02060603020205020403" pitchFamily="18" charset="0"/>
              </a:rPr>
              <a:t>static</a:t>
            </a:r>
            <a:r>
              <a:rPr lang="it-IT" sz="1800" b="1" i="0" u="none" strike="noStrike" dirty="0">
                <a:solidFill>
                  <a:srgbClr val="00B050"/>
                </a:solidFill>
                <a:effectLst/>
                <a:latin typeface="Rockwell" panose="02060603020205020403" pitchFamily="18" charset="0"/>
              </a:rPr>
              <a:t>.</a:t>
            </a:r>
            <a:endParaRPr lang="it-IT" sz="1800" b="0" i="0" u="none" strike="noStrike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91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138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CLASSE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299791"/>
            <a:ext cx="11099160" cy="53402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Una classe può avere un numero potenzialmente infinito di metodi al quale può accedere! Ovviamente bisogna implementare i metodi che saranno necessari a conseguire il mio obiettivo!! </a:t>
            </a:r>
            <a:r>
              <a:rPr lang="it-IT" sz="1800" b="1" i="0" u="none" strike="noStrike" dirty="0">
                <a:effectLst/>
                <a:latin typeface="Rockwell" panose="02060603020205020403" pitchFamily="18" charset="0"/>
              </a:rPr>
              <a:t>COME FACCIO???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21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28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952560" y="1431720"/>
            <a:ext cx="11099160" cy="138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COSTRUTTORI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52560" y="3299791"/>
            <a:ext cx="11099160" cy="4757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Ogni qual volta si usa una classe, devo poter essere in grado di usarla all’interno di ogni contesto. Per questo motivo ci vengono in aiuto i </a:t>
            </a:r>
            <a:r>
              <a:rPr lang="it-IT" sz="1800" b="0" i="0" u="sng" strike="noStrike" dirty="0">
                <a:effectLst/>
                <a:latin typeface="Rockwell" panose="02060603020205020403" pitchFamily="18" charset="0"/>
              </a:rPr>
              <a:t>costruttori,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Ogni classe possiede un costruttore (di default se non dichiarato sarà fatto dal compilatore).  Ogni volta che un oggetto viene creato, almeno un costruttore (è possibile fare un </a:t>
            </a:r>
            <a:r>
              <a:rPr lang="it-IT" sz="1800" b="0" i="0" u="none" strike="noStrike" dirty="0" err="1">
                <a:effectLst/>
                <a:latin typeface="Rockwell" panose="02060603020205020403" pitchFamily="18" charset="0"/>
              </a:rPr>
              <a:t>overload</a:t>
            </a:r>
            <a:r>
              <a:rPr lang="it-IT" sz="1800" b="0" i="0" u="none" strike="noStrike" dirty="0">
                <a:effectLst/>
                <a:latin typeface="Rockwell" panose="02060603020205020403" pitchFamily="18" charset="0"/>
              </a:rPr>
              <a:t> di costruttori anche) viene richiamato. Il costruttore per essere creato deve avere LO STESSO NOME DELLA CLASSE,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ckwell" panose="02060603020205020403" pitchFamily="18" charset="0"/>
              </a:rPr>
              <a:t>Il costruttore servirà per istanziare il mio oggetto al di fuori della mia classe.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8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magine 5"/>
          <p:cNvPicPr/>
          <p:nvPr/>
        </p:nvPicPr>
        <p:blipFill>
          <a:blip r:embed="rId2"/>
          <a:stretch/>
        </p:blipFill>
        <p:spPr>
          <a:xfrm>
            <a:off x="430200" y="0"/>
            <a:ext cx="12216600" cy="1258920"/>
          </a:xfrm>
          <a:prstGeom prst="rect">
            <a:avLst/>
          </a:prstGeom>
          <a:ln>
            <a:noFill/>
          </a:ln>
        </p:spPr>
      </p:pic>
      <p:pic>
        <p:nvPicPr>
          <p:cNvPr id="132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3920" cy="110232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952560" y="1421280"/>
            <a:ext cx="11099160" cy="3810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it-IT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ESEMPIO</a:t>
            </a:r>
            <a:endParaRPr lang="it-IT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CCF591-5A7A-431F-99A7-F83C577D0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60" y="2443231"/>
            <a:ext cx="11099160" cy="58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74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692</Words>
  <Application>Microsoft Office PowerPoint</Application>
  <PresentationFormat>Personalizzato</PresentationFormat>
  <Paragraphs>56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</vt:lpstr>
      <vt:lpstr>Century Gothic</vt:lpstr>
      <vt:lpstr>Courier New</vt:lpstr>
      <vt:lpstr>Helvetica Neue</vt:lpstr>
      <vt:lpstr>Noto Sans Symbols</vt:lpstr>
      <vt:lpstr>Rockwell</vt:lpstr>
      <vt:lpstr>Symbol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Sottotitolo</dc:title>
  <dc:subject/>
  <dc:creator>francesca</dc:creator>
  <dc:description/>
  <cp:lastModifiedBy>Hassan Marji</cp:lastModifiedBy>
  <cp:revision>104</cp:revision>
  <dcterms:modified xsi:type="dcterms:W3CDTF">2022-03-24T20:41:31Z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