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80" r:id="rId6"/>
    <p:sldId id="268" r:id="rId7"/>
    <p:sldId id="287" r:id="rId8"/>
    <p:sldId id="288" r:id="rId9"/>
    <p:sldId id="281" r:id="rId10"/>
    <p:sldId id="273" r:id="rId11"/>
    <p:sldId id="289" r:id="rId12"/>
    <p:sldId id="290" r:id="rId13"/>
    <p:sldId id="293" r:id="rId14"/>
    <p:sldId id="29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B67"/>
    <a:srgbClr val="E95067"/>
    <a:srgbClr val="000000"/>
    <a:srgbClr val="477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3699"/>
  </p:normalViewPr>
  <p:slideViewPr>
    <p:cSldViewPr snapToGrid="0" showGuides="1">
      <p:cViewPr varScale="1">
        <p:scale>
          <a:sx n="105" d="100"/>
          <a:sy n="105" d="100"/>
        </p:scale>
        <p:origin x="20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63F4-8C56-0245-8CA1-88125B440EC9}" type="datetimeFigureOut">
              <a:rPr lang="it-IT" smtClean="0"/>
              <a:t>23/07/18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7DEF-5B7E-0846-B4CF-F438292C75E3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17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Salve</a:t>
            </a:r>
            <a:r>
              <a:rPr lang="it-IT" baseline="0" dirty="0" smtClean="0"/>
              <a:t> siamo il team di sviluppo del progetto </a:t>
            </a:r>
            <a:r>
              <a:rPr lang="it-IT" baseline="0" dirty="0" err="1" smtClean="0"/>
              <a:t>BritishFanta</a:t>
            </a:r>
            <a:r>
              <a:rPr lang="it-IT" baseline="0" dirty="0" smtClean="0"/>
              <a:t> che è un sys per </a:t>
            </a:r>
            <a:r>
              <a:rPr lang="mr-IN" baseline="0" dirty="0" smtClean="0"/>
              <a:t>…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DEF-5B7E-0846-B4CF-F438292C75E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1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Misson</a:t>
            </a:r>
            <a:r>
              <a:rPr lang="it-IT" dirty="0" smtClean="0"/>
              <a:t>:</a:t>
            </a:r>
            <a:r>
              <a:rPr lang="it-IT" baseline="0" dirty="0" smtClean="0"/>
              <a:t> il nostro obiettivo è stato quello di costruire una piattaforma web utilizzando una architettura REST che usa un </a:t>
            </a:r>
            <a:r>
              <a:rPr lang="it-IT" baseline="0" dirty="0" err="1" smtClean="0"/>
              <a:t>dbms</a:t>
            </a:r>
            <a:r>
              <a:rPr lang="it-IT" baseline="0" dirty="0" smtClean="0"/>
              <a:t> NOSQL (</a:t>
            </a:r>
            <a:r>
              <a:rPr lang="it-IT" baseline="0" dirty="0" err="1" smtClean="0"/>
              <a:t>MongoDB</a:t>
            </a:r>
            <a:r>
              <a:rPr lang="it-IT" baseline="0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DEF-5B7E-0846-B4CF-F438292C75E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2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ciccio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DEF-5B7E-0846-B4CF-F438292C75E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96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08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7DEF-5B7E-0846-B4CF-F438292C75E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1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8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Titolo e contenut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7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7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1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8631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0894" y="4461041"/>
            <a:ext cx="1921683" cy="1921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75446" y="4702309"/>
            <a:ext cx="1565241" cy="15652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12653" y="446138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33129" y="1233142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64406" y="1722286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3728" y="605260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35779" y="4510988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907665" y="5198710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4537"/>
            <a:ext cx="9144000" cy="1508125"/>
          </a:xfrm>
        </p:spPr>
        <p:txBody>
          <a:bodyPr/>
          <a:lstStyle/>
          <a:p>
            <a:r>
              <a:rPr lang="en-US" b="1" dirty="0" err="1" smtClean="0">
                <a:solidFill>
                  <a:srgbClr val="E95067"/>
                </a:solidFill>
              </a:rPr>
              <a:t>British</a:t>
            </a:r>
            <a:r>
              <a:rPr lang="en-US" b="1" dirty="0" err="1" smtClean="0">
                <a:solidFill>
                  <a:srgbClr val="4776F4"/>
                </a:solidFill>
              </a:rPr>
              <a:t>Fanta</a:t>
            </a:r>
            <a:r>
              <a:rPr lang="en-US" b="1" dirty="0" smtClean="0">
                <a:solidFill>
                  <a:schemeClr val="bg2"/>
                </a:solidFill>
              </a:rPr>
              <a:t>🇬🇧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7562"/>
            <a:ext cx="9144000" cy="560387"/>
          </a:xfrm>
        </p:spPr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a management for the </a:t>
            </a:r>
            <a:r>
              <a:rPr lang="it-IT" dirty="0" err="1">
                <a:solidFill>
                  <a:schemeClr val="bg2"/>
                </a:solidFill>
              </a:rPr>
              <a:t>fantapremier</a:t>
            </a:r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23052" y="1993829"/>
            <a:ext cx="631883" cy="631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6" y="1945147"/>
            <a:ext cx="0" cy="0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83" y="1538233"/>
            <a:ext cx="755630" cy="754613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7703076" y="5530340"/>
            <a:ext cx="226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Candidati: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Francesco Vicidomini,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Antonio Pizza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3441160" y="5572267"/>
            <a:ext cx="203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Coordinatori: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Prof.ssa G. Tortora;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Prof. M. Risi</a:t>
            </a:r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ultati immagini per nosql db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53" y="2074926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</a:t>
            </a:r>
            <a:endParaRPr lang="en-US" dirty="0"/>
          </a:p>
        </p:txBody>
      </p:sp>
      <p:cxnSp>
        <p:nvCxnSpPr>
          <p:cNvPr id="125" name="Elbow Connector 383"/>
          <p:cNvCxnSpPr/>
          <p:nvPr/>
        </p:nvCxnSpPr>
        <p:spPr>
          <a:xfrm rot="10800000" flipV="1">
            <a:off x="3022894" y="3691435"/>
            <a:ext cx="2206210" cy="1037323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384"/>
          <p:cNvCxnSpPr>
            <a:stCxn id="2050" idx="2"/>
            <a:endCxn id="144" idx="2"/>
          </p:cNvCxnSpPr>
          <p:nvPr/>
        </p:nvCxnSpPr>
        <p:spPr>
          <a:xfrm rot="16200000" flipH="1">
            <a:off x="5869965" y="4215514"/>
            <a:ext cx="1512246" cy="1193470"/>
          </a:xfrm>
          <a:prstGeom prst="bentConnector2">
            <a:avLst/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385"/>
          <p:cNvCxnSpPr/>
          <p:nvPr/>
        </p:nvCxnSpPr>
        <p:spPr>
          <a:xfrm rot="10800000">
            <a:off x="2314862" y="2771206"/>
            <a:ext cx="2914242" cy="28738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387"/>
          <p:cNvCxnSpPr/>
          <p:nvPr/>
        </p:nvCxnSpPr>
        <p:spPr>
          <a:xfrm>
            <a:off x="6780987" y="2704002"/>
            <a:ext cx="1678631" cy="953664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AutoShape 3"/>
          <p:cNvSpPr>
            <a:spLocks noChangeAspect="1" noChangeArrowheads="1" noTextEdit="1"/>
          </p:cNvSpPr>
          <p:nvPr/>
        </p:nvSpPr>
        <p:spPr bwMode="auto">
          <a:xfrm>
            <a:off x="781050" y="2678641"/>
            <a:ext cx="14160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504793" y="2291687"/>
            <a:ext cx="881914" cy="8819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581937" y="4527862"/>
            <a:ext cx="881914" cy="881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222823" y="5127415"/>
            <a:ext cx="881914" cy="881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289858" y="3241202"/>
            <a:ext cx="1058324" cy="1016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528007" y="254832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smtClean="0">
                <a:solidFill>
                  <a:schemeClr val="bg2"/>
                </a:solidFill>
                <a:latin typeface="+mj-lt"/>
              </a:rPr>
              <a:t>Players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674079" y="4796589"/>
            <a:ext cx="697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smtClean="0">
                <a:solidFill>
                  <a:schemeClr val="bg2"/>
                </a:solidFill>
                <a:latin typeface="+mj-lt"/>
              </a:rPr>
              <a:t>Rosas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275651" y="358005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Giornatas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03184" y="5351226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Users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25"/>
          <p:cNvSpPr>
            <a:spLocks noEditPoints="1"/>
          </p:cNvSpPr>
          <p:nvPr/>
        </p:nvSpPr>
        <p:spPr bwMode="auto">
          <a:xfrm>
            <a:off x="626009" y="780791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Segnaposto testo 1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 smtClean="0"/>
              <a:t>Collections</a:t>
            </a:r>
            <a:endParaRPr lang="it-IT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5638397" y="2174547"/>
            <a:ext cx="8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57AB67"/>
                </a:solidFill>
              </a:rPr>
              <a:t>DBPL</a:t>
            </a:r>
            <a:endParaRPr lang="it-IT" dirty="0">
              <a:solidFill>
                <a:srgbClr val="57AB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4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64" y="2276246"/>
            <a:ext cx="5230077" cy="2570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</a:t>
            </a:r>
            <a:endParaRPr lang="en-US" dirty="0"/>
          </a:p>
        </p:txBody>
      </p:sp>
      <p:cxnSp>
        <p:nvCxnSpPr>
          <p:cNvPr id="127" name="Elbow Connector 385"/>
          <p:cNvCxnSpPr>
            <a:stCxn id="5" idx="1"/>
          </p:cNvCxnSpPr>
          <p:nvPr/>
        </p:nvCxnSpPr>
        <p:spPr>
          <a:xfrm rot="10800000">
            <a:off x="1591120" y="2276248"/>
            <a:ext cx="3027545" cy="128535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AutoShape 3"/>
          <p:cNvSpPr>
            <a:spLocks noChangeAspect="1" noChangeArrowheads="1" noTextEdit="1"/>
          </p:cNvSpPr>
          <p:nvPr/>
        </p:nvSpPr>
        <p:spPr bwMode="auto">
          <a:xfrm>
            <a:off x="781050" y="2678641"/>
            <a:ext cx="14160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45128" y="1655987"/>
            <a:ext cx="881914" cy="8819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768342" y="191262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Players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25"/>
          <p:cNvSpPr>
            <a:spLocks noEditPoints="1"/>
          </p:cNvSpPr>
          <p:nvPr/>
        </p:nvSpPr>
        <p:spPr bwMode="auto">
          <a:xfrm>
            <a:off x="626009" y="780791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</a:t>
            </a:r>
            <a:endParaRPr lang="en-US" dirty="0"/>
          </a:p>
        </p:txBody>
      </p:sp>
      <p:cxnSp>
        <p:nvCxnSpPr>
          <p:cNvPr id="126" name="Elbow Connector 384"/>
          <p:cNvCxnSpPr>
            <a:stCxn id="7" idx="1"/>
            <a:endCxn id="144" idx="6"/>
          </p:cNvCxnSpPr>
          <p:nvPr/>
        </p:nvCxnSpPr>
        <p:spPr>
          <a:xfrm rot="10800000">
            <a:off x="1895311" y="2493836"/>
            <a:ext cx="3660661" cy="100324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AutoShape 3"/>
          <p:cNvSpPr>
            <a:spLocks noChangeAspect="1" noChangeArrowheads="1" noTextEdit="1"/>
          </p:cNvSpPr>
          <p:nvPr/>
        </p:nvSpPr>
        <p:spPr bwMode="auto">
          <a:xfrm>
            <a:off x="781050" y="2678641"/>
            <a:ext cx="14160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13396" y="2052879"/>
            <a:ext cx="881914" cy="881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93757" y="2276690"/>
            <a:ext cx="675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Users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25"/>
          <p:cNvSpPr>
            <a:spLocks noEditPoints="1"/>
          </p:cNvSpPr>
          <p:nvPr/>
        </p:nvSpPr>
        <p:spPr bwMode="auto">
          <a:xfrm>
            <a:off x="626009" y="780791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1" y="290328"/>
            <a:ext cx="34290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7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</a:t>
            </a:r>
            <a:endParaRPr lang="en-US" dirty="0"/>
          </a:p>
        </p:txBody>
      </p:sp>
      <p:cxnSp>
        <p:nvCxnSpPr>
          <p:cNvPr id="125" name="Elbow Connector 383"/>
          <p:cNvCxnSpPr>
            <a:stCxn id="4" idx="0"/>
          </p:cNvCxnSpPr>
          <p:nvPr/>
        </p:nvCxnSpPr>
        <p:spPr>
          <a:xfrm rot="16200000" flipV="1">
            <a:off x="2977591" y="811951"/>
            <a:ext cx="1745946" cy="3927642"/>
          </a:xfrm>
          <a:prstGeom prst="bentConnector2">
            <a:avLst/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AutoShape 3"/>
          <p:cNvSpPr>
            <a:spLocks noChangeAspect="1" noChangeArrowheads="1" noTextEdit="1"/>
          </p:cNvSpPr>
          <p:nvPr/>
        </p:nvSpPr>
        <p:spPr bwMode="auto">
          <a:xfrm>
            <a:off x="781050" y="2678641"/>
            <a:ext cx="14160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13396" y="1585849"/>
            <a:ext cx="881914" cy="881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105538" y="1854576"/>
            <a:ext cx="697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Rosas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25"/>
          <p:cNvSpPr>
            <a:spLocks noEditPoints="1"/>
          </p:cNvSpPr>
          <p:nvPr/>
        </p:nvSpPr>
        <p:spPr bwMode="auto">
          <a:xfrm>
            <a:off x="626009" y="780791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Segnaposto testo 1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 smtClean="0"/>
              <a:t>Collections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35" y="3648745"/>
            <a:ext cx="8877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4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</a:t>
            </a:r>
            <a:endParaRPr lang="en-US" dirty="0"/>
          </a:p>
        </p:txBody>
      </p:sp>
      <p:cxnSp>
        <p:nvCxnSpPr>
          <p:cNvPr id="129" name="Elbow Connector 387"/>
          <p:cNvCxnSpPr>
            <a:stCxn id="4" idx="1"/>
            <a:endCxn id="148" idx="6"/>
          </p:cNvCxnSpPr>
          <p:nvPr/>
        </p:nvCxnSpPr>
        <p:spPr>
          <a:xfrm rot="10800000">
            <a:off x="1841596" y="2186347"/>
            <a:ext cx="3044719" cy="173796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prstDash val="solid"/>
            <a:round/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AutoShape 3"/>
          <p:cNvSpPr>
            <a:spLocks noChangeAspect="1" noChangeArrowheads="1" noTextEdit="1"/>
          </p:cNvSpPr>
          <p:nvPr/>
        </p:nvSpPr>
        <p:spPr bwMode="auto">
          <a:xfrm>
            <a:off x="781050" y="2678641"/>
            <a:ext cx="141605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83271" y="1678216"/>
            <a:ext cx="1058324" cy="1016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69064" y="2017069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 err="1" smtClean="0">
                <a:solidFill>
                  <a:schemeClr val="bg2"/>
                </a:solidFill>
                <a:latin typeface="+mj-lt"/>
              </a:rPr>
              <a:t>Giornatas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25"/>
          <p:cNvSpPr>
            <a:spLocks noEditPoints="1"/>
          </p:cNvSpPr>
          <p:nvPr/>
        </p:nvSpPr>
        <p:spPr bwMode="auto">
          <a:xfrm>
            <a:off x="626009" y="780791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Segnaposto testo 1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 smtClean="0"/>
              <a:t>Collections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14" y="2355623"/>
            <a:ext cx="5108822" cy="31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8539" y="1041539"/>
            <a:ext cx="4774923" cy="477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7679" y="4726892"/>
            <a:ext cx="1372906" cy="1372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61403" y="538403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24617" y="904634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65199" y="1041220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909130" y="5262301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746"/>
            <a:ext cx="9144000" cy="15081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Let’s see 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the system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35048" y="5940761"/>
            <a:ext cx="1254171" cy="125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400688" y="6285561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2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7973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86071" y="590003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j-lt"/>
              </a:rPr>
              <a:t>Introduction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88809" y="4514689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j-lt"/>
              </a:rPr>
              <a:t>Our Services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44142" y="180036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2"/>
                </a:solidFill>
                <a:latin typeface="+mj-lt"/>
              </a:rPr>
              <a:t>Used technologies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85218" y="3146078"/>
            <a:ext cx="1114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+mj-lt"/>
              </a:rPr>
              <a:t>Our Data</a:t>
            </a:r>
            <a:endParaRPr lang="id-ID" sz="1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91508" y="43646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1508" y="2992538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73406" y="4361149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8808" y="164682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5"/>
          <p:cNvSpPr>
            <a:spLocks noEditPoints="1"/>
          </p:cNvSpPr>
          <p:nvPr/>
        </p:nvSpPr>
        <p:spPr bwMode="auto">
          <a:xfrm>
            <a:off x="3555015" y="3291523"/>
            <a:ext cx="387387" cy="316431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6"/>
          <p:cNvSpPr>
            <a:spLocks noEditPoints="1"/>
          </p:cNvSpPr>
          <p:nvPr/>
        </p:nvSpPr>
        <p:spPr bwMode="auto">
          <a:xfrm>
            <a:off x="3501249" y="646204"/>
            <a:ext cx="494918" cy="494919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1"/>
          <p:cNvSpPr>
            <a:spLocks noEditPoints="1"/>
          </p:cNvSpPr>
          <p:nvPr/>
        </p:nvSpPr>
        <p:spPr bwMode="auto">
          <a:xfrm>
            <a:off x="3488549" y="1856567"/>
            <a:ext cx="494918" cy="494919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7"/>
          <p:cNvSpPr>
            <a:spLocks noEditPoints="1"/>
          </p:cNvSpPr>
          <p:nvPr/>
        </p:nvSpPr>
        <p:spPr bwMode="auto">
          <a:xfrm>
            <a:off x="3509939" y="4638101"/>
            <a:ext cx="441334" cy="360497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sultati immagini per ide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928557"/>
            <a:ext cx="4400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ultati immagini per node js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467" y="1913876"/>
            <a:ext cx="4953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ultati immagini per no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67" y="1843087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ultati immagini per premier leag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42" y="1337612"/>
            <a:ext cx="84010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2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96" grpId="0"/>
      <p:bldP spid="98" grpId="0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03500" y="4683564"/>
            <a:ext cx="5166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+mj-lt"/>
              </a:rPr>
              <a:t>Introduction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2304" y="4369904"/>
            <a:ext cx="1724992" cy="1724992"/>
            <a:chOff x="3291508" y="436463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3291508" y="436463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6"/>
            <p:cNvSpPr>
              <a:spLocks noEditPoints="1"/>
            </p:cNvSpPr>
            <p:nvPr/>
          </p:nvSpPr>
          <p:spPr bwMode="auto">
            <a:xfrm>
              <a:off x="3501249" y="646204"/>
              <a:ext cx="494918" cy="494919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74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Vision &amp; Mission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104" y="501408"/>
            <a:ext cx="875196" cy="875196"/>
            <a:chOff x="712304" y="4369904"/>
            <a:chExt cx="1724992" cy="1724992"/>
          </a:xfrm>
        </p:grpSpPr>
        <p:sp>
          <p:nvSpPr>
            <p:cNvPr id="5" name="Oval 4"/>
            <p:cNvSpPr/>
            <p:nvPr/>
          </p:nvSpPr>
          <p:spPr>
            <a:xfrm>
              <a:off x="712304" y="4369904"/>
              <a:ext cx="1724992" cy="1724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6"/>
            <p:cNvSpPr>
              <a:spLocks noEditPoints="1"/>
            </p:cNvSpPr>
            <p:nvPr/>
          </p:nvSpPr>
          <p:spPr bwMode="auto">
            <a:xfrm>
              <a:off x="1107975" y="4765575"/>
              <a:ext cx="933650" cy="933652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600" y="4114284"/>
            <a:ext cx="395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Our Vision</a:t>
            </a:r>
            <a:endParaRPr lang="id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>
          <a:xfrm>
            <a:off x="609600" y="4460875"/>
            <a:ext cx="5331460" cy="17589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 smtClean="0"/>
              <a:t>Build a manager for </a:t>
            </a:r>
            <a:r>
              <a:rPr lang="en-US" sz="1400" dirty="0" err="1" smtClean="0"/>
              <a:t>Fantapremier</a:t>
            </a:r>
            <a:r>
              <a:rPr lang="en-US" sz="1400" dirty="0"/>
              <a:t>.</a:t>
            </a:r>
            <a:endParaRPr lang="id-ID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6394" y="4114284"/>
            <a:ext cx="313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Our Mission</a:t>
            </a:r>
            <a:endParaRPr lang="id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6576394" y="4460875"/>
            <a:ext cx="4998004" cy="2012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400" dirty="0" smtClean="0"/>
              <a:t>Build a system with NOSQL &amp; REST </a:t>
            </a:r>
            <a:r>
              <a:rPr lang="en-US" sz="1400" dirty="0" err="1" smtClean="0"/>
              <a:t>WebServices</a:t>
            </a:r>
            <a:endParaRPr lang="id-ID" sz="14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096000" y="1638300"/>
            <a:ext cx="0" cy="45815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sultati immagini per mongodb nosql rest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6" b="100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9842500" y="3136900"/>
            <a:ext cx="1498600" cy="647184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6" name="Picture 18" descr="isultati immagini per premier league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" b="19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87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03500" y="4683564"/>
            <a:ext cx="6019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Used </a:t>
            </a:r>
            <a:r>
              <a:rPr lang="en-US" sz="6000" b="1" dirty="0">
                <a:solidFill>
                  <a:schemeClr val="bg2"/>
                </a:solidFill>
              </a:rPr>
              <a:t>technologies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304" y="4369904"/>
            <a:ext cx="1724992" cy="17249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1"/>
          <p:cNvSpPr>
            <a:spLocks noEditPoints="1"/>
          </p:cNvSpPr>
          <p:nvPr/>
        </p:nvSpPr>
        <p:spPr bwMode="auto">
          <a:xfrm>
            <a:off x="1059458" y="4717057"/>
            <a:ext cx="1030684" cy="103068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71"/>
          <p:cNvSpPr>
            <a:spLocks noEditPoints="1"/>
          </p:cNvSpPr>
          <p:nvPr/>
        </p:nvSpPr>
        <p:spPr bwMode="auto">
          <a:xfrm>
            <a:off x="572243" y="691547"/>
            <a:ext cx="494918" cy="494919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23"/>
          <p:cNvSpPr txBox="1"/>
          <p:nvPr/>
        </p:nvSpPr>
        <p:spPr>
          <a:xfrm>
            <a:off x="1192213" y="5039889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b="1" dirty="0" err="1" smtClean="0">
                <a:latin typeface="+mj-lt"/>
              </a:rPr>
              <a:t>Database</a:t>
            </a:r>
            <a:endParaRPr lang="id-ID" sz="1600" b="1" dirty="0">
              <a:latin typeface="+mj-lt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1192213" y="5334453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dirty="0" err="1" smtClean="0"/>
              <a:t>MongoDB</a:t>
            </a:r>
            <a:endParaRPr lang="id-ID" sz="1200" dirty="0"/>
          </a:p>
        </p:txBody>
      </p:sp>
      <p:sp>
        <p:nvSpPr>
          <p:cNvPr id="12" name="TextBox 23"/>
          <p:cNvSpPr txBox="1"/>
          <p:nvPr/>
        </p:nvSpPr>
        <p:spPr>
          <a:xfrm>
            <a:off x="4631641" y="5039889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b="1" dirty="0" smtClean="0">
                <a:latin typeface="+mj-lt"/>
              </a:rPr>
              <a:t>Server</a:t>
            </a:r>
            <a:endParaRPr lang="id-ID" sz="1600" b="1" dirty="0">
              <a:latin typeface="+mj-lt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4631641" y="5334453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dirty="0" err="1" smtClean="0"/>
              <a:t>NodeJs</a:t>
            </a:r>
            <a:endParaRPr lang="id-ID" sz="1200" dirty="0"/>
          </a:p>
        </p:txBody>
      </p:sp>
      <p:sp>
        <p:nvSpPr>
          <p:cNvPr id="14" name="TextBox 23"/>
          <p:cNvSpPr txBox="1"/>
          <p:nvPr/>
        </p:nvSpPr>
        <p:spPr>
          <a:xfrm>
            <a:off x="8094924" y="5039889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b="1" dirty="0" err="1" smtClean="0">
                <a:latin typeface="+mj-lt"/>
              </a:rPr>
              <a:t>Client</a:t>
            </a:r>
            <a:endParaRPr lang="id-ID" sz="1600" b="1" dirty="0">
              <a:latin typeface="+mj-lt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8094924" y="5334453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200" dirty="0" err="1" smtClean="0"/>
              <a:t>Bootstrap</a:t>
            </a:r>
            <a:endParaRPr lang="id-ID" sz="1200" dirty="0"/>
          </a:p>
        </p:txBody>
      </p:sp>
      <p:pic>
        <p:nvPicPr>
          <p:cNvPr id="3086" name="Picture 14" descr="isultati immagini per bootstrap logo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sultati immagini per nodejs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sultati immagini per mongodb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7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157297" y="5269848"/>
            <a:ext cx="6599938" cy="1304932"/>
          </a:xfrm>
          <a:prstGeom prst="roundRect">
            <a:avLst>
              <a:gd name="adj" fmla="val 16667"/>
            </a:avLst>
          </a:prstGeom>
          <a:solidFill>
            <a:schemeClr val="accent1">
              <a:alpha val="48627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157298" y="2048453"/>
            <a:ext cx="6599938" cy="2583547"/>
          </a:xfrm>
          <a:prstGeom prst="roundRect">
            <a:avLst>
              <a:gd name="adj" fmla="val 16667"/>
            </a:avLst>
          </a:prstGeom>
          <a:solidFill>
            <a:srgbClr val="FF6674">
              <a:alpha val="55686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157296" y="106887"/>
            <a:ext cx="6599938" cy="1404000"/>
          </a:xfrm>
          <a:prstGeom prst="roundRect">
            <a:avLst>
              <a:gd name="adj" fmla="val 16667"/>
            </a:avLst>
          </a:prstGeom>
          <a:solidFill>
            <a:srgbClr val="00B050">
              <a:alpha val="55686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833908" y="5309217"/>
            <a:ext cx="1122217" cy="1265562"/>
          </a:xfrm>
          <a:prstGeom prst="leftBracket">
            <a:avLst>
              <a:gd name="adj" fmla="val 1515"/>
            </a:avLst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811867" y="2048454"/>
            <a:ext cx="1122217" cy="2583546"/>
          </a:xfrm>
          <a:prstGeom prst="leftBracket">
            <a:avLst>
              <a:gd name="adj" fmla="val 788"/>
            </a:avLst>
          </a:prstGeom>
          <a:noFill/>
          <a:ln w="57150" cap="flat" cmpd="sng">
            <a:solidFill>
              <a:srgbClr val="FF66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811866" y="106888"/>
            <a:ext cx="1122216" cy="1404000"/>
          </a:xfrm>
          <a:prstGeom prst="leftBracket">
            <a:avLst>
              <a:gd name="adj" fmla="val 1515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Shape 92"/>
          <p:cNvCxnSpPr/>
          <p:nvPr/>
        </p:nvCxnSpPr>
        <p:spPr>
          <a:xfrm flipV="1">
            <a:off x="5300663" y="4589593"/>
            <a:ext cx="1" cy="637848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Shape 94"/>
          <p:cNvCxnSpPr/>
          <p:nvPr/>
        </p:nvCxnSpPr>
        <p:spPr>
          <a:xfrm rot="10800000">
            <a:off x="7716071" y="1510886"/>
            <a:ext cx="0" cy="537567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609599" y="5737647"/>
            <a:ext cx="8958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b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79718" y="3017061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609599" y="628134"/>
            <a:ext cx="726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9958407" y="5269848"/>
            <a:ext cx="552084" cy="1304931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0002491" y="2048454"/>
            <a:ext cx="508000" cy="2583546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667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0024533" y="106886"/>
            <a:ext cx="508000" cy="1314347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10491" y="5722843"/>
            <a:ext cx="8958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0532533" y="3133597"/>
            <a:ext cx="990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0532533" y="544351"/>
            <a:ext cx="1245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isultati immagini per datatable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5325" y="308010"/>
            <a:ext cx="1014534" cy="1014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 rot="10800000">
            <a:off x="5300663" y="1510886"/>
            <a:ext cx="9609" cy="518595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3" name="Picture 18" descr="isultati immagini pe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37" y="5169313"/>
            <a:ext cx="1548783" cy="154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isultati immagini per nodejs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 bwMode="auto">
          <a:xfrm>
            <a:off x="5853936" y="2048200"/>
            <a:ext cx="1206657" cy="12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sultati immagini per mongoose node 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06" y="3564180"/>
            <a:ext cx="1975467" cy="106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hape 94"/>
          <p:cNvCxnSpPr/>
          <p:nvPr/>
        </p:nvCxnSpPr>
        <p:spPr>
          <a:xfrm flipV="1">
            <a:off x="4837614" y="3013050"/>
            <a:ext cx="1016322" cy="716308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pic>
        <p:nvPicPr>
          <p:cNvPr id="4104" name="Picture 8" descr="isultati immagini per express node j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42" y="3826180"/>
            <a:ext cx="2339934" cy="5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hape 94"/>
          <p:cNvCxnSpPr/>
          <p:nvPr/>
        </p:nvCxnSpPr>
        <p:spPr>
          <a:xfrm flipH="1" flipV="1">
            <a:off x="6990428" y="3027738"/>
            <a:ext cx="945153" cy="701620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50" name="Shape 94"/>
          <p:cNvCxnSpPr/>
          <p:nvPr/>
        </p:nvCxnSpPr>
        <p:spPr>
          <a:xfrm flipV="1">
            <a:off x="7716071" y="4650971"/>
            <a:ext cx="0" cy="618877"/>
          </a:xfrm>
          <a:prstGeom prst="straightConnector1">
            <a:avLst/>
          </a:prstGeom>
          <a:noFill/>
          <a:ln w="698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pic>
        <p:nvPicPr>
          <p:cNvPr id="4106" name="Picture 10" descr="isultati immagini per bootstrap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28" y="308010"/>
            <a:ext cx="1015200" cy="10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4114284"/>
            <a:ext cx="13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+mj-lt"/>
              </a:rPr>
              <a:t>Advantage</a:t>
            </a:r>
            <a:endParaRPr lang="id-ID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>
          <a:xfrm>
            <a:off x="609600" y="4460875"/>
            <a:ext cx="2112335" cy="17589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/>
              <a:t>Easy to replicate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 smtClean="0"/>
              <a:t>S</a:t>
            </a:r>
            <a:r>
              <a:rPr lang="id-ID" sz="1400" dirty="0" err="1" smtClean="0"/>
              <a:t>calable</a:t>
            </a:r>
            <a:endParaRPr lang="id-ID" sz="1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id-ID" sz="1400" dirty="0" err="1" smtClean="0"/>
              <a:t>Easy</a:t>
            </a:r>
            <a:r>
              <a:rPr lang="id-ID" sz="1400" dirty="0"/>
              <a:t> </a:t>
            </a:r>
            <a:r>
              <a:rPr lang="id-ID" sz="1400" dirty="0" err="1" smtClean="0"/>
              <a:t>to</a:t>
            </a:r>
            <a:r>
              <a:rPr lang="id-ID" sz="1400" dirty="0" smtClean="0"/>
              <a:t> </a:t>
            </a:r>
            <a:r>
              <a:rPr lang="id-ID" sz="1400" dirty="0" err="1" smtClean="0"/>
              <a:t>import</a:t>
            </a:r>
            <a:r>
              <a:rPr lang="id-ID" sz="1400" dirty="0" smtClean="0"/>
              <a:t> data in CSV </a:t>
            </a:r>
            <a:r>
              <a:rPr lang="id-ID" sz="1400" dirty="0" err="1" smtClean="0"/>
              <a:t>or</a:t>
            </a:r>
            <a:r>
              <a:rPr lang="id-ID" sz="1400" dirty="0" smtClean="0"/>
              <a:t> JSON</a:t>
            </a:r>
            <a:endParaRPr lang="id-ID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6395" y="4114284"/>
            <a:ext cx="152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err="1" smtClean="0">
                <a:solidFill>
                  <a:srgbClr val="00B0F0"/>
                </a:solidFill>
                <a:latin typeface="+mj-lt"/>
              </a:rPr>
              <a:t>Advantage</a:t>
            </a:r>
            <a:endParaRPr lang="id-ID" sz="20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6576394" y="4460875"/>
            <a:ext cx="2199011" cy="2012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smtClean="0"/>
              <a:t>verbose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/>
              <a:t>is</a:t>
            </a:r>
            <a:r>
              <a:rPr lang="it-IT" sz="1400" dirty="0"/>
              <a:t> easy to create a </a:t>
            </a:r>
            <a:r>
              <a:rPr lang="it-IT" sz="1400" b="1" u="sng" dirty="0" smtClean="0"/>
              <a:t>REST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architecture</a:t>
            </a:r>
            <a:endParaRPr lang="it-IT" sz="1400" dirty="0" smtClean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it-IT" sz="1400" dirty="0" err="1" smtClean="0"/>
              <a:t>Is</a:t>
            </a:r>
            <a:r>
              <a:rPr lang="it-IT" sz="1400" dirty="0" smtClean="0"/>
              <a:t> mono </a:t>
            </a:r>
            <a:r>
              <a:rPr lang="it-IT" sz="1400" dirty="0" err="1" smtClean="0"/>
              <a:t>thread</a:t>
            </a:r>
            <a:r>
              <a:rPr lang="it-IT" sz="1400" dirty="0" smtClean="0"/>
              <a:t> and </a:t>
            </a:r>
            <a:r>
              <a:rPr lang="it-IT" sz="1400" dirty="0" err="1" smtClean="0"/>
              <a:t>asynchronous</a:t>
            </a:r>
            <a:endParaRPr lang="id-ID" sz="14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096000" y="1638300"/>
            <a:ext cx="0" cy="458152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/>
          <a:p>
            <a:r>
              <a:rPr lang="en-US" dirty="0" smtClean="0"/>
              <a:t>Why those technologies?</a:t>
            </a:r>
            <a:endParaRPr lang="en-US" dirty="0"/>
          </a:p>
        </p:txBody>
      </p:sp>
      <p:sp>
        <p:nvSpPr>
          <p:cNvPr id="25" name="Oval 4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1"/>
          <p:cNvSpPr>
            <a:spLocks noEditPoints="1"/>
          </p:cNvSpPr>
          <p:nvPr/>
        </p:nvSpPr>
        <p:spPr bwMode="auto">
          <a:xfrm>
            <a:off x="572243" y="691547"/>
            <a:ext cx="494918" cy="494919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sultati immagini per mongodb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b="49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ultati immagini per nodejs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3" b="27503"/>
          <a:stretch>
            <a:fillRect/>
          </a:stretch>
        </p:blipFill>
        <p:spPr bwMode="auto">
          <a:xfrm>
            <a:off x="6602413" y="1771650"/>
            <a:ext cx="494665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8"/>
          <p:cNvSpPr txBox="1"/>
          <p:nvPr/>
        </p:nvSpPr>
        <p:spPr>
          <a:xfrm>
            <a:off x="2996609" y="4114284"/>
            <a:ext cx="169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E95067"/>
                </a:solidFill>
                <a:latin typeface="+mj-lt"/>
              </a:rPr>
              <a:t>Disadvantage</a:t>
            </a:r>
            <a:endParaRPr lang="id-ID" b="1" dirty="0">
              <a:solidFill>
                <a:srgbClr val="E95067"/>
              </a:solidFill>
              <a:latin typeface="+mj-lt"/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2996609" y="4460875"/>
            <a:ext cx="2112335" cy="17589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it-IT" sz="1400" dirty="0" err="1" smtClean="0"/>
              <a:t>Does</a:t>
            </a:r>
            <a:r>
              <a:rPr lang="it-IT" sz="1400" dirty="0" smtClean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guarantee</a:t>
            </a:r>
            <a:r>
              <a:rPr lang="it-IT" sz="1400" dirty="0"/>
              <a:t> the </a:t>
            </a:r>
            <a:r>
              <a:rPr lang="it-IT" sz="1400" b="1" u="sng" dirty="0" smtClean="0"/>
              <a:t>ACID</a:t>
            </a:r>
            <a:r>
              <a:rPr lang="it-IT" sz="1400" dirty="0" smtClean="0"/>
              <a:t> </a:t>
            </a:r>
            <a:r>
              <a:rPr lang="it-IT" sz="1400" dirty="0" err="1" smtClean="0"/>
              <a:t>property</a:t>
            </a:r>
            <a:endParaRPr lang="id-ID" sz="1400" dirty="0"/>
          </a:p>
        </p:txBody>
      </p:sp>
      <p:sp>
        <p:nvSpPr>
          <p:cNvPr id="39" name="TextBox 10"/>
          <p:cNvSpPr txBox="1"/>
          <p:nvPr/>
        </p:nvSpPr>
        <p:spPr>
          <a:xfrm>
            <a:off x="9350052" y="4114284"/>
            <a:ext cx="1760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 err="1" smtClean="0">
                <a:solidFill>
                  <a:srgbClr val="E95067"/>
                </a:solidFill>
                <a:latin typeface="+mj-lt"/>
              </a:rPr>
              <a:t>Disadvantage</a:t>
            </a:r>
            <a:endParaRPr lang="id-ID" sz="2000" b="1" dirty="0">
              <a:solidFill>
                <a:srgbClr val="E95067"/>
              </a:solidFill>
              <a:latin typeface="+mj-lt"/>
            </a:endParaRPr>
          </a:p>
        </p:txBody>
      </p:sp>
      <p:sp>
        <p:nvSpPr>
          <p:cNvPr id="40" name="Content Placeholder 11"/>
          <p:cNvSpPr txBox="1">
            <a:spLocks/>
          </p:cNvSpPr>
          <p:nvPr/>
        </p:nvSpPr>
        <p:spPr>
          <a:xfrm>
            <a:off x="9350052" y="4407356"/>
            <a:ext cx="2199011" cy="2012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1400" dirty="0" smtClean="0"/>
              <a:t>The callback hell  problem </a:t>
            </a:r>
            <a:endParaRPr lang="en-US" sz="1400" dirty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/>
              <a:t>😈</a:t>
            </a:r>
          </a:p>
        </p:txBody>
      </p:sp>
    </p:spTree>
    <p:extLst>
      <p:ext uri="{BB962C8B-B14F-4D97-AF65-F5344CB8AC3E}">
        <p14:creationId xmlns:p14="http://schemas.microsoft.com/office/powerpoint/2010/main" val="130185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03500" y="4683564"/>
            <a:ext cx="3671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+mj-lt"/>
              </a:rPr>
              <a:t>Our Data</a:t>
            </a:r>
          </a:p>
        </p:txBody>
      </p:sp>
      <p:sp>
        <p:nvSpPr>
          <p:cNvPr id="19" name="Oval 18"/>
          <p:cNvSpPr/>
          <p:nvPr/>
        </p:nvSpPr>
        <p:spPr>
          <a:xfrm>
            <a:off x="712304" y="4369904"/>
            <a:ext cx="1724992" cy="17249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5"/>
          <p:cNvSpPr>
            <a:spLocks noEditPoints="1"/>
          </p:cNvSpPr>
          <p:nvPr/>
        </p:nvSpPr>
        <p:spPr bwMode="auto">
          <a:xfrm>
            <a:off x="1070448" y="4820428"/>
            <a:ext cx="1008704" cy="823944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s 3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84CBC5"/>
      </a:accent1>
      <a:accent2>
        <a:srgbClr val="1B6AA3"/>
      </a:accent2>
      <a:accent3>
        <a:srgbClr val="F47264"/>
      </a:accent3>
      <a:accent4>
        <a:srgbClr val="F8D35C"/>
      </a:accent4>
      <a:accent5>
        <a:srgbClr val="54AC64"/>
      </a:accent5>
      <a:accent6>
        <a:srgbClr val="A481E3"/>
      </a:accent6>
      <a:hlink>
        <a:srgbClr val="A05024"/>
      </a:hlink>
      <a:folHlink>
        <a:srgbClr val="FEC037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193</Words>
  <Application>Microsoft Macintosh PowerPoint</Application>
  <PresentationFormat>Widescreen</PresentationFormat>
  <Paragraphs>72</Paragraphs>
  <Slides>15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Calibri</vt:lpstr>
      <vt:lpstr>Mangal</vt:lpstr>
      <vt:lpstr>Montserrat</vt:lpstr>
      <vt:lpstr>Source Sans Pro</vt:lpstr>
      <vt:lpstr>Arial</vt:lpstr>
      <vt:lpstr>Office Theme</vt:lpstr>
      <vt:lpstr>BritishFanta🇬🇧</vt:lpstr>
      <vt:lpstr>Presentazione di PowerPoint</vt:lpstr>
      <vt:lpstr>Presentazione di PowerPoint</vt:lpstr>
      <vt:lpstr>Our Vision &amp; Mission</vt:lpstr>
      <vt:lpstr>Presentazione di PowerPoint</vt:lpstr>
      <vt:lpstr>Used technologies</vt:lpstr>
      <vt:lpstr>Presentazione di PowerPoint</vt:lpstr>
      <vt:lpstr>Why those technologies?</vt:lpstr>
      <vt:lpstr>Presentazione di PowerPoint</vt:lpstr>
      <vt:lpstr>Our Data</vt:lpstr>
      <vt:lpstr>Our Data</vt:lpstr>
      <vt:lpstr>Our Data</vt:lpstr>
      <vt:lpstr>Our Data</vt:lpstr>
      <vt:lpstr>Our Data</vt:lpstr>
      <vt:lpstr>Let’s see  the system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Utente di Microsoft Office</cp:lastModifiedBy>
  <cp:revision>71</cp:revision>
  <dcterms:created xsi:type="dcterms:W3CDTF">2017-01-10T11:09:36Z</dcterms:created>
  <dcterms:modified xsi:type="dcterms:W3CDTF">2018-07-23T08:10:51Z</dcterms:modified>
</cp:coreProperties>
</file>