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28">
          <p15:clr>
            <a:srgbClr val="A4A3A4"/>
          </p15:clr>
        </p15:guide>
        <p15:guide id="2" pos="3840">
          <p15:clr>
            <a:srgbClr val="A4A3A4"/>
          </p15:clr>
        </p15:guide>
      </p15:sldGuideLst>
    </p:ext>
    <p:ext uri="http://customooxmlschemas.google.com/">
      <go:slidesCustomData xmlns:go="http://customooxmlschemas.google.com/" r:id="rId28" roundtripDataSignature="AMtx7miTQ2KGyEDVpRYP9hk3ncENaay2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8"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customschemas.google.com/relationships/presentationmetadata" Target="metadata"/><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78bcd22c6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178bcd22c6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8bcd22c6a_4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178bcd22c6a_4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8bcd22c6a_4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78bcd22c6a_4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78bcd22c6a_4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178bcd22c6a_4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8370cef8c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18370cef8c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78bcd22c6a_4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78bcd22c6a_4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178bcd22c6a_4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819871db2b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1819871db2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819871db2b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g1819871db2b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819871db2b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819871db2b_0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g1819871db2b_0_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836991c98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g1836991c98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836991c980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836991c980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1836991c980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819871db2b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819871db2b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77849ae8ca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77849ae8ca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177849ae8ca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77849ae8ca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g177849ae8ca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77849ae8ca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177849ae8ca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77849ae8ca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77849ae8ca_0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177849ae8ca_0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78bcd22c6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178bcd22c6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8bcd22c6a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178bcd22c6a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accent4"/>
        </a:solid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ontents slide layout">
  <p:cSld name="8_Contents slide layout">
    <p:bg>
      <p:bgPr>
        <a:blipFill>
          <a:blip r:embed="rId2">
            <a:alphaModFix/>
          </a:blip>
          <a:stretch>
            <a:fillRect/>
          </a:stretch>
        </a:blipFill>
      </p:bgPr>
    </p:bg>
    <p:spTree>
      <p:nvGrpSpPr>
        <p:cNvPr id="36" name="Shape 36"/>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ontents slide layout">
  <p:cSld name="9_Contents slide layout">
    <p:spTree>
      <p:nvGrpSpPr>
        <p:cNvPr id="37" name="Shape 37"/>
        <p:cNvGrpSpPr/>
        <p:nvPr/>
      </p:nvGrpSpPr>
      <p:grpSpPr>
        <a:xfrm>
          <a:off x="0" y="0"/>
          <a:ext cx="0" cy="0"/>
          <a:chOff x="0" y="0"/>
          <a:chExt cx="0" cy="0"/>
        </a:xfrm>
      </p:grpSpPr>
      <p:sp>
        <p:nvSpPr>
          <p:cNvPr id="38" name="Google Shape;38;p61"/>
          <p:cNvSpPr/>
          <p:nvPr/>
        </p:nvSpPr>
        <p:spPr>
          <a:xfrm>
            <a:off x="0" y="1912640"/>
            <a:ext cx="12192000" cy="28803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 name="Google Shape;39;p61"/>
          <p:cNvSpPr/>
          <p:nvPr/>
        </p:nvSpPr>
        <p:spPr>
          <a:xfrm>
            <a:off x="6925208" y="4958813"/>
            <a:ext cx="4431324" cy="448874"/>
          </a:xfrm>
          <a:prstGeom prst="ellipse">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40" name="Google Shape;40;p61"/>
          <p:cNvGrpSpPr/>
          <p:nvPr/>
        </p:nvGrpSpPr>
        <p:grpSpPr>
          <a:xfrm>
            <a:off x="6859251" y="1509182"/>
            <a:ext cx="4568370" cy="3687236"/>
            <a:chOff x="2444748" y="555045"/>
            <a:chExt cx="7282048" cy="5727454"/>
          </a:xfrm>
        </p:grpSpPr>
        <p:sp>
          <p:nvSpPr>
            <p:cNvPr id="41" name="Google Shape;41;p61"/>
            <p:cNvSpPr/>
            <p:nvPr/>
          </p:nvSpPr>
          <p:spPr>
            <a:xfrm>
              <a:off x="4964693" y="5443837"/>
              <a:ext cx="2168250" cy="818208"/>
            </a:xfrm>
            <a:custGeom>
              <a:rect b="b" l="l" r="r" t="t"/>
              <a:pathLst>
                <a:path extrusionOk="0" h="818207" w="216825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 name="Google Shape;42;p61"/>
            <p:cNvSpPr/>
            <p:nvPr/>
          </p:nvSpPr>
          <p:spPr>
            <a:xfrm>
              <a:off x="2444748" y="555045"/>
              <a:ext cx="7282048" cy="4950157"/>
            </a:xfrm>
            <a:custGeom>
              <a:rect b="b" l="l" r="r" t="t"/>
              <a:pathLst>
                <a:path extrusionOk="0" h="4950157" w="7282048">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61"/>
            <p:cNvSpPr/>
            <p:nvPr/>
          </p:nvSpPr>
          <p:spPr>
            <a:xfrm>
              <a:off x="8706599" y="5435655"/>
              <a:ext cx="490925" cy="81821"/>
            </a:xfrm>
            <a:custGeom>
              <a:rect b="b" l="l" r="r" t="t"/>
              <a:pathLst>
                <a:path extrusionOk="0" h="81820" w="490924">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61"/>
            <p:cNvSpPr/>
            <p:nvPr/>
          </p:nvSpPr>
          <p:spPr>
            <a:xfrm>
              <a:off x="2481568" y="595956"/>
              <a:ext cx="7200228" cy="4336501"/>
            </a:xfrm>
            <a:custGeom>
              <a:rect b="b" l="l" r="r" t="t"/>
              <a:pathLst>
                <a:path extrusionOk="0" h="4336501" w="7200227">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61"/>
            <p:cNvSpPr/>
            <p:nvPr/>
          </p:nvSpPr>
          <p:spPr>
            <a:xfrm>
              <a:off x="4968919" y="6159768"/>
              <a:ext cx="2168250" cy="122731"/>
            </a:xfrm>
            <a:custGeom>
              <a:rect b="b" l="l" r="r" t="t"/>
              <a:pathLst>
                <a:path extrusionOk="0" h="122731" w="216825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61"/>
            <p:cNvSpPr/>
            <p:nvPr/>
          </p:nvSpPr>
          <p:spPr>
            <a:xfrm>
              <a:off x="2481568" y="4903820"/>
              <a:ext cx="7200228" cy="572745"/>
            </a:xfrm>
            <a:custGeom>
              <a:rect b="b" l="l" r="r" t="t"/>
              <a:pathLst>
                <a:path extrusionOk="0" h="572745" w="7200227">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61"/>
            <p:cNvSpPr/>
            <p:nvPr/>
          </p:nvSpPr>
          <p:spPr>
            <a:xfrm>
              <a:off x="2747714" y="910966"/>
              <a:ext cx="6676116" cy="3763756"/>
            </a:xfrm>
            <a:custGeom>
              <a:rect b="b" l="l" r="r" t="t"/>
              <a:pathLst>
                <a:path extrusionOk="0" h="3763755" w="6586571">
                  <a:moveTo>
                    <a:pt x="30683" y="30683"/>
                  </a:moveTo>
                  <a:lnTo>
                    <a:pt x="6564071" y="30683"/>
                  </a:lnTo>
                  <a:lnTo>
                    <a:pt x="6564071" y="3753528"/>
                  </a:lnTo>
                  <a:lnTo>
                    <a:pt x="30683" y="3753528"/>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61"/>
            <p:cNvSpPr/>
            <p:nvPr/>
          </p:nvSpPr>
          <p:spPr>
            <a:xfrm>
              <a:off x="5654591" y="939518"/>
              <a:ext cx="3769239" cy="3736342"/>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49" name="Google Shape;49;p61"/>
          <p:cNvSpPr/>
          <p:nvPr>
            <p:ph idx="2" type="pic"/>
          </p:nvPr>
        </p:nvSpPr>
        <p:spPr>
          <a:xfrm>
            <a:off x="7004813" y="1641789"/>
            <a:ext cx="4255842" cy="2588951"/>
          </a:xfrm>
          <a:prstGeom prst="rect">
            <a:avLst/>
          </a:prstGeom>
          <a:solidFill>
            <a:srgbClr val="F2F2F2"/>
          </a:solidFill>
          <a:ln>
            <a:noFill/>
          </a:ln>
        </p:spPr>
      </p:sp>
      <p:sp>
        <p:nvSpPr>
          <p:cNvPr id="50" name="Google Shape;50;p6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ontents slide layout">
  <p:cSld name="10_Contents slide layout">
    <p:bg>
      <p:bgPr>
        <a:blipFill>
          <a:blip r:embed="rId2">
            <a:alphaModFix/>
          </a:blip>
          <a:stretch>
            <a:fillRect/>
          </a:stretch>
        </a:blipFill>
      </p:bgPr>
    </p:bg>
    <p:spTree>
      <p:nvGrpSpPr>
        <p:cNvPr id="51" name="Shape 51"/>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ontents slide layout">
  <p:cSld name="11_Contents slide layout">
    <p:spTree>
      <p:nvGrpSpPr>
        <p:cNvPr id="52" name="Shape 52"/>
        <p:cNvGrpSpPr/>
        <p:nvPr/>
      </p:nvGrpSpPr>
      <p:grpSpPr>
        <a:xfrm>
          <a:off x="0" y="0"/>
          <a:ext cx="0" cy="0"/>
          <a:chOff x="0" y="0"/>
          <a:chExt cx="0" cy="0"/>
        </a:xfrm>
      </p:grpSpPr>
      <p:sp>
        <p:nvSpPr>
          <p:cNvPr id="53" name="Google Shape;53;p63"/>
          <p:cNvSpPr/>
          <p:nvPr>
            <p:ph idx="2" type="pic"/>
          </p:nvPr>
        </p:nvSpPr>
        <p:spPr>
          <a:xfrm>
            <a:off x="0" y="0"/>
            <a:ext cx="6096000" cy="685800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ontents slide layout">
  <p:cSld name="12_Contents slide layout">
    <p:bg>
      <p:bgPr>
        <a:blipFill>
          <a:blip r:embed="rId2">
            <a:alphaModFix/>
          </a:blip>
          <a:stretch>
            <a:fillRect/>
          </a:stretch>
        </a:blipFill>
      </p:bgPr>
    </p:bg>
    <p:spTree>
      <p:nvGrpSpPr>
        <p:cNvPr id="54" name="Shape 54"/>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ontents slide layout">
  <p:cSld name="13_Contents slide layout">
    <p:spTree>
      <p:nvGrpSpPr>
        <p:cNvPr id="55" name="Shape 55"/>
        <p:cNvGrpSpPr/>
        <p:nvPr/>
      </p:nvGrpSpPr>
      <p:grpSpPr>
        <a:xfrm>
          <a:off x="0" y="0"/>
          <a:ext cx="0" cy="0"/>
          <a:chOff x="0" y="0"/>
          <a:chExt cx="0" cy="0"/>
        </a:xfrm>
      </p:grpSpPr>
      <p:sp>
        <p:nvSpPr>
          <p:cNvPr id="56" name="Google Shape;56;p6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7" name="Google Shape;57;p65"/>
          <p:cNvSpPr/>
          <p:nvPr/>
        </p:nvSpPr>
        <p:spPr>
          <a:xfrm>
            <a:off x="3397776" y="2717708"/>
            <a:ext cx="8794226" cy="2404870"/>
          </a:xfrm>
          <a:prstGeom prst="rect">
            <a:avLst/>
          </a:prstGeom>
          <a:solidFill>
            <a:schemeClr val="accent4">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8" name="Google Shape;58;p65"/>
          <p:cNvGrpSpPr/>
          <p:nvPr/>
        </p:nvGrpSpPr>
        <p:grpSpPr>
          <a:xfrm>
            <a:off x="733478" y="1571013"/>
            <a:ext cx="2664296" cy="4683693"/>
            <a:chOff x="445712" y="1449040"/>
            <a:chExt cx="2113018" cy="3924176"/>
          </a:xfrm>
        </p:grpSpPr>
        <p:sp>
          <p:nvSpPr>
            <p:cNvPr id="59" name="Google Shape;59;p65"/>
            <p:cNvSpPr/>
            <p:nvPr/>
          </p:nvSpPr>
          <p:spPr>
            <a:xfrm>
              <a:off x="445712" y="1449040"/>
              <a:ext cx="2113018" cy="3924176"/>
            </a:xfrm>
            <a:prstGeom prst="roundRect">
              <a:avLst>
                <a:gd fmla="val 13580" name="adj"/>
              </a:avLst>
            </a:prstGeom>
            <a:solidFill>
              <a:srgbClr val="2626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 name="Google Shape;60;p65"/>
            <p:cNvSpPr/>
            <p:nvPr/>
          </p:nvSpPr>
          <p:spPr>
            <a:xfrm>
              <a:off x="1379920" y="1650572"/>
              <a:ext cx="216024" cy="34350"/>
            </a:xfrm>
            <a:prstGeom prst="rect">
              <a:avLst/>
            </a:prstGeom>
            <a:solidFill>
              <a:srgbClr val="B0B0B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1" name="Google Shape;61;p65"/>
            <p:cNvGrpSpPr/>
            <p:nvPr/>
          </p:nvGrpSpPr>
          <p:grpSpPr>
            <a:xfrm>
              <a:off x="1407705" y="5045834"/>
              <a:ext cx="211967" cy="211967"/>
              <a:chOff x="1549420" y="5712364"/>
              <a:chExt cx="312583" cy="312583"/>
            </a:xfrm>
          </p:grpSpPr>
          <p:sp>
            <p:nvSpPr>
              <p:cNvPr id="62" name="Google Shape;62;p65"/>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cap="flat" cmpd="sng" w="12700">
                <a:solidFill>
                  <a:srgbClr val="26262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65"/>
              <p:cNvSpPr/>
              <p:nvPr/>
            </p:nvSpPr>
            <p:spPr>
              <a:xfrm>
                <a:off x="1634225" y="5796647"/>
                <a:ext cx="142969" cy="144016"/>
              </a:xfrm>
              <a:prstGeom prst="roundRect">
                <a:avLst>
                  <a:gd fmla="val 16667" name="adj"/>
                </a:avLst>
              </a:prstGeom>
              <a:solidFill>
                <a:srgbClr val="737373"/>
              </a:solidFill>
              <a:ln cap="flat" cmpd="sng" w="9525">
                <a:solidFill>
                  <a:srgbClr val="B0B0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64" name="Google Shape;64;p65"/>
          <p:cNvSpPr/>
          <p:nvPr>
            <p:ph idx="2" type="pic"/>
          </p:nvPr>
        </p:nvSpPr>
        <p:spPr>
          <a:xfrm>
            <a:off x="921396" y="1982583"/>
            <a:ext cx="2288460" cy="3753075"/>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spTree>
      <p:nvGrpSpPr>
        <p:cNvPr id="65" name="Shape 6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ontents slide layout">
  <p:cSld name="14_Contents slide layout">
    <p:bg>
      <p:bgPr>
        <a:blipFill>
          <a:blip r:embed="rId2">
            <a:alphaModFix/>
          </a:blip>
          <a:stretch>
            <a:fillRect/>
          </a:stretch>
        </a:blipFill>
      </p:bgPr>
    </p:bg>
    <p:spTree>
      <p:nvGrpSpPr>
        <p:cNvPr id="66" name="Shape 6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ontents slide layout">
  <p:cSld name="15_Contents slide layout">
    <p:spTree>
      <p:nvGrpSpPr>
        <p:cNvPr id="67" name="Shape 67"/>
        <p:cNvGrpSpPr/>
        <p:nvPr/>
      </p:nvGrpSpPr>
      <p:grpSpPr>
        <a:xfrm>
          <a:off x="0" y="0"/>
          <a:ext cx="0" cy="0"/>
          <a:chOff x="0" y="0"/>
          <a:chExt cx="0" cy="0"/>
        </a:xfrm>
      </p:grpSpPr>
      <p:sp>
        <p:nvSpPr>
          <p:cNvPr id="68" name="Google Shape;68;p68"/>
          <p:cNvSpPr/>
          <p:nvPr>
            <p:ph idx="2" type="pic"/>
          </p:nvPr>
        </p:nvSpPr>
        <p:spPr>
          <a:xfrm>
            <a:off x="0" y="1119739"/>
            <a:ext cx="5135893" cy="3749421"/>
          </a:xfrm>
          <a:prstGeom prst="rect">
            <a:avLst/>
          </a:prstGeom>
          <a:solidFill>
            <a:srgbClr val="F2F2F2"/>
          </a:solidFill>
          <a:ln>
            <a:noFill/>
          </a:ln>
        </p:spPr>
      </p:sp>
      <p:sp>
        <p:nvSpPr>
          <p:cNvPr id="69" name="Google Shape;69;p68"/>
          <p:cNvSpPr/>
          <p:nvPr/>
        </p:nvSpPr>
        <p:spPr>
          <a:xfrm rot="10800000">
            <a:off x="5135892" y="1119739"/>
            <a:ext cx="4022165" cy="5305775"/>
          </a:xfrm>
          <a:prstGeom prst="round2SameRect">
            <a:avLst>
              <a:gd fmla="val 8400" name="adj1"/>
              <a:gd fmla="val 0" name="adj2"/>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 name="Google Shape;70;p68"/>
          <p:cNvSpPr/>
          <p:nvPr>
            <p:ph idx="3" type="pic"/>
          </p:nvPr>
        </p:nvSpPr>
        <p:spPr>
          <a:xfrm>
            <a:off x="9158060" y="1119739"/>
            <a:ext cx="3050616" cy="3749421"/>
          </a:xfrm>
          <a:prstGeom prst="rect">
            <a:avLst/>
          </a:prstGeom>
          <a:solidFill>
            <a:srgbClr val="F2F2F2"/>
          </a:solidFill>
          <a:ln>
            <a:noFill/>
          </a:ln>
        </p:spPr>
      </p:sp>
      <p:sp>
        <p:nvSpPr>
          <p:cNvPr id="71" name="Google Shape;71;p68"/>
          <p:cNvSpPr txBox="1"/>
          <p:nvPr>
            <p:ph type="title"/>
          </p:nvPr>
        </p:nvSpPr>
        <p:spPr>
          <a:xfrm>
            <a:off x="-13503" y="209181"/>
            <a:ext cx="12192000" cy="701377"/>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ontents slide layout">
  <p:cSld name="17_Contents slide layout">
    <p:bg>
      <p:bgPr>
        <a:solidFill>
          <a:srgbClr val="FEF8D5"/>
        </a:solidFill>
      </p:bgPr>
    </p:bg>
    <p:spTree>
      <p:nvGrpSpPr>
        <p:cNvPr id="72" name="Shape 7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solidFill>
          <a:schemeClr val="accent4"/>
        </a:solidFill>
      </p:bgPr>
    </p:bg>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ontents slide layout">
  <p:cSld name="16_Contents slide layout">
    <p:bg>
      <p:bgPr>
        <a:solidFill>
          <a:schemeClr val="accent4"/>
        </a:solidFill>
      </p:bgPr>
    </p:bg>
    <p:spTree>
      <p:nvGrpSpPr>
        <p:cNvPr id="73" name="Shape 73"/>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solidFill>
          <a:schemeClr val="accent4"/>
        </a:solidFill>
      </p:bgPr>
    </p:bg>
    <p:spTree>
      <p:nvGrpSpPr>
        <p:cNvPr id="74" name="Shape 74"/>
        <p:cNvGrpSpPr/>
        <p:nvPr/>
      </p:nvGrpSpPr>
      <p:grpSpPr>
        <a:xfrm>
          <a:off x="0" y="0"/>
          <a:ext cx="0" cy="0"/>
          <a:chOff x="0" y="0"/>
          <a:chExt cx="0" cy="0"/>
        </a:xfrm>
      </p:grpSpPr>
      <p:sp>
        <p:nvSpPr>
          <p:cNvPr id="75" name="Google Shape;75;p72"/>
          <p:cNvSpPr txBox="1"/>
          <p:nvPr>
            <p:ph idx="1" type="body"/>
          </p:nvPr>
        </p:nvSpPr>
        <p:spPr>
          <a:xfrm>
            <a:off x="323529" y="332482"/>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76" name="Shape 76"/>
        <p:cNvGrpSpPr/>
        <p:nvPr/>
      </p:nvGrpSpPr>
      <p:grpSpPr>
        <a:xfrm>
          <a:off x="0" y="0"/>
          <a:ext cx="0" cy="0"/>
          <a:chOff x="0" y="0"/>
          <a:chExt cx="0" cy="0"/>
        </a:xfrm>
      </p:grpSpPr>
      <p:sp>
        <p:nvSpPr>
          <p:cNvPr id="77" name="Google Shape;77;p73"/>
          <p:cNvSpPr txBox="1"/>
          <p:nvPr>
            <p:ph idx="1" type="body"/>
          </p:nvPr>
        </p:nvSpPr>
        <p:spPr>
          <a:xfrm>
            <a:off x="323529" y="123478"/>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8" name="Google Shape;78;p73"/>
          <p:cNvSpPr/>
          <p:nvPr/>
        </p:nvSpPr>
        <p:spPr>
          <a:xfrm>
            <a:off x="354010" y="1131591"/>
            <a:ext cx="3560767" cy="5402561"/>
          </a:xfrm>
          <a:prstGeom prst="roundRect">
            <a:avLst>
              <a:gd fmla="val 3968"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79" name="Google Shape;79;p73"/>
          <p:cNvSpPr/>
          <p:nvPr/>
        </p:nvSpPr>
        <p:spPr>
          <a:xfrm>
            <a:off x="531933" y="1347500"/>
            <a:ext cx="153868" cy="5015200"/>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80" name="Google Shape;80;p73"/>
          <p:cNvSpPr/>
          <p:nvPr/>
        </p:nvSpPr>
        <p:spPr>
          <a:xfrm rot="5400000">
            <a:off x="3057177" y="1276653"/>
            <a:ext cx="685849" cy="685148"/>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81" name="Google Shape;81;p73"/>
          <p:cNvSpPr txBox="1"/>
          <p:nvPr/>
        </p:nvSpPr>
        <p:spPr>
          <a:xfrm>
            <a:off x="711704" y="1637214"/>
            <a:ext cx="2232248" cy="52322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82" name="Google Shape;82;p73"/>
          <p:cNvSpPr txBox="1"/>
          <p:nvPr/>
        </p:nvSpPr>
        <p:spPr>
          <a:xfrm>
            <a:off x="711704" y="2127463"/>
            <a:ext cx="2232248" cy="738664"/>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83" name="Google Shape;83;p73"/>
          <p:cNvSpPr txBox="1"/>
          <p:nvPr/>
        </p:nvSpPr>
        <p:spPr>
          <a:xfrm>
            <a:off x="721229" y="5808438"/>
            <a:ext cx="2232000" cy="30777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84" name="Google Shape;84;p73"/>
          <p:cNvSpPr txBox="1"/>
          <p:nvPr/>
        </p:nvSpPr>
        <p:spPr>
          <a:xfrm>
            <a:off x="721229" y="4450324"/>
            <a:ext cx="2717296" cy="138499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solidFill>
          <a:schemeClr val="accent4"/>
        </a:solid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Agenda slide layout">
  <p:cSld name="3_Agenda slide layout">
    <p:bg>
      <p:bgPr>
        <a:solidFill>
          <a:schemeClr val="accent4"/>
        </a:solidFill>
      </p:bgPr>
    </p:bg>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spTree>
      <p:nvGrpSpPr>
        <p:cNvPr id="16" name="Shape 16"/>
        <p:cNvGrpSpPr/>
        <p:nvPr/>
      </p:nvGrpSpPr>
      <p:grpSpPr>
        <a:xfrm>
          <a:off x="0" y="0"/>
          <a:ext cx="0" cy="0"/>
          <a:chOff x="0" y="0"/>
          <a:chExt cx="0" cy="0"/>
        </a:xfrm>
      </p:grpSpPr>
      <p:sp>
        <p:nvSpPr>
          <p:cNvPr id="17" name="Google Shape;17;p5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aam slide layout">
  <p:cSld name="4_Taam slide layout">
    <p:spTree>
      <p:nvGrpSpPr>
        <p:cNvPr id="18" name="Shape 18"/>
        <p:cNvGrpSpPr/>
        <p:nvPr/>
      </p:nvGrpSpPr>
      <p:grpSpPr>
        <a:xfrm>
          <a:off x="0" y="0"/>
          <a:ext cx="0" cy="0"/>
          <a:chOff x="0" y="0"/>
          <a:chExt cx="0" cy="0"/>
        </a:xfrm>
      </p:grpSpPr>
      <p:sp>
        <p:nvSpPr>
          <p:cNvPr id="19" name="Google Shape;19;p56"/>
          <p:cNvSpPr txBox="1"/>
          <p:nvPr>
            <p:ph idx="1" type="body"/>
          </p:nvPr>
        </p:nvSpPr>
        <p:spPr>
          <a:xfrm>
            <a:off x="3757603" y="339509"/>
            <a:ext cx="8139123" cy="72424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56"/>
          <p:cNvSpPr/>
          <p:nvPr/>
        </p:nvSpPr>
        <p:spPr>
          <a:xfrm>
            <a:off x="0" y="0"/>
            <a:ext cx="3305175" cy="6858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 name="Google Shape;21;p56"/>
          <p:cNvSpPr/>
          <p:nvPr>
            <p:ph idx="2" type="pic"/>
          </p:nvPr>
        </p:nvSpPr>
        <p:spPr>
          <a:xfrm>
            <a:off x="716587" y="1337925"/>
            <a:ext cx="1872000" cy="1872000"/>
          </a:xfrm>
          <a:prstGeom prst="ellipse">
            <a:avLst/>
          </a:prstGeom>
          <a:solidFill>
            <a:srgbClr val="F2F2F2"/>
          </a:solidFill>
          <a:ln>
            <a:noFill/>
          </a:ln>
        </p:spPr>
      </p:sp>
      <p:sp>
        <p:nvSpPr>
          <p:cNvPr id="22" name="Google Shape;22;p56"/>
          <p:cNvSpPr/>
          <p:nvPr>
            <p:ph idx="3" type="pic"/>
          </p:nvPr>
        </p:nvSpPr>
        <p:spPr>
          <a:xfrm>
            <a:off x="3870959" y="1413181"/>
            <a:ext cx="1645288" cy="1645288"/>
          </a:xfrm>
          <a:prstGeom prst="ellipse">
            <a:avLst/>
          </a:prstGeom>
          <a:solidFill>
            <a:srgbClr val="F2F2F2"/>
          </a:solidFill>
          <a:ln>
            <a:noFill/>
          </a:ln>
        </p:spPr>
      </p:sp>
      <p:sp>
        <p:nvSpPr>
          <p:cNvPr id="23" name="Google Shape;23;p56"/>
          <p:cNvSpPr/>
          <p:nvPr>
            <p:ph idx="4" type="pic"/>
          </p:nvPr>
        </p:nvSpPr>
        <p:spPr>
          <a:xfrm>
            <a:off x="6770685" y="1413181"/>
            <a:ext cx="1645288" cy="1645288"/>
          </a:xfrm>
          <a:prstGeom prst="ellipse">
            <a:avLst/>
          </a:prstGeom>
          <a:solidFill>
            <a:srgbClr val="F2F2F2"/>
          </a:solidFill>
          <a:ln>
            <a:noFill/>
          </a:ln>
        </p:spPr>
      </p:sp>
      <p:sp>
        <p:nvSpPr>
          <p:cNvPr id="24" name="Google Shape;24;p56"/>
          <p:cNvSpPr/>
          <p:nvPr>
            <p:ph idx="5" type="pic"/>
          </p:nvPr>
        </p:nvSpPr>
        <p:spPr>
          <a:xfrm>
            <a:off x="9670412" y="1413181"/>
            <a:ext cx="1645288" cy="1645288"/>
          </a:xfrm>
          <a:prstGeom prst="ellipse">
            <a:avLst/>
          </a:prstGeom>
          <a:solidFill>
            <a:srgbClr val="F2F2F2"/>
          </a:solidFill>
          <a:ln>
            <a:noFill/>
          </a:ln>
        </p:spPr>
      </p:sp>
      <p:sp>
        <p:nvSpPr>
          <p:cNvPr id="25" name="Google Shape;25;p56"/>
          <p:cNvSpPr/>
          <p:nvPr>
            <p:ph idx="6" type="pic"/>
          </p:nvPr>
        </p:nvSpPr>
        <p:spPr>
          <a:xfrm>
            <a:off x="3870959" y="4003981"/>
            <a:ext cx="1645288" cy="1645288"/>
          </a:xfrm>
          <a:prstGeom prst="ellipse">
            <a:avLst/>
          </a:prstGeom>
          <a:solidFill>
            <a:srgbClr val="F2F2F2"/>
          </a:solidFill>
          <a:ln>
            <a:noFill/>
          </a:ln>
        </p:spPr>
      </p:sp>
      <p:sp>
        <p:nvSpPr>
          <p:cNvPr id="26" name="Google Shape;26;p56"/>
          <p:cNvSpPr/>
          <p:nvPr>
            <p:ph idx="7" type="pic"/>
          </p:nvPr>
        </p:nvSpPr>
        <p:spPr>
          <a:xfrm>
            <a:off x="6770685" y="4003981"/>
            <a:ext cx="1645288" cy="1645288"/>
          </a:xfrm>
          <a:prstGeom prst="ellipse">
            <a:avLst/>
          </a:prstGeom>
          <a:solidFill>
            <a:srgbClr val="F2F2F2"/>
          </a:solidFill>
          <a:ln>
            <a:noFill/>
          </a:ln>
        </p:spPr>
      </p:sp>
      <p:sp>
        <p:nvSpPr>
          <p:cNvPr id="27" name="Google Shape;27;p56"/>
          <p:cNvSpPr/>
          <p:nvPr>
            <p:ph idx="8" type="pic"/>
          </p:nvPr>
        </p:nvSpPr>
        <p:spPr>
          <a:xfrm>
            <a:off x="9670412" y="4003981"/>
            <a:ext cx="1645288" cy="1645288"/>
          </a:xfrm>
          <a:prstGeom prst="ellipse">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spTree>
      <p:nvGrpSpPr>
        <p:cNvPr id="28" name="Shape 28"/>
        <p:cNvGrpSpPr/>
        <p:nvPr/>
      </p:nvGrpSpPr>
      <p:grpSpPr>
        <a:xfrm>
          <a:off x="0" y="0"/>
          <a:ext cx="0" cy="0"/>
          <a:chOff x="0" y="0"/>
          <a:chExt cx="0" cy="0"/>
        </a:xfrm>
      </p:grpSpPr>
      <p:sp>
        <p:nvSpPr>
          <p:cNvPr id="29" name="Google Shape;29;p57"/>
          <p:cNvSpPr/>
          <p:nvPr>
            <p:ph idx="2" type="pic"/>
          </p:nvPr>
        </p:nvSpPr>
        <p:spPr>
          <a:xfrm>
            <a:off x="0" y="-1"/>
            <a:ext cx="12192000" cy="3950899"/>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blipFill>
          <a:blip r:embed="rId2">
            <a:alphaModFix/>
          </a:blip>
          <a:stretch>
            <a:fillRect/>
          </a:stretch>
        </a:blipFill>
      </p:bgPr>
    </p:bg>
    <p:spTree>
      <p:nvGrpSpPr>
        <p:cNvPr id="30" name="Shape 3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spTree>
      <p:nvGrpSpPr>
        <p:cNvPr id="31" name="Shape 31"/>
        <p:cNvGrpSpPr/>
        <p:nvPr/>
      </p:nvGrpSpPr>
      <p:grpSpPr>
        <a:xfrm>
          <a:off x="0" y="0"/>
          <a:ext cx="0" cy="0"/>
          <a:chOff x="0" y="0"/>
          <a:chExt cx="0" cy="0"/>
        </a:xfrm>
      </p:grpSpPr>
      <p:sp>
        <p:nvSpPr>
          <p:cNvPr id="32" name="Google Shape;32;p59"/>
          <p:cNvSpPr/>
          <p:nvPr>
            <p:ph idx="2" type="pic"/>
          </p:nvPr>
        </p:nvSpPr>
        <p:spPr>
          <a:xfrm>
            <a:off x="2397589" y="548640"/>
            <a:ext cx="3696000" cy="3240000"/>
          </a:xfrm>
          <a:prstGeom prst="rect">
            <a:avLst/>
          </a:prstGeom>
          <a:solidFill>
            <a:srgbClr val="F2F2F2"/>
          </a:solidFill>
          <a:ln>
            <a:noFill/>
          </a:ln>
        </p:spPr>
      </p:sp>
      <p:sp>
        <p:nvSpPr>
          <p:cNvPr id="33" name="Google Shape;33;p59"/>
          <p:cNvSpPr/>
          <p:nvPr>
            <p:ph idx="3" type="pic"/>
          </p:nvPr>
        </p:nvSpPr>
        <p:spPr>
          <a:xfrm>
            <a:off x="6096917" y="548640"/>
            <a:ext cx="5136000" cy="3240000"/>
          </a:xfrm>
          <a:prstGeom prst="rect">
            <a:avLst/>
          </a:prstGeom>
          <a:solidFill>
            <a:srgbClr val="F2F2F2"/>
          </a:solidFill>
          <a:ln>
            <a:noFill/>
          </a:ln>
        </p:spPr>
      </p:sp>
      <p:sp>
        <p:nvSpPr>
          <p:cNvPr id="34" name="Google Shape;34;p59"/>
          <p:cNvSpPr/>
          <p:nvPr/>
        </p:nvSpPr>
        <p:spPr>
          <a:xfrm>
            <a:off x="0" y="548640"/>
            <a:ext cx="2397589" cy="324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 name="Google Shape;35;p59"/>
          <p:cNvSpPr/>
          <p:nvPr/>
        </p:nvSpPr>
        <p:spPr>
          <a:xfrm>
            <a:off x="11226800" y="548640"/>
            <a:ext cx="965200" cy="32400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theme" Target="../theme/theme3.xml"/><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slideLayout" Target="../slideLayouts/slideLayout22.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 name="Shape 12"/>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1196107" y="2752005"/>
            <a:ext cx="4777200" cy="1569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Intermediate Assignment</a:t>
            </a:r>
            <a:endParaRPr b="1" sz="48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178bcd22c6a_4_0"/>
          <p:cNvSpPr txBox="1"/>
          <p:nvPr/>
        </p:nvSpPr>
        <p:spPr>
          <a:xfrm>
            <a:off x="3933700" y="1549963"/>
            <a:ext cx="6587400" cy="45978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Users who are 33 years old tend to invest more than other ages. Likewise, with other users in the adult age group (26-35 years). Although the users of this application are not dominated by users of adult age but are dominated by the adolescent age group. This can be influenced by incomes that increase with age</a:t>
            </a:r>
            <a:endParaRPr sz="1800">
              <a:solidFill>
                <a:schemeClr val="dk1"/>
              </a:solidFill>
              <a:highlight>
                <a:srgbClr val="FFFFFE"/>
              </a:highlight>
            </a:endParaRPr>
          </a:p>
          <a:p>
            <a:pPr indent="0" lvl="0" marL="0" rtl="0" algn="just">
              <a:lnSpc>
                <a:spcPct val="135714"/>
              </a:lnSpc>
              <a:spcBef>
                <a:spcPts val="0"/>
              </a:spcBef>
              <a:spcAft>
                <a:spcPts val="0"/>
              </a:spcAft>
              <a:buNone/>
            </a:pPr>
            <a:r>
              <a:t/>
            </a:r>
            <a:endParaRPr sz="1800">
              <a:solidFill>
                <a:schemeClr val="dk1"/>
              </a:solidFill>
              <a:highlight>
                <a:srgbClr val="FFFFFE"/>
              </a:highlight>
            </a:endParaRPr>
          </a:p>
          <a:p>
            <a:pPr indent="0" lvl="0" marL="0" rtl="0" algn="just">
              <a:lnSpc>
                <a:spcPct val="135714"/>
              </a:lnSpc>
              <a:spcBef>
                <a:spcPts val="0"/>
              </a:spcBef>
              <a:spcAft>
                <a:spcPts val="0"/>
              </a:spcAft>
              <a:buNone/>
            </a:pPr>
            <a:r>
              <a:rPr lang="en-US" sz="1800">
                <a:solidFill>
                  <a:schemeClr val="dk1"/>
                </a:solidFill>
                <a:highlight>
                  <a:srgbClr val="FFFFFE"/>
                </a:highlight>
              </a:rPr>
              <a:t>Suggestion: It is necessary to carry out a campaign focused on adult age-group users to invest. The campaign can be in the form of sending a newsletter about the importance of investing and advice related to investment. Ideally, people should invest 20% of their income</a:t>
            </a:r>
            <a:endParaRPr sz="1800">
              <a:solidFill>
                <a:schemeClr val="dk1"/>
              </a:solidFill>
              <a:highlight>
                <a:srgbClr val="FFFFFE"/>
              </a:highlight>
            </a:endParaRPr>
          </a:p>
        </p:txBody>
      </p:sp>
      <p:sp>
        <p:nvSpPr>
          <p:cNvPr id="148" name="Google Shape;148;g178bcd22c6a_4_0"/>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Age</a:t>
            </a:r>
            <a:endParaRPr b="1" sz="3600"/>
          </a:p>
        </p:txBody>
      </p:sp>
      <p:pic>
        <p:nvPicPr>
          <p:cNvPr id="149" name="Google Shape;149;g178bcd22c6a_4_0"/>
          <p:cNvPicPr preferRelativeResize="0"/>
          <p:nvPr/>
        </p:nvPicPr>
        <p:blipFill>
          <a:blip r:embed="rId3">
            <a:alphaModFix/>
          </a:blip>
          <a:stretch>
            <a:fillRect/>
          </a:stretch>
        </p:blipFill>
        <p:spPr>
          <a:xfrm>
            <a:off x="1540125" y="934488"/>
            <a:ext cx="1896925" cy="5828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178bcd22c6a_4_10"/>
          <p:cNvSpPr txBox="1"/>
          <p:nvPr/>
        </p:nvSpPr>
        <p:spPr>
          <a:xfrm>
            <a:off x="5079375" y="1990000"/>
            <a:ext cx="5554500" cy="3093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People who worked as IRT invested more than any other job. Although the users of this application are dominated by students and private workers. </a:t>
            </a:r>
            <a:r>
              <a:rPr lang="en-US" sz="1800">
                <a:solidFill>
                  <a:schemeClr val="dk1"/>
                </a:solidFill>
                <a:highlight>
                  <a:srgbClr val="FFFFFE"/>
                </a:highlight>
              </a:rPr>
              <a:t>This can be influenced by incomes. </a:t>
            </a:r>
            <a:endParaRPr sz="1800">
              <a:solidFill>
                <a:schemeClr val="dk1"/>
              </a:solidFill>
              <a:highlight>
                <a:srgbClr val="FFFFFE"/>
              </a:highlight>
            </a:endParaRPr>
          </a:p>
          <a:p>
            <a:pPr indent="0" lvl="0" marL="0" rtl="0" algn="just">
              <a:lnSpc>
                <a:spcPct val="135714"/>
              </a:lnSpc>
              <a:spcBef>
                <a:spcPts val="0"/>
              </a:spcBef>
              <a:spcAft>
                <a:spcPts val="0"/>
              </a:spcAft>
              <a:buNone/>
            </a:pPr>
            <a:r>
              <a:t/>
            </a:r>
            <a:endParaRPr sz="1800">
              <a:solidFill>
                <a:schemeClr val="dk1"/>
              </a:solidFill>
              <a:highlight>
                <a:srgbClr val="FFFFFE"/>
              </a:highlight>
            </a:endParaRPr>
          </a:p>
          <a:p>
            <a:pPr indent="0" lvl="0" marL="0" rtl="0" algn="just">
              <a:lnSpc>
                <a:spcPct val="135714"/>
              </a:lnSpc>
              <a:spcBef>
                <a:spcPts val="0"/>
              </a:spcBef>
              <a:spcAft>
                <a:spcPts val="0"/>
              </a:spcAft>
              <a:buNone/>
            </a:pPr>
            <a:r>
              <a:rPr lang="en-US" sz="1800">
                <a:solidFill>
                  <a:schemeClr val="dk1"/>
                </a:solidFill>
                <a:highlight>
                  <a:srgbClr val="FFFFFE"/>
                </a:highlight>
              </a:rPr>
              <a:t>Although housewives do not work, the income used for investment is estimated to be from their husband or family</a:t>
            </a:r>
            <a:endParaRPr sz="1800">
              <a:solidFill>
                <a:schemeClr val="dk1"/>
              </a:solidFill>
              <a:highlight>
                <a:srgbClr val="FFFFFE"/>
              </a:highlight>
            </a:endParaRPr>
          </a:p>
        </p:txBody>
      </p:sp>
      <p:sp>
        <p:nvSpPr>
          <p:cNvPr id="155" name="Google Shape;155;g178bcd22c6a_4_10"/>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Occupation</a:t>
            </a:r>
            <a:endParaRPr b="1" sz="3600"/>
          </a:p>
        </p:txBody>
      </p:sp>
      <p:pic>
        <p:nvPicPr>
          <p:cNvPr id="156" name="Google Shape;156;g178bcd22c6a_4_10"/>
          <p:cNvPicPr preferRelativeResize="0"/>
          <p:nvPr/>
        </p:nvPicPr>
        <p:blipFill>
          <a:blip r:embed="rId3">
            <a:alphaModFix/>
          </a:blip>
          <a:stretch>
            <a:fillRect/>
          </a:stretch>
        </p:blipFill>
        <p:spPr>
          <a:xfrm>
            <a:off x="1007650" y="2232650"/>
            <a:ext cx="3397625" cy="260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178bcd22c6a_4_18"/>
          <p:cNvSpPr txBox="1"/>
          <p:nvPr/>
        </p:nvSpPr>
        <p:spPr>
          <a:xfrm>
            <a:off x="419550" y="2634150"/>
            <a:ext cx="10537200" cy="27177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The table shows that female invest more than men. Even though male dominate the users of this application</a:t>
            </a:r>
            <a:endParaRPr sz="1800">
              <a:solidFill>
                <a:schemeClr val="dk1"/>
              </a:solidFill>
              <a:highlight>
                <a:srgbClr val="FFFFFE"/>
              </a:highlight>
            </a:endParaRPr>
          </a:p>
          <a:p>
            <a:pPr indent="0" lvl="0" marL="0" rtl="0" algn="just">
              <a:lnSpc>
                <a:spcPct val="135714"/>
              </a:lnSpc>
              <a:spcBef>
                <a:spcPts val="0"/>
              </a:spcBef>
              <a:spcAft>
                <a:spcPts val="0"/>
              </a:spcAft>
              <a:buNone/>
            </a:pPr>
            <a:r>
              <a:t/>
            </a:r>
            <a:endParaRPr sz="1800">
              <a:solidFill>
                <a:schemeClr val="dk1"/>
              </a:solidFill>
              <a:highlight>
                <a:srgbClr val="FFFFFE"/>
              </a:highlight>
            </a:endParaRPr>
          </a:p>
          <a:p>
            <a:pPr indent="0" lvl="0" marL="0" rtl="0" algn="just">
              <a:lnSpc>
                <a:spcPct val="135714"/>
              </a:lnSpc>
              <a:spcBef>
                <a:spcPts val="0"/>
              </a:spcBef>
              <a:spcAft>
                <a:spcPts val="0"/>
              </a:spcAft>
              <a:buNone/>
            </a:pPr>
            <a:r>
              <a:rPr lang="en-US" sz="1800">
                <a:solidFill>
                  <a:schemeClr val="dk1"/>
                </a:solidFill>
                <a:highlight>
                  <a:srgbClr val="FFFFFE"/>
                </a:highlight>
              </a:rPr>
              <a:t>Suggestion: According to research, it is stated that males than females make more investments. This condition is different from the users of this application. Therefore, it can be assumed that we can still attract more male users, so it is necessary to carry out a campaign focused on attracting male users to invest</a:t>
            </a:r>
            <a:endParaRPr sz="1800">
              <a:solidFill>
                <a:schemeClr val="dk1"/>
              </a:solidFill>
              <a:highlight>
                <a:srgbClr val="FFFFFE"/>
              </a:highlight>
            </a:endParaRPr>
          </a:p>
        </p:txBody>
      </p:sp>
      <p:sp>
        <p:nvSpPr>
          <p:cNvPr id="162" name="Google Shape;162;g178bcd22c6a_4_18"/>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Gender</a:t>
            </a:r>
            <a:endParaRPr b="1" sz="3600"/>
          </a:p>
        </p:txBody>
      </p:sp>
      <p:pic>
        <p:nvPicPr>
          <p:cNvPr id="163" name="Google Shape;163;g178bcd22c6a_4_18"/>
          <p:cNvPicPr preferRelativeResize="0"/>
          <p:nvPr/>
        </p:nvPicPr>
        <p:blipFill>
          <a:blip r:embed="rId3">
            <a:alphaModFix/>
          </a:blip>
          <a:stretch>
            <a:fillRect/>
          </a:stretch>
        </p:blipFill>
        <p:spPr>
          <a:xfrm>
            <a:off x="419550" y="1909950"/>
            <a:ext cx="3601935" cy="724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78bcd22c6a_4_28"/>
          <p:cNvSpPr txBox="1"/>
          <p:nvPr/>
        </p:nvSpPr>
        <p:spPr>
          <a:xfrm>
            <a:off x="419550" y="3650725"/>
            <a:ext cx="10537200" cy="12138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Users with earnings Rp 500 million - 1 billion invest more than users with other incomes. This condition tends to be theoretically appropriate. Where the higher the income, the higher the investment will also be</a:t>
            </a:r>
            <a:endParaRPr sz="1800">
              <a:solidFill>
                <a:schemeClr val="dk1"/>
              </a:solidFill>
              <a:highlight>
                <a:srgbClr val="FFFFFE"/>
              </a:highlight>
            </a:endParaRPr>
          </a:p>
        </p:txBody>
      </p:sp>
      <p:sp>
        <p:nvSpPr>
          <p:cNvPr id="169" name="Google Shape;169;g178bcd22c6a_4_28"/>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Income</a:t>
            </a:r>
            <a:endParaRPr b="1" sz="3600"/>
          </a:p>
        </p:txBody>
      </p:sp>
      <p:pic>
        <p:nvPicPr>
          <p:cNvPr id="170" name="Google Shape;170;g178bcd22c6a_4_28"/>
          <p:cNvPicPr preferRelativeResize="0"/>
          <p:nvPr/>
        </p:nvPicPr>
        <p:blipFill>
          <a:blip r:embed="rId3">
            <a:alphaModFix/>
          </a:blip>
          <a:stretch>
            <a:fillRect/>
          </a:stretch>
        </p:blipFill>
        <p:spPr>
          <a:xfrm>
            <a:off x="3361388" y="1795950"/>
            <a:ext cx="4653516" cy="1741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18370cef8c7_0_0"/>
          <p:cNvSpPr txBox="1"/>
          <p:nvPr/>
        </p:nvSpPr>
        <p:spPr>
          <a:xfrm>
            <a:off x="5189575" y="2324900"/>
            <a:ext cx="3530100" cy="83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There is increasing profit by month. It shows good results</a:t>
            </a:r>
            <a:endParaRPr sz="1800">
              <a:solidFill>
                <a:schemeClr val="dk1"/>
              </a:solidFill>
              <a:highlight>
                <a:srgbClr val="FFFFFE"/>
              </a:highlight>
            </a:endParaRPr>
          </a:p>
        </p:txBody>
      </p:sp>
      <p:sp>
        <p:nvSpPr>
          <p:cNvPr id="176" name="Google Shape;176;g18370cef8c7_0_0"/>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Profit per month</a:t>
            </a:r>
            <a:endParaRPr b="1" sz="3600"/>
          </a:p>
        </p:txBody>
      </p:sp>
      <p:pic>
        <p:nvPicPr>
          <p:cNvPr id="177" name="Google Shape;177;g18370cef8c7_0_0"/>
          <p:cNvPicPr preferRelativeResize="0"/>
          <p:nvPr/>
        </p:nvPicPr>
        <p:blipFill>
          <a:blip r:embed="rId3">
            <a:alphaModFix/>
          </a:blip>
          <a:stretch>
            <a:fillRect/>
          </a:stretch>
        </p:blipFill>
        <p:spPr>
          <a:xfrm>
            <a:off x="1083725" y="1950749"/>
            <a:ext cx="3750850" cy="1586200"/>
          </a:xfrm>
          <a:prstGeom prst="rect">
            <a:avLst/>
          </a:prstGeom>
          <a:noFill/>
          <a:ln>
            <a:noFill/>
          </a:ln>
        </p:spPr>
      </p:pic>
      <p:pic>
        <p:nvPicPr>
          <p:cNvPr id="178" name="Google Shape;178;g18370cef8c7_0_0"/>
          <p:cNvPicPr preferRelativeResize="0"/>
          <p:nvPr/>
        </p:nvPicPr>
        <p:blipFill>
          <a:blip r:embed="rId4">
            <a:alphaModFix/>
          </a:blip>
          <a:stretch>
            <a:fillRect/>
          </a:stretch>
        </p:blipFill>
        <p:spPr>
          <a:xfrm>
            <a:off x="729750" y="4012400"/>
            <a:ext cx="7989830" cy="2440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178bcd22c6a_4_53"/>
          <p:cNvSpPr/>
          <p:nvPr/>
        </p:nvSpPr>
        <p:spPr>
          <a:xfrm>
            <a:off x="795150" y="1334350"/>
            <a:ext cx="10601700" cy="440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178bcd22c6a_4_53"/>
          <p:cNvSpPr txBox="1"/>
          <p:nvPr/>
        </p:nvSpPr>
        <p:spPr>
          <a:xfrm>
            <a:off x="1289550" y="1836100"/>
            <a:ext cx="9612900" cy="3401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900"/>
              <a:t>One of the problems with the condition is the lack of users in the adult age group. In contrast, it can be assumed that users of the adult age group will invest more than other age groups, so we need to carry out a campaign focused on the adult age group. The high number of adolescent users is estimated to be due to the robo-investing feature so that adolescent users feel more courageous and safe to invest. And adult age group prefers using other applications. From this, we need to check the application, what causes the user to choose other competitor applications to invest in than our application.</a:t>
            </a:r>
            <a:endParaRPr sz="1900"/>
          </a:p>
          <a:p>
            <a:pPr indent="0" lvl="0" marL="0" rtl="0" algn="just">
              <a:spcBef>
                <a:spcPts val="0"/>
              </a:spcBef>
              <a:spcAft>
                <a:spcPts val="0"/>
              </a:spcAft>
              <a:buNone/>
            </a:pPr>
            <a:r>
              <a:t/>
            </a:r>
            <a:endParaRPr sz="1900"/>
          </a:p>
          <a:p>
            <a:pPr indent="0" lvl="0" marL="0" rtl="0" algn="just">
              <a:spcBef>
                <a:spcPts val="0"/>
              </a:spcBef>
              <a:spcAft>
                <a:spcPts val="0"/>
              </a:spcAft>
              <a:buNone/>
            </a:pPr>
            <a:r>
              <a:rPr lang="en-US" sz="1900"/>
              <a:t>Therefore while conducting a campaign that focuses on attracting adult age group users, we need to maintain highlighting the robo-investing feature</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819871db2b_0_11"/>
          <p:cNvSpPr txBox="1"/>
          <p:nvPr/>
        </p:nvSpPr>
        <p:spPr>
          <a:xfrm>
            <a:off x="1196107" y="2752005"/>
            <a:ext cx="47772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Milestone 2</a:t>
            </a:r>
            <a:endParaRPr b="1" sz="4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1819871db2b_0_19"/>
          <p:cNvPicPr preferRelativeResize="0"/>
          <p:nvPr/>
        </p:nvPicPr>
        <p:blipFill>
          <a:blip r:embed="rId3">
            <a:alphaModFix/>
          </a:blip>
          <a:stretch>
            <a:fillRect/>
          </a:stretch>
        </p:blipFill>
        <p:spPr>
          <a:xfrm>
            <a:off x="3705050" y="862350"/>
            <a:ext cx="5557275" cy="3986100"/>
          </a:xfrm>
          <a:prstGeom prst="rect">
            <a:avLst/>
          </a:prstGeom>
          <a:noFill/>
          <a:ln>
            <a:noFill/>
          </a:ln>
        </p:spPr>
      </p:pic>
      <p:sp>
        <p:nvSpPr>
          <p:cNvPr id="196" name="Google Shape;196;g1819871db2b_0_19"/>
          <p:cNvSpPr txBox="1"/>
          <p:nvPr/>
        </p:nvSpPr>
        <p:spPr>
          <a:xfrm>
            <a:off x="4289202" y="4937725"/>
            <a:ext cx="4973100" cy="12138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This is raw data before clustering. We can tell that there are some outliers, and users tend to stack on 1 cluster</a:t>
            </a:r>
            <a:endParaRPr sz="1800">
              <a:solidFill>
                <a:schemeClr val="dk1"/>
              </a:solidFill>
              <a:highlight>
                <a:srgbClr val="FFFFFE"/>
              </a:highlight>
            </a:endParaRPr>
          </a:p>
        </p:txBody>
      </p:sp>
      <p:sp>
        <p:nvSpPr>
          <p:cNvPr id="197" name="Google Shape;197;g1819871db2b_0_19"/>
          <p:cNvSpPr txBox="1"/>
          <p:nvPr/>
        </p:nvSpPr>
        <p:spPr>
          <a:xfrm>
            <a:off x="200850" y="3105750"/>
            <a:ext cx="276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Income and total profit</a:t>
            </a:r>
            <a:endParaRPr b="1" sz="3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1819871db2b_0_37"/>
          <p:cNvSpPr txBox="1"/>
          <p:nvPr/>
        </p:nvSpPr>
        <p:spPr>
          <a:xfrm>
            <a:off x="7697100" y="378000"/>
            <a:ext cx="4416900" cy="61020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We use both elbow method and silhouette analysis. From the two methods above, we know there is only 1 cluster. People with high incomes also have big profits in investing and vice versa. From EDA, it can be known that most users of this application have low incomes. We recommend campaign to focus on people who got low profits, although they might lack income. We should highlight the robo-investing feature so that people can profit significantly with minimum effort. We also need to maintain the app so that people who make big profits can feel comfortable using our app </a:t>
            </a:r>
            <a:endParaRPr sz="1800">
              <a:solidFill>
                <a:schemeClr val="dk1"/>
              </a:solidFill>
              <a:highlight>
                <a:srgbClr val="FFFFFE"/>
              </a:highlight>
            </a:endParaRPr>
          </a:p>
        </p:txBody>
      </p:sp>
      <p:pic>
        <p:nvPicPr>
          <p:cNvPr id="204" name="Google Shape;204;g1819871db2b_0_37"/>
          <p:cNvPicPr preferRelativeResize="0"/>
          <p:nvPr/>
        </p:nvPicPr>
        <p:blipFill>
          <a:blip r:embed="rId3">
            <a:alphaModFix/>
          </a:blip>
          <a:stretch>
            <a:fillRect/>
          </a:stretch>
        </p:blipFill>
        <p:spPr>
          <a:xfrm>
            <a:off x="325400" y="145400"/>
            <a:ext cx="5994232" cy="3149500"/>
          </a:xfrm>
          <a:prstGeom prst="rect">
            <a:avLst/>
          </a:prstGeom>
          <a:noFill/>
          <a:ln>
            <a:noFill/>
          </a:ln>
        </p:spPr>
      </p:pic>
      <p:pic>
        <p:nvPicPr>
          <p:cNvPr id="205" name="Google Shape;205;g1819871db2b_0_37"/>
          <p:cNvPicPr preferRelativeResize="0"/>
          <p:nvPr/>
        </p:nvPicPr>
        <p:blipFill>
          <a:blip r:embed="rId4">
            <a:alphaModFix/>
          </a:blip>
          <a:stretch>
            <a:fillRect/>
          </a:stretch>
        </p:blipFill>
        <p:spPr>
          <a:xfrm>
            <a:off x="442850" y="3294900"/>
            <a:ext cx="7064215" cy="32583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1836991c980_0_1"/>
          <p:cNvSpPr txBox="1"/>
          <p:nvPr/>
        </p:nvSpPr>
        <p:spPr>
          <a:xfrm>
            <a:off x="4775554" y="4794100"/>
            <a:ext cx="5083800" cy="837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Clr>
                <a:schemeClr val="dk1"/>
              </a:buClr>
              <a:buSzPts val="1100"/>
              <a:buFont typeface="Arial"/>
              <a:buNone/>
            </a:pPr>
            <a:r>
              <a:rPr lang="en-US" sz="1800">
                <a:solidFill>
                  <a:schemeClr val="dk1"/>
                </a:solidFill>
                <a:highlight>
                  <a:srgbClr val="FFFFFE"/>
                </a:highlight>
              </a:rPr>
              <a:t>This is raw data before clustering. We can tell that there are some outliers</a:t>
            </a:r>
            <a:endParaRPr sz="1800">
              <a:solidFill>
                <a:schemeClr val="dk1"/>
              </a:solidFill>
              <a:highlight>
                <a:srgbClr val="FFFFFE"/>
              </a:highlight>
            </a:endParaRPr>
          </a:p>
        </p:txBody>
      </p:sp>
      <p:sp>
        <p:nvSpPr>
          <p:cNvPr id="211" name="Google Shape;211;g1836991c980_0_1"/>
          <p:cNvSpPr txBox="1"/>
          <p:nvPr/>
        </p:nvSpPr>
        <p:spPr>
          <a:xfrm>
            <a:off x="200850" y="3105750"/>
            <a:ext cx="276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User</a:t>
            </a:r>
            <a:r>
              <a:rPr b="1" lang="en-US" sz="3000">
                <a:solidFill>
                  <a:schemeClr val="dk1"/>
                </a:solidFill>
              </a:rPr>
              <a:t> and total profit</a:t>
            </a:r>
            <a:endParaRPr b="1" sz="3000"/>
          </a:p>
        </p:txBody>
      </p:sp>
      <p:pic>
        <p:nvPicPr>
          <p:cNvPr id="212" name="Google Shape;212;g1836991c980_0_1"/>
          <p:cNvPicPr preferRelativeResize="0"/>
          <p:nvPr/>
        </p:nvPicPr>
        <p:blipFill>
          <a:blip r:embed="rId3">
            <a:alphaModFix/>
          </a:blip>
          <a:stretch>
            <a:fillRect/>
          </a:stretch>
        </p:blipFill>
        <p:spPr>
          <a:xfrm>
            <a:off x="4053302" y="630025"/>
            <a:ext cx="5902900" cy="4164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5"/>
          <p:cNvSpPr txBox="1"/>
          <p:nvPr/>
        </p:nvSpPr>
        <p:spPr>
          <a:xfrm>
            <a:off x="3574325" y="5889775"/>
            <a:ext cx="8358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Link: </a:t>
            </a:r>
            <a:r>
              <a:rPr b="1" lang="en-US"/>
              <a:t>https://colab.research.google.com/drive/1WLg4l5vmdxKjl1iQMenZfrpsAys-2nh3?usp=sharing</a:t>
            </a:r>
            <a:endParaRPr b="1"/>
          </a:p>
        </p:txBody>
      </p:sp>
      <p:sp>
        <p:nvSpPr>
          <p:cNvPr id="95" name="Google Shape;95;p5"/>
          <p:cNvSpPr txBox="1"/>
          <p:nvPr/>
        </p:nvSpPr>
        <p:spPr>
          <a:xfrm>
            <a:off x="3662975" y="733275"/>
            <a:ext cx="8181300" cy="4597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800">
                <a:solidFill>
                  <a:schemeClr val="dk1"/>
                </a:solidFill>
                <a:highlight>
                  <a:srgbClr val="FFFFFE"/>
                </a:highlight>
              </a:rPr>
              <a:t>Import File</a:t>
            </a:r>
            <a:endParaRPr sz="1800">
              <a:solidFill>
                <a:schemeClr val="dk1"/>
              </a:solidFill>
              <a:highlight>
                <a:srgbClr val="FFFFFE"/>
              </a:highlight>
            </a:endParaRPr>
          </a:p>
          <a:p>
            <a:pPr indent="0" lvl="0" marL="0" rtl="0" algn="l">
              <a:lnSpc>
                <a:spcPct val="135714"/>
              </a:lnSpc>
              <a:spcBef>
                <a:spcPts val="0"/>
              </a:spcBef>
              <a:spcAft>
                <a:spcPts val="0"/>
              </a:spcAft>
              <a:buNone/>
            </a:pPr>
            <a:r>
              <a:rPr lang="en-US" sz="1800">
                <a:solidFill>
                  <a:schemeClr val="dk1"/>
                </a:solidFill>
                <a:highlight>
                  <a:srgbClr val="FFFFFE"/>
                </a:highlight>
              </a:rPr>
              <a:t>(There are two files that needed to be uploaded in google collab, “user” and “daily user”)</a:t>
            </a:r>
            <a:endParaRPr sz="1800">
              <a:solidFill>
                <a:schemeClr val="dk1"/>
              </a:solidFill>
              <a:highlight>
                <a:srgbClr val="FFFFFE"/>
              </a:highlight>
            </a:endParaRPr>
          </a:p>
          <a:p>
            <a:pPr indent="0" lvl="0" marL="0" rtl="0" algn="l">
              <a:lnSpc>
                <a:spcPct val="135714"/>
              </a:lnSpc>
              <a:spcBef>
                <a:spcPts val="0"/>
              </a:spcBef>
              <a:spcAft>
                <a:spcPts val="0"/>
              </a:spcAft>
              <a:buNone/>
            </a:pPr>
            <a:r>
              <a:t/>
            </a:r>
            <a:endParaRPr sz="1800">
              <a:solidFill>
                <a:schemeClr val="dk1"/>
              </a:solidFill>
              <a:highlight>
                <a:srgbClr val="FFFFFE"/>
              </a:highlight>
            </a:endParaRPr>
          </a:p>
          <a:p>
            <a:pPr indent="-342900" lvl="0" marL="457200" rtl="0" algn="l">
              <a:lnSpc>
                <a:spcPct val="135714"/>
              </a:lnSpc>
              <a:spcBef>
                <a:spcPts val="0"/>
              </a:spcBef>
              <a:spcAft>
                <a:spcPts val="0"/>
              </a:spcAft>
              <a:buSzPts val="1800"/>
              <a:buAutoNum type="arabicParenR"/>
            </a:pPr>
            <a:r>
              <a:rPr lang="en-US" sz="1800">
                <a:solidFill>
                  <a:schemeClr val="dk1"/>
                </a:solidFill>
                <a:highlight>
                  <a:srgbClr val="FFFFFE"/>
                </a:highlight>
              </a:rPr>
              <a:t>sheet_user = </a:t>
            </a:r>
            <a:r>
              <a:rPr lang="en-US" sz="1800">
                <a:solidFill>
                  <a:srgbClr val="A31515"/>
                </a:solidFill>
                <a:highlight>
                  <a:srgbClr val="FFFFFE"/>
                </a:highlight>
              </a:rPr>
              <a:t>'https://docs.google.com/spreadsheets/d/1VteJSz1c1SgrXshJ_Q9d3t4KKvQSTU68ba_6zh-cd0M/edit#gid=269959454'</a:t>
            </a:r>
            <a:endParaRPr sz="1800">
              <a:solidFill>
                <a:srgbClr val="A31515"/>
              </a:solidFill>
              <a:highlight>
                <a:srgbClr val="FFFFFE"/>
              </a:highlight>
            </a:endParaRPr>
          </a:p>
          <a:p>
            <a:pPr indent="0" lvl="0" marL="0" rtl="0" algn="l">
              <a:lnSpc>
                <a:spcPct val="135714"/>
              </a:lnSpc>
              <a:spcBef>
                <a:spcPts val="0"/>
              </a:spcBef>
              <a:spcAft>
                <a:spcPts val="0"/>
              </a:spcAft>
              <a:buClr>
                <a:schemeClr val="dk1"/>
              </a:buClr>
              <a:buSzPts val="1100"/>
              <a:buFont typeface="Arial"/>
              <a:buNone/>
            </a:pPr>
            <a:r>
              <a:t/>
            </a:r>
            <a:endParaRPr sz="1800">
              <a:solidFill>
                <a:srgbClr val="A31515"/>
              </a:solidFill>
              <a:highlight>
                <a:srgbClr val="FFFFFE"/>
              </a:highlight>
            </a:endParaRPr>
          </a:p>
          <a:p>
            <a:pPr indent="-342900" lvl="0" marL="457200" rtl="0" algn="l">
              <a:lnSpc>
                <a:spcPct val="135714"/>
              </a:lnSpc>
              <a:spcBef>
                <a:spcPts val="0"/>
              </a:spcBef>
              <a:spcAft>
                <a:spcPts val="0"/>
              </a:spcAft>
              <a:buSzPts val="1800"/>
              <a:buAutoNum type="arabicParenR"/>
            </a:pPr>
            <a:r>
              <a:rPr lang="en-US" sz="1800">
                <a:solidFill>
                  <a:schemeClr val="dk1"/>
                </a:solidFill>
                <a:highlight>
                  <a:srgbClr val="FFFFFE"/>
                </a:highlight>
              </a:rPr>
              <a:t>sheet_daily_user = </a:t>
            </a:r>
            <a:r>
              <a:rPr lang="en-US" sz="1800">
                <a:solidFill>
                  <a:srgbClr val="A31515"/>
                </a:solidFill>
                <a:highlight>
                  <a:srgbClr val="FFFFFE"/>
                </a:highlight>
              </a:rPr>
              <a:t>'https://docs.google.com/spreadsheets/d/1CkErQmS0Pk8ZG9i-sTu5ucSr8U7SKDpFFjKGE5lbPrE/edit#gid=1016084643'</a:t>
            </a:r>
            <a:endParaRPr sz="1800">
              <a:solidFill>
                <a:srgbClr val="A31515"/>
              </a:solidFill>
              <a:highlight>
                <a:srgbClr val="FFFFFE"/>
              </a:highlight>
            </a:endParaRPr>
          </a:p>
          <a:p>
            <a:pPr indent="0" lvl="0" marL="0" rtl="0" algn="l">
              <a:spcBef>
                <a:spcPts val="0"/>
              </a:spcBef>
              <a:spcAft>
                <a:spcPts val="0"/>
              </a:spcAft>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836991c980_0_8"/>
          <p:cNvSpPr txBox="1"/>
          <p:nvPr/>
        </p:nvSpPr>
        <p:spPr>
          <a:xfrm>
            <a:off x="8165025" y="862000"/>
            <a:ext cx="3614700" cy="53499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We use both elbow method and silhouette analysis. From the two methods above, we know that there are 2 clusters. Users who have big profits in investing and those who have low profits in investing. Users who get low profits are more than those who have big profits. </a:t>
            </a:r>
            <a:r>
              <a:rPr lang="en-US" sz="1800">
                <a:solidFill>
                  <a:schemeClr val="dk1"/>
                </a:solidFill>
                <a:highlight>
                  <a:srgbClr val="FFFFFE"/>
                </a:highlight>
              </a:rPr>
              <a:t>We recommend campaign to use and how to use the robo-investing feature so that people can profit significantly with minimum effort and their investing will be more secure</a:t>
            </a:r>
            <a:endParaRPr sz="1800">
              <a:solidFill>
                <a:schemeClr val="dk1"/>
              </a:solidFill>
              <a:highlight>
                <a:srgbClr val="FFFFFE"/>
              </a:highlight>
            </a:endParaRPr>
          </a:p>
        </p:txBody>
      </p:sp>
      <p:pic>
        <p:nvPicPr>
          <p:cNvPr id="219" name="Google Shape;219;g1836991c980_0_8"/>
          <p:cNvPicPr preferRelativeResize="0"/>
          <p:nvPr/>
        </p:nvPicPr>
        <p:blipFill>
          <a:blip r:embed="rId3">
            <a:alphaModFix/>
          </a:blip>
          <a:stretch>
            <a:fillRect/>
          </a:stretch>
        </p:blipFill>
        <p:spPr>
          <a:xfrm>
            <a:off x="588100" y="114750"/>
            <a:ext cx="6201299" cy="3258300"/>
          </a:xfrm>
          <a:prstGeom prst="rect">
            <a:avLst/>
          </a:prstGeom>
          <a:noFill/>
          <a:ln>
            <a:noFill/>
          </a:ln>
        </p:spPr>
      </p:pic>
      <p:pic>
        <p:nvPicPr>
          <p:cNvPr id="220" name="Google Shape;220;g1836991c980_0_8"/>
          <p:cNvPicPr preferRelativeResize="0"/>
          <p:nvPr/>
        </p:nvPicPr>
        <p:blipFill>
          <a:blip r:embed="rId4">
            <a:alphaModFix/>
          </a:blip>
          <a:stretch>
            <a:fillRect/>
          </a:stretch>
        </p:blipFill>
        <p:spPr>
          <a:xfrm>
            <a:off x="765575" y="3536950"/>
            <a:ext cx="6894779" cy="31801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819871db2b_0_7"/>
          <p:cNvSpPr txBox="1"/>
          <p:nvPr/>
        </p:nvSpPr>
        <p:spPr>
          <a:xfrm>
            <a:off x="1196107" y="2752005"/>
            <a:ext cx="47772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Milestone 1</a:t>
            </a:r>
            <a:endParaRPr b="1" sz="48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77849ae8ca_0_17"/>
          <p:cNvSpPr/>
          <p:nvPr/>
        </p:nvSpPr>
        <p:spPr>
          <a:xfrm>
            <a:off x="-125" y="1290925"/>
            <a:ext cx="12192000" cy="4695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07" name="Google Shape;107;g177849ae8ca_0_17"/>
          <p:cNvSpPr txBox="1"/>
          <p:nvPr/>
        </p:nvSpPr>
        <p:spPr>
          <a:xfrm>
            <a:off x="1196107" y="3223230"/>
            <a:ext cx="47772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Data Cleaning</a:t>
            </a:r>
            <a:endParaRPr b="1" sz="48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77849ae8ca_0_29"/>
          <p:cNvSpPr txBox="1"/>
          <p:nvPr/>
        </p:nvSpPr>
        <p:spPr>
          <a:xfrm>
            <a:off x="3646825" y="1238050"/>
            <a:ext cx="8181300" cy="4597800"/>
          </a:xfrm>
          <a:prstGeom prst="rect">
            <a:avLst/>
          </a:prstGeom>
          <a:noFill/>
          <a:ln>
            <a:noFill/>
          </a:ln>
        </p:spPr>
        <p:txBody>
          <a:bodyPr anchorCtr="0" anchor="t" bIns="91425" lIns="91425" spcFirstLastPara="1" rIns="91425" wrap="square" tIns="91425">
            <a:spAutoFit/>
          </a:bodyPr>
          <a:lstStyle/>
          <a:p>
            <a:pPr indent="-342900" lvl="0" marL="457200" rtl="0" algn="l">
              <a:lnSpc>
                <a:spcPct val="135714"/>
              </a:lnSpc>
              <a:spcBef>
                <a:spcPts val="0"/>
              </a:spcBef>
              <a:spcAft>
                <a:spcPts val="0"/>
              </a:spcAft>
              <a:buSzPts val="1800"/>
              <a:buAutoNum type="arabicParenR"/>
            </a:pPr>
            <a:r>
              <a:rPr lang="en-US" sz="1800">
                <a:solidFill>
                  <a:schemeClr val="dk1"/>
                </a:solidFill>
                <a:highlight>
                  <a:srgbClr val="FFFFFE"/>
                </a:highlight>
              </a:rPr>
              <a:t>Check null values </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only referral_code_used who has null values.We fill the null values instead of remove it </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Fill the blank or null row in referral_code_used with ‘not used referral’ value </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Checking if there is a typo </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there are no typos</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Finding data duplicate </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there are no data duplicate</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Convert data type</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Remove outlier</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using boxplot, Q1, and Q3 </a:t>
            </a:r>
            <a:endParaRPr sz="1800">
              <a:solidFill>
                <a:schemeClr val="dk1"/>
              </a:solidFill>
              <a:highlight>
                <a:srgbClr val="FFFFFE"/>
              </a:highlight>
            </a:endParaRPr>
          </a:p>
        </p:txBody>
      </p:sp>
      <p:sp>
        <p:nvSpPr>
          <p:cNvPr id="113" name="Google Shape;113;g177849ae8ca_0_29"/>
          <p:cNvSpPr txBox="1"/>
          <p:nvPr/>
        </p:nvSpPr>
        <p:spPr>
          <a:xfrm>
            <a:off x="200850" y="2708925"/>
            <a:ext cx="2768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Sheet_user</a:t>
            </a:r>
            <a:endParaRPr b="1"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177849ae8ca_0_35"/>
          <p:cNvSpPr txBox="1"/>
          <p:nvPr/>
        </p:nvSpPr>
        <p:spPr>
          <a:xfrm>
            <a:off x="3727525" y="1049950"/>
            <a:ext cx="8181300" cy="4974000"/>
          </a:xfrm>
          <a:prstGeom prst="rect">
            <a:avLst/>
          </a:prstGeom>
          <a:noFill/>
          <a:ln>
            <a:noFill/>
          </a:ln>
        </p:spPr>
        <p:txBody>
          <a:bodyPr anchorCtr="0" anchor="t" bIns="91425" lIns="91425" spcFirstLastPara="1" rIns="91425" wrap="square" tIns="91425">
            <a:spAutoFit/>
          </a:bodyPr>
          <a:lstStyle/>
          <a:p>
            <a:pPr indent="-342900" lvl="0" marL="457200" rtl="0" algn="l">
              <a:lnSpc>
                <a:spcPct val="135714"/>
              </a:lnSpc>
              <a:spcBef>
                <a:spcPts val="0"/>
              </a:spcBef>
              <a:spcAft>
                <a:spcPts val="0"/>
              </a:spcAft>
              <a:buSzPts val="1800"/>
              <a:buAutoNum type="arabicParenR"/>
            </a:pPr>
            <a:r>
              <a:rPr lang="en-US" sz="1800">
                <a:solidFill>
                  <a:schemeClr val="dk1"/>
                </a:solidFill>
                <a:highlight>
                  <a:srgbClr val="FFFFFE"/>
                </a:highlight>
              </a:rPr>
              <a:t>Check null values </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there are so many columns who has null values. But </a:t>
            </a:r>
            <a:r>
              <a:rPr lang="en-US" sz="1800">
                <a:solidFill>
                  <a:schemeClr val="dk1"/>
                </a:solidFill>
                <a:highlight>
                  <a:srgbClr val="FFFFFE"/>
                </a:highlight>
              </a:rPr>
              <a:t>Campuran_AUM, Campuran_invested_amount, Campuran_transaction_amount have too much null values (96,6%), so we decided to drop these columns</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For other columns who have null values, we choose to fill it with 0 value instead of remove it</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Checking if there is a typo </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there are no typos</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Finding data duplicate </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 there are some data duplicate and we choose to remove it</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Convert data type</a:t>
            </a:r>
            <a:endParaRPr sz="1800">
              <a:solidFill>
                <a:schemeClr val="dk1"/>
              </a:solidFill>
              <a:highlight>
                <a:srgbClr val="FFFFFE"/>
              </a:highlight>
            </a:endParaRPr>
          </a:p>
          <a:p>
            <a:pPr indent="-342900" lvl="0" marL="457200" rtl="0" algn="l">
              <a:lnSpc>
                <a:spcPct val="135714"/>
              </a:lnSpc>
              <a:spcBef>
                <a:spcPts val="0"/>
              </a:spcBef>
              <a:spcAft>
                <a:spcPts val="0"/>
              </a:spcAft>
              <a:buClr>
                <a:schemeClr val="dk1"/>
              </a:buClr>
              <a:buSzPts val="1800"/>
              <a:buAutoNum type="arabicParenR"/>
            </a:pPr>
            <a:r>
              <a:rPr lang="en-US" sz="1800">
                <a:solidFill>
                  <a:schemeClr val="dk1"/>
                </a:solidFill>
                <a:highlight>
                  <a:srgbClr val="FFFFFE"/>
                </a:highlight>
              </a:rPr>
              <a:t>Remove outlier</a:t>
            </a:r>
            <a:endParaRPr sz="1800">
              <a:solidFill>
                <a:schemeClr val="dk1"/>
              </a:solidFill>
              <a:highlight>
                <a:srgbClr val="FFFFFE"/>
              </a:highlight>
            </a:endParaRPr>
          </a:p>
          <a:p>
            <a:pPr indent="0" lvl="0" marL="457200" rtl="0" algn="l">
              <a:lnSpc>
                <a:spcPct val="135714"/>
              </a:lnSpc>
              <a:spcBef>
                <a:spcPts val="0"/>
              </a:spcBef>
              <a:spcAft>
                <a:spcPts val="0"/>
              </a:spcAft>
              <a:buNone/>
            </a:pPr>
            <a:r>
              <a:rPr lang="en-US" sz="1800">
                <a:solidFill>
                  <a:schemeClr val="dk1"/>
                </a:solidFill>
                <a:highlight>
                  <a:srgbClr val="FFFFFE"/>
                </a:highlight>
              </a:rPr>
              <a:t>→ using boxplot, Q1, and Q3 </a:t>
            </a:r>
            <a:endParaRPr sz="1800">
              <a:solidFill>
                <a:schemeClr val="dk1"/>
              </a:solidFill>
              <a:highlight>
                <a:srgbClr val="FFFFFE"/>
              </a:highlight>
            </a:endParaRPr>
          </a:p>
        </p:txBody>
      </p:sp>
      <p:sp>
        <p:nvSpPr>
          <p:cNvPr id="119" name="Google Shape;119;g177849ae8ca_0_35"/>
          <p:cNvSpPr txBox="1"/>
          <p:nvPr/>
        </p:nvSpPr>
        <p:spPr>
          <a:xfrm>
            <a:off x="200850" y="2708925"/>
            <a:ext cx="27684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dk1"/>
                </a:solidFill>
              </a:rPr>
              <a:t>Sheet_daily_ user</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77849ae8ca_0_23"/>
          <p:cNvSpPr/>
          <p:nvPr/>
        </p:nvSpPr>
        <p:spPr>
          <a:xfrm>
            <a:off x="-125" y="1290925"/>
            <a:ext cx="12192000" cy="46956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highlight>
                <a:schemeClr val="lt1"/>
              </a:highlight>
            </a:endParaRPr>
          </a:p>
        </p:txBody>
      </p:sp>
      <p:sp>
        <p:nvSpPr>
          <p:cNvPr id="126" name="Google Shape;126;g177849ae8ca_0_23"/>
          <p:cNvSpPr txBox="1"/>
          <p:nvPr/>
        </p:nvSpPr>
        <p:spPr>
          <a:xfrm>
            <a:off x="1196107" y="3223230"/>
            <a:ext cx="47772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4800">
                <a:solidFill>
                  <a:schemeClr val="dk1"/>
                </a:solidFill>
              </a:rPr>
              <a:t>EDA</a:t>
            </a:r>
            <a:endParaRPr b="1" sz="48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178bcd22c6a_0_0"/>
          <p:cNvPicPr preferRelativeResize="0"/>
          <p:nvPr/>
        </p:nvPicPr>
        <p:blipFill>
          <a:blip r:embed="rId3">
            <a:alphaModFix/>
          </a:blip>
          <a:stretch>
            <a:fillRect/>
          </a:stretch>
        </p:blipFill>
        <p:spPr>
          <a:xfrm>
            <a:off x="2113875" y="1165897"/>
            <a:ext cx="7964250" cy="3751650"/>
          </a:xfrm>
          <a:prstGeom prst="rect">
            <a:avLst/>
          </a:prstGeom>
          <a:noFill/>
          <a:ln>
            <a:noFill/>
          </a:ln>
        </p:spPr>
      </p:pic>
      <p:sp>
        <p:nvSpPr>
          <p:cNvPr id="132" name="Google Shape;132;g178bcd22c6a_0_0"/>
          <p:cNvSpPr txBox="1"/>
          <p:nvPr/>
        </p:nvSpPr>
        <p:spPr>
          <a:xfrm>
            <a:off x="486450" y="5034575"/>
            <a:ext cx="11219100" cy="121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US" sz="1800">
                <a:solidFill>
                  <a:schemeClr val="dk1"/>
                </a:solidFill>
                <a:highlight>
                  <a:srgbClr val="FFFFFE"/>
                </a:highlight>
              </a:rPr>
              <a:t>From the table above we can know that </a:t>
            </a:r>
            <a:r>
              <a:rPr lang="en-US" sz="1800">
                <a:solidFill>
                  <a:schemeClr val="dk1"/>
                </a:solidFill>
                <a:highlight>
                  <a:srgbClr val="FFFFFE"/>
                </a:highlight>
              </a:rPr>
              <a:t>mean&gt;median = data skew to the right, so it means the data set has lower boundary</a:t>
            </a:r>
            <a:endParaRPr sz="1800">
              <a:solidFill>
                <a:schemeClr val="dk1"/>
              </a:solidFill>
              <a:highlight>
                <a:srgbClr val="FFFFFE"/>
              </a:highlight>
            </a:endParaRPr>
          </a:p>
          <a:p>
            <a:pPr indent="0" lvl="0" marL="457200" rtl="0" algn="l">
              <a:lnSpc>
                <a:spcPct val="135714"/>
              </a:lnSpc>
              <a:spcBef>
                <a:spcPts val="0"/>
              </a:spcBef>
              <a:spcAft>
                <a:spcPts val="0"/>
              </a:spcAft>
              <a:buNone/>
            </a:pPr>
            <a:r>
              <a:t/>
            </a:r>
            <a:endParaRPr sz="1800">
              <a:solidFill>
                <a:schemeClr val="dk1"/>
              </a:solidFill>
              <a:highlight>
                <a:srgbClr val="FFFFFE"/>
              </a:highlight>
            </a:endParaRPr>
          </a:p>
        </p:txBody>
      </p:sp>
      <p:sp>
        <p:nvSpPr>
          <p:cNvPr id="133" name="Google Shape;133;g178bcd22c6a_0_0"/>
          <p:cNvSpPr txBox="1"/>
          <p:nvPr>
            <p:ph idx="1" type="body"/>
          </p:nvPr>
        </p:nvSpPr>
        <p:spPr>
          <a:xfrm>
            <a:off x="309454" y="324684"/>
            <a:ext cx="115731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Describe</a:t>
            </a:r>
            <a:endParaRPr b="1" sz="3600"/>
          </a:p>
        </p:txBody>
      </p:sp>
      <p:sp>
        <p:nvSpPr>
          <p:cNvPr id="134" name="Google Shape;134;g178bcd22c6a_0_0"/>
          <p:cNvSpPr/>
          <p:nvPr/>
        </p:nvSpPr>
        <p:spPr>
          <a:xfrm>
            <a:off x="8649175" y="3542055"/>
            <a:ext cx="1307100" cy="33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78bcd22c6a_0_0"/>
          <p:cNvSpPr/>
          <p:nvPr/>
        </p:nvSpPr>
        <p:spPr>
          <a:xfrm>
            <a:off x="8649175" y="1927400"/>
            <a:ext cx="1307100" cy="33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178bcd22c6a_0_12"/>
          <p:cNvSpPr txBox="1"/>
          <p:nvPr/>
        </p:nvSpPr>
        <p:spPr>
          <a:xfrm>
            <a:off x="6096000" y="2440875"/>
            <a:ext cx="4534500" cy="1213800"/>
          </a:xfrm>
          <a:prstGeom prst="rect">
            <a:avLst/>
          </a:prstGeom>
          <a:noFill/>
          <a:ln>
            <a:noFill/>
          </a:ln>
        </p:spPr>
        <p:txBody>
          <a:bodyPr anchorCtr="0" anchor="t" bIns="91425" lIns="91425" spcFirstLastPara="1" rIns="91425" wrap="square" tIns="91425">
            <a:spAutoFit/>
          </a:bodyPr>
          <a:lstStyle/>
          <a:p>
            <a:pPr indent="0" lvl="0" marL="0" rtl="0" algn="just">
              <a:lnSpc>
                <a:spcPct val="135714"/>
              </a:lnSpc>
              <a:spcBef>
                <a:spcPts val="0"/>
              </a:spcBef>
              <a:spcAft>
                <a:spcPts val="0"/>
              </a:spcAft>
              <a:buNone/>
            </a:pPr>
            <a:r>
              <a:rPr lang="en-US" sz="1800">
                <a:solidFill>
                  <a:schemeClr val="dk1"/>
                </a:solidFill>
                <a:highlight>
                  <a:srgbClr val="FFFFFE"/>
                </a:highlight>
              </a:rPr>
              <a:t>There are total 8923 users using this application from 29 August 2021 until 26 September 2021</a:t>
            </a:r>
            <a:endParaRPr sz="1800">
              <a:solidFill>
                <a:schemeClr val="dk1"/>
              </a:solidFill>
              <a:highlight>
                <a:srgbClr val="FFFFFE"/>
              </a:highlight>
            </a:endParaRPr>
          </a:p>
        </p:txBody>
      </p:sp>
      <p:sp>
        <p:nvSpPr>
          <p:cNvPr id="141" name="Google Shape;141;g178bcd22c6a_0_12"/>
          <p:cNvSpPr txBox="1"/>
          <p:nvPr>
            <p:ph idx="1" type="body"/>
          </p:nvPr>
        </p:nvSpPr>
        <p:spPr>
          <a:xfrm>
            <a:off x="2983052" y="227850"/>
            <a:ext cx="6225900" cy="724200"/>
          </a:xfrm>
          <a:prstGeom prst="rect">
            <a:avLst/>
          </a:prstGeom>
        </p:spPr>
        <p:txBody>
          <a:bodyPr anchorCtr="0" anchor="ctr" bIns="45700" lIns="91425" spcFirstLastPara="1" rIns="91425" wrap="square" tIns="45700">
            <a:noAutofit/>
          </a:bodyPr>
          <a:lstStyle/>
          <a:p>
            <a:pPr indent="0" lvl="0" marL="0" rtl="0" algn="ctr">
              <a:lnSpc>
                <a:spcPct val="135714"/>
              </a:lnSpc>
              <a:spcBef>
                <a:spcPts val="0"/>
              </a:spcBef>
              <a:spcAft>
                <a:spcPts val="0"/>
              </a:spcAft>
              <a:buNone/>
            </a:pPr>
            <a:r>
              <a:rPr b="1" lang="en-US" sz="3600">
                <a:solidFill>
                  <a:schemeClr val="dk1"/>
                </a:solidFill>
                <a:highlight>
                  <a:srgbClr val="FFFFFE"/>
                </a:highlight>
              </a:rPr>
              <a:t>Total user</a:t>
            </a:r>
            <a:endParaRPr b="1" sz="3600"/>
          </a:p>
        </p:txBody>
      </p:sp>
      <p:pic>
        <p:nvPicPr>
          <p:cNvPr id="142" name="Google Shape;142;g178bcd22c6a_0_12"/>
          <p:cNvPicPr preferRelativeResize="0"/>
          <p:nvPr/>
        </p:nvPicPr>
        <p:blipFill>
          <a:blip r:embed="rId3">
            <a:alphaModFix/>
          </a:blip>
          <a:stretch>
            <a:fillRect/>
          </a:stretch>
        </p:blipFill>
        <p:spPr>
          <a:xfrm>
            <a:off x="701000" y="1177000"/>
            <a:ext cx="4317400" cy="471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ver and End Slide Master">
  <a:themeElements>
    <a:clrScheme name="ALLPPT-225">
      <a:dk1>
        <a:srgbClr val="000000"/>
      </a:dk1>
      <a:lt1>
        <a:srgbClr val="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225">
      <a:dk1>
        <a:srgbClr val="000000"/>
      </a:dk1>
      <a:lt1>
        <a:srgbClr val="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ALLPPT-225">
      <a:dk1>
        <a:srgbClr val="000000"/>
      </a:dk1>
      <a:lt1>
        <a:srgbClr val="FFFFFF"/>
      </a:lt1>
      <a:dk2>
        <a:srgbClr val="44546A"/>
      </a:dk2>
      <a:lt2>
        <a:srgbClr val="E7E6E6"/>
      </a:lt2>
      <a:accent1>
        <a:srgbClr val="FBE034"/>
      </a:accent1>
      <a:accent2>
        <a:srgbClr val="B0D66C"/>
      </a:accent2>
      <a:accent3>
        <a:srgbClr val="FF870F"/>
      </a:accent3>
      <a:accent4>
        <a:srgbClr val="96C8E9"/>
      </a:accent4>
      <a:accent5>
        <a:srgbClr val="FC79B2"/>
      </a:accent5>
      <a:accent6>
        <a:srgbClr val="B37EB3"/>
      </a:accent6>
      <a:hlink>
        <a:srgbClr val="FFFFFF"/>
      </a:hlink>
      <a:folHlink>
        <a:srgbClr val="26262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2020-01-20T05:08:25Z</dcterms:created>
  <dc:creator>Allppt.com</dc:creator>
</cp:coreProperties>
</file>