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143c6572b_0_2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a143c6572b_0_2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a143c6572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1a143c6572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2b48e47e4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192b48e47e4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92b48e47e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92b48e47e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2b48e47e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192b48e47e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Blank">
  <p:cSld name="8_Blank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/>
          <p:nvPr>
            <p:ph idx="2" type="pic"/>
          </p:nvPr>
        </p:nvSpPr>
        <p:spPr>
          <a:xfrm>
            <a:off x="1" y="4516850"/>
            <a:ext cx="12192000" cy="234115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1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Blank">
  <p:cSld name="9_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>
            <p:ph idx="2" type="pic"/>
          </p:nvPr>
        </p:nvSpPr>
        <p:spPr>
          <a:xfrm>
            <a:off x="9804431" y="2069769"/>
            <a:ext cx="1260764" cy="1260764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2"/>
          <p:cNvSpPr/>
          <p:nvPr>
            <p:ph idx="3" type="pic"/>
          </p:nvPr>
        </p:nvSpPr>
        <p:spPr>
          <a:xfrm>
            <a:off x="6922686" y="2069769"/>
            <a:ext cx="1260764" cy="1260764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2"/>
          <p:cNvSpPr/>
          <p:nvPr>
            <p:ph idx="4" type="pic"/>
          </p:nvPr>
        </p:nvSpPr>
        <p:spPr>
          <a:xfrm>
            <a:off x="4018053" y="2069769"/>
            <a:ext cx="1260764" cy="1260764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2"/>
          <p:cNvSpPr/>
          <p:nvPr>
            <p:ph idx="5" type="pic"/>
          </p:nvPr>
        </p:nvSpPr>
        <p:spPr>
          <a:xfrm>
            <a:off x="1126803" y="2045255"/>
            <a:ext cx="1260764" cy="1260764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2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Blank">
  <p:cSld name="11_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>
            <p:ph idx="2" type="pic"/>
          </p:nvPr>
        </p:nvSpPr>
        <p:spPr>
          <a:xfrm>
            <a:off x="1108158" y="2496911"/>
            <a:ext cx="1137426" cy="1137426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3"/>
          <p:cNvSpPr/>
          <p:nvPr>
            <p:ph idx="3" type="pic"/>
          </p:nvPr>
        </p:nvSpPr>
        <p:spPr>
          <a:xfrm>
            <a:off x="4630002" y="2496911"/>
            <a:ext cx="1137426" cy="1137426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13"/>
          <p:cNvSpPr/>
          <p:nvPr>
            <p:ph idx="4" type="pic"/>
          </p:nvPr>
        </p:nvSpPr>
        <p:spPr>
          <a:xfrm>
            <a:off x="8151845" y="2496911"/>
            <a:ext cx="1137426" cy="1137426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/>
          <p:nvPr>
            <p:ph idx="5" type="pic"/>
          </p:nvPr>
        </p:nvSpPr>
        <p:spPr>
          <a:xfrm>
            <a:off x="8814038" y="-2"/>
            <a:ext cx="3367314" cy="4818744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3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Blank">
  <p:cSld name="10_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>
            <p:ph idx="2" type="pic"/>
          </p:nvPr>
        </p:nvSpPr>
        <p:spPr>
          <a:xfrm>
            <a:off x="703260" y="1656660"/>
            <a:ext cx="3804047" cy="4686216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4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Blank">
  <p:cSld name="12_Blank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6"/>
          <p:cNvSpPr txBox="1"/>
          <p:nvPr>
            <p:ph idx="1" type="body"/>
          </p:nvPr>
        </p:nvSpPr>
        <p:spPr>
          <a:xfrm>
            <a:off x="988758" y="1825625"/>
            <a:ext cx="102144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4" name="Google Shape;134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Blank">
  <p:cSld name="13_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12972" l="12911" r="13877" t="12973"/>
          <a:stretch/>
        </p:blipFill>
        <p:spPr>
          <a:xfrm>
            <a:off x="327416" y="264226"/>
            <a:ext cx="661342" cy="7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>
            <p:ph idx="3" type="pic"/>
          </p:nvPr>
        </p:nvSpPr>
        <p:spPr>
          <a:xfrm>
            <a:off x="9740748" y="2179960"/>
            <a:ext cx="1709871" cy="1832397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3"/>
          <p:cNvSpPr/>
          <p:nvPr>
            <p:ph idx="4" type="pic"/>
          </p:nvPr>
        </p:nvSpPr>
        <p:spPr>
          <a:xfrm>
            <a:off x="6094995" y="2179960"/>
            <a:ext cx="1709871" cy="1832397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/>
          <p:nvPr>
            <p:ph idx="5" type="pic"/>
          </p:nvPr>
        </p:nvSpPr>
        <p:spPr>
          <a:xfrm>
            <a:off x="2449241" y="2179960"/>
            <a:ext cx="1709871" cy="1832397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0" name="Google Shape;150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1" name="Google Shape;1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8" name="Google Shape;1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" type="body"/>
          </p:nvPr>
        </p:nvSpPr>
        <p:spPr>
          <a:xfrm rot="5400000">
            <a:off x="3920331" y="-1105948"/>
            <a:ext cx="4351338" cy="10214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Blank">
  <p:cSld name="7_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Blank">
  <p:cSld name="5_Blank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Blank">
  <p:cSld name="6_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>
            <p:ph idx="2" type="pic"/>
          </p:nvPr>
        </p:nvSpPr>
        <p:spPr>
          <a:xfrm>
            <a:off x="950686" y="1841611"/>
            <a:ext cx="10290629" cy="431993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7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8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0"/>
          <p:cNvPicPr preferRelativeResize="0"/>
          <p:nvPr/>
        </p:nvPicPr>
        <p:blipFill rotWithShape="1">
          <a:blip r:embed="rId2">
            <a:alphaModFix/>
          </a:blip>
          <a:srcRect b="12972" l="12911" r="13877" t="12973"/>
          <a:stretch/>
        </p:blipFill>
        <p:spPr>
          <a:xfrm>
            <a:off x="327416" y="264226"/>
            <a:ext cx="661342" cy="7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"/>
          <p:cNvSpPr txBox="1"/>
          <p:nvPr/>
        </p:nvSpPr>
        <p:spPr>
          <a:xfrm>
            <a:off x="11030271" y="6285997"/>
            <a:ext cx="76827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endParaRPr b="0" sz="1400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0"/>
          <p:cNvSpPr txBox="1"/>
          <p:nvPr/>
        </p:nvSpPr>
        <p:spPr>
          <a:xfrm>
            <a:off x="11064483" y="6285997"/>
            <a:ext cx="8001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0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0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0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988758" y="546416"/>
            <a:ext cx="10214484" cy="748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988758" y="1825625"/>
            <a:ext cx="1021448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12972" l="12911" r="13877" t="12973"/>
          <a:stretch/>
        </p:blipFill>
        <p:spPr>
          <a:xfrm>
            <a:off x="327416" y="555174"/>
            <a:ext cx="661342" cy="73126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ctrTitle"/>
          </p:nvPr>
        </p:nvSpPr>
        <p:spPr>
          <a:xfrm>
            <a:off x="651164" y="2992583"/>
            <a:ext cx="9144000" cy="908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lang="en-US" sz="4400"/>
              <a:t>Listings in Singapore</a:t>
            </a:r>
            <a:endParaRPr sz="4400"/>
          </a:p>
        </p:txBody>
      </p:sp>
      <p:sp>
        <p:nvSpPr>
          <p:cNvPr id="178" name="Google Shape;178;p25"/>
          <p:cNvSpPr txBox="1"/>
          <p:nvPr>
            <p:ph idx="1" type="subTitle"/>
          </p:nvPr>
        </p:nvSpPr>
        <p:spPr>
          <a:xfrm>
            <a:off x="651164" y="5868547"/>
            <a:ext cx="53757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000"/>
              <a:buNone/>
            </a:pPr>
            <a:r>
              <a:rPr lang="en-US" sz="2000">
                <a:solidFill>
                  <a:srgbClr val="AEABAB"/>
                </a:solidFill>
              </a:rPr>
              <a:t>By: Cicilia Parastita Ningrum </a:t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 b="12972" l="12911" r="13877" t="12973"/>
          <a:stretch/>
        </p:blipFill>
        <p:spPr>
          <a:xfrm>
            <a:off x="750917" y="1675264"/>
            <a:ext cx="1191360" cy="1317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4">
            <a:alphaModFix/>
          </a:blip>
          <a:srcRect b="0" l="6175" r="41343" t="0"/>
          <a:stretch/>
        </p:blipFill>
        <p:spPr>
          <a:xfrm>
            <a:off x="6799811" y="0"/>
            <a:ext cx="53921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8588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type="title"/>
          </p:nvPr>
        </p:nvSpPr>
        <p:spPr>
          <a:xfrm>
            <a:off x="988808" y="3054591"/>
            <a:ext cx="102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MILESTONE 1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 rotWithShape="1">
          <a:blip r:embed="rId4">
            <a:alphaModFix/>
          </a:blip>
          <a:srcRect b="12973" l="12914" r="13873" t="12973"/>
          <a:stretch/>
        </p:blipFill>
        <p:spPr>
          <a:xfrm>
            <a:off x="327416" y="530235"/>
            <a:ext cx="661342" cy="7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117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6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117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3" name="Google Shape;193;p26"/>
          <p:cNvCxnSpPr/>
          <p:nvPr/>
        </p:nvCxnSpPr>
        <p:spPr>
          <a:xfrm>
            <a:off x="740528" y="4012357"/>
            <a:ext cx="3417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4" name="Google Shape;194;p26"/>
          <p:cNvCxnSpPr/>
          <p:nvPr/>
        </p:nvCxnSpPr>
        <p:spPr>
          <a:xfrm>
            <a:off x="4386282" y="4012357"/>
            <a:ext cx="3417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7813" l="0" r="0" t="7813"/>
          <a:stretch/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27"/>
          <p:cNvSpPr txBox="1"/>
          <p:nvPr>
            <p:ph type="title"/>
          </p:nvPr>
        </p:nvSpPr>
        <p:spPr>
          <a:xfrm>
            <a:off x="988758" y="546416"/>
            <a:ext cx="102144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Problem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4">
            <a:alphaModFix/>
          </a:blip>
          <a:srcRect b="12973" l="12914" r="13873" t="12973"/>
          <a:stretch/>
        </p:blipFill>
        <p:spPr>
          <a:xfrm>
            <a:off x="327416" y="530235"/>
            <a:ext cx="661342" cy="731264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/>
          <p:nvPr/>
        </p:nvSpPr>
        <p:spPr>
          <a:xfrm>
            <a:off x="10042276" y="0"/>
            <a:ext cx="2149724" cy="3233904"/>
          </a:xfrm>
          <a:custGeom>
            <a:rect b="b" l="l" r="r" t="t"/>
            <a:pathLst>
              <a:path extrusionOk="0" h="3233904" w="2149724">
                <a:moveTo>
                  <a:pt x="295604" y="0"/>
                </a:moveTo>
                <a:lnTo>
                  <a:pt x="852643" y="0"/>
                </a:lnTo>
                <a:lnTo>
                  <a:pt x="844870" y="8552"/>
                </a:lnTo>
                <a:cubicBezTo>
                  <a:pt x="603640" y="300856"/>
                  <a:pt x="458730" y="675595"/>
                  <a:pt x="458730" y="1084181"/>
                </a:cubicBezTo>
                <a:cubicBezTo>
                  <a:pt x="458730" y="2018091"/>
                  <a:pt x="1215813" y="2775174"/>
                  <a:pt x="2149723" y="2775174"/>
                </a:cubicBezTo>
                <a:lnTo>
                  <a:pt x="2149724" y="2775174"/>
                </a:lnTo>
                <a:lnTo>
                  <a:pt x="2149724" y="3233904"/>
                </a:lnTo>
                <a:cubicBezTo>
                  <a:pt x="962464" y="3233904"/>
                  <a:pt x="0" y="2271440"/>
                  <a:pt x="0" y="1084181"/>
                </a:cubicBezTo>
                <a:cubicBezTo>
                  <a:pt x="0" y="713163"/>
                  <a:pt x="93991" y="364097"/>
                  <a:pt x="259460" y="59495"/>
                </a:cubicBezTo>
                <a:close/>
              </a:path>
            </a:pathLst>
          </a:custGeom>
          <a:solidFill>
            <a:srgbClr val="F2F2F2">
              <a:alpha val="117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p27"/>
          <p:cNvCxnSpPr/>
          <p:nvPr/>
        </p:nvCxnSpPr>
        <p:spPr>
          <a:xfrm>
            <a:off x="8273410" y="3973832"/>
            <a:ext cx="3417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560728" y="3973832"/>
            <a:ext cx="3417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presentationstemplate.com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8" name="Google Shape;208;p27"/>
          <p:cNvSpPr txBox="1"/>
          <p:nvPr/>
        </p:nvSpPr>
        <p:spPr>
          <a:xfrm>
            <a:off x="560725" y="4181850"/>
            <a:ext cx="341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Scorecard number of listings</a:t>
            </a:r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8273400" y="4181850"/>
            <a:ext cx="3417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Scorecard overall average number of reviews</a:t>
            </a:r>
            <a:endParaRPr/>
          </a:p>
        </p:txBody>
      </p:sp>
      <p:pic>
        <p:nvPicPr>
          <p:cNvPr id="210" name="Google Shape;210;p27"/>
          <p:cNvPicPr preferRelativeResize="0"/>
          <p:nvPr/>
        </p:nvPicPr>
        <p:blipFill rotWithShape="1">
          <a:blip r:embed="rId5">
            <a:alphaModFix/>
          </a:blip>
          <a:srcRect b="65431" l="0" r="73132" t="12315"/>
          <a:stretch/>
        </p:blipFill>
        <p:spPr>
          <a:xfrm>
            <a:off x="560726" y="2603225"/>
            <a:ext cx="3417601" cy="1162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7"/>
          <p:cNvPicPr preferRelativeResize="0"/>
          <p:nvPr/>
        </p:nvPicPr>
        <p:blipFill rotWithShape="1">
          <a:blip r:embed="rId5">
            <a:alphaModFix/>
          </a:blip>
          <a:srcRect b="30258" l="0" r="74673" t="50982"/>
          <a:stretch/>
        </p:blipFill>
        <p:spPr>
          <a:xfrm>
            <a:off x="4394463" y="2690063"/>
            <a:ext cx="3250674" cy="9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/>
          <p:nvPr/>
        </p:nvSpPr>
        <p:spPr>
          <a:xfrm>
            <a:off x="0" y="2278436"/>
            <a:ext cx="2149725" cy="4299446"/>
          </a:xfrm>
          <a:custGeom>
            <a:rect b="b" l="l" r="r" t="t"/>
            <a:pathLst>
              <a:path extrusionOk="0" h="4299446" w="2149725">
                <a:moveTo>
                  <a:pt x="1" y="458730"/>
                </a:moveTo>
                <a:lnTo>
                  <a:pt x="1" y="3840716"/>
                </a:lnTo>
                <a:cubicBezTo>
                  <a:pt x="933911" y="3840716"/>
                  <a:pt x="1690994" y="3083633"/>
                  <a:pt x="1690994" y="2149723"/>
                </a:cubicBezTo>
                <a:cubicBezTo>
                  <a:pt x="1690994" y="1215813"/>
                  <a:pt x="933911" y="458730"/>
                  <a:pt x="1" y="458730"/>
                </a:cubicBezTo>
                <a:close/>
                <a:moveTo>
                  <a:pt x="0" y="0"/>
                </a:moveTo>
                <a:lnTo>
                  <a:pt x="1" y="0"/>
                </a:lnTo>
                <a:cubicBezTo>
                  <a:pt x="1187261" y="0"/>
                  <a:pt x="2149725" y="962464"/>
                  <a:pt x="2149725" y="2149723"/>
                </a:cubicBezTo>
                <a:cubicBezTo>
                  <a:pt x="2149725" y="3336982"/>
                  <a:pt x="1187261" y="4299446"/>
                  <a:pt x="1" y="4299446"/>
                </a:cubicBezTo>
                <a:lnTo>
                  <a:pt x="0" y="4299446"/>
                </a:lnTo>
                <a:close/>
              </a:path>
            </a:pathLst>
          </a:custGeom>
          <a:solidFill>
            <a:srgbClr val="F2F2F2">
              <a:alpha val="117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27"/>
          <p:cNvCxnSpPr/>
          <p:nvPr/>
        </p:nvCxnSpPr>
        <p:spPr>
          <a:xfrm>
            <a:off x="4387160" y="3973832"/>
            <a:ext cx="34176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27"/>
          <p:cNvSpPr txBox="1"/>
          <p:nvPr/>
        </p:nvSpPr>
        <p:spPr>
          <a:xfrm>
            <a:off x="4387150" y="4181850"/>
            <a:ext cx="341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Scorecard number of hosts</a:t>
            </a:r>
            <a:endParaRPr/>
          </a:p>
        </p:txBody>
      </p:sp>
      <p:pic>
        <p:nvPicPr>
          <p:cNvPr id="215" name="Google Shape;215;p27"/>
          <p:cNvPicPr preferRelativeResize="0"/>
          <p:nvPr/>
        </p:nvPicPr>
        <p:blipFill rotWithShape="1">
          <a:blip r:embed="rId6">
            <a:alphaModFix/>
          </a:blip>
          <a:srcRect b="84301" l="0" r="57641" t="7106"/>
          <a:stretch/>
        </p:blipFill>
        <p:spPr>
          <a:xfrm>
            <a:off x="8061275" y="2736888"/>
            <a:ext cx="3783245" cy="89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/>
        </p:nvSpPr>
        <p:spPr>
          <a:xfrm>
            <a:off x="1717950" y="614025"/>
            <a:ext cx="87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Number of listing per neighborhood group and neighborhood </a:t>
            </a:r>
            <a:endParaRPr sz="2000"/>
          </a:p>
        </p:txBody>
      </p:sp>
      <p:pic>
        <p:nvPicPr>
          <p:cNvPr id="221" name="Google Shape;221;p28"/>
          <p:cNvPicPr preferRelativeResize="0"/>
          <p:nvPr/>
        </p:nvPicPr>
        <p:blipFill rotWithShape="1">
          <a:blip r:embed="rId3">
            <a:alphaModFix/>
          </a:blip>
          <a:srcRect b="0" l="34955" r="0" t="11512"/>
          <a:stretch/>
        </p:blipFill>
        <p:spPr>
          <a:xfrm>
            <a:off x="2231725" y="1839775"/>
            <a:ext cx="7728550" cy="431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/>
        </p:nvSpPr>
        <p:spPr>
          <a:xfrm>
            <a:off x="2830650" y="624875"/>
            <a:ext cx="65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Top 10 listings based on total review given</a:t>
            </a:r>
            <a:endParaRPr sz="2000"/>
          </a:p>
        </p:txBody>
      </p:sp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/>
          </a:blip>
          <a:srcRect b="0" l="0" r="0" t="10714"/>
          <a:stretch/>
        </p:blipFill>
        <p:spPr>
          <a:xfrm>
            <a:off x="1769650" y="1650475"/>
            <a:ext cx="8652700" cy="42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/>
        </p:nvSpPr>
        <p:spPr>
          <a:xfrm>
            <a:off x="258225" y="1628600"/>
            <a:ext cx="491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Average number of reviews per neighborhood group</a:t>
            </a:r>
            <a:endParaRPr sz="2000"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 b="46075" l="0" r="0" t="24133"/>
          <a:stretch/>
        </p:blipFill>
        <p:spPr>
          <a:xfrm>
            <a:off x="206825" y="2826700"/>
            <a:ext cx="5705525" cy="1983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0"/>
          <p:cNvSpPr txBox="1"/>
          <p:nvPr/>
        </p:nvSpPr>
        <p:spPr>
          <a:xfrm>
            <a:off x="6510900" y="1782500"/>
            <a:ext cx="508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Number of listing per price group </a:t>
            </a:r>
            <a:endParaRPr sz="2000"/>
          </a:p>
        </p:txBody>
      </p:sp>
      <p:pic>
        <p:nvPicPr>
          <p:cNvPr id="235" name="Google Shape;235;p30"/>
          <p:cNvPicPr preferRelativeResize="0"/>
          <p:nvPr/>
        </p:nvPicPr>
        <p:blipFill rotWithShape="1">
          <a:blip r:embed="rId3">
            <a:alphaModFix/>
          </a:blip>
          <a:srcRect b="0" l="0" r="0" t="60896"/>
          <a:stretch/>
        </p:blipFill>
        <p:spPr>
          <a:xfrm>
            <a:off x="6510888" y="2697267"/>
            <a:ext cx="4914325" cy="224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/>
        </p:nvSpPr>
        <p:spPr>
          <a:xfrm>
            <a:off x="2568450" y="6293200"/>
            <a:ext cx="705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Link: </a:t>
            </a:r>
            <a:r>
              <a:rPr lang="en-US"/>
              <a:t>https://datastudio.google.com/reporting/48546584-d02e-494f-a0a3-387631a37df7</a:t>
            </a:r>
            <a:endParaRPr/>
          </a:p>
        </p:txBody>
      </p:sp>
      <p:pic>
        <p:nvPicPr>
          <p:cNvPr id="241" name="Google Shape;2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299" y="248050"/>
            <a:ext cx="5349390" cy="594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irbnb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5A5F"/>
      </a:accent1>
      <a:accent2>
        <a:srgbClr val="00A69A"/>
      </a:accent2>
      <a:accent3>
        <a:srgbClr val="FB642C"/>
      </a:accent3>
      <a:accent4>
        <a:srgbClr val="484848"/>
      </a:accent4>
      <a:accent5>
        <a:srgbClr val="767676"/>
      </a:accent5>
      <a:accent6>
        <a:srgbClr val="ADB9CA"/>
      </a:accent6>
      <a:hlink>
        <a:srgbClr val="FF5A60"/>
      </a:hlink>
      <a:folHlink>
        <a:srgbClr val="D93D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