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143c6572b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a143c6572b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143c6572b_0_4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a143c6572b_0_4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143c6572b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a143c6572b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143c6572b_0_4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a143c6572b_0_4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143c6572b_0_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a143c6572b_0_4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14820c24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a14820c24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14820c24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a14820c24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>
            <p:ph idx="2" type="pic"/>
          </p:nvPr>
        </p:nvSpPr>
        <p:spPr>
          <a:xfrm>
            <a:off x="1" y="4516850"/>
            <a:ext cx="12192000" cy="234115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1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">
  <p:cSld name="9_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>
            <p:ph idx="2" type="pic"/>
          </p:nvPr>
        </p:nvSpPr>
        <p:spPr>
          <a:xfrm>
            <a:off x="9804431" y="2069769"/>
            <a:ext cx="1260764" cy="126076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2"/>
          <p:cNvSpPr/>
          <p:nvPr>
            <p:ph idx="3" type="pic"/>
          </p:nvPr>
        </p:nvSpPr>
        <p:spPr>
          <a:xfrm>
            <a:off x="6922686" y="2069769"/>
            <a:ext cx="1260764" cy="1260764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2"/>
          <p:cNvSpPr/>
          <p:nvPr>
            <p:ph idx="4" type="pic"/>
          </p:nvPr>
        </p:nvSpPr>
        <p:spPr>
          <a:xfrm>
            <a:off x="4018053" y="2069769"/>
            <a:ext cx="1260764" cy="1260764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/>
          <p:nvPr>
            <p:ph idx="5" type="pic"/>
          </p:nvPr>
        </p:nvSpPr>
        <p:spPr>
          <a:xfrm>
            <a:off x="1126803" y="2045255"/>
            <a:ext cx="1260764" cy="1260764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2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lank">
  <p:cSld name="11_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>
            <p:ph idx="2" type="pic"/>
          </p:nvPr>
        </p:nvSpPr>
        <p:spPr>
          <a:xfrm>
            <a:off x="1108158" y="2496911"/>
            <a:ext cx="1137426" cy="1137426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3"/>
          <p:cNvSpPr/>
          <p:nvPr>
            <p:ph idx="3" type="pic"/>
          </p:nvPr>
        </p:nvSpPr>
        <p:spPr>
          <a:xfrm>
            <a:off x="4630002" y="2496911"/>
            <a:ext cx="1137426" cy="1137426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3"/>
          <p:cNvSpPr/>
          <p:nvPr>
            <p:ph idx="4" type="pic"/>
          </p:nvPr>
        </p:nvSpPr>
        <p:spPr>
          <a:xfrm>
            <a:off x="8151845" y="2496911"/>
            <a:ext cx="1137426" cy="1137426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/>
          <p:nvPr>
            <p:ph idx="5" type="pic"/>
          </p:nvPr>
        </p:nvSpPr>
        <p:spPr>
          <a:xfrm>
            <a:off x="8814038" y="-2"/>
            <a:ext cx="3367314" cy="4818744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3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nk">
  <p:cSld name="10_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>
            <p:ph idx="2" type="pic"/>
          </p:nvPr>
        </p:nvSpPr>
        <p:spPr>
          <a:xfrm>
            <a:off x="703260" y="1656660"/>
            <a:ext cx="3804047" cy="4686216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lank">
  <p:cSld name="12_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988758" y="1825625"/>
            <a:ext cx="102144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Blank">
  <p:cSld name="13_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12972" l="12911" r="13877" t="12973"/>
          <a:stretch/>
        </p:blipFill>
        <p:spPr>
          <a:xfrm>
            <a:off x="327416" y="264226"/>
            <a:ext cx="661342" cy="7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>
            <a:off x="9740748" y="2179960"/>
            <a:ext cx="1709871" cy="1832397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/>
          <p:nvPr>
            <p:ph idx="4" type="pic"/>
          </p:nvPr>
        </p:nvSpPr>
        <p:spPr>
          <a:xfrm>
            <a:off x="6094995" y="2179960"/>
            <a:ext cx="1709871" cy="1832397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/>
          <p:nvPr>
            <p:ph idx="5" type="pic"/>
          </p:nvPr>
        </p:nvSpPr>
        <p:spPr>
          <a:xfrm>
            <a:off x="2449241" y="2179960"/>
            <a:ext cx="1709871" cy="1832397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 rot="5400000">
            <a:off x="3920331" y="-1105948"/>
            <a:ext cx="4351338" cy="10214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>
            <p:ph idx="2" type="pic"/>
          </p:nvPr>
        </p:nvSpPr>
        <p:spPr>
          <a:xfrm>
            <a:off x="950686" y="1841611"/>
            <a:ext cx="10290629" cy="431993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b="12972" l="12911" r="13877" t="12973"/>
          <a:stretch/>
        </p:blipFill>
        <p:spPr>
          <a:xfrm>
            <a:off x="327416" y="264226"/>
            <a:ext cx="661342" cy="7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/>
        </p:nvSpPr>
        <p:spPr>
          <a:xfrm>
            <a:off x="11030271" y="6285997"/>
            <a:ext cx="7682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b="0"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11064483" y="6285997"/>
            <a:ext cx="8001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88758" y="1825625"/>
            <a:ext cx="102144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12972" l="12911" r="13877" t="12973"/>
          <a:stretch/>
        </p:blipFill>
        <p:spPr>
          <a:xfrm>
            <a:off x="327416" y="555174"/>
            <a:ext cx="661342" cy="7312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651164" y="2992583"/>
            <a:ext cx="9144000" cy="908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Listings in Singapore</a:t>
            </a:r>
            <a:endParaRPr sz="4400"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651164" y="5868547"/>
            <a:ext cx="5375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000"/>
              <a:buNone/>
            </a:pPr>
            <a:r>
              <a:rPr lang="en-US" sz="2000">
                <a:solidFill>
                  <a:srgbClr val="AEABAB"/>
                </a:solidFill>
              </a:rPr>
              <a:t>By: Cicilia Parastita Ningrum 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12972" l="12911" r="13877" t="12973"/>
          <a:stretch/>
        </p:blipFill>
        <p:spPr>
          <a:xfrm>
            <a:off x="750917" y="1675264"/>
            <a:ext cx="1191360" cy="131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0" l="6175" r="41343" t="0"/>
          <a:stretch/>
        </p:blipFill>
        <p:spPr>
          <a:xfrm>
            <a:off x="6799811" y="0"/>
            <a:ext cx="53921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58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988808" y="3054591"/>
            <a:ext cx="102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MILESTONE 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 b="12973" l="12914" r="13873" t="12973"/>
          <a:stretch/>
        </p:blipFill>
        <p:spPr>
          <a:xfrm>
            <a:off x="327416" y="530235"/>
            <a:ext cx="661342" cy="7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1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1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6"/>
          <p:cNvCxnSpPr/>
          <p:nvPr/>
        </p:nvCxnSpPr>
        <p:spPr>
          <a:xfrm>
            <a:off x="740528" y="4012357"/>
            <a:ext cx="3417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6"/>
          <p:cNvCxnSpPr/>
          <p:nvPr/>
        </p:nvCxnSpPr>
        <p:spPr>
          <a:xfrm>
            <a:off x="4386282" y="4012357"/>
            <a:ext cx="3417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1769325" y="793800"/>
            <a:ext cx="87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Number of hosts per neighborhood</a:t>
            </a:r>
            <a:endParaRPr sz="2000"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13" y="1772700"/>
            <a:ext cx="7166775" cy="42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1769325" y="793800"/>
            <a:ext cx="87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Number of hosts </a:t>
            </a:r>
            <a:endParaRPr sz="200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950" y="1723050"/>
            <a:ext cx="8756100" cy="486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1769325" y="793800"/>
            <a:ext cx="87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Number of listings per host </a:t>
            </a:r>
            <a:endParaRPr sz="2000"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63" y="1605775"/>
            <a:ext cx="10385625" cy="46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/>
        </p:nvSpPr>
        <p:spPr>
          <a:xfrm>
            <a:off x="1037250" y="1448975"/>
            <a:ext cx="259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Average number of reviews per host</a:t>
            </a:r>
            <a:endParaRPr sz="2000"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738" y="2211075"/>
            <a:ext cx="2262125" cy="42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599" y="2288387"/>
            <a:ext cx="2506646" cy="40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4276038" y="1448975"/>
            <a:ext cx="399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Average price per neighborhood group and neighborhood </a:t>
            </a:r>
            <a:endParaRPr sz="2000"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4426" y="2635850"/>
            <a:ext cx="2101575" cy="33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8266463" y="1448975"/>
            <a:ext cx="340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Top 10 hosts based on highest review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1769325" y="793800"/>
            <a:ext cx="87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Number of listings per group</a:t>
            </a:r>
            <a:endParaRPr sz="2000"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700" y="1713475"/>
            <a:ext cx="3456600" cy="435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4420350" y="6357900"/>
            <a:ext cx="33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</a:t>
            </a:r>
            <a:r>
              <a:rPr lang="en-US"/>
              <a:t>https://bit.ly/ListingsinSingapore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75" y="240100"/>
            <a:ext cx="8467857" cy="59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irbn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A5F"/>
      </a:accent1>
      <a:accent2>
        <a:srgbClr val="00A69A"/>
      </a:accent2>
      <a:accent3>
        <a:srgbClr val="FB642C"/>
      </a:accent3>
      <a:accent4>
        <a:srgbClr val="484848"/>
      </a:accent4>
      <a:accent5>
        <a:srgbClr val="767676"/>
      </a:accent5>
      <a:accent6>
        <a:srgbClr val="ADB9CA"/>
      </a:accent6>
      <a:hlink>
        <a:srgbClr val="FF5A60"/>
      </a:hlink>
      <a:folHlink>
        <a:srgbClr val="D93D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