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2"/>
    <p:sldId id="281" r:id="rId3"/>
    <p:sldId id="282" r:id="rId4"/>
    <p:sldId id="299" r:id="rId5"/>
    <p:sldId id="286" r:id="rId6"/>
    <p:sldId id="287" r:id="rId7"/>
    <p:sldId id="290" r:id="rId8"/>
    <p:sldId id="289" r:id="rId9"/>
    <p:sldId id="294" r:id="rId10"/>
    <p:sldId id="307" r:id="rId11"/>
    <p:sldId id="321" r:id="rId12"/>
    <p:sldId id="322" r:id="rId13"/>
    <p:sldId id="323" r:id="rId14"/>
    <p:sldId id="324" r:id="rId15"/>
    <p:sldId id="325" r:id="rId16"/>
    <p:sldId id="326" r:id="rId17"/>
    <p:sldId id="327" r:id="rId18"/>
    <p:sldId id="331" r:id="rId19"/>
    <p:sldId id="332" r:id="rId20"/>
    <p:sldId id="330" r:id="rId21"/>
    <p:sldId id="334" r:id="rId22"/>
    <p:sldId id="333" r:id="rId23"/>
    <p:sldId id="298" r:id="rId24"/>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7"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4544"/>
    <a:srgbClr val="E73A1C"/>
    <a:srgbClr val="D28C79"/>
    <a:srgbClr val="FFFFFF"/>
    <a:srgbClr val="AC6672"/>
    <a:srgbClr val="FDDAB8"/>
    <a:srgbClr val="121212"/>
    <a:srgbClr val="141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4660"/>
  </p:normalViewPr>
  <p:slideViewPr>
    <p:cSldViewPr snapToGrid="0" showGuides="1">
      <p:cViewPr varScale="1">
        <p:scale>
          <a:sx n="74" d="100"/>
          <a:sy n="74" d="100"/>
        </p:scale>
        <p:origin x="768" y="56"/>
      </p:cViewPr>
      <p:guideLst>
        <p:guide orient="horz" pos="2267"/>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矩形 4"/>
          <p:cNvSpPr/>
          <p:nvPr userDrawn="1"/>
        </p:nvSpPr>
        <p:spPr>
          <a:xfrm>
            <a:off x="0" y="2762250"/>
            <a:ext cx="12192000" cy="2990849"/>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文本框 1"/>
          <p:cNvSpPr txBox="1"/>
          <p:nvPr userDrawn="1"/>
        </p:nvSpPr>
        <p:spPr>
          <a:xfrm>
            <a:off x="4259746" y="3740751"/>
            <a:ext cx="3347390" cy="297454"/>
          </a:xfrm>
          <a:prstGeom prst="rect">
            <a:avLst/>
          </a:prstGeom>
          <a:noFill/>
        </p:spPr>
        <p:txBody>
          <a:bodyPr wrap="none" rtlCol="0">
            <a:spAutoFit/>
          </a:bodyPr>
          <a:lstStyle/>
          <a:p>
            <a:pPr algn="ctr" defTabSz="609600"/>
            <a:r>
              <a:rPr kumimoji="1" lang="zh-CN" altLang="en-US" sz="1335" dirty="0">
                <a:solidFill>
                  <a:prstClr val="black">
                    <a:lumMod val="75000"/>
                    <a:lumOff val="25000"/>
                  </a:prstClr>
                </a:solidFill>
              </a:rPr>
              <a:t>点击</a:t>
            </a:r>
            <a:r>
              <a:rPr kumimoji="1" lang="en-US" altLang="zh-CN" sz="1335" dirty="0">
                <a:solidFill>
                  <a:prstClr val="black">
                    <a:lumMod val="75000"/>
                    <a:lumOff val="25000"/>
                  </a:prstClr>
                </a:solidFill>
              </a:rPr>
              <a:t>Logo</a:t>
            </a:r>
            <a:r>
              <a:rPr kumimoji="1" lang="zh-CN" altLang="en-US" sz="1335" dirty="0">
                <a:solidFill>
                  <a:prstClr val="black">
                    <a:lumMod val="75000"/>
                    <a:lumOff val="25000"/>
                  </a:prstClr>
                </a:solidFill>
              </a:rPr>
              <a:t>获取更多优质模板（放映模式）</a:t>
            </a:r>
          </a:p>
        </p:txBody>
      </p:sp>
      <p:pic>
        <p:nvPicPr>
          <p:cNvPr id="3" name="图片 2">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9441" y="2657355"/>
            <a:ext cx="3048000" cy="402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2B04CF-EDAE-4954-9876-2A9526EA7FD1}" type="datetimeFigureOut">
              <a:rPr lang="zh-CN" altLang="en-US" smtClean="0"/>
              <a:t>2024/8/29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915DD-4A64-41F5-8157-3A4985D57D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10038"/>
          <a:stretch>
            <a:fillRect/>
          </a:stretch>
        </p:blipFill>
        <p:spPr>
          <a:xfrm>
            <a:off x="0" y="-1"/>
            <a:ext cx="12223464" cy="6872749"/>
          </a:xfrm>
          <a:prstGeom prst="rect">
            <a:avLst/>
          </a:prstGeom>
        </p:spPr>
      </p:pic>
      <p:grpSp>
        <p:nvGrpSpPr>
          <p:cNvPr id="9" name="组合 8"/>
          <p:cNvGrpSpPr/>
          <p:nvPr userDrawn="1"/>
        </p:nvGrpSpPr>
        <p:grpSpPr>
          <a:xfrm>
            <a:off x="2435082" y="-1"/>
            <a:ext cx="2806446" cy="2419351"/>
            <a:chOff x="4038600" y="-1"/>
            <a:chExt cx="3292602" cy="2838451"/>
          </a:xfrm>
        </p:grpSpPr>
        <p:sp>
          <p:nvSpPr>
            <p:cNvPr id="10" name="等腰三角形 9"/>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6534105" y="-1"/>
            <a:ext cx="2806446" cy="2419351"/>
            <a:chOff x="4038600" y="-1"/>
            <a:chExt cx="3292602" cy="2838451"/>
          </a:xfrm>
        </p:grpSpPr>
        <p:sp>
          <p:nvSpPr>
            <p:cNvPr id="13" name="等腰三角形 12"/>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userDrawn="1"/>
        </p:nvGrpSpPr>
        <p:grpSpPr>
          <a:xfrm>
            <a:off x="4038600" y="-1"/>
            <a:ext cx="3676650" cy="3169527"/>
            <a:chOff x="4038600" y="-1"/>
            <a:chExt cx="3292602" cy="2838451"/>
          </a:xfrm>
        </p:grpSpPr>
        <p:sp>
          <p:nvSpPr>
            <p:cNvPr id="17" name="等腰三角形 16"/>
            <p:cNvSpPr/>
            <p:nvPr/>
          </p:nvSpPr>
          <p:spPr>
            <a:xfrm rot="10800000">
              <a:off x="4038600" y="0"/>
              <a:ext cx="3292602" cy="2838450"/>
            </a:xfrm>
            <a:prstGeom prst="triangl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4237481" y="-1"/>
              <a:ext cx="2894839" cy="2495551"/>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1619" y="2006600"/>
            <a:ext cx="7305640" cy="4851400"/>
          </a:xfrm>
          <a:prstGeom prst="rect">
            <a:avLst/>
          </a:prstGeom>
        </p:spPr>
      </p:pic>
      <p:cxnSp>
        <p:nvCxnSpPr>
          <p:cNvPr id="10" name="直接连接符 9"/>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4" name="流程图: 手动输入 13"/>
          <p:cNvSpPr/>
          <p:nvPr userDrawn="1"/>
        </p:nvSpPr>
        <p:spPr>
          <a:xfrm rot="5400000">
            <a:off x="952500" y="1047750"/>
            <a:ext cx="4857750" cy="6762750"/>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181600" y="2000249"/>
            <a:ext cx="1384300" cy="4927601"/>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b="13190"/>
          <a:stretch>
            <a:fillRect/>
          </a:stretch>
        </p:blipFill>
        <p:spPr>
          <a:xfrm>
            <a:off x="0" y="-1"/>
            <a:ext cx="12192000" cy="6896101"/>
          </a:xfrm>
          <a:prstGeom prst="rect">
            <a:avLst/>
          </a:prstGeom>
        </p:spPr>
      </p:pic>
      <p:sp>
        <p:nvSpPr>
          <p:cNvPr id="4" name="矩形 3"/>
          <p:cNvSpPr/>
          <p:nvPr userDrawn="1"/>
        </p:nvSpPr>
        <p:spPr>
          <a:xfrm>
            <a:off x="0" y="-1"/>
            <a:ext cx="12192000" cy="6877051"/>
          </a:xfrm>
          <a:prstGeom prst="rect">
            <a:avLst/>
          </a:prstGeom>
          <a:gradFill>
            <a:gsLst>
              <a:gs pos="0">
                <a:srgbClr val="FDDAB8">
                  <a:alpha val="50000"/>
                </a:srgbClr>
              </a:gs>
              <a:gs pos="45000">
                <a:srgbClr val="D28C79">
                  <a:alpha val="50000"/>
                </a:srgbClr>
              </a:gs>
              <a:gs pos="80000">
                <a:srgbClr val="AC6672">
                  <a:alpha val="50000"/>
                </a:srgbClr>
              </a:gs>
              <a:gs pos="100000">
                <a:srgbClr val="AC6672">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1"/>
            <a:ext cx="12192000" cy="6877051"/>
          </a:xfrm>
          <a:prstGeom prst="rect">
            <a:avLst/>
          </a:prstGeom>
          <a:gradFill>
            <a:gsLst>
              <a:gs pos="0">
                <a:srgbClr val="FDDAB8">
                  <a:alpha val="50000"/>
                </a:srgbClr>
              </a:gs>
              <a:gs pos="45000">
                <a:srgbClr val="D28C79">
                  <a:alpha val="50000"/>
                </a:srgbClr>
              </a:gs>
              <a:gs pos="80000">
                <a:srgbClr val="AC6672">
                  <a:alpha val="50000"/>
                </a:srgbClr>
              </a:gs>
              <a:gs pos="100000">
                <a:srgbClr val="AC6672">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2552700"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4191000"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5829300"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7448550"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hasCustomPrompt="1"/>
          </p:nvPr>
        </p:nvSpPr>
        <p:spPr>
          <a:xfrm>
            <a:off x="3805632"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7.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Layout" Target="../slideLayouts/slideLayout7.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slideLayout" Target="../slideLayouts/slideLayout7.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slideLayout" Target="../slideLayouts/slideLayout7.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1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7.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tags" Target="../tags/tag99.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slideLayout" Target="../slideLayouts/slideLayout7.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s>
</file>

<file path=ppt/slides/_rels/slide18.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tags" Target="../tags/tag119.xml"/><Relationship Id="rId3" Type="http://schemas.openxmlformats.org/officeDocument/2006/relationships/tags" Target="../tags/tag104.xml"/><Relationship Id="rId21" Type="http://schemas.openxmlformats.org/officeDocument/2006/relationships/tags" Target="../tags/tag122.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tags" Target="../tags/tag121.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24" Type="http://schemas.openxmlformats.org/officeDocument/2006/relationships/slideLayout" Target="../slideLayouts/slideLayout7.xml"/><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tags" Target="../tags/tag124.xml"/><Relationship Id="rId10" Type="http://schemas.openxmlformats.org/officeDocument/2006/relationships/tags" Target="../tags/tag111.xml"/><Relationship Id="rId19" Type="http://schemas.openxmlformats.org/officeDocument/2006/relationships/tags" Target="../tags/tag120.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tags" Target="../tags/tag12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380341" y="2768857"/>
            <a:ext cx="5285801" cy="1107992"/>
          </a:xfrm>
          <a:prstGeom prst="rect">
            <a:avLst/>
          </a:prstGeom>
          <a:noFill/>
        </p:spPr>
        <p:txBody>
          <a:bodyPr wrap="square" lIns="91436" tIns="45718" rIns="91436" bIns="45718" rtlCol="0">
            <a:spAutoFit/>
          </a:bodyPr>
          <a:lstStyle/>
          <a:p>
            <a:pPr algn="ctr"/>
            <a:r>
              <a:rPr kumimoji="1" lang="zh-CN" altLang="en-US" sz="6600" b="1" dirty="0">
                <a:solidFill>
                  <a:schemeClr val="bg1"/>
                </a:solidFill>
              </a:rPr>
              <a:t>最优集货策略</a:t>
            </a:r>
          </a:p>
        </p:txBody>
      </p:sp>
      <p:sp>
        <p:nvSpPr>
          <p:cNvPr id="6" name="矩形 5"/>
          <p:cNvSpPr/>
          <p:nvPr/>
        </p:nvSpPr>
        <p:spPr>
          <a:xfrm>
            <a:off x="3288912" y="2768857"/>
            <a:ext cx="5645640" cy="11326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35650" y="5342918"/>
            <a:ext cx="2339138" cy="369332"/>
          </a:xfrm>
          <a:prstGeom prst="rect">
            <a:avLst/>
          </a:prstGeom>
          <a:noFill/>
        </p:spPr>
        <p:txBody>
          <a:bodyPr wrap="square" rtlCol="0">
            <a:spAutoFit/>
          </a:bodyPr>
          <a:lstStyle/>
          <a:p>
            <a:r>
              <a:rPr lang="zh-CN" altLang="en-US" dirty="0">
                <a:solidFill>
                  <a:schemeClr val="bg1"/>
                </a:solidFill>
              </a:rPr>
              <a:t>拉货第一队</a:t>
            </a:r>
          </a:p>
        </p:txBody>
      </p:sp>
      <p:sp>
        <p:nvSpPr>
          <p:cNvPr id="8" name="文本框 7"/>
          <p:cNvSpPr txBox="1"/>
          <p:nvPr/>
        </p:nvSpPr>
        <p:spPr>
          <a:xfrm>
            <a:off x="635650" y="5643424"/>
            <a:ext cx="6110748" cy="417358"/>
          </a:xfrm>
          <a:prstGeom prst="rect">
            <a:avLst/>
          </a:prstGeom>
          <a:noFill/>
        </p:spPr>
        <p:txBody>
          <a:bodyPr wrap="square">
            <a:spAutoFit/>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成员</a:t>
            </a:r>
            <a:r>
              <a:rPr lang="zh-CN" altLang="en-US" sz="1800" dirty="0">
                <a:solidFill>
                  <a:schemeClr val="bg1"/>
                </a:solidFill>
                <a:latin typeface="微软雅黑" panose="020B0503020204020204" pitchFamily="34" charset="-122"/>
                <a:ea typeface="微软雅黑" panose="020B0503020204020204" pitchFamily="34" charset="-122"/>
              </a:rPr>
              <a:t>：张艺怀余希 苏恭彬</a:t>
            </a:r>
            <a:r>
              <a:rPr lang="en-US" altLang="zh-CN" sz="1800" dirty="0">
                <a:solidFill>
                  <a:schemeClr val="bg1"/>
                </a:solidFill>
                <a:latin typeface="微软雅黑" panose="020B0503020204020204" pitchFamily="34" charset="-122"/>
                <a:ea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rPr>
              <a:t>武灵珊秀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555875" y="337820"/>
            <a:ext cx="6542405" cy="346075"/>
          </a:xfrm>
        </p:spPr>
        <p:txBody>
          <a:bodyPr/>
          <a:lstStyle/>
          <a:p>
            <a:pPr algn="ctr"/>
            <a:r>
              <a:rPr kumimoji="1" lang="zh-CN" altLang="en-US" dirty="0">
                <a:latin typeface="Century Gothic" panose="020B0502020202020204"/>
              </a:rPr>
              <a:t>算法设计思路</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2784" y="1675578"/>
            <a:ext cx="6052665" cy="4077521"/>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r="12396"/>
          <a:stretch>
            <a:fillRect/>
          </a:stretch>
        </p:blipFill>
        <p:spPr>
          <a:xfrm>
            <a:off x="5672968" y="1873469"/>
            <a:ext cx="4443018" cy="2865533"/>
          </a:xfrm>
          <a:prstGeom prst="rect">
            <a:avLst/>
          </a:prstGeom>
        </p:spPr>
      </p:pic>
      <p:sp>
        <p:nvSpPr>
          <p:cNvPr id="19" name="文本框 18"/>
          <p:cNvSpPr txBox="1"/>
          <p:nvPr/>
        </p:nvSpPr>
        <p:spPr>
          <a:xfrm>
            <a:off x="799664" y="1873469"/>
            <a:ext cx="4026210" cy="2554545"/>
          </a:xfrm>
          <a:custGeom>
            <a:avLst/>
            <a:gdLst>
              <a:gd name="connsiteX0" fmla="*/ 0 w 4026210"/>
              <a:gd name="connsiteY0" fmla="*/ 0 h 2554545"/>
              <a:gd name="connsiteX1" fmla="*/ 494649 w 4026210"/>
              <a:gd name="connsiteY1" fmla="*/ 0 h 2554545"/>
              <a:gd name="connsiteX2" fmla="*/ 1110084 w 4026210"/>
              <a:gd name="connsiteY2" fmla="*/ 0 h 2554545"/>
              <a:gd name="connsiteX3" fmla="*/ 1725519 w 4026210"/>
              <a:gd name="connsiteY3" fmla="*/ 0 h 2554545"/>
              <a:gd name="connsiteX4" fmla="*/ 2260429 w 4026210"/>
              <a:gd name="connsiteY4" fmla="*/ 0 h 2554545"/>
              <a:gd name="connsiteX5" fmla="*/ 2795340 w 4026210"/>
              <a:gd name="connsiteY5" fmla="*/ 0 h 2554545"/>
              <a:gd name="connsiteX6" fmla="*/ 3451037 w 4026210"/>
              <a:gd name="connsiteY6" fmla="*/ 0 h 2554545"/>
              <a:gd name="connsiteX7" fmla="*/ 4026210 w 4026210"/>
              <a:gd name="connsiteY7" fmla="*/ 0 h 2554545"/>
              <a:gd name="connsiteX8" fmla="*/ 4026210 w 4026210"/>
              <a:gd name="connsiteY8" fmla="*/ 485364 h 2554545"/>
              <a:gd name="connsiteX9" fmla="*/ 4026210 w 4026210"/>
              <a:gd name="connsiteY9" fmla="*/ 1021818 h 2554545"/>
              <a:gd name="connsiteX10" fmla="*/ 4026210 w 4026210"/>
              <a:gd name="connsiteY10" fmla="*/ 1456091 h 2554545"/>
              <a:gd name="connsiteX11" fmla="*/ 4026210 w 4026210"/>
              <a:gd name="connsiteY11" fmla="*/ 1992545 h 2554545"/>
              <a:gd name="connsiteX12" fmla="*/ 4026210 w 4026210"/>
              <a:gd name="connsiteY12" fmla="*/ 2554545 h 2554545"/>
              <a:gd name="connsiteX13" fmla="*/ 3451037 w 4026210"/>
              <a:gd name="connsiteY13" fmla="*/ 2554545 h 2554545"/>
              <a:gd name="connsiteX14" fmla="*/ 2996651 w 4026210"/>
              <a:gd name="connsiteY14" fmla="*/ 2554545 h 2554545"/>
              <a:gd name="connsiteX15" fmla="*/ 2502002 w 4026210"/>
              <a:gd name="connsiteY15" fmla="*/ 2554545 h 2554545"/>
              <a:gd name="connsiteX16" fmla="*/ 2007353 w 4026210"/>
              <a:gd name="connsiteY16" fmla="*/ 2554545 h 2554545"/>
              <a:gd name="connsiteX17" fmla="*/ 1432180 w 4026210"/>
              <a:gd name="connsiteY17" fmla="*/ 2554545 h 2554545"/>
              <a:gd name="connsiteX18" fmla="*/ 857008 w 4026210"/>
              <a:gd name="connsiteY18" fmla="*/ 2554545 h 2554545"/>
              <a:gd name="connsiteX19" fmla="*/ 0 w 4026210"/>
              <a:gd name="connsiteY19" fmla="*/ 2554545 h 2554545"/>
              <a:gd name="connsiteX20" fmla="*/ 0 w 4026210"/>
              <a:gd name="connsiteY20" fmla="*/ 2043636 h 2554545"/>
              <a:gd name="connsiteX21" fmla="*/ 0 w 4026210"/>
              <a:gd name="connsiteY21" fmla="*/ 1532727 h 2554545"/>
              <a:gd name="connsiteX22" fmla="*/ 0 w 4026210"/>
              <a:gd name="connsiteY22" fmla="*/ 1047363 h 2554545"/>
              <a:gd name="connsiteX23" fmla="*/ 0 w 4026210"/>
              <a:gd name="connsiteY23" fmla="*/ 485364 h 2554545"/>
              <a:gd name="connsiteX24" fmla="*/ 0 w 4026210"/>
              <a:gd name="connsiteY24" fmla="*/ 0 h 255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6210" h="2554545" extrusionOk="0">
                <a:moveTo>
                  <a:pt x="0" y="0"/>
                </a:moveTo>
                <a:cubicBezTo>
                  <a:pt x="179338" y="-35531"/>
                  <a:pt x="377603" y="1321"/>
                  <a:pt x="494649" y="0"/>
                </a:cubicBezTo>
                <a:cubicBezTo>
                  <a:pt x="611695" y="-1321"/>
                  <a:pt x="951436" y="22894"/>
                  <a:pt x="1110084" y="0"/>
                </a:cubicBezTo>
                <a:cubicBezTo>
                  <a:pt x="1268733" y="-22894"/>
                  <a:pt x="1600123" y="44670"/>
                  <a:pt x="1725519" y="0"/>
                </a:cubicBezTo>
                <a:cubicBezTo>
                  <a:pt x="1850916" y="-44670"/>
                  <a:pt x="2014000" y="6838"/>
                  <a:pt x="2260429" y="0"/>
                </a:cubicBezTo>
                <a:cubicBezTo>
                  <a:pt x="2506858" y="-6838"/>
                  <a:pt x="2577514" y="37697"/>
                  <a:pt x="2795340" y="0"/>
                </a:cubicBezTo>
                <a:cubicBezTo>
                  <a:pt x="3013166" y="-37697"/>
                  <a:pt x="3270815" y="44627"/>
                  <a:pt x="3451037" y="0"/>
                </a:cubicBezTo>
                <a:cubicBezTo>
                  <a:pt x="3631259" y="-44627"/>
                  <a:pt x="3803970" y="56090"/>
                  <a:pt x="4026210" y="0"/>
                </a:cubicBezTo>
                <a:cubicBezTo>
                  <a:pt x="4041097" y="111137"/>
                  <a:pt x="3992116" y="297932"/>
                  <a:pt x="4026210" y="485364"/>
                </a:cubicBezTo>
                <a:cubicBezTo>
                  <a:pt x="4060304" y="672796"/>
                  <a:pt x="3986267" y="856563"/>
                  <a:pt x="4026210" y="1021818"/>
                </a:cubicBezTo>
                <a:cubicBezTo>
                  <a:pt x="4066153" y="1187073"/>
                  <a:pt x="4019662" y="1249454"/>
                  <a:pt x="4026210" y="1456091"/>
                </a:cubicBezTo>
                <a:cubicBezTo>
                  <a:pt x="4032758" y="1662728"/>
                  <a:pt x="4007408" y="1842045"/>
                  <a:pt x="4026210" y="1992545"/>
                </a:cubicBezTo>
                <a:cubicBezTo>
                  <a:pt x="4045012" y="2143045"/>
                  <a:pt x="3981397" y="2428464"/>
                  <a:pt x="4026210" y="2554545"/>
                </a:cubicBezTo>
                <a:cubicBezTo>
                  <a:pt x="3873561" y="2589523"/>
                  <a:pt x="3597423" y="2512214"/>
                  <a:pt x="3451037" y="2554545"/>
                </a:cubicBezTo>
                <a:cubicBezTo>
                  <a:pt x="3304651" y="2596876"/>
                  <a:pt x="3174572" y="2544276"/>
                  <a:pt x="2996651" y="2554545"/>
                </a:cubicBezTo>
                <a:cubicBezTo>
                  <a:pt x="2818730" y="2564814"/>
                  <a:pt x="2681064" y="2499129"/>
                  <a:pt x="2502002" y="2554545"/>
                </a:cubicBezTo>
                <a:cubicBezTo>
                  <a:pt x="2322940" y="2609961"/>
                  <a:pt x="2175965" y="2514249"/>
                  <a:pt x="2007353" y="2554545"/>
                </a:cubicBezTo>
                <a:cubicBezTo>
                  <a:pt x="1838741" y="2594841"/>
                  <a:pt x="1661135" y="2536268"/>
                  <a:pt x="1432180" y="2554545"/>
                </a:cubicBezTo>
                <a:cubicBezTo>
                  <a:pt x="1203225" y="2572822"/>
                  <a:pt x="1026532" y="2520144"/>
                  <a:pt x="857008" y="2554545"/>
                </a:cubicBezTo>
                <a:cubicBezTo>
                  <a:pt x="687484" y="2588946"/>
                  <a:pt x="392880" y="2534231"/>
                  <a:pt x="0" y="2554545"/>
                </a:cubicBezTo>
                <a:cubicBezTo>
                  <a:pt x="-20238" y="2400086"/>
                  <a:pt x="3943" y="2193052"/>
                  <a:pt x="0" y="2043636"/>
                </a:cubicBezTo>
                <a:cubicBezTo>
                  <a:pt x="-3943" y="1894220"/>
                  <a:pt x="51198" y="1760540"/>
                  <a:pt x="0" y="1532727"/>
                </a:cubicBezTo>
                <a:cubicBezTo>
                  <a:pt x="-51198" y="1304914"/>
                  <a:pt x="50274" y="1193903"/>
                  <a:pt x="0" y="1047363"/>
                </a:cubicBezTo>
                <a:cubicBezTo>
                  <a:pt x="-50274" y="900823"/>
                  <a:pt x="59013" y="716715"/>
                  <a:pt x="0" y="485364"/>
                </a:cubicBezTo>
                <a:cubicBezTo>
                  <a:pt x="-59013" y="254013"/>
                  <a:pt x="33341" y="151521"/>
                  <a:pt x="0" y="0"/>
                </a:cubicBezTo>
                <a:close/>
              </a:path>
            </a:pathLst>
          </a:custGeom>
          <a:noFill/>
          <a:ln w="57150">
            <a:solidFill>
              <a:srgbClr val="534544"/>
            </a:solidFill>
          </a:ln>
        </p:spPr>
        <p:txBody>
          <a:bodyPr wrap="square" rtlCol="0">
            <a:spAutoFit/>
          </a:bodyPr>
          <a:lstStyle/>
          <a:p>
            <a:r>
              <a:rPr lang="zh-CN" altLang="zh-CN" sz="3200" kern="1200" dirty="0">
                <a:solidFill>
                  <a:srgbClr val="000000"/>
                </a:solidFill>
                <a:effectLst/>
                <a:latin typeface="Calibri" panose="020F0502020204030204" pitchFamily="34" charset="0"/>
                <a:ea typeface="微软雅黑" panose="020B0503020204020204" pitchFamily="34" charset="-122"/>
                <a:cs typeface="+mn-cs"/>
              </a:rPr>
              <a:t>新订单寻找最短路径并分配车辆</a:t>
            </a:r>
            <a:r>
              <a:rPr lang="zh-CN" altLang="en-US" sz="3200" kern="1200" dirty="0">
                <a:solidFill>
                  <a:srgbClr val="000000"/>
                </a:solidFill>
                <a:effectLst/>
                <a:latin typeface="Calibri" panose="020F0502020204030204" pitchFamily="34" charset="0"/>
                <a:ea typeface="微软雅黑" panose="020B0503020204020204" pitchFamily="34" charset="-122"/>
                <a:cs typeface="+mn-cs"/>
              </a:rPr>
              <a:t>，</a:t>
            </a:r>
            <a:r>
              <a:rPr lang="zh-CN" altLang="zh-CN" sz="3200" kern="1200" dirty="0">
                <a:solidFill>
                  <a:srgbClr val="000000"/>
                </a:solidFill>
                <a:effectLst/>
                <a:latin typeface="Calibri" panose="020F0502020204030204" pitchFamily="34" charset="0"/>
                <a:ea typeface="微软雅黑" panose="020B0503020204020204" pitchFamily="34" charset="-122"/>
                <a:cs typeface="+mn-cs"/>
              </a:rPr>
              <a:t>遍历该订单途径所有线路</a:t>
            </a:r>
            <a:r>
              <a:rPr lang="zh-CN" altLang="en-US" sz="3200" kern="1200" dirty="0">
                <a:solidFill>
                  <a:srgbClr val="000000"/>
                </a:solidFill>
                <a:effectLst/>
                <a:latin typeface="Calibri" panose="020F0502020204030204" pitchFamily="34" charset="0"/>
                <a:ea typeface="微软雅黑" panose="020B0503020204020204" pitchFamily="34" charset="-122"/>
                <a:cs typeface="+mn-cs"/>
              </a:rPr>
              <a:t>，</a:t>
            </a:r>
            <a:r>
              <a:rPr lang="zh-CN" altLang="en-US" sz="3200" dirty="0"/>
              <a:t>最后将货物一步一步发送到目的地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4" name="椭圆 3"/>
          <p:cNvSpPr/>
          <p:nvPr>
            <p:custDataLst>
              <p:tags r:id="rId1"/>
            </p:custDataLst>
          </p:nvPr>
        </p:nvSpPr>
        <p:spPr>
          <a:xfrm>
            <a:off x="1828800" y="254669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custDataLst>
              <p:tags r:id="rId2"/>
            </p:custDataLst>
          </p:nvPr>
        </p:nvSpPr>
        <p:spPr>
          <a:xfrm>
            <a:off x="3552825" y="406717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custDataLst>
              <p:tags r:id="rId3"/>
            </p:custDataLst>
          </p:nvPr>
        </p:nvSpPr>
        <p:spPr>
          <a:xfrm>
            <a:off x="9345982" y="406717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7" name="椭圆 6"/>
          <p:cNvSpPr/>
          <p:nvPr>
            <p:custDataLst>
              <p:tags r:id="rId4"/>
            </p:custDataLst>
          </p:nvPr>
        </p:nvSpPr>
        <p:spPr>
          <a:xfrm>
            <a:off x="1828800" y="558765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9" name="直接连接符 8"/>
          <p:cNvCxnSpPr>
            <a:stCxn id="4" idx="6"/>
            <a:endCxn id="6" idx="2"/>
          </p:cNvCxnSpPr>
          <p:nvPr>
            <p:custDataLst>
              <p:tags r:id="rId5"/>
            </p:custDataLst>
          </p:nvPr>
        </p:nvCxnSpPr>
        <p:spPr>
          <a:xfrm>
            <a:off x="2495550" y="286985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5" idx="6"/>
            <a:endCxn id="6" idx="2"/>
          </p:cNvCxnSpPr>
          <p:nvPr>
            <p:custDataLst>
              <p:tags r:id="rId6"/>
            </p:custDataLst>
          </p:nvPr>
        </p:nvCxnSpPr>
        <p:spPr>
          <a:xfrm>
            <a:off x="4219575" y="439033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2"/>
          <p:cNvCxnSpPr>
            <a:stCxn id="4" idx="5"/>
            <a:endCxn id="5" idx="1"/>
          </p:cNvCxnSpPr>
          <p:nvPr>
            <p:custDataLst>
              <p:tags r:id="rId7"/>
            </p:custDataLst>
          </p:nvPr>
        </p:nvCxnSpPr>
        <p:spPr>
          <a:xfrm>
            <a:off x="2397907" y="309837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stCxn id="5" idx="3"/>
            <a:endCxn id="7" idx="7"/>
          </p:cNvCxnSpPr>
          <p:nvPr>
            <p:custDataLst>
              <p:tags r:id="rId8"/>
            </p:custDataLst>
          </p:nvPr>
        </p:nvCxnSpPr>
        <p:spPr>
          <a:xfrm flipH="1">
            <a:off x="2397907" y="461884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6" idx="2"/>
            <a:endCxn id="7" idx="6"/>
          </p:cNvCxnSpPr>
          <p:nvPr>
            <p:custDataLst>
              <p:tags r:id="rId9"/>
            </p:custDataLst>
          </p:nvPr>
        </p:nvCxnSpPr>
        <p:spPr>
          <a:xfrm flipH="1">
            <a:off x="2495550" y="439033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custDataLst>
              <p:tags r:id="rId10"/>
            </p:custDataLst>
          </p:nvPr>
        </p:nvSpPr>
        <p:spPr>
          <a:xfrm>
            <a:off x="5920766" y="3279775"/>
            <a:ext cx="306494" cy="646331"/>
          </a:xfrm>
          <a:prstGeom prst="rect">
            <a:avLst/>
          </a:prstGeom>
          <a:noFill/>
        </p:spPr>
        <p:txBody>
          <a:bodyPr wrap="none" rtlCol="0">
            <a:spAutoFit/>
          </a:bodyPr>
          <a:lstStyle/>
          <a:p>
            <a:r>
              <a:rPr lang="en-US" altLang="zh-CN" dirty="0"/>
              <a:t>8</a:t>
            </a:r>
          </a:p>
          <a:p>
            <a:endParaRPr lang="zh-CN" altLang="en-US" dirty="0"/>
          </a:p>
        </p:txBody>
      </p:sp>
      <p:sp>
        <p:nvSpPr>
          <p:cNvPr id="28" name="文本框 27"/>
          <p:cNvSpPr txBox="1"/>
          <p:nvPr>
            <p:custDataLst>
              <p:tags r:id="rId11"/>
            </p:custDataLst>
          </p:nvPr>
        </p:nvSpPr>
        <p:spPr>
          <a:xfrm>
            <a:off x="5920766" y="5123418"/>
            <a:ext cx="306494" cy="646331"/>
          </a:xfrm>
          <a:prstGeom prst="rect">
            <a:avLst/>
          </a:prstGeom>
          <a:noFill/>
        </p:spPr>
        <p:txBody>
          <a:bodyPr wrap="none" rtlCol="0">
            <a:spAutoFit/>
          </a:bodyPr>
          <a:lstStyle/>
          <a:p>
            <a:r>
              <a:rPr lang="en-US" altLang="zh-CN" dirty="0"/>
              <a:t>8</a:t>
            </a:r>
          </a:p>
          <a:p>
            <a:endParaRPr lang="zh-CN" altLang="en-US" dirty="0"/>
          </a:p>
        </p:txBody>
      </p:sp>
      <p:sp>
        <p:nvSpPr>
          <p:cNvPr id="29" name="文本框 28"/>
          <p:cNvSpPr txBox="1"/>
          <p:nvPr>
            <p:custDataLst>
              <p:tags r:id="rId12"/>
            </p:custDataLst>
          </p:nvPr>
        </p:nvSpPr>
        <p:spPr>
          <a:xfrm>
            <a:off x="5907177" y="4067170"/>
            <a:ext cx="306494" cy="369332"/>
          </a:xfrm>
          <a:prstGeom prst="rect">
            <a:avLst/>
          </a:prstGeom>
          <a:noFill/>
        </p:spPr>
        <p:txBody>
          <a:bodyPr wrap="none" rtlCol="0">
            <a:spAutoFit/>
          </a:bodyPr>
          <a:lstStyle/>
          <a:p>
            <a:r>
              <a:rPr lang="en-US" altLang="zh-CN" dirty="0"/>
              <a:t>7</a:t>
            </a:r>
          </a:p>
        </p:txBody>
      </p:sp>
      <p:sp>
        <p:nvSpPr>
          <p:cNvPr id="30" name="文本框 29"/>
          <p:cNvSpPr txBox="1"/>
          <p:nvPr>
            <p:custDataLst>
              <p:tags r:id="rId13"/>
            </p:custDataLst>
          </p:nvPr>
        </p:nvSpPr>
        <p:spPr>
          <a:xfrm>
            <a:off x="2677224" y="3558867"/>
            <a:ext cx="306494" cy="646331"/>
          </a:xfrm>
          <a:prstGeom prst="rect">
            <a:avLst/>
          </a:prstGeom>
          <a:noFill/>
        </p:spPr>
        <p:txBody>
          <a:bodyPr wrap="none" rtlCol="0">
            <a:spAutoFit/>
          </a:bodyPr>
          <a:lstStyle/>
          <a:p>
            <a:r>
              <a:rPr lang="en-US" altLang="zh-CN" dirty="0"/>
              <a:t>4</a:t>
            </a:r>
          </a:p>
          <a:p>
            <a:endParaRPr lang="zh-CN" altLang="en-US" dirty="0"/>
          </a:p>
        </p:txBody>
      </p:sp>
      <p:sp>
        <p:nvSpPr>
          <p:cNvPr id="32" name="文本框 31"/>
          <p:cNvSpPr txBox="1"/>
          <p:nvPr>
            <p:custDataLst>
              <p:tags r:id="rId14"/>
            </p:custDataLst>
          </p:nvPr>
        </p:nvSpPr>
        <p:spPr>
          <a:xfrm>
            <a:off x="2677224" y="4874391"/>
            <a:ext cx="306494" cy="646331"/>
          </a:xfrm>
          <a:prstGeom prst="rect">
            <a:avLst/>
          </a:prstGeom>
          <a:noFill/>
        </p:spPr>
        <p:txBody>
          <a:bodyPr wrap="none" rtlCol="0">
            <a:spAutoFit/>
          </a:bodyPr>
          <a:lstStyle/>
          <a:p>
            <a:r>
              <a:rPr lang="en-US" altLang="zh-CN" dirty="0"/>
              <a:t>4</a:t>
            </a:r>
          </a:p>
          <a:p>
            <a:endParaRPr lang="zh-CN" altLang="en-US" dirty="0"/>
          </a:p>
        </p:txBody>
      </p:sp>
      <p:sp>
        <p:nvSpPr>
          <p:cNvPr id="8" name="文本框 7"/>
          <p:cNvSpPr txBox="1"/>
          <p:nvPr/>
        </p:nvSpPr>
        <p:spPr>
          <a:xfrm>
            <a:off x="1828800" y="1565275"/>
            <a:ext cx="8184515" cy="922020"/>
          </a:xfrm>
          <a:prstGeom prst="rect">
            <a:avLst/>
          </a:prstGeom>
          <a:noFill/>
        </p:spPr>
        <p:txBody>
          <a:bodyPr wrap="square" rtlCol="0" anchor="t">
            <a:spAutoFit/>
          </a:bodyPr>
          <a:lstStyle/>
          <a:p>
            <a:r>
              <a:rPr lang="zh-CN" altLang="en-US" dirty="0">
                <a:sym typeface="+mn-ea"/>
              </a:rPr>
              <a:t>假设当前有四个城市</a:t>
            </a:r>
            <a:r>
              <a:rPr lang="en-US" altLang="zh-CN" dirty="0">
                <a:sym typeface="+mn-ea"/>
              </a:rPr>
              <a:t>A</a:t>
            </a:r>
            <a:r>
              <a:rPr lang="zh-CN" altLang="en-US" dirty="0">
                <a:sym typeface="+mn-ea"/>
              </a:rPr>
              <a:t>，</a:t>
            </a:r>
            <a:r>
              <a:rPr lang="en-US" altLang="zh-CN" dirty="0">
                <a:sym typeface="+mn-ea"/>
              </a:rPr>
              <a:t>B</a:t>
            </a:r>
            <a:r>
              <a:rPr lang="zh-CN" altLang="en-US" dirty="0">
                <a:sym typeface="+mn-ea"/>
              </a:rPr>
              <a:t>，</a:t>
            </a:r>
            <a:r>
              <a:rPr lang="en-US" altLang="zh-CN" dirty="0">
                <a:sym typeface="+mn-ea"/>
              </a:rPr>
              <a:t>C</a:t>
            </a:r>
            <a:r>
              <a:rPr lang="zh-CN" altLang="en-US" dirty="0">
                <a:sym typeface="+mn-ea"/>
              </a:rPr>
              <a:t>，</a:t>
            </a:r>
            <a:r>
              <a:rPr lang="en-US" altLang="zh-CN" dirty="0">
                <a:sym typeface="+mn-ea"/>
              </a:rPr>
              <a:t>O</a:t>
            </a:r>
            <a:r>
              <a:rPr lang="zh-CN" altLang="en-US" dirty="0">
                <a:sym typeface="+mn-ea"/>
              </a:rPr>
              <a:t>如下关系，（其中实线段代表两城市之前存在可达路径，数字代表距离）：</a:t>
            </a:r>
            <a:br>
              <a:rPr lang="en-US" altLang="zh-CN" dirty="0">
                <a:sym typeface="+mn-ea"/>
              </a:rPr>
            </a:br>
            <a:endParaRPr lang="en-US" altLang="zh-CN"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4" name="椭圆 3"/>
          <p:cNvSpPr/>
          <p:nvPr>
            <p:custDataLst>
              <p:tags r:id="rId1"/>
            </p:custDataLst>
          </p:nvPr>
        </p:nvSpPr>
        <p:spPr>
          <a:xfrm>
            <a:off x="1828800" y="254669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custDataLst>
              <p:tags r:id="rId2"/>
            </p:custDataLst>
          </p:nvPr>
        </p:nvSpPr>
        <p:spPr>
          <a:xfrm>
            <a:off x="3552825" y="406717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custDataLst>
              <p:tags r:id="rId3"/>
            </p:custDataLst>
          </p:nvPr>
        </p:nvSpPr>
        <p:spPr>
          <a:xfrm>
            <a:off x="9345982" y="406717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7" name="椭圆 6"/>
          <p:cNvSpPr/>
          <p:nvPr>
            <p:custDataLst>
              <p:tags r:id="rId4"/>
            </p:custDataLst>
          </p:nvPr>
        </p:nvSpPr>
        <p:spPr>
          <a:xfrm>
            <a:off x="1828800" y="558765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9" name="直接连接符 8"/>
          <p:cNvCxnSpPr>
            <a:stCxn id="4" idx="6"/>
            <a:endCxn id="6" idx="2"/>
          </p:cNvCxnSpPr>
          <p:nvPr>
            <p:custDataLst>
              <p:tags r:id="rId5"/>
            </p:custDataLst>
          </p:nvPr>
        </p:nvCxnSpPr>
        <p:spPr>
          <a:xfrm>
            <a:off x="2495550" y="286985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5" idx="6"/>
            <a:endCxn id="6" idx="2"/>
          </p:cNvCxnSpPr>
          <p:nvPr>
            <p:custDataLst>
              <p:tags r:id="rId6"/>
            </p:custDataLst>
          </p:nvPr>
        </p:nvCxnSpPr>
        <p:spPr>
          <a:xfrm>
            <a:off x="4219575" y="439033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2"/>
          <p:cNvCxnSpPr>
            <a:stCxn id="4" idx="5"/>
            <a:endCxn id="5" idx="1"/>
          </p:cNvCxnSpPr>
          <p:nvPr>
            <p:custDataLst>
              <p:tags r:id="rId7"/>
            </p:custDataLst>
          </p:nvPr>
        </p:nvCxnSpPr>
        <p:spPr>
          <a:xfrm>
            <a:off x="2397907" y="309837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stCxn id="5" idx="3"/>
            <a:endCxn id="7" idx="7"/>
          </p:cNvCxnSpPr>
          <p:nvPr>
            <p:custDataLst>
              <p:tags r:id="rId8"/>
            </p:custDataLst>
          </p:nvPr>
        </p:nvCxnSpPr>
        <p:spPr>
          <a:xfrm flipH="1">
            <a:off x="2397907" y="461884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6" idx="2"/>
            <a:endCxn id="7" idx="6"/>
          </p:cNvCxnSpPr>
          <p:nvPr>
            <p:custDataLst>
              <p:tags r:id="rId9"/>
            </p:custDataLst>
          </p:nvPr>
        </p:nvCxnSpPr>
        <p:spPr>
          <a:xfrm flipH="1">
            <a:off x="2495550" y="439033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custDataLst>
              <p:tags r:id="rId10"/>
            </p:custDataLst>
          </p:nvPr>
        </p:nvSpPr>
        <p:spPr>
          <a:xfrm>
            <a:off x="5920766" y="3279775"/>
            <a:ext cx="306494" cy="646331"/>
          </a:xfrm>
          <a:prstGeom prst="rect">
            <a:avLst/>
          </a:prstGeom>
          <a:noFill/>
        </p:spPr>
        <p:txBody>
          <a:bodyPr wrap="none" rtlCol="0">
            <a:spAutoFit/>
          </a:bodyPr>
          <a:lstStyle/>
          <a:p>
            <a:r>
              <a:rPr lang="en-US" altLang="zh-CN" dirty="0"/>
              <a:t>8</a:t>
            </a:r>
          </a:p>
          <a:p>
            <a:endParaRPr lang="zh-CN" altLang="en-US" dirty="0"/>
          </a:p>
        </p:txBody>
      </p:sp>
      <p:sp>
        <p:nvSpPr>
          <p:cNvPr id="28" name="文本框 27"/>
          <p:cNvSpPr txBox="1"/>
          <p:nvPr>
            <p:custDataLst>
              <p:tags r:id="rId11"/>
            </p:custDataLst>
          </p:nvPr>
        </p:nvSpPr>
        <p:spPr>
          <a:xfrm>
            <a:off x="5920766" y="5123418"/>
            <a:ext cx="306494" cy="646331"/>
          </a:xfrm>
          <a:prstGeom prst="rect">
            <a:avLst/>
          </a:prstGeom>
          <a:noFill/>
        </p:spPr>
        <p:txBody>
          <a:bodyPr wrap="none" rtlCol="0">
            <a:spAutoFit/>
          </a:bodyPr>
          <a:lstStyle/>
          <a:p>
            <a:r>
              <a:rPr lang="en-US" altLang="zh-CN" dirty="0"/>
              <a:t>8</a:t>
            </a:r>
          </a:p>
          <a:p>
            <a:endParaRPr lang="zh-CN" altLang="en-US" dirty="0"/>
          </a:p>
        </p:txBody>
      </p:sp>
      <p:sp>
        <p:nvSpPr>
          <p:cNvPr id="29" name="文本框 28"/>
          <p:cNvSpPr txBox="1"/>
          <p:nvPr>
            <p:custDataLst>
              <p:tags r:id="rId12"/>
            </p:custDataLst>
          </p:nvPr>
        </p:nvSpPr>
        <p:spPr>
          <a:xfrm>
            <a:off x="5907177" y="4067170"/>
            <a:ext cx="306494" cy="369332"/>
          </a:xfrm>
          <a:prstGeom prst="rect">
            <a:avLst/>
          </a:prstGeom>
          <a:noFill/>
        </p:spPr>
        <p:txBody>
          <a:bodyPr wrap="none" rtlCol="0">
            <a:spAutoFit/>
          </a:bodyPr>
          <a:lstStyle/>
          <a:p>
            <a:r>
              <a:rPr lang="en-US" altLang="zh-CN" dirty="0"/>
              <a:t>7</a:t>
            </a:r>
          </a:p>
        </p:txBody>
      </p:sp>
      <p:sp>
        <p:nvSpPr>
          <p:cNvPr id="30" name="文本框 29"/>
          <p:cNvSpPr txBox="1"/>
          <p:nvPr>
            <p:custDataLst>
              <p:tags r:id="rId13"/>
            </p:custDataLst>
          </p:nvPr>
        </p:nvSpPr>
        <p:spPr>
          <a:xfrm>
            <a:off x="2677224" y="3558867"/>
            <a:ext cx="306494" cy="646331"/>
          </a:xfrm>
          <a:prstGeom prst="rect">
            <a:avLst/>
          </a:prstGeom>
          <a:noFill/>
        </p:spPr>
        <p:txBody>
          <a:bodyPr wrap="none" rtlCol="0">
            <a:spAutoFit/>
          </a:bodyPr>
          <a:lstStyle/>
          <a:p>
            <a:r>
              <a:rPr lang="en-US" altLang="zh-CN" dirty="0"/>
              <a:t>4</a:t>
            </a:r>
          </a:p>
          <a:p>
            <a:endParaRPr lang="zh-CN" altLang="en-US" dirty="0"/>
          </a:p>
        </p:txBody>
      </p:sp>
      <p:sp>
        <p:nvSpPr>
          <p:cNvPr id="32" name="文本框 31"/>
          <p:cNvSpPr txBox="1"/>
          <p:nvPr>
            <p:custDataLst>
              <p:tags r:id="rId14"/>
            </p:custDataLst>
          </p:nvPr>
        </p:nvSpPr>
        <p:spPr>
          <a:xfrm>
            <a:off x="2677224" y="4874391"/>
            <a:ext cx="306494" cy="646331"/>
          </a:xfrm>
          <a:prstGeom prst="rect">
            <a:avLst/>
          </a:prstGeom>
          <a:noFill/>
        </p:spPr>
        <p:txBody>
          <a:bodyPr wrap="none" rtlCol="0">
            <a:spAutoFit/>
          </a:bodyPr>
          <a:lstStyle/>
          <a:p>
            <a:r>
              <a:rPr lang="en-US" altLang="zh-CN" dirty="0"/>
              <a:t>4</a:t>
            </a:r>
          </a:p>
          <a:p>
            <a:endParaRPr lang="zh-CN" altLang="en-US" dirty="0"/>
          </a:p>
        </p:txBody>
      </p:sp>
      <p:sp>
        <p:nvSpPr>
          <p:cNvPr id="8" name="文本框 7"/>
          <p:cNvSpPr txBox="1"/>
          <p:nvPr/>
        </p:nvSpPr>
        <p:spPr>
          <a:xfrm>
            <a:off x="1828800" y="1473200"/>
            <a:ext cx="8184515" cy="1290955"/>
          </a:xfrm>
          <a:prstGeom prst="rect">
            <a:avLst/>
          </a:prstGeom>
          <a:noFill/>
        </p:spPr>
        <p:txBody>
          <a:bodyPr wrap="square" rtlCol="0" anchor="t">
            <a:noAutofit/>
          </a:bodyPr>
          <a:lstStyle/>
          <a:p>
            <a:r>
              <a:rPr lang="zh-CN" altLang="en-US" dirty="0">
                <a:sym typeface="+mn-ea"/>
              </a:rPr>
              <a:t>现有三个订单分别要由</a:t>
            </a:r>
            <a:r>
              <a:rPr lang="en-US" altLang="zh-CN" dirty="0">
                <a:sym typeface="+mn-ea"/>
              </a:rPr>
              <a:t>A</a:t>
            </a:r>
            <a:r>
              <a:rPr lang="zh-CN" altLang="en-US" dirty="0">
                <a:sym typeface="+mn-ea"/>
              </a:rPr>
              <a:t>，</a:t>
            </a:r>
            <a:r>
              <a:rPr lang="en-US" altLang="zh-CN" dirty="0">
                <a:sym typeface="+mn-ea"/>
              </a:rPr>
              <a:t>B</a:t>
            </a:r>
            <a:r>
              <a:rPr lang="zh-CN" altLang="en-US" dirty="0">
                <a:sym typeface="+mn-ea"/>
              </a:rPr>
              <a:t>，</a:t>
            </a:r>
            <a:r>
              <a:rPr lang="en-US" altLang="zh-CN" dirty="0">
                <a:sym typeface="+mn-ea"/>
              </a:rPr>
              <a:t>C</a:t>
            </a:r>
            <a:r>
              <a:rPr lang="zh-CN" altLang="en-US" dirty="0">
                <a:sym typeface="+mn-ea"/>
              </a:rPr>
              <a:t>运往</a:t>
            </a:r>
            <a:r>
              <a:rPr lang="en-US" altLang="zh-CN" dirty="0">
                <a:sym typeface="+mn-ea"/>
              </a:rPr>
              <a:t>O</a:t>
            </a:r>
            <a:r>
              <a:rPr lang="zh-CN" altLang="en-US" dirty="0">
                <a:sym typeface="+mn-ea"/>
              </a:rPr>
              <a:t>地，如果采用直接从起始地到目的地的运输思路，依次配送三个订单，每次分别计算最短路径，则运输总距离为</a:t>
            </a:r>
            <a:r>
              <a:rPr lang="en-US" altLang="zh-CN" dirty="0">
                <a:sym typeface="+mn-ea"/>
              </a:rPr>
              <a:t>8+7+8=23</a:t>
            </a:r>
            <a:r>
              <a:rPr lang="zh-CN" altLang="en-US" dirty="0">
                <a:sym typeface="+mn-ea"/>
              </a:rPr>
              <a:t>，该算法虽然能够完成全部订单的配送，但是仍然存在巨大优化空间。</a:t>
            </a:r>
            <a:endParaRPr lang="en-US" altLang="zh-CN"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4" name="椭圆 3"/>
          <p:cNvSpPr/>
          <p:nvPr>
            <p:custDataLst>
              <p:tags r:id="rId1"/>
            </p:custDataLst>
          </p:nvPr>
        </p:nvSpPr>
        <p:spPr>
          <a:xfrm>
            <a:off x="1828800" y="254669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custDataLst>
              <p:tags r:id="rId2"/>
            </p:custDataLst>
          </p:nvPr>
        </p:nvSpPr>
        <p:spPr>
          <a:xfrm>
            <a:off x="3552825" y="406717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custDataLst>
              <p:tags r:id="rId3"/>
            </p:custDataLst>
          </p:nvPr>
        </p:nvSpPr>
        <p:spPr>
          <a:xfrm>
            <a:off x="9345982" y="406717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7" name="椭圆 6"/>
          <p:cNvSpPr/>
          <p:nvPr>
            <p:custDataLst>
              <p:tags r:id="rId4"/>
            </p:custDataLst>
          </p:nvPr>
        </p:nvSpPr>
        <p:spPr>
          <a:xfrm>
            <a:off x="1828800" y="558765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9" name="直接连接符 8"/>
          <p:cNvCxnSpPr/>
          <p:nvPr>
            <p:custDataLst>
              <p:tags r:id="rId5"/>
            </p:custDataLst>
          </p:nvPr>
        </p:nvCxnSpPr>
        <p:spPr>
          <a:xfrm>
            <a:off x="2501900" y="286985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5" idx="6"/>
            <a:endCxn id="6" idx="2"/>
          </p:cNvCxnSpPr>
          <p:nvPr>
            <p:custDataLst>
              <p:tags r:id="rId6"/>
            </p:custDataLst>
          </p:nvPr>
        </p:nvCxnSpPr>
        <p:spPr>
          <a:xfrm>
            <a:off x="4219575" y="439033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2"/>
          <p:cNvCxnSpPr>
            <a:stCxn id="4" idx="5"/>
            <a:endCxn id="5" idx="1"/>
          </p:cNvCxnSpPr>
          <p:nvPr>
            <p:custDataLst>
              <p:tags r:id="rId7"/>
            </p:custDataLst>
          </p:nvPr>
        </p:nvCxnSpPr>
        <p:spPr>
          <a:xfrm>
            <a:off x="2397907" y="309837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stCxn id="5" idx="3"/>
            <a:endCxn id="7" idx="7"/>
          </p:cNvCxnSpPr>
          <p:nvPr>
            <p:custDataLst>
              <p:tags r:id="rId8"/>
            </p:custDataLst>
          </p:nvPr>
        </p:nvCxnSpPr>
        <p:spPr>
          <a:xfrm flipH="1">
            <a:off x="2397907" y="461884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6" idx="2"/>
            <a:endCxn id="7" idx="6"/>
          </p:cNvCxnSpPr>
          <p:nvPr>
            <p:custDataLst>
              <p:tags r:id="rId9"/>
            </p:custDataLst>
          </p:nvPr>
        </p:nvCxnSpPr>
        <p:spPr>
          <a:xfrm flipH="1">
            <a:off x="2495550" y="439033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custDataLst>
              <p:tags r:id="rId10"/>
            </p:custDataLst>
          </p:nvPr>
        </p:nvSpPr>
        <p:spPr>
          <a:xfrm>
            <a:off x="5920766" y="3279775"/>
            <a:ext cx="306494" cy="646331"/>
          </a:xfrm>
          <a:prstGeom prst="rect">
            <a:avLst/>
          </a:prstGeom>
          <a:noFill/>
        </p:spPr>
        <p:txBody>
          <a:bodyPr wrap="none" rtlCol="0">
            <a:spAutoFit/>
          </a:bodyPr>
          <a:lstStyle/>
          <a:p>
            <a:r>
              <a:rPr lang="en-US" altLang="zh-CN" dirty="0"/>
              <a:t>8</a:t>
            </a:r>
          </a:p>
          <a:p>
            <a:endParaRPr lang="zh-CN" altLang="en-US" dirty="0"/>
          </a:p>
        </p:txBody>
      </p:sp>
      <p:sp>
        <p:nvSpPr>
          <p:cNvPr id="28" name="文本框 27"/>
          <p:cNvSpPr txBox="1"/>
          <p:nvPr>
            <p:custDataLst>
              <p:tags r:id="rId11"/>
            </p:custDataLst>
          </p:nvPr>
        </p:nvSpPr>
        <p:spPr>
          <a:xfrm>
            <a:off x="5920766" y="5123418"/>
            <a:ext cx="306494" cy="646331"/>
          </a:xfrm>
          <a:prstGeom prst="rect">
            <a:avLst/>
          </a:prstGeom>
          <a:noFill/>
        </p:spPr>
        <p:txBody>
          <a:bodyPr wrap="none" rtlCol="0">
            <a:spAutoFit/>
          </a:bodyPr>
          <a:lstStyle/>
          <a:p>
            <a:r>
              <a:rPr lang="en-US" altLang="zh-CN" dirty="0"/>
              <a:t>8</a:t>
            </a:r>
          </a:p>
          <a:p>
            <a:endParaRPr lang="zh-CN" altLang="en-US" dirty="0"/>
          </a:p>
        </p:txBody>
      </p:sp>
      <p:sp>
        <p:nvSpPr>
          <p:cNvPr id="29" name="文本框 28"/>
          <p:cNvSpPr txBox="1"/>
          <p:nvPr>
            <p:custDataLst>
              <p:tags r:id="rId12"/>
            </p:custDataLst>
          </p:nvPr>
        </p:nvSpPr>
        <p:spPr>
          <a:xfrm>
            <a:off x="5907177" y="4067170"/>
            <a:ext cx="306494" cy="369332"/>
          </a:xfrm>
          <a:prstGeom prst="rect">
            <a:avLst/>
          </a:prstGeom>
          <a:noFill/>
        </p:spPr>
        <p:txBody>
          <a:bodyPr wrap="none" rtlCol="0">
            <a:spAutoFit/>
          </a:bodyPr>
          <a:lstStyle/>
          <a:p>
            <a:r>
              <a:rPr lang="en-US" altLang="zh-CN" dirty="0"/>
              <a:t>7</a:t>
            </a:r>
          </a:p>
        </p:txBody>
      </p:sp>
      <p:sp>
        <p:nvSpPr>
          <p:cNvPr id="30" name="文本框 29"/>
          <p:cNvSpPr txBox="1"/>
          <p:nvPr>
            <p:custDataLst>
              <p:tags r:id="rId13"/>
            </p:custDataLst>
          </p:nvPr>
        </p:nvSpPr>
        <p:spPr>
          <a:xfrm>
            <a:off x="2677224" y="3558867"/>
            <a:ext cx="306494" cy="646331"/>
          </a:xfrm>
          <a:prstGeom prst="rect">
            <a:avLst/>
          </a:prstGeom>
          <a:noFill/>
        </p:spPr>
        <p:txBody>
          <a:bodyPr wrap="none" rtlCol="0">
            <a:spAutoFit/>
          </a:bodyPr>
          <a:lstStyle/>
          <a:p>
            <a:r>
              <a:rPr lang="en-US" altLang="zh-CN" dirty="0"/>
              <a:t>4</a:t>
            </a:r>
          </a:p>
          <a:p>
            <a:endParaRPr lang="zh-CN" altLang="en-US" dirty="0"/>
          </a:p>
        </p:txBody>
      </p:sp>
      <p:sp>
        <p:nvSpPr>
          <p:cNvPr id="32" name="文本框 31"/>
          <p:cNvSpPr txBox="1"/>
          <p:nvPr>
            <p:custDataLst>
              <p:tags r:id="rId14"/>
            </p:custDataLst>
          </p:nvPr>
        </p:nvSpPr>
        <p:spPr>
          <a:xfrm>
            <a:off x="2677224" y="4874391"/>
            <a:ext cx="306494" cy="646331"/>
          </a:xfrm>
          <a:prstGeom prst="rect">
            <a:avLst/>
          </a:prstGeom>
          <a:noFill/>
        </p:spPr>
        <p:txBody>
          <a:bodyPr wrap="none" rtlCol="0">
            <a:spAutoFit/>
          </a:bodyPr>
          <a:lstStyle/>
          <a:p>
            <a:r>
              <a:rPr lang="en-US" altLang="zh-CN" dirty="0"/>
              <a:t>4</a:t>
            </a:r>
          </a:p>
          <a:p>
            <a:endParaRPr lang="zh-CN" altLang="en-US" dirty="0"/>
          </a:p>
        </p:txBody>
      </p:sp>
      <p:sp>
        <p:nvSpPr>
          <p:cNvPr id="8" name="文本框 7"/>
          <p:cNvSpPr txBox="1"/>
          <p:nvPr/>
        </p:nvSpPr>
        <p:spPr>
          <a:xfrm>
            <a:off x="1828800" y="1468755"/>
            <a:ext cx="8184515" cy="1018540"/>
          </a:xfrm>
          <a:prstGeom prst="rect">
            <a:avLst/>
          </a:prstGeom>
          <a:noFill/>
        </p:spPr>
        <p:txBody>
          <a:bodyPr wrap="square" rtlCol="0" anchor="t">
            <a:noAutofit/>
          </a:bodyPr>
          <a:lstStyle/>
          <a:p>
            <a:r>
              <a:rPr lang="zh-CN" altLang="en-US" dirty="0">
                <a:sym typeface="+mn-ea"/>
              </a:rPr>
              <a:t>接下来按照如下思路优化算法：依旧是通过寻找最短路径，逐个订单配送；但在配送完成某一个订单后会更新该订单途径路径距离的权重。</a:t>
            </a:r>
            <a:endParaRPr lang="en-US" altLang="zh-CN"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8" name="文本框 7"/>
          <p:cNvSpPr txBox="1"/>
          <p:nvPr/>
        </p:nvSpPr>
        <p:spPr>
          <a:xfrm>
            <a:off x="1828800" y="1565275"/>
            <a:ext cx="8184515" cy="3692525"/>
          </a:xfrm>
          <a:prstGeom prst="rect">
            <a:avLst/>
          </a:prstGeom>
          <a:noFill/>
        </p:spPr>
        <p:txBody>
          <a:bodyPr wrap="square" rtlCol="0" anchor="t">
            <a:spAutoFit/>
          </a:bodyPr>
          <a:lstStyle/>
          <a:p>
            <a:r>
              <a:rPr lang="zh-CN" altLang="en-US" dirty="0">
                <a:sym typeface="+mn-ea"/>
              </a:rPr>
              <a:t>具体规则如下：</a:t>
            </a:r>
            <a:endParaRPr lang="en-US" altLang="zh-CN" dirty="0"/>
          </a:p>
          <a:p>
            <a:r>
              <a:rPr lang="zh-CN" altLang="en-US" dirty="0">
                <a:sym typeface="+mn-ea"/>
              </a:rPr>
              <a:t>①  为新订单寻找最短路径并分配车辆（最短路径可通过</a:t>
            </a:r>
            <a:r>
              <a:rPr lang="en-US" altLang="zh-CN" b="1" dirty="0">
                <a:solidFill>
                  <a:srgbClr val="121212"/>
                </a:solidFill>
                <a:effectLst/>
                <a:latin typeface="-apple-system"/>
                <a:sym typeface="+mn-ea"/>
              </a:rPr>
              <a:t>Dijkstra</a:t>
            </a:r>
            <a:r>
              <a:rPr lang="zh-CN" altLang="en-US" dirty="0">
                <a:solidFill>
                  <a:srgbClr val="121212"/>
                </a:solidFill>
                <a:effectLst/>
                <a:latin typeface="-apple-system"/>
                <a:sym typeface="+mn-ea"/>
              </a:rPr>
              <a:t>算法实现</a:t>
            </a:r>
            <a:r>
              <a:rPr lang="zh-CN" altLang="en-US" dirty="0">
                <a:sym typeface="+mn-ea"/>
              </a:rPr>
              <a:t>）</a:t>
            </a:r>
            <a:endParaRPr lang="en-US" altLang="zh-CN" dirty="0"/>
          </a:p>
          <a:p>
            <a:endParaRPr lang="en-US" altLang="zh-CN" dirty="0"/>
          </a:p>
          <a:p>
            <a:r>
              <a:rPr lang="zh-CN" altLang="en-US" dirty="0">
                <a:sym typeface="+mn-ea"/>
              </a:rPr>
              <a:t>②  遍历该订单途径所有线路，倘若线路上的车辆仍有空余位置，则置该线路距离权重为</a:t>
            </a:r>
            <a:r>
              <a:rPr lang="en-US" altLang="zh-CN" dirty="0">
                <a:sym typeface="+mn-ea"/>
              </a:rPr>
              <a:t>0</a:t>
            </a:r>
            <a:endParaRPr lang="en-US" altLang="zh-CN" dirty="0"/>
          </a:p>
          <a:p>
            <a:endParaRPr lang="en-US" altLang="zh-CN" dirty="0"/>
          </a:p>
          <a:p>
            <a:pPr marL="342900" indent="-342900">
              <a:buAutoNum type="circleNumDbPlain" startAt="3"/>
            </a:pPr>
            <a:r>
              <a:rPr lang="zh-CN" altLang="en-US" dirty="0">
                <a:sym typeface="+mn-ea"/>
              </a:rPr>
              <a:t>重复执行①步骤，直到所有订单分配完成</a:t>
            </a:r>
            <a:endParaRPr lang="en-US" altLang="zh-CN" dirty="0"/>
          </a:p>
          <a:p>
            <a:pPr marL="342900" indent="-342900">
              <a:buAutoNum type="circleNumDbPlain" startAt="3"/>
            </a:pPr>
            <a:endParaRPr lang="en-US" altLang="zh-CN" dirty="0"/>
          </a:p>
          <a:p>
            <a:pPr marL="342900" indent="-342900">
              <a:buAutoNum type="circleNumDbPlain" startAt="3"/>
            </a:pPr>
            <a:endParaRPr lang="en-US" altLang="zh-CN" dirty="0"/>
          </a:p>
          <a:p>
            <a:pPr marL="342900" indent="-342900">
              <a:buAutoNum type="circleNumDbPlain" startAt="3"/>
            </a:pPr>
            <a:endParaRPr lang="en-US" altLang="zh-CN" dirty="0"/>
          </a:p>
          <a:p>
            <a:pPr marL="342900" indent="-342900">
              <a:buAutoNum type="circleNumDbPlain" startAt="3"/>
            </a:pPr>
            <a:endParaRPr lang="en-US" altLang="zh-CN" dirty="0"/>
          </a:p>
          <a:p>
            <a:r>
              <a:rPr lang="zh-CN" altLang="en-US" dirty="0">
                <a:sym typeface="+mn-ea"/>
              </a:rPr>
              <a:t>接下来将配合之前的例子对该算法进行详细说明：</a:t>
            </a:r>
            <a:endParaRPr lang="en-US" altLang="zh-CN" dirty="0"/>
          </a:p>
          <a:p>
            <a:r>
              <a:rPr lang="zh-CN" altLang="en-US" dirty="0">
                <a:sym typeface="+mn-ea"/>
              </a:rPr>
              <a:t>注：按照字母顺序分配三个订单</a:t>
            </a:r>
            <a:endParaRPr lang="en-US" altLang="zh-CN"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8" name="文本框 7"/>
          <p:cNvSpPr txBox="1"/>
          <p:nvPr/>
        </p:nvSpPr>
        <p:spPr>
          <a:xfrm>
            <a:off x="1828800" y="1384300"/>
            <a:ext cx="8184515" cy="1102995"/>
          </a:xfrm>
          <a:prstGeom prst="rect">
            <a:avLst/>
          </a:prstGeom>
          <a:noFill/>
        </p:spPr>
        <p:txBody>
          <a:bodyPr wrap="square" rtlCol="0" anchor="t">
            <a:noAutofit/>
          </a:bodyPr>
          <a:lstStyle/>
          <a:p>
            <a:r>
              <a:rPr lang="zh-CN" altLang="en-US" dirty="0">
                <a:sym typeface="+mn-ea"/>
              </a:rPr>
              <a:t>首先分配</a:t>
            </a:r>
            <a:r>
              <a:rPr lang="en-US" altLang="zh-CN" dirty="0">
                <a:sym typeface="+mn-ea"/>
              </a:rPr>
              <a:t>A</a:t>
            </a:r>
            <a:r>
              <a:rPr lang="zh-CN" altLang="en-US" dirty="0">
                <a:sym typeface="+mn-ea"/>
              </a:rPr>
              <a:t>订单，为</a:t>
            </a:r>
            <a:r>
              <a:rPr lang="en-US" altLang="zh-CN" dirty="0">
                <a:sym typeface="+mn-ea"/>
              </a:rPr>
              <a:t>A</a:t>
            </a:r>
            <a:r>
              <a:rPr lang="zh-CN" altLang="en-US" dirty="0">
                <a:sym typeface="+mn-ea"/>
              </a:rPr>
              <a:t>订单找到的最短路径为</a:t>
            </a:r>
            <a:r>
              <a:rPr lang="en-US" altLang="zh-CN" dirty="0">
                <a:sym typeface="+mn-ea"/>
              </a:rPr>
              <a:t>A</a:t>
            </a:r>
            <a:r>
              <a:rPr lang="zh-CN" altLang="en-US" dirty="0">
                <a:sym typeface="+mn-ea"/>
              </a:rPr>
              <a:t>➡</a:t>
            </a:r>
            <a:r>
              <a:rPr lang="en-US" altLang="zh-CN" dirty="0">
                <a:sym typeface="+mn-ea"/>
              </a:rPr>
              <a:t>O</a:t>
            </a:r>
            <a:r>
              <a:rPr lang="zh-CN" altLang="en-US" dirty="0">
                <a:sym typeface="+mn-ea"/>
              </a:rPr>
              <a:t>（绿色箭头表示），并为该线路标记正在通行车辆和剩余空位，将途径线路距离权重置为</a:t>
            </a:r>
            <a:r>
              <a:rPr lang="en-US" altLang="zh-CN" dirty="0">
                <a:sym typeface="+mn-ea"/>
              </a:rPr>
              <a:t>0</a:t>
            </a:r>
            <a:r>
              <a:rPr lang="zh-CN" altLang="en-US" dirty="0">
                <a:sym typeface="+mn-ea"/>
              </a:rPr>
              <a:t>。</a:t>
            </a:r>
            <a:endParaRPr lang="en-US" altLang="zh-CN" dirty="0">
              <a:sym typeface="+mn-ea"/>
            </a:endParaRPr>
          </a:p>
        </p:txBody>
      </p:sp>
      <p:sp>
        <p:nvSpPr>
          <p:cNvPr id="34" name="椭圆 33"/>
          <p:cNvSpPr/>
          <p:nvPr>
            <p:custDataLst>
              <p:tags r:id="rId1"/>
            </p:custDataLst>
          </p:nvPr>
        </p:nvSpPr>
        <p:spPr>
          <a:xfrm>
            <a:off x="1828800" y="238794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5" name="椭圆 34"/>
          <p:cNvSpPr/>
          <p:nvPr>
            <p:custDataLst>
              <p:tags r:id="rId2"/>
            </p:custDataLst>
          </p:nvPr>
        </p:nvSpPr>
        <p:spPr>
          <a:xfrm>
            <a:off x="3552825" y="390842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36" name="椭圆 35"/>
          <p:cNvSpPr/>
          <p:nvPr>
            <p:custDataLst>
              <p:tags r:id="rId3"/>
            </p:custDataLst>
          </p:nvPr>
        </p:nvSpPr>
        <p:spPr>
          <a:xfrm>
            <a:off x="9345982" y="390842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37" name="椭圆 36"/>
          <p:cNvSpPr/>
          <p:nvPr>
            <p:custDataLst>
              <p:tags r:id="rId4"/>
            </p:custDataLst>
          </p:nvPr>
        </p:nvSpPr>
        <p:spPr>
          <a:xfrm>
            <a:off x="1828800" y="542890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38" name="直接连接符 37"/>
          <p:cNvCxnSpPr>
            <a:stCxn id="34" idx="6"/>
            <a:endCxn id="36" idx="2"/>
          </p:cNvCxnSpPr>
          <p:nvPr>
            <p:custDataLst>
              <p:tags r:id="rId5"/>
            </p:custDataLst>
          </p:nvPr>
        </p:nvCxnSpPr>
        <p:spPr>
          <a:xfrm>
            <a:off x="2495550" y="271110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39" name="直接连接符 38"/>
          <p:cNvCxnSpPr>
            <a:stCxn id="35" idx="6"/>
            <a:endCxn id="36" idx="2"/>
          </p:cNvCxnSpPr>
          <p:nvPr>
            <p:custDataLst>
              <p:tags r:id="rId6"/>
            </p:custDataLst>
          </p:nvPr>
        </p:nvCxnSpPr>
        <p:spPr>
          <a:xfrm>
            <a:off x="4219575" y="423158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a:stCxn id="34" idx="5"/>
            <a:endCxn id="35" idx="1"/>
          </p:cNvCxnSpPr>
          <p:nvPr>
            <p:custDataLst>
              <p:tags r:id="rId7"/>
            </p:custDataLst>
          </p:nvPr>
        </p:nvCxnSpPr>
        <p:spPr>
          <a:xfrm>
            <a:off x="2397907" y="293962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p:cNvCxnSpPr>
            <a:stCxn id="35" idx="3"/>
            <a:endCxn id="37" idx="7"/>
          </p:cNvCxnSpPr>
          <p:nvPr>
            <p:custDataLst>
              <p:tags r:id="rId8"/>
            </p:custDataLst>
          </p:nvPr>
        </p:nvCxnSpPr>
        <p:spPr>
          <a:xfrm flipH="1">
            <a:off x="2397907" y="446009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42" name="直接连接符 41"/>
          <p:cNvCxnSpPr>
            <a:stCxn id="36" idx="2"/>
            <a:endCxn id="37" idx="6"/>
          </p:cNvCxnSpPr>
          <p:nvPr>
            <p:custDataLst>
              <p:tags r:id="rId9"/>
            </p:custDataLst>
          </p:nvPr>
        </p:nvCxnSpPr>
        <p:spPr>
          <a:xfrm flipH="1">
            <a:off x="2495550" y="423158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43" name="文本框 42"/>
          <p:cNvSpPr txBox="1"/>
          <p:nvPr>
            <p:custDataLst>
              <p:tags r:id="rId10"/>
            </p:custDataLst>
          </p:nvPr>
        </p:nvSpPr>
        <p:spPr>
          <a:xfrm>
            <a:off x="5920766" y="3148182"/>
            <a:ext cx="306494" cy="369332"/>
          </a:xfrm>
          <a:prstGeom prst="rect">
            <a:avLst/>
          </a:prstGeom>
          <a:noFill/>
        </p:spPr>
        <p:txBody>
          <a:bodyPr wrap="none" rtlCol="0">
            <a:spAutoFit/>
          </a:bodyPr>
          <a:lstStyle/>
          <a:p>
            <a:r>
              <a:rPr lang="en-US" altLang="zh-CN" dirty="0"/>
              <a:t>0</a:t>
            </a:r>
          </a:p>
        </p:txBody>
      </p:sp>
      <p:sp>
        <p:nvSpPr>
          <p:cNvPr id="44" name="文本框 43"/>
          <p:cNvSpPr txBox="1"/>
          <p:nvPr>
            <p:custDataLst>
              <p:tags r:id="rId11"/>
            </p:custDataLst>
          </p:nvPr>
        </p:nvSpPr>
        <p:spPr>
          <a:xfrm>
            <a:off x="5920766" y="4964668"/>
            <a:ext cx="306494" cy="646331"/>
          </a:xfrm>
          <a:prstGeom prst="rect">
            <a:avLst/>
          </a:prstGeom>
          <a:noFill/>
        </p:spPr>
        <p:txBody>
          <a:bodyPr wrap="none" rtlCol="0">
            <a:spAutoFit/>
          </a:bodyPr>
          <a:lstStyle/>
          <a:p>
            <a:r>
              <a:rPr lang="en-US" altLang="zh-CN" dirty="0"/>
              <a:t>8</a:t>
            </a:r>
          </a:p>
          <a:p>
            <a:endParaRPr lang="zh-CN" altLang="en-US" dirty="0"/>
          </a:p>
        </p:txBody>
      </p:sp>
      <p:sp>
        <p:nvSpPr>
          <p:cNvPr id="45" name="文本框 44"/>
          <p:cNvSpPr txBox="1"/>
          <p:nvPr>
            <p:custDataLst>
              <p:tags r:id="rId12"/>
            </p:custDataLst>
          </p:nvPr>
        </p:nvSpPr>
        <p:spPr>
          <a:xfrm>
            <a:off x="5907177" y="3908420"/>
            <a:ext cx="306494" cy="369332"/>
          </a:xfrm>
          <a:prstGeom prst="rect">
            <a:avLst/>
          </a:prstGeom>
          <a:noFill/>
        </p:spPr>
        <p:txBody>
          <a:bodyPr wrap="none" rtlCol="0">
            <a:spAutoFit/>
          </a:bodyPr>
          <a:lstStyle/>
          <a:p>
            <a:r>
              <a:rPr lang="en-US" altLang="zh-CN" dirty="0"/>
              <a:t>7</a:t>
            </a:r>
          </a:p>
        </p:txBody>
      </p:sp>
      <p:sp>
        <p:nvSpPr>
          <p:cNvPr id="46" name="文本框 45"/>
          <p:cNvSpPr txBox="1"/>
          <p:nvPr>
            <p:custDataLst>
              <p:tags r:id="rId13"/>
            </p:custDataLst>
          </p:nvPr>
        </p:nvSpPr>
        <p:spPr>
          <a:xfrm>
            <a:off x="2677224" y="3400117"/>
            <a:ext cx="306494" cy="646331"/>
          </a:xfrm>
          <a:prstGeom prst="rect">
            <a:avLst/>
          </a:prstGeom>
          <a:noFill/>
        </p:spPr>
        <p:txBody>
          <a:bodyPr wrap="none" rtlCol="0">
            <a:spAutoFit/>
          </a:bodyPr>
          <a:lstStyle/>
          <a:p>
            <a:r>
              <a:rPr lang="en-US" altLang="zh-CN" dirty="0"/>
              <a:t>4</a:t>
            </a:r>
          </a:p>
          <a:p>
            <a:endParaRPr lang="zh-CN" altLang="en-US" dirty="0"/>
          </a:p>
        </p:txBody>
      </p:sp>
      <p:sp>
        <p:nvSpPr>
          <p:cNvPr id="47" name="文本框 46"/>
          <p:cNvSpPr txBox="1"/>
          <p:nvPr>
            <p:custDataLst>
              <p:tags r:id="rId14"/>
            </p:custDataLst>
          </p:nvPr>
        </p:nvSpPr>
        <p:spPr>
          <a:xfrm>
            <a:off x="2677224" y="4715641"/>
            <a:ext cx="306494" cy="646331"/>
          </a:xfrm>
          <a:prstGeom prst="rect">
            <a:avLst/>
          </a:prstGeom>
          <a:noFill/>
        </p:spPr>
        <p:txBody>
          <a:bodyPr wrap="none" rtlCol="0">
            <a:spAutoFit/>
          </a:bodyPr>
          <a:lstStyle/>
          <a:p>
            <a:r>
              <a:rPr lang="en-US" altLang="zh-CN" dirty="0"/>
              <a:t>4</a:t>
            </a:r>
          </a:p>
          <a:p>
            <a:endParaRPr lang="zh-CN" altLang="en-US" dirty="0"/>
          </a:p>
        </p:txBody>
      </p:sp>
      <p:cxnSp>
        <p:nvCxnSpPr>
          <p:cNvPr id="48" name="直接连接符 47"/>
          <p:cNvCxnSpPr>
            <a:stCxn id="34" idx="7"/>
            <a:endCxn id="36" idx="1"/>
          </p:cNvCxnSpPr>
          <p:nvPr>
            <p:custDataLst>
              <p:tags r:id="rId15"/>
            </p:custDataLst>
          </p:nvPr>
        </p:nvCxnSpPr>
        <p:spPr>
          <a:xfrm>
            <a:off x="2397907" y="2482595"/>
            <a:ext cx="7045718" cy="1520479"/>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49" name="文本框 48"/>
          <p:cNvSpPr txBox="1"/>
          <p:nvPr>
            <p:custDataLst>
              <p:tags r:id="rId16"/>
            </p:custDataLst>
          </p:nvPr>
        </p:nvSpPr>
        <p:spPr>
          <a:xfrm>
            <a:off x="6060424" y="240533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19</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8" name="文本框 7"/>
          <p:cNvSpPr txBox="1"/>
          <p:nvPr/>
        </p:nvSpPr>
        <p:spPr>
          <a:xfrm>
            <a:off x="1828800" y="1368425"/>
            <a:ext cx="8184515" cy="1118870"/>
          </a:xfrm>
          <a:prstGeom prst="rect">
            <a:avLst/>
          </a:prstGeom>
          <a:noFill/>
        </p:spPr>
        <p:txBody>
          <a:bodyPr wrap="square" rtlCol="0" anchor="t">
            <a:noAutofit/>
          </a:bodyPr>
          <a:lstStyle/>
          <a:p>
            <a:r>
              <a:rPr lang="zh-CN" altLang="en-US" dirty="0">
                <a:sym typeface="+mn-ea"/>
              </a:rPr>
              <a:t>接下来分配</a:t>
            </a:r>
            <a:r>
              <a:rPr lang="en-US" altLang="zh-CN" dirty="0">
                <a:sym typeface="+mn-ea"/>
              </a:rPr>
              <a:t>B</a:t>
            </a:r>
            <a:r>
              <a:rPr lang="zh-CN" altLang="en-US" dirty="0">
                <a:sym typeface="+mn-ea"/>
              </a:rPr>
              <a:t>订单，为</a:t>
            </a:r>
            <a:r>
              <a:rPr lang="en-US" altLang="zh-CN" dirty="0">
                <a:sym typeface="+mn-ea"/>
              </a:rPr>
              <a:t>B</a:t>
            </a:r>
            <a:r>
              <a:rPr lang="zh-CN" altLang="en-US" dirty="0">
                <a:sym typeface="+mn-ea"/>
              </a:rPr>
              <a:t>订单找到的最短路径为</a:t>
            </a:r>
            <a:r>
              <a:rPr lang="en-US" altLang="zh-CN" dirty="0">
                <a:sym typeface="+mn-ea"/>
              </a:rPr>
              <a:t>B</a:t>
            </a:r>
            <a:r>
              <a:rPr lang="zh-CN" altLang="en-US" dirty="0">
                <a:sym typeface="+mn-ea"/>
              </a:rPr>
              <a:t>➡</a:t>
            </a:r>
            <a:r>
              <a:rPr lang="en-US" altLang="zh-CN" dirty="0">
                <a:sym typeface="+mn-ea"/>
              </a:rPr>
              <a:t>A</a:t>
            </a:r>
            <a:r>
              <a:rPr lang="zh-CN" altLang="en-US" dirty="0">
                <a:sym typeface="+mn-ea"/>
              </a:rPr>
              <a:t>➡</a:t>
            </a:r>
            <a:r>
              <a:rPr lang="en-US" altLang="zh-CN" dirty="0">
                <a:sym typeface="+mn-ea"/>
              </a:rPr>
              <a:t>O</a:t>
            </a:r>
            <a:r>
              <a:rPr lang="zh-CN" altLang="en-US" dirty="0">
                <a:sym typeface="+mn-ea"/>
              </a:rPr>
              <a:t>（红色箭头表示），更新该线路标记正在通行车辆和剩余空位，将途径线路路距离权重置为</a:t>
            </a:r>
            <a:r>
              <a:rPr lang="en-US" altLang="zh-CN" dirty="0">
                <a:sym typeface="+mn-ea"/>
              </a:rPr>
              <a:t>0</a:t>
            </a:r>
            <a:r>
              <a:rPr lang="zh-CN" altLang="en-US" dirty="0">
                <a:sym typeface="+mn-ea"/>
              </a:rPr>
              <a:t>。</a:t>
            </a:r>
            <a:endParaRPr lang="en-US" altLang="zh-CN" dirty="0">
              <a:sym typeface="+mn-ea"/>
            </a:endParaRPr>
          </a:p>
        </p:txBody>
      </p:sp>
      <p:sp>
        <p:nvSpPr>
          <p:cNvPr id="10" name="椭圆 9"/>
          <p:cNvSpPr/>
          <p:nvPr>
            <p:custDataLst>
              <p:tags r:id="rId1"/>
            </p:custDataLst>
          </p:nvPr>
        </p:nvSpPr>
        <p:spPr>
          <a:xfrm>
            <a:off x="1828800" y="235619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2" name="椭圆 11"/>
          <p:cNvSpPr/>
          <p:nvPr>
            <p:custDataLst>
              <p:tags r:id="rId2"/>
            </p:custDataLst>
          </p:nvPr>
        </p:nvSpPr>
        <p:spPr>
          <a:xfrm>
            <a:off x="3552825" y="387667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3" name="椭圆 12"/>
          <p:cNvSpPr/>
          <p:nvPr>
            <p:custDataLst>
              <p:tags r:id="rId3"/>
            </p:custDataLst>
          </p:nvPr>
        </p:nvSpPr>
        <p:spPr>
          <a:xfrm>
            <a:off x="9345982" y="387667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14" name="椭圆 13"/>
          <p:cNvSpPr/>
          <p:nvPr>
            <p:custDataLst>
              <p:tags r:id="rId4"/>
            </p:custDataLst>
          </p:nvPr>
        </p:nvSpPr>
        <p:spPr>
          <a:xfrm>
            <a:off x="1828800" y="539715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15" name="直接连接符 14"/>
          <p:cNvCxnSpPr>
            <a:stCxn id="10" idx="6"/>
            <a:endCxn id="13" idx="2"/>
          </p:cNvCxnSpPr>
          <p:nvPr>
            <p:custDataLst>
              <p:tags r:id="rId5"/>
            </p:custDataLst>
          </p:nvPr>
        </p:nvCxnSpPr>
        <p:spPr>
          <a:xfrm>
            <a:off x="2495550" y="267935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a:stCxn id="12" idx="6"/>
            <a:endCxn id="13" idx="2"/>
          </p:cNvCxnSpPr>
          <p:nvPr>
            <p:custDataLst>
              <p:tags r:id="rId6"/>
            </p:custDataLst>
          </p:nvPr>
        </p:nvCxnSpPr>
        <p:spPr>
          <a:xfrm>
            <a:off x="4219575" y="419983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a:stCxn id="10" idx="5"/>
            <a:endCxn id="12" idx="1"/>
          </p:cNvCxnSpPr>
          <p:nvPr>
            <p:custDataLst>
              <p:tags r:id="rId7"/>
            </p:custDataLst>
          </p:nvPr>
        </p:nvCxnSpPr>
        <p:spPr>
          <a:xfrm>
            <a:off x="2397907" y="290787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a:stCxn id="12" idx="3"/>
            <a:endCxn id="14" idx="7"/>
          </p:cNvCxnSpPr>
          <p:nvPr>
            <p:custDataLst>
              <p:tags r:id="rId8"/>
            </p:custDataLst>
          </p:nvPr>
        </p:nvCxnSpPr>
        <p:spPr>
          <a:xfrm flipH="1">
            <a:off x="2397907" y="442834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0" name="直接连接符 19"/>
          <p:cNvCxnSpPr>
            <a:stCxn id="13" idx="2"/>
            <a:endCxn id="14" idx="6"/>
          </p:cNvCxnSpPr>
          <p:nvPr>
            <p:custDataLst>
              <p:tags r:id="rId9"/>
            </p:custDataLst>
          </p:nvPr>
        </p:nvCxnSpPr>
        <p:spPr>
          <a:xfrm flipH="1">
            <a:off x="2495550" y="419983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1" name="文本框 20"/>
          <p:cNvSpPr txBox="1"/>
          <p:nvPr>
            <p:custDataLst>
              <p:tags r:id="rId10"/>
            </p:custDataLst>
          </p:nvPr>
        </p:nvSpPr>
        <p:spPr>
          <a:xfrm>
            <a:off x="5920766" y="3116432"/>
            <a:ext cx="306494" cy="369332"/>
          </a:xfrm>
          <a:prstGeom prst="rect">
            <a:avLst/>
          </a:prstGeom>
          <a:noFill/>
        </p:spPr>
        <p:txBody>
          <a:bodyPr wrap="none" rtlCol="0">
            <a:spAutoFit/>
          </a:bodyPr>
          <a:lstStyle/>
          <a:p>
            <a:r>
              <a:rPr lang="en-US" altLang="zh-CN" dirty="0"/>
              <a:t>0</a:t>
            </a:r>
          </a:p>
        </p:txBody>
      </p:sp>
      <p:sp>
        <p:nvSpPr>
          <p:cNvPr id="22" name="文本框 21"/>
          <p:cNvSpPr txBox="1"/>
          <p:nvPr>
            <p:custDataLst>
              <p:tags r:id="rId11"/>
            </p:custDataLst>
          </p:nvPr>
        </p:nvSpPr>
        <p:spPr>
          <a:xfrm>
            <a:off x="5920766" y="4932918"/>
            <a:ext cx="306494" cy="646331"/>
          </a:xfrm>
          <a:prstGeom prst="rect">
            <a:avLst/>
          </a:prstGeom>
          <a:noFill/>
        </p:spPr>
        <p:txBody>
          <a:bodyPr wrap="none" rtlCol="0">
            <a:spAutoFit/>
          </a:bodyPr>
          <a:lstStyle/>
          <a:p>
            <a:r>
              <a:rPr lang="en-US" altLang="zh-CN" dirty="0"/>
              <a:t>8</a:t>
            </a:r>
          </a:p>
          <a:p>
            <a:endParaRPr lang="zh-CN" altLang="en-US" dirty="0"/>
          </a:p>
        </p:txBody>
      </p:sp>
      <p:sp>
        <p:nvSpPr>
          <p:cNvPr id="23" name="文本框 22"/>
          <p:cNvSpPr txBox="1"/>
          <p:nvPr>
            <p:custDataLst>
              <p:tags r:id="rId12"/>
            </p:custDataLst>
          </p:nvPr>
        </p:nvSpPr>
        <p:spPr>
          <a:xfrm>
            <a:off x="5907177" y="3876670"/>
            <a:ext cx="306494" cy="369332"/>
          </a:xfrm>
          <a:prstGeom prst="rect">
            <a:avLst/>
          </a:prstGeom>
          <a:noFill/>
        </p:spPr>
        <p:txBody>
          <a:bodyPr wrap="none" rtlCol="0">
            <a:spAutoFit/>
          </a:bodyPr>
          <a:lstStyle/>
          <a:p>
            <a:r>
              <a:rPr lang="en-US" altLang="zh-CN" dirty="0"/>
              <a:t>7</a:t>
            </a:r>
          </a:p>
        </p:txBody>
      </p:sp>
      <p:sp>
        <p:nvSpPr>
          <p:cNvPr id="25" name="文本框 24"/>
          <p:cNvSpPr txBox="1"/>
          <p:nvPr>
            <p:custDataLst>
              <p:tags r:id="rId13"/>
            </p:custDataLst>
          </p:nvPr>
        </p:nvSpPr>
        <p:spPr>
          <a:xfrm>
            <a:off x="2677224" y="3368367"/>
            <a:ext cx="306494" cy="646331"/>
          </a:xfrm>
          <a:prstGeom prst="rect">
            <a:avLst/>
          </a:prstGeom>
          <a:noFill/>
        </p:spPr>
        <p:txBody>
          <a:bodyPr wrap="none" rtlCol="0">
            <a:spAutoFit/>
          </a:bodyPr>
          <a:lstStyle/>
          <a:p>
            <a:r>
              <a:rPr lang="en-US" altLang="zh-CN" dirty="0"/>
              <a:t>4</a:t>
            </a:r>
          </a:p>
          <a:p>
            <a:endParaRPr lang="zh-CN" altLang="en-US" dirty="0"/>
          </a:p>
        </p:txBody>
      </p:sp>
      <p:sp>
        <p:nvSpPr>
          <p:cNvPr id="26" name="文本框 25"/>
          <p:cNvSpPr txBox="1"/>
          <p:nvPr>
            <p:custDataLst>
              <p:tags r:id="rId14"/>
            </p:custDataLst>
          </p:nvPr>
        </p:nvSpPr>
        <p:spPr>
          <a:xfrm>
            <a:off x="2677224" y="4683891"/>
            <a:ext cx="306494" cy="646331"/>
          </a:xfrm>
          <a:prstGeom prst="rect">
            <a:avLst/>
          </a:prstGeom>
          <a:noFill/>
        </p:spPr>
        <p:txBody>
          <a:bodyPr wrap="none" rtlCol="0">
            <a:spAutoFit/>
          </a:bodyPr>
          <a:lstStyle/>
          <a:p>
            <a:r>
              <a:rPr lang="en-US" altLang="zh-CN" dirty="0"/>
              <a:t>4</a:t>
            </a:r>
          </a:p>
          <a:p>
            <a:endParaRPr lang="zh-CN" altLang="en-US" dirty="0"/>
          </a:p>
        </p:txBody>
      </p:sp>
      <p:cxnSp>
        <p:nvCxnSpPr>
          <p:cNvPr id="31" name="直接连接符 30"/>
          <p:cNvCxnSpPr>
            <a:stCxn id="10" idx="7"/>
            <a:endCxn id="13" idx="1"/>
          </p:cNvCxnSpPr>
          <p:nvPr>
            <p:custDataLst>
              <p:tags r:id="rId15"/>
            </p:custDataLst>
          </p:nvPr>
        </p:nvCxnSpPr>
        <p:spPr>
          <a:xfrm>
            <a:off x="2397907" y="2450845"/>
            <a:ext cx="7045718" cy="1520479"/>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33" name="文本框 32"/>
          <p:cNvSpPr txBox="1"/>
          <p:nvPr>
            <p:custDataLst>
              <p:tags r:id="rId16"/>
            </p:custDataLst>
          </p:nvPr>
        </p:nvSpPr>
        <p:spPr>
          <a:xfrm>
            <a:off x="6060424" y="237358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18</a:t>
            </a:r>
            <a:endParaRPr lang="zh-CN" altLang="en-US" dirty="0"/>
          </a:p>
        </p:txBody>
      </p:sp>
      <p:cxnSp>
        <p:nvCxnSpPr>
          <p:cNvPr id="34" name="直接连接符 33"/>
          <p:cNvCxnSpPr>
            <a:stCxn id="12" idx="2"/>
            <a:endCxn id="10" idx="4"/>
          </p:cNvCxnSpPr>
          <p:nvPr>
            <p:custDataLst>
              <p:tags r:id="rId17"/>
            </p:custDataLst>
          </p:nvPr>
        </p:nvCxnSpPr>
        <p:spPr>
          <a:xfrm flipH="1" flipV="1">
            <a:off x="2162175" y="3002523"/>
            <a:ext cx="1390650" cy="1197313"/>
          </a:xfrm>
          <a:prstGeom prst="line">
            <a:avLst/>
          </a:prstGeom>
          <a:ln>
            <a:solidFill>
              <a:srgbClr val="C00000"/>
            </a:solidFill>
            <a:tailEnd type="stealth" w="lg" len="lg"/>
          </a:ln>
        </p:spPr>
        <p:style>
          <a:lnRef idx="3">
            <a:schemeClr val="accent1"/>
          </a:lnRef>
          <a:fillRef idx="0">
            <a:schemeClr val="accent1"/>
          </a:fillRef>
          <a:effectRef idx="2">
            <a:schemeClr val="accent1"/>
          </a:effectRef>
          <a:fontRef idx="minor">
            <a:schemeClr val="tx1"/>
          </a:fontRef>
        </p:style>
      </p:cxnSp>
      <p:cxnSp>
        <p:nvCxnSpPr>
          <p:cNvPr id="35" name="直接连接符 34"/>
          <p:cNvCxnSpPr>
            <a:stCxn id="13" idx="0"/>
            <a:endCxn id="10" idx="0"/>
          </p:cNvCxnSpPr>
          <p:nvPr>
            <p:custDataLst>
              <p:tags r:id="rId18"/>
            </p:custDataLst>
          </p:nvPr>
        </p:nvCxnSpPr>
        <p:spPr>
          <a:xfrm flipH="1" flipV="1">
            <a:off x="2162175" y="2356192"/>
            <a:ext cx="7517182" cy="1520479"/>
          </a:xfrm>
          <a:prstGeom prst="line">
            <a:avLst/>
          </a:prstGeom>
          <a:ln>
            <a:solidFill>
              <a:srgbClr val="C00000"/>
            </a:solidFill>
            <a:headEnd type="stealth" w="lg" len="lg"/>
          </a:ln>
        </p:spPr>
        <p:style>
          <a:lnRef idx="3">
            <a:schemeClr val="accent4"/>
          </a:lnRef>
          <a:fillRef idx="0">
            <a:schemeClr val="accent4"/>
          </a:fillRef>
          <a:effectRef idx="2">
            <a:schemeClr val="accent4"/>
          </a:effectRef>
          <a:fontRef idx="minor">
            <a:schemeClr val="tx1"/>
          </a:fontRef>
        </p:style>
      </p:cxnSp>
      <p:sp>
        <p:nvSpPr>
          <p:cNvPr id="36" name="文本框 35"/>
          <p:cNvSpPr txBox="1"/>
          <p:nvPr>
            <p:custDataLst>
              <p:tags r:id="rId19"/>
            </p:custDataLst>
          </p:nvPr>
        </p:nvSpPr>
        <p:spPr>
          <a:xfrm>
            <a:off x="1094740" y="320678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19</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8" name="文本框 7"/>
          <p:cNvSpPr txBox="1"/>
          <p:nvPr/>
        </p:nvSpPr>
        <p:spPr>
          <a:xfrm>
            <a:off x="1828800" y="1368425"/>
            <a:ext cx="8184515" cy="1118870"/>
          </a:xfrm>
          <a:prstGeom prst="rect">
            <a:avLst/>
          </a:prstGeom>
          <a:noFill/>
        </p:spPr>
        <p:txBody>
          <a:bodyPr wrap="square" rtlCol="0" anchor="t">
            <a:noAutofit/>
          </a:bodyPr>
          <a:lstStyle/>
          <a:p>
            <a:r>
              <a:rPr lang="zh-CN" altLang="en-US" dirty="0">
                <a:sym typeface="+mn-ea"/>
              </a:rPr>
              <a:t>接下来分配</a:t>
            </a:r>
            <a:r>
              <a:rPr lang="en-US" altLang="zh-CN" dirty="0">
                <a:sym typeface="+mn-ea"/>
              </a:rPr>
              <a:t>C</a:t>
            </a:r>
            <a:r>
              <a:rPr lang="zh-CN" altLang="en-US" dirty="0">
                <a:sym typeface="+mn-ea"/>
              </a:rPr>
              <a:t>订单，为</a:t>
            </a:r>
            <a:r>
              <a:rPr lang="en-US" altLang="zh-CN" dirty="0">
                <a:sym typeface="+mn-ea"/>
              </a:rPr>
              <a:t>C</a:t>
            </a:r>
            <a:r>
              <a:rPr lang="zh-CN" altLang="en-US" dirty="0">
                <a:sym typeface="+mn-ea"/>
              </a:rPr>
              <a:t>订单找到的最短路径为</a:t>
            </a:r>
            <a:r>
              <a:rPr lang="en-US" altLang="zh-CN" dirty="0">
                <a:sym typeface="+mn-ea"/>
              </a:rPr>
              <a:t>C</a:t>
            </a:r>
            <a:r>
              <a:rPr lang="zh-CN" altLang="en-US" dirty="0">
                <a:sym typeface="+mn-ea"/>
              </a:rPr>
              <a:t>➡</a:t>
            </a:r>
            <a:r>
              <a:rPr lang="en-US" altLang="zh-CN" dirty="0">
                <a:sym typeface="+mn-ea"/>
              </a:rPr>
              <a:t>B</a:t>
            </a:r>
            <a:r>
              <a:rPr lang="zh-CN" altLang="en-US" dirty="0">
                <a:sym typeface="+mn-ea"/>
              </a:rPr>
              <a:t>➡</a:t>
            </a:r>
            <a:r>
              <a:rPr lang="en-US" altLang="zh-CN" dirty="0">
                <a:sym typeface="+mn-ea"/>
              </a:rPr>
              <a:t>A</a:t>
            </a:r>
            <a:r>
              <a:rPr lang="zh-CN" altLang="en-US" dirty="0">
                <a:sym typeface="+mn-ea"/>
              </a:rPr>
              <a:t>➡</a:t>
            </a:r>
            <a:r>
              <a:rPr lang="en-US" altLang="zh-CN" dirty="0">
                <a:sym typeface="+mn-ea"/>
              </a:rPr>
              <a:t>O</a:t>
            </a:r>
            <a:r>
              <a:rPr lang="zh-CN" altLang="en-US" dirty="0">
                <a:sym typeface="+mn-ea"/>
              </a:rPr>
              <a:t>（黑色虚箭头表示），更新该线路标记正在通行车辆和剩余空位，将途径线路路距离权重置为</a:t>
            </a:r>
            <a:r>
              <a:rPr lang="en-US" altLang="zh-CN" dirty="0">
                <a:sym typeface="+mn-ea"/>
              </a:rPr>
              <a:t>0</a:t>
            </a:r>
            <a:r>
              <a:rPr lang="zh-CN" altLang="en-US" dirty="0">
                <a:sym typeface="+mn-ea"/>
              </a:rPr>
              <a:t>，到底所有订单分配完成，程序结束。</a:t>
            </a:r>
            <a:endParaRPr lang="en-US" altLang="zh-CN" dirty="0">
              <a:sym typeface="+mn-ea"/>
            </a:endParaRPr>
          </a:p>
        </p:txBody>
      </p:sp>
      <p:sp>
        <p:nvSpPr>
          <p:cNvPr id="4" name="椭圆 3"/>
          <p:cNvSpPr/>
          <p:nvPr>
            <p:custDataLst>
              <p:tags r:id="rId1"/>
            </p:custDataLst>
          </p:nvPr>
        </p:nvSpPr>
        <p:spPr>
          <a:xfrm>
            <a:off x="1828800" y="242604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custDataLst>
              <p:tags r:id="rId2"/>
            </p:custDataLst>
          </p:nvPr>
        </p:nvSpPr>
        <p:spPr>
          <a:xfrm>
            <a:off x="3552825" y="394652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custDataLst>
              <p:tags r:id="rId3"/>
            </p:custDataLst>
          </p:nvPr>
        </p:nvSpPr>
        <p:spPr>
          <a:xfrm>
            <a:off x="9345982" y="394652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7" name="椭圆 6"/>
          <p:cNvSpPr/>
          <p:nvPr>
            <p:custDataLst>
              <p:tags r:id="rId4"/>
            </p:custDataLst>
          </p:nvPr>
        </p:nvSpPr>
        <p:spPr>
          <a:xfrm>
            <a:off x="1828800" y="546700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9" name="直接连接符 8"/>
          <p:cNvCxnSpPr>
            <a:stCxn id="4" idx="6"/>
            <a:endCxn id="6" idx="2"/>
          </p:cNvCxnSpPr>
          <p:nvPr>
            <p:custDataLst>
              <p:tags r:id="rId5"/>
            </p:custDataLst>
          </p:nvPr>
        </p:nvCxnSpPr>
        <p:spPr>
          <a:xfrm>
            <a:off x="2495550" y="274920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5" idx="6"/>
            <a:endCxn id="6" idx="2"/>
          </p:cNvCxnSpPr>
          <p:nvPr>
            <p:custDataLst>
              <p:tags r:id="rId6"/>
            </p:custDataLst>
          </p:nvPr>
        </p:nvCxnSpPr>
        <p:spPr>
          <a:xfrm>
            <a:off x="4219575" y="426968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2"/>
          <p:cNvCxnSpPr>
            <a:stCxn id="4" idx="5"/>
            <a:endCxn id="5" idx="1"/>
          </p:cNvCxnSpPr>
          <p:nvPr>
            <p:custDataLst>
              <p:tags r:id="rId7"/>
            </p:custDataLst>
          </p:nvPr>
        </p:nvCxnSpPr>
        <p:spPr>
          <a:xfrm>
            <a:off x="2397907" y="297772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stCxn id="5" idx="3"/>
            <a:endCxn id="7" idx="7"/>
          </p:cNvCxnSpPr>
          <p:nvPr>
            <p:custDataLst>
              <p:tags r:id="rId8"/>
            </p:custDataLst>
          </p:nvPr>
        </p:nvCxnSpPr>
        <p:spPr>
          <a:xfrm flipH="1">
            <a:off x="2397907" y="449819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6" idx="2"/>
            <a:endCxn id="7" idx="6"/>
          </p:cNvCxnSpPr>
          <p:nvPr>
            <p:custDataLst>
              <p:tags r:id="rId9"/>
            </p:custDataLst>
          </p:nvPr>
        </p:nvCxnSpPr>
        <p:spPr>
          <a:xfrm flipH="1">
            <a:off x="2495550" y="426968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custDataLst>
              <p:tags r:id="rId10"/>
            </p:custDataLst>
          </p:nvPr>
        </p:nvSpPr>
        <p:spPr>
          <a:xfrm>
            <a:off x="5920766" y="3186282"/>
            <a:ext cx="306494" cy="369332"/>
          </a:xfrm>
          <a:prstGeom prst="rect">
            <a:avLst/>
          </a:prstGeom>
          <a:noFill/>
        </p:spPr>
        <p:txBody>
          <a:bodyPr wrap="none" rtlCol="0">
            <a:spAutoFit/>
          </a:bodyPr>
          <a:lstStyle/>
          <a:p>
            <a:r>
              <a:rPr lang="en-US" altLang="zh-CN" dirty="0"/>
              <a:t>0</a:t>
            </a:r>
          </a:p>
        </p:txBody>
      </p:sp>
      <p:sp>
        <p:nvSpPr>
          <p:cNvPr id="28" name="文本框 27"/>
          <p:cNvSpPr txBox="1"/>
          <p:nvPr>
            <p:custDataLst>
              <p:tags r:id="rId11"/>
            </p:custDataLst>
          </p:nvPr>
        </p:nvSpPr>
        <p:spPr>
          <a:xfrm>
            <a:off x="5920766" y="5002768"/>
            <a:ext cx="306494" cy="646331"/>
          </a:xfrm>
          <a:prstGeom prst="rect">
            <a:avLst/>
          </a:prstGeom>
          <a:noFill/>
        </p:spPr>
        <p:txBody>
          <a:bodyPr wrap="none" rtlCol="0">
            <a:spAutoFit/>
          </a:bodyPr>
          <a:lstStyle/>
          <a:p>
            <a:r>
              <a:rPr lang="en-US" altLang="zh-CN" dirty="0"/>
              <a:t>8</a:t>
            </a:r>
          </a:p>
          <a:p>
            <a:endParaRPr lang="zh-CN" altLang="en-US" dirty="0"/>
          </a:p>
        </p:txBody>
      </p:sp>
      <p:sp>
        <p:nvSpPr>
          <p:cNvPr id="29" name="文本框 28"/>
          <p:cNvSpPr txBox="1"/>
          <p:nvPr>
            <p:custDataLst>
              <p:tags r:id="rId12"/>
            </p:custDataLst>
          </p:nvPr>
        </p:nvSpPr>
        <p:spPr>
          <a:xfrm>
            <a:off x="5907177" y="3946520"/>
            <a:ext cx="306494" cy="369332"/>
          </a:xfrm>
          <a:prstGeom prst="rect">
            <a:avLst/>
          </a:prstGeom>
          <a:noFill/>
        </p:spPr>
        <p:txBody>
          <a:bodyPr wrap="none" rtlCol="0">
            <a:spAutoFit/>
          </a:bodyPr>
          <a:lstStyle/>
          <a:p>
            <a:r>
              <a:rPr lang="en-US" altLang="zh-CN" dirty="0"/>
              <a:t>7</a:t>
            </a:r>
          </a:p>
        </p:txBody>
      </p:sp>
      <p:sp>
        <p:nvSpPr>
          <p:cNvPr id="30" name="文本框 29"/>
          <p:cNvSpPr txBox="1"/>
          <p:nvPr>
            <p:custDataLst>
              <p:tags r:id="rId13"/>
            </p:custDataLst>
          </p:nvPr>
        </p:nvSpPr>
        <p:spPr>
          <a:xfrm>
            <a:off x="2677224" y="3438217"/>
            <a:ext cx="306494"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custDataLst>
              <p:tags r:id="rId14"/>
            </p:custDataLst>
          </p:nvPr>
        </p:nvSpPr>
        <p:spPr>
          <a:xfrm>
            <a:off x="2677224" y="4753741"/>
            <a:ext cx="306494" cy="369332"/>
          </a:xfrm>
          <a:prstGeom prst="rect">
            <a:avLst/>
          </a:prstGeom>
          <a:noFill/>
        </p:spPr>
        <p:txBody>
          <a:bodyPr wrap="none" rtlCol="0">
            <a:spAutoFit/>
          </a:bodyPr>
          <a:lstStyle/>
          <a:p>
            <a:r>
              <a:rPr lang="en-US" altLang="zh-CN" dirty="0"/>
              <a:t>0</a:t>
            </a:r>
          </a:p>
        </p:txBody>
      </p:sp>
      <p:cxnSp>
        <p:nvCxnSpPr>
          <p:cNvPr id="37" name="直接连接符 36"/>
          <p:cNvCxnSpPr>
            <a:stCxn id="4" idx="7"/>
            <a:endCxn id="6" idx="1"/>
          </p:cNvCxnSpPr>
          <p:nvPr>
            <p:custDataLst>
              <p:tags r:id="rId15"/>
            </p:custDataLst>
          </p:nvPr>
        </p:nvCxnSpPr>
        <p:spPr>
          <a:xfrm>
            <a:off x="2397907" y="2520695"/>
            <a:ext cx="7045718" cy="1520479"/>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38" name="文本框 37"/>
          <p:cNvSpPr txBox="1"/>
          <p:nvPr>
            <p:custDataLst>
              <p:tags r:id="rId16"/>
            </p:custDataLst>
          </p:nvPr>
        </p:nvSpPr>
        <p:spPr>
          <a:xfrm>
            <a:off x="6060424" y="244343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17</a:t>
            </a:r>
            <a:endParaRPr lang="zh-CN" altLang="en-US" dirty="0"/>
          </a:p>
        </p:txBody>
      </p:sp>
      <p:cxnSp>
        <p:nvCxnSpPr>
          <p:cNvPr id="39" name="直接连接符 38"/>
          <p:cNvCxnSpPr>
            <a:stCxn id="5" idx="2"/>
            <a:endCxn id="4" idx="4"/>
          </p:cNvCxnSpPr>
          <p:nvPr>
            <p:custDataLst>
              <p:tags r:id="rId17"/>
            </p:custDataLst>
          </p:nvPr>
        </p:nvCxnSpPr>
        <p:spPr>
          <a:xfrm flipH="1" flipV="1">
            <a:off x="2162175" y="3072373"/>
            <a:ext cx="1390650" cy="1197313"/>
          </a:xfrm>
          <a:prstGeom prst="line">
            <a:avLst/>
          </a:prstGeom>
          <a:ln>
            <a:solidFill>
              <a:srgbClr val="C00000"/>
            </a:solidFill>
            <a:tailEnd type="stealth" w="lg" len="lg"/>
          </a:ln>
        </p:spPr>
        <p:style>
          <a:lnRef idx="3">
            <a:schemeClr val="accent1"/>
          </a:lnRef>
          <a:fillRef idx="0">
            <a:schemeClr val="accent1"/>
          </a:fillRef>
          <a:effectRef idx="2">
            <a:schemeClr val="accent1"/>
          </a:effectRef>
          <a:fontRef idx="minor">
            <a:schemeClr val="tx1"/>
          </a:fontRef>
        </p:style>
      </p:cxnSp>
      <p:cxnSp>
        <p:nvCxnSpPr>
          <p:cNvPr id="40" name="直接连接符 39"/>
          <p:cNvCxnSpPr>
            <a:stCxn id="6" idx="0"/>
            <a:endCxn id="4" idx="0"/>
          </p:cNvCxnSpPr>
          <p:nvPr>
            <p:custDataLst>
              <p:tags r:id="rId18"/>
            </p:custDataLst>
          </p:nvPr>
        </p:nvCxnSpPr>
        <p:spPr>
          <a:xfrm flipH="1" flipV="1">
            <a:off x="2162175" y="2426042"/>
            <a:ext cx="7517182" cy="1520479"/>
          </a:xfrm>
          <a:prstGeom prst="line">
            <a:avLst/>
          </a:prstGeom>
          <a:ln>
            <a:solidFill>
              <a:srgbClr val="C00000"/>
            </a:solidFill>
            <a:headEnd type="stealth" w="lg" len="lg"/>
          </a:ln>
        </p:spPr>
        <p:style>
          <a:lnRef idx="3">
            <a:schemeClr val="accent1"/>
          </a:lnRef>
          <a:fillRef idx="0">
            <a:schemeClr val="accent1"/>
          </a:fillRef>
          <a:effectRef idx="2">
            <a:schemeClr val="accent1"/>
          </a:effectRef>
          <a:fontRef idx="minor">
            <a:schemeClr val="tx1"/>
          </a:fontRef>
        </p:style>
      </p:cxnSp>
      <p:sp>
        <p:nvSpPr>
          <p:cNvPr id="41" name="文本框 40"/>
          <p:cNvSpPr txBox="1"/>
          <p:nvPr>
            <p:custDataLst>
              <p:tags r:id="rId19"/>
            </p:custDataLst>
          </p:nvPr>
        </p:nvSpPr>
        <p:spPr>
          <a:xfrm>
            <a:off x="1094740" y="327663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18</a:t>
            </a:r>
            <a:endParaRPr lang="zh-CN" altLang="en-US" dirty="0"/>
          </a:p>
        </p:txBody>
      </p:sp>
      <p:cxnSp>
        <p:nvCxnSpPr>
          <p:cNvPr id="42" name="直接连接符 41"/>
          <p:cNvCxnSpPr>
            <a:stCxn id="5" idx="3"/>
            <a:endCxn id="7" idx="0"/>
          </p:cNvCxnSpPr>
          <p:nvPr>
            <p:custDataLst>
              <p:tags r:id="rId20"/>
            </p:custDataLst>
          </p:nvPr>
        </p:nvCxnSpPr>
        <p:spPr>
          <a:xfrm flipH="1">
            <a:off x="2162175" y="4498198"/>
            <a:ext cx="1488293" cy="968804"/>
          </a:xfrm>
          <a:prstGeom prst="line">
            <a:avLst/>
          </a:prstGeom>
          <a:ln w="9525" cap="flat" cmpd="sng" algn="ctr">
            <a:solidFill>
              <a:schemeClr val="dk1"/>
            </a:solidFill>
            <a:prstDash val="dash"/>
            <a:round/>
            <a:headEnd type="stealth" w="lg" len="lg"/>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p:cNvCxnSpPr/>
          <p:nvPr>
            <p:custDataLst>
              <p:tags r:id="rId21"/>
            </p:custDataLst>
          </p:nvPr>
        </p:nvCxnSpPr>
        <p:spPr>
          <a:xfrm flipH="1" flipV="1">
            <a:off x="2029948" y="3052938"/>
            <a:ext cx="1620520" cy="1410970"/>
          </a:xfrm>
          <a:prstGeom prst="line">
            <a:avLst/>
          </a:prstGeom>
          <a:ln w="9525" cap="flat"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直接连接符 43"/>
          <p:cNvCxnSpPr/>
          <p:nvPr>
            <p:custDataLst>
              <p:tags r:id="rId22"/>
            </p:custDataLst>
          </p:nvPr>
        </p:nvCxnSpPr>
        <p:spPr>
          <a:xfrm>
            <a:off x="2495550" y="2625725"/>
            <a:ext cx="6860540" cy="1538605"/>
          </a:xfrm>
          <a:prstGeom prst="line">
            <a:avLst/>
          </a:prstGeom>
          <a:ln w="9525" cap="flat"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45" name="文本框 44"/>
          <p:cNvSpPr txBox="1"/>
          <p:nvPr>
            <p:custDataLst>
              <p:tags r:id="rId23"/>
            </p:custDataLst>
          </p:nvPr>
        </p:nvSpPr>
        <p:spPr>
          <a:xfrm>
            <a:off x="1219560" y="4527027"/>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19</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算法设计思路</a:t>
            </a:r>
          </a:p>
        </p:txBody>
      </p:sp>
      <p:sp>
        <p:nvSpPr>
          <p:cNvPr id="8" name="文本框 7"/>
          <p:cNvSpPr txBox="1"/>
          <p:nvPr/>
        </p:nvSpPr>
        <p:spPr>
          <a:xfrm>
            <a:off x="1828800" y="1368425"/>
            <a:ext cx="8184515" cy="1118870"/>
          </a:xfrm>
          <a:prstGeom prst="rect">
            <a:avLst/>
          </a:prstGeom>
          <a:noFill/>
        </p:spPr>
        <p:txBody>
          <a:bodyPr wrap="square" rtlCol="0" anchor="t">
            <a:noAutofit/>
          </a:bodyPr>
          <a:lstStyle/>
          <a:p>
            <a:r>
              <a:rPr lang="zh-CN" altLang="en-US" dirty="0">
                <a:sym typeface="+mn-ea"/>
              </a:rPr>
              <a:t>以此在原来算法的基础上利用一车可装载多货物的条件进行了距离优化，之后可以通过进一步优化代码降低实际总距离。</a:t>
            </a:r>
            <a:endParaRPr lang="en-US" altLang="zh-CN" dirty="0">
              <a:sym typeface="+mn-ea"/>
            </a:endParaRPr>
          </a:p>
        </p:txBody>
      </p:sp>
      <p:sp>
        <p:nvSpPr>
          <p:cNvPr id="4" name="椭圆 3"/>
          <p:cNvSpPr/>
          <p:nvPr>
            <p:custDataLst>
              <p:tags r:id="rId1"/>
            </p:custDataLst>
          </p:nvPr>
        </p:nvSpPr>
        <p:spPr>
          <a:xfrm>
            <a:off x="1828800" y="242604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 name="椭圆 4"/>
          <p:cNvSpPr/>
          <p:nvPr>
            <p:custDataLst>
              <p:tags r:id="rId2"/>
            </p:custDataLst>
          </p:nvPr>
        </p:nvSpPr>
        <p:spPr>
          <a:xfrm>
            <a:off x="3552825" y="3946520"/>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 name="椭圆 5"/>
          <p:cNvSpPr/>
          <p:nvPr>
            <p:custDataLst>
              <p:tags r:id="rId3"/>
            </p:custDataLst>
          </p:nvPr>
        </p:nvSpPr>
        <p:spPr>
          <a:xfrm>
            <a:off x="9345982" y="3946521"/>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7" name="椭圆 6"/>
          <p:cNvSpPr/>
          <p:nvPr>
            <p:custDataLst>
              <p:tags r:id="rId4"/>
            </p:custDataLst>
          </p:nvPr>
        </p:nvSpPr>
        <p:spPr>
          <a:xfrm>
            <a:off x="1828800" y="5467002"/>
            <a:ext cx="666750"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9" name="直接连接符 8"/>
          <p:cNvCxnSpPr>
            <a:stCxn id="4" idx="6"/>
            <a:endCxn id="6" idx="2"/>
          </p:cNvCxnSpPr>
          <p:nvPr>
            <p:custDataLst>
              <p:tags r:id="rId5"/>
            </p:custDataLst>
          </p:nvPr>
        </p:nvCxnSpPr>
        <p:spPr>
          <a:xfrm>
            <a:off x="2495550" y="2749208"/>
            <a:ext cx="6850432" cy="1520479"/>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a:stCxn id="5" idx="6"/>
            <a:endCxn id="6" idx="2"/>
          </p:cNvCxnSpPr>
          <p:nvPr>
            <p:custDataLst>
              <p:tags r:id="rId6"/>
            </p:custDataLst>
          </p:nvPr>
        </p:nvCxnSpPr>
        <p:spPr>
          <a:xfrm>
            <a:off x="4219575" y="4269686"/>
            <a:ext cx="5126407" cy="1"/>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2"/>
          <p:cNvCxnSpPr>
            <a:stCxn id="4" idx="5"/>
            <a:endCxn id="5" idx="1"/>
          </p:cNvCxnSpPr>
          <p:nvPr>
            <p:custDataLst>
              <p:tags r:id="rId7"/>
            </p:custDataLst>
          </p:nvPr>
        </p:nvCxnSpPr>
        <p:spPr>
          <a:xfrm>
            <a:off x="2397907" y="2977720"/>
            <a:ext cx="1252561" cy="1063453"/>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a:stCxn id="5" idx="3"/>
            <a:endCxn id="7" idx="7"/>
          </p:cNvCxnSpPr>
          <p:nvPr>
            <p:custDataLst>
              <p:tags r:id="rId8"/>
            </p:custDataLst>
          </p:nvPr>
        </p:nvCxnSpPr>
        <p:spPr>
          <a:xfrm flipH="1">
            <a:off x="2397907" y="4498198"/>
            <a:ext cx="1252561" cy="1063457"/>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6" idx="2"/>
            <a:endCxn id="7" idx="6"/>
          </p:cNvCxnSpPr>
          <p:nvPr>
            <p:custDataLst>
              <p:tags r:id="rId9"/>
            </p:custDataLst>
          </p:nvPr>
        </p:nvCxnSpPr>
        <p:spPr>
          <a:xfrm flipH="1">
            <a:off x="2495550" y="4269687"/>
            <a:ext cx="6850432" cy="1520481"/>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custDataLst>
              <p:tags r:id="rId10"/>
            </p:custDataLst>
          </p:nvPr>
        </p:nvSpPr>
        <p:spPr>
          <a:xfrm>
            <a:off x="5920766" y="3186282"/>
            <a:ext cx="306494" cy="369332"/>
          </a:xfrm>
          <a:prstGeom prst="rect">
            <a:avLst/>
          </a:prstGeom>
          <a:noFill/>
        </p:spPr>
        <p:txBody>
          <a:bodyPr wrap="none" rtlCol="0">
            <a:spAutoFit/>
          </a:bodyPr>
          <a:lstStyle/>
          <a:p>
            <a:r>
              <a:rPr lang="en-US" altLang="zh-CN" dirty="0"/>
              <a:t>0</a:t>
            </a:r>
          </a:p>
        </p:txBody>
      </p:sp>
      <p:sp>
        <p:nvSpPr>
          <p:cNvPr id="28" name="文本框 27"/>
          <p:cNvSpPr txBox="1"/>
          <p:nvPr>
            <p:custDataLst>
              <p:tags r:id="rId11"/>
            </p:custDataLst>
          </p:nvPr>
        </p:nvSpPr>
        <p:spPr>
          <a:xfrm>
            <a:off x="5920766" y="5002768"/>
            <a:ext cx="306494" cy="646331"/>
          </a:xfrm>
          <a:prstGeom prst="rect">
            <a:avLst/>
          </a:prstGeom>
          <a:noFill/>
        </p:spPr>
        <p:txBody>
          <a:bodyPr wrap="none" rtlCol="0">
            <a:spAutoFit/>
          </a:bodyPr>
          <a:lstStyle/>
          <a:p>
            <a:r>
              <a:rPr lang="en-US" altLang="zh-CN" dirty="0"/>
              <a:t>8</a:t>
            </a:r>
          </a:p>
          <a:p>
            <a:endParaRPr lang="zh-CN" altLang="en-US" dirty="0"/>
          </a:p>
        </p:txBody>
      </p:sp>
      <p:sp>
        <p:nvSpPr>
          <p:cNvPr id="29" name="文本框 28"/>
          <p:cNvSpPr txBox="1"/>
          <p:nvPr>
            <p:custDataLst>
              <p:tags r:id="rId12"/>
            </p:custDataLst>
          </p:nvPr>
        </p:nvSpPr>
        <p:spPr>
          <a:xfrm>
            <a:off x="5907177" y="3946520"/>
            <a:ext cx="306494" cy="369332"/>
          </a:xfrm>
          <a:prstGeom prst="rect">
            <a:avLst/>
          </a:prstGeom>
          <a:noFill/>
        </p:spPr>
        <p:txBody>
          <a:bodyPr wrap="none" rtlCol="0">
            <a:spAutoFit/>
          </a:bodyPr>
          <a:lstStyle/>
          <a:p>
            <a:r>
              <a:rPr lang="en-US" altLang="zh-CN" dirty="0"/>
              <a:t>7</a:t>
            </a:r>
          </a:p>
        </p:txBody>
      </p:sp>
      <p:sp>
        <p:nvSpPr>
          <p:cNvPr id="30" name="文本框 29"/>
          <p:cNvSpPr txBox="1"/>
          <p:nvPr>
            <p:custDataLst>
              <p:tags r:id="rId13"/>
            </p:custDataLst>
          </p:nvPr>
        </p:nvSpPr>
        <p:spPr>
          <a:xfrm>
            <a:off x="2677224" y="3438217"/>
            <a:ext cx="306494"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custDataLst>
              <p:tags r:id="rId14"/>
            </p:custDataLst>
          </p:nvPr>
        </p:nvSpPr>
        <p:spPr>
          <a:xfrm>
            <a:off x="2677224" y="4753741"/>
            <a:ext cx="306494" cy="369332"/>
          </a:xfrm>
          <a:prstGeom prst="rect">
            <a:avLst/>
          </a:prstGeom>
          <a:noFill/>
        </p:spPr>
        <p:txBody>
          <a:bodyPr wrap="none" rtlCol="0">
            <a:spAutoFit/>
          </a:bodyPr>
          <a:lstStyle/>
          <a:p>
            <a:r>
              <a:rPr lang="en-US" altLang="zh-CN" dirty="0"/>
              <a:t>0</a:t>
            </a:r>
          </a:p>
        </p:txBody>
      </p:sp>
      <p:cxnSp>
        <p:nvCxnSpPr>
          <p:cNvPr id="37" name="直接连接符 36"/>
          <p:cNvCxnSpPr>
            <a:stCxn id="4" idx="7"/>
            <a:endCxn id="6" idx="1"/>
          </p:cNvCxnSpPr>
          <p:nvPr>
            <p:custDataLst>
              <p:tags r:id="rId15"/>
            </p:custDataLst>
          </p:nvPr>
        </p:nvCxnSpPr>
        <p:spPr>
          <a:xfrm>
            <a:off x="2397907" y="2520695"/>
            <a:ext cx="7045718" cy="1520479"/>
          </a:xfrm>
          <a:prstGeom prst="line">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38" name="文本框 37"/>
          <p:cNvSpPr txBox="1"/>
          <p:nvPr>
            <p:custDataLst>
              <p:tags r:id="rId16"/>
            </p:custDataLst>
          </p:nvPr>
        </p:nvSpPr>
        <p:spPr>
          <a:xfrm>
            <a:off x="6060424" y="244343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17</a:t>
            </a:r>
            <a:endParaRPr lang="zh-CN" altLang="en-US" dirty="0"/>
          </a:p>
        </p:txBody>
      </p:sp>
      <p:cxnSp>
        <p:nvCxnSpPr>
          <p:cNvPr id="39" name="直接连接符 38"/>
          <p:cNvCxnSpPr>
            <a:stCxn id="5" idx="2"/>
            <a:endCxn id="4" idx="4"/>
          </p:cNvCxnSpPr>
          <p:nvPr>
            <p:custDataLst>
              <p:tags r:id="rId17"/>
            </p:custDataLst>
          </p:nvPr>
        </p:nvCxnSpPr>
        <p:spPr>
          <a:xfrm flipH="1" flipV="1">
            <a:off x="2162175" y="3072373"/>
            <a:ext cx="1390650" cy="1197313"/>
          </a:xfrm>
          <a:prstGeom prst="line">
            <a:avLst/>
          </a:prstGeom>
          <a:ln>
            <a:solidFill>
              <a:srgbClr val="C00000"/>
            </a:solidFill>
            <a:tailEnd type="stealth" w="lg" len="lg"/>
          </a:ln>
        </p:spPr>
        <p:style>
          <a:lnRef idx="3">
            <a:schemeClr val="accent1"/>
          </a:lnRef>
          <a:fillRef idx="0">
            <a:schemeClr val="accent1"/>
          </a:fillRef>
          <a:effectRef idx="2">
            <a:schemeClr val="accent1"/>
          </a:effectRef>
          <a:fontRef idx="minor">
            <a:schemeClr val="tx1"/>
          </a:fontRef>
        </p:style>
      </p:cxnSp>
      <p:cxnSp>
        <p:nvCxnSpPr>
          <p:cNvPr id="40" name="直接连接符 39"/>
          <p:cNvCxnSpPr>
            <a:stCxn id="6" idx="0"/>
            <a:endCxn id="4" idx="0"/>
          </p:cNvCxnSpPr>
          <p:nvPr>
            <p:custDataLst>
              <p:tags r:id="rId18"/>
            </p:custDataLst>
          </p:nvPr>
        </p:nvCxnSpPr>
        <p:spPr>
          <a:xfrm flipH="1" flipV="1">
            <a:off x="2162175" y="2426042"/>
            <a:ext cx="7517182" cy="1520479"/>
          </a:xfrm>
          <a:prstGeom prst="line">
            <a:avLst/>
          </a:prstGeom>
          <a:ln>
            <a:solidFill>
              <a:srgbClr val="C00000"/>
            </a:solidFill>
            <a:headEnd type="stealth" w="lg" len="lg"/>
          </a:ln>
        </p:spPr>
        <p:style>
          <a:lnRef idx="3">
            <a:schemeClr val="accent1"/>
          </a:lnRef>
          <a:fillRef idx="0">
            <a:schemeClr val="accent1"/>
          </a:fillRef>
          <a:effectRef idx="2">
            <a:schemeClr val="accent1"/>
          </a:effectRef>
          <a:fontRef idx="minor">
            <a:schemeClr val="tx1"/>
          </a:fontRef>
        </p:style>
      </p:cxnSp>
      <p:sp>
        <p:nvSpPr>
          <p:cNvPr id="41" name="文本框 40"/>
          <p:cNvSpPr txBox="1"/>
          <p:nvPr>
            <p:custDataLst>
              <p:tags r:id="rId19"/>
            </p:custDataLst>
          </p:nvPr>
        </p:nvSpPr>
        <p:spPr>
          <a:xfrm>
            <a:off x="1094740" y="3276634"/>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18</a:t>
            </a:r>
            <a:endParaRPr lang="zh-CN" altLang="en-US" dirty="0"/>
          </a:p>
        </p:txBody>
      </p:sp>
      <p:cxnSp>
        <p:nvCxnSpPr>
          <p:cNvPr id="42" name="直接连接符 41"/>
          <p:cNvCxnSpPr>
            <a:stCxn id="5" idx="3"/>
            <a:endCxn id="7" idx="0"/>
          </p:cNvCxnSpPr>
          <p:nvPr>
            <p:custDataLst>
              <p:tags r:id="rId20"/>
            </p:custDataLst>
          </p:nvPr>
        </p:nvCxnSpPr>
        <p:spPr>
          <a:xfrm flipH="1">
            <a:off x="2162175" y="4498198"/>
            <a:ext cx="1488293" cy="968804"/>
          </a:xfrm>
          <a:prstGeom prst="line">
            <a:avLst/>
          </a:prstGeom>
          <a:ln w="9525" cap="flat" cmpd="sng" algn="ctr">
            <a:solidFill>
              <a:schemeClr val="dk1"/>
            </a:solidFill>
            <a:prstDash val="dash"/>
            <a:round/>
            <a:headEnd type="stealth" w="lg" len="lg"/>
            <a:tailEnd type="none" w="med" len="med"/>
          </a:ln>
        </p:spPr>
        <p:style>
          <a:lnRef idx="0">
            <a:scrgbClr r="0" g="0" b="0"/>
          </a:lnRef>
          <a:fillRef idx="0">
            <a:scrgbClr r="0" g="0" b="0"/>
          </a:fillRef>
          <a:effectRef idx="0">
            <a:scrgbClr r="0" g="0" b="0"/>
          </a:effectRef>
          <a:fontRef idx="minor">
            <a:schemeClr val="tx1"/>
          </a:fontRef>
        </p:style>
      </p:cxnSp>
      <p:cxnSp>
        <p:nvCxnSpPr>
          <p:cNvPr id="43" name="直接连接符 42"/>
          <p:cNvCxnSpPr/>
          <p:nvPr>
            <p:custDataLst>
              <p:tags r:id="rId21"/>
            </p:custDataLst>
          </p:nvPr>
        </p:nvCxnSpPr>
        <p:spPr>
          <a:xfrm flipH="1" flipV="1">
            <a:off x="2029948" y="3052938"/>
            <a:ext cx="1620520" cy="1410970"/>
          </a:xfrm>
          <a:prstGeom prst="line">
            <a:avLst/>
          </a:prstGeom>
          <a:ln w="9525" cap="flat"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直接连接符 43"/>
          <p:cNvCxnSpPr/>
          <p:nvPr>
            <p:custDataLst>
              <p:tags r:id="rId22"/>
            </p:custDataLst>
          </p:nvPr>
        </p:nvCxnSpPr>
        <p:spPr>
          <a:xfrm>
            <a:off x="2495550" y="2625725"/>
            <a:ext cx="6860540" cy="1538605"/>
          </a:xfrm>
          <a:prstGeom prst="line">
            <a:avLst/>
          </a:prstGeom>
          <a:ln w="9525" cap="flat" cmpd="sng" algn="ctr">
            <a:solidFill>
              <a:schemeClr val="dk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45" name="文本框 44"/>
          <p:cNvSpPr txBox="1"/>
          <p:nvPr>
            <p:custDataLst>
              <p:tags r:id="rId23"/>
            </p:custDataLst>
          </p:nvPr>
        </p:nvSpPr>
        <p:spPr>
          <a:xfrm>
            <a:off x="1219560" y="4527027"/>
            <a:ext cx="1582484" cy="646331"/>
          </a:xfrm>
          <a:prstGeom prst="rect">
            <a:avLst/>
          </a:prstGeom>
          <a:noFill/>
        </p:spPr>
        <p:txBody>
          <a:bodyPr wrap="none" rtlCol="0">
            <a:spAutoFit/>
          </a:bodyPr>
          <a:lstStyle/>
          <a:p>
            <a:r>
              <a:rPr lang="zh-CN" altLang="en-US" dirty="0"/>
              <a:t>车辆数量：</a:t>
            </a:r>
            <a:r>
              <a:rPr lang="en-US" altLang="zh-CN" dirty="0"/>
              <a:t>1</a:t>
            </a:r>
          </a:p>
          <a:p>
            <a:r>
              <a:rPr lang="zh-CN" altLang="en-US" dirty="0"/>
              <a:t>剩余空位：</a:t>
            </a:r>
            <a:r>
              <a:rPr lang="en-US" altLang="zh-CN" dirty="0"/>
              <a:t>19</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结果展示</a:t>
            </a:r>
          </a:p>
        </p:txBody>
      </p:sp>
      <p:sp>
        <p:nvSpPr>
          <p:cNvPr id="5" name="文本框 4"/>
          <p:cNvSpPr txBox="1"/>
          <p:nvPr/>
        </p:nvSpPr>
        <p:spPr>
          <a:xfrm>
            <a:off x="2320925" y="1342390"/>
            <a:ext cx="5299710" cy="511810"/>
          </a:xfrm>
          <a:prstGeom prst="rect">
            <a:avLst/>
          </a:prstGeom>
          <a:noFill/>
        </p:spPr>
        <p:txBody>
          <a:bodyPr wrap="square" rtlCol="0">
            <a:noAutofit/>
          </a:bodyPr>
          <a:lstStyle/>
          <a:p>
            <a:r>
              <a:rPr lang="zh-CN" altLang="en-US"/>
              <a:t>订单运输路线如下：</a:t>
            </a:r>
          </a:p>
        </p:txBody>
      </p:sp>
      <p:pic>
        <p:nvPicPr>
          <p:cNvPr id="3" name="图片 2"/>
          <p:cNvPicPr>
            <a:picLocks noChangeAspect="1"/>
          </p:cNvPicPr>
          <p:nvPr/>
        </p:nvPicPr>
        <p:blipFill>
          <a:blip r:embed="rId2"/>
          <a:stretch>
            <a:fillRect/>
          </a:stretch>
        </p:blipFill>
        <p:spPr>
          <a:xfrm>
            <a:off x="1344930" y="1933575"/>
            <a:ext cx="9502775" cy="3807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56715" y="791521"/>
            <a:ext cx="3358533" cy="923330"/>
          </a:xfrm>
          <a:prstGeom prst="rect">
            <a:avLst/>
          </a:prstGeom>
          <a:noFill/>
        </p:spPr>
        <p:txBody>
          <a:bodyPr wrap="square" rtlCol="0">
            <a:spAutoFit/>
          </a:bodyPr>
          <a:lstStyle/>
          <a:p>
            <a:r>
              <a:rPr lang="en-US" altLang="zh-CN" sz="5400" b="1" dirty="0">
                <a:solidFill>
                  <a:schemeClr val="bg1"/>
                </a:solidFill>
              </a:rPr>
              <a:t>CONTENTS</a:t>
            </a:r>
            <a:endParaRPr lang="zh-CN" altLang="en-US" sz="5400" b="1" dirty="0">
              <a:solidFill>
                <a:schemeClr val="bg1"/>
              </a:solidFill>
            </a:endParaRPr>
          </a:p>
        </p:txBody>
      </p:sp>
      <p:sp>
        <p:nvSpPr>
          <p:cNvPr id="3" name="椭圆 2"/>
          <p:cNvSpPr/>
          <p:nvPr/>
        </p:nvSpPr>
        <p:spPr>
          <a:xfrm>
            <a:off x="1031961"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01</a:t>
            </a:r>
            <a:endParaRPr lang="zh-CN" altLang="en-US" sz="2800" b="1" dirty="0"/>
          </a:p>
        </p:txBody>
      </p:sp>
      <p:sp>
        <p:nvSpPr>
          <p:cNvPr id="4" name="文本框 3"/>
          <p:cNvSpPr txBox="1"/>
          <p:nvPr/>
        </p:nvSpPr>
        <p:spPr>
          <a:xfrm>
            <a:off x="2130339" y="2630022"/>
            <a:ext cx="294167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团队介绍</a:t>
            </a:r>
          </a:p>
        </p:txBody>
      </p:sp>
      <p:sp>
        <p:nvSpPr>
          <p:cNvPr id="5" name="椭圆 4"/>
          <p:cNvSpPr/>
          <p:nvPr/>
        </p:nvSpPr>
        <p:spPr>
          <a:xfrm>
            <a:off x="6932992" y="2419350"/>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02</a:t>
            </a:r>
            <a:endParaRPr lang="zh-CN" altLang="en-US" sz="2800" b="1" dirty="0"/>
          </a:p>
        </p:txBody>
      </p:sp>
      <p:sp>
        <p:nvSpPr>
          <p:cNvPr id="6" name="文本框 5"/>
          <p:cNvSpPr txBox="1"/>
          <p:nvPr/>
        </p:nvSpPr>
        <p:spPr>
          <a:xfrm>
            <a:off x="8031370" y="2630022"/>
            <a:ext cx="2941672"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预计开发所使用的语言与环境</a:t>
            </a:r>
          </a:p>
        </p:txBody>
      </p:sp>
      <p:sp>
        <p:nvSpPr>
          <p:cNvPr id="7" name="椭圆 6"/>
          <p:cNvSpPr/>
          <p:nvPr/>
        </p:nvSpPr>
        <p:spPr>
          <a:xfrm>
            <a:off x="6932992"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04</a:t>
            </a:r>
            <a:endParaRPr lang="zh-CN" altLang="en-US" sz="2800" b="1" dirty="0"/>
          </a:p>
        </p:txBody>
      </p:sp>
      <p:sp>
        <p:nvSpPr>
          <p:cNvPr id="8" name="文本框 7"/>
          <p:cNvSpPr txBox="1"/>
          <p:nvPr/>
        </p:nvSpPr>
        <p:spPr>
          <a:xfrm>
            <a:off x="8031370" y="4432527"/>
            <a:ext cx="2941672"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算法设计思路及结果</a:t>
            </a:r>
          </a:p>
        </p:txBody>
      </p:sp>
      <p:sp>
        <p:nvSpPr>
          <p:cNvPr id="9" name="椭圆 8"/>
          <p:cNvSpPr/>
          <p:nvPr/>
        </p:nvSpPr>
        <p:spPr>
          <a:xfrm>
            <a:off x="1031961" y="4221855"/>
            <a:ext cx="876300" cy="8763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03</a:t>
            </a:r>
            <a:endParaRPr lang="zh-CN" altLang="en-US" sz="2800" b="1" dirty="0"/>
          </a:p>
        </p:txBody>
      </p:sp>
      <p:sp>
        <p:nvSpPr>
          <p:cNvPr id="10" name="文本框 9"/>
          <p:cNvSpPr txBox="1"/>
          <p:nvPr/>
        </p:nvSpPr>
        <p:spPr>
          <a:xfrm>
            <a:off x="2130339" y="4432527"/>
            <a:ext cx="2941672" cy="83099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对业务场景的理解与分析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结果展示</a:t>
            </a:r>
          </a:p>
        </p:txBody>
      </p:sp>
      <p:sp>
        <p:nvSpPr>
          <p:cNvPr id="5" name="文本框 4"/>
          <p:cNvSpPr txBox="1"/>
          <p:nvPr/>
        </p:nvSpPr>
        <p:spPr>
          <a:xfrm>
            <a:off x="2320925" y="1226185"/>
            <a:ext cx="5299710" cy="628015"/>
          </a:xfrm>
          <a:prstGeom prst="rect">
            <a:avLst/>
          </a:prstGeom>
          <a:noFill/>
        </p:spPr>
        <p:txBody>
          <a:bodyPr wrap="square" rtlCol="0">
            <a:noAutofit/>
          </a:bodyPr>
          <a:lstStyle/>
          <a:p>
            <a:r>
              <a:rPr lang="zh-CN" altLang="en-US"/>
              <a:t>使用车辆信息如下：</a:t>
            </a:r>
          </a:p>
        </p:txBody>
      </p:sp>
      <p:pic>
        <p:nvPicPr>
          <p:cNvPr id="7" name="图片 6"/>
          <p:cNvPicPr>
            <a:picLocks noChangeAspect="1"/>
          </p:cNvPicPr>
          <p:nvPr/>
        </p:nvPicPr>
        <p:blipFill>
          <a:blip r:embed="rId2"/>
          <a:srcRect r="35692"/>
          <a:stretch>
            <a:fillRect/>
          </a:stretch>
        </p:blipFill>
        <p:spPr>
          <a:xfrm>
            <a:off x="2073910" y="1747520"/>
            <a:ext cx="7838440" cy="44342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结果展示</a:t>
            </a:r>
          </a:p>
        </p:txBody>
      </p:sp>
      <p:sp>
        <p:nvSpPr>
          <p:cNvPr id="5" name="文本框 4"/>
          <p:cNvSpPr txBox="1"/>
          <p:nvPr/>
        </p:nvSpPr>
        <p:spPr>
          <a:xfrm>
            <a:off x="2320925" y="1226185"/>
            <a:ext cx="5299710" cy="628015"/>
          </a:xfrm>
          <a:prstGeom prst="rect">
            <a:avLst/>
          </a:prstGeom>
          <a:noFill/>
        </p:spPr>
        <p:txBody>
          <a:bodyPr wrap="square" rtlCol="0">
            <a:noAutofit/>
          </a:bodyPr>
          <a:lstStyle/>
          <a:p>
            <a:r>
              <a:rPr lang="zh-CN" altLang="en-US"/>
              <a:t>总运输距离如下：</a:t>
            </a:r>
          </a:p>
        </p:txBody>
      </p:sp>
      <p:pic>
        <p:nvPicPr>
          <p:cNvPr id="4" name="图片 3"/>
          <p:cNvPicPr>
            <a:picLocks noChangeAspect="1"/>
          </p:cNvPicPr>
          <p:nvPr/>
        </p:nvPicPr>
        <p:blipFill>
          <a:blip r:embed="rId2"/>
          <a:stretch>
            <a:fillRect/>
          </a:stretch>
        </p:blipFill>
        <p:spPr>
          <a:xfrm>
            <a:off x="1595755" y="2272665"/>
            <a:ext cx="9000000" cy="12675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pPr algn="ctr"/>
            <a:r>
              <a:rPr lang="zh-CN" altLang="en-US" sz="2400" b="1" dirty="0">
                <a:latin typeface="微软雅黑" panose="020B0503020204020204" pitchFamily="34" charset="-122"/>
                <a:ea typeface="微软雅黑" panose="020B0503020204020204" pitchFamily="34" charset="-122"/>
              </a:rPr>
              <a:t>结果展示</a:t>
            </a:r>
          </a:p>
        </p:txBody>
      </p:sp>
      <p:sp>
        <p:nvSpPr>
          <p:cNvPr id="5" name="文本框 4"/>
          <p:cNvSpPr txBox="1"/>
          <p:nvPr/>
        </p:nvSpPr>
        <p:spPr>
          <a:xfrm>
            <a:off x="2320925" y="1342390"/>
            <a:ext cx="5299710" cy="511810"/>
          </a:xfrm>
          <a:prstGeom prst="rect">
            <a:avLst/>
          </a:prstGeom>
          <a:noFill/>
        </p:spPr>
        <p:txBody>
          <a:bodyPr wrap="square" rtlCol="0">
            <a:noAutofit/>
          </a:bodyPr>
          <a:lstStyle/>
          <a:p>
            <a:r>
              <a:rPr lang="zh-CN" altLang="en-US"/>
              <a:t>程序运行时间：约</a:t>
            </a:r>
            <a:r>
              <a:rPr lang="en-US" altLang="zh-CN"/>
              <a:t>18min</a:t>
            </a:r>
          </a:p>
        </p:txBody>
      </p:sp>
      <p:pic>
        <p:nvPicPr>
          <p:cNvPr id="6" name="图片 5"/>
          <p:cNvPicPr>
            <a:picLocks noChangeAspect="1"/>
          </p:cNvPicPr>
          <p:nvPr/>
        </p:nvPicPr>
        <p:blipFill>
          <a:blip r:embed="rId2"/>
          <a:stretch>
            <a:fillRect/>
          </a:stretch>
        </p:blipFill>
        <p:spPr>
          <a:xfrm>
            <a:off x="1524000" y="1877060"/>
            <a:ext cx="9144000" cy="46532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694152">
            <a:off x="4115694" y="1440335"/>
            <a:ext cx="3992076" cy="3992076"/>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694152">
            <a:off x="4370140" y="1694780"/>
            <a:ext cx="3483185" cy="3483185"/>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8831" y="2215445"/>
            <a:ext cx="5285801" cy="2123654"/>
          </a:xfrm>
          <a:prstGeom prst="rect">
            <a:avLst/>
          </a:prstGeom>
          <a:noFill/>
        </p:spPr>
        <p:txBody>
          <a:bodyPr wrap="square" lIns="91436" tIns="45718" rIns="91436" bIns="45718" rtlCol="0">
            <a:spAutoFit/>
          </a:bodyPr>
          <a:lstStyle/>
          <a:p>
            <a:pPr algn="ctr"/>
            <a:r>
              <a:rPr kumimoji="1" lang="en-US" altLang="zh-CN" sz="6600" b="1" dirty="0">
                <a:solidFill>
                  <a:schemeClr val="bg1"/>
                </a:solidFill>
              </a:rPr>
              <a:t>THANK</a:t>
            </a:r>
          </a:p>
          <a:p>
            <a:pPr algn="ctr"/>
            <a:r>
              <a:rPr kumimoji="1" lang="en-US" altLang="zh-CN" sz="6600" b="1" dirty="0">
                <a:solidFill>
                  <a:schemeClr val="bg1"/>
                </a:solidFill>
              </a:rPr>
              <a:t>YOU!</a:t>
            </a:r>
            <a:endParaRPr kumimoji="1" lang="zh-CN" altLang="en-US" sz="6600" b="1" dirty="0">
              <a:solidFill>
                <a:schemeClr val="bg1"/>
              </a:solidFill>
            </a:endParaRPr>
          </a:p>
        </p:txBody>
      </p:sp>
      <p:sp>
        <p:nvSpPr>
          <p:cNvPr id="6" name="矩形 5"/>
          <p:cNvSpPr/>
          <p:nvPr/>
        </p:nvSpPr>
        <p:spPr>
          <a:xfrm>
            <a:off x="3288912" y="1866900"/>
            <a:ext cx="5645640" cy="3181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00400" y="-609401"/>
            <a:ext cx="4610100" cy="7786747"/>
          </a:xfrm>
          <a:prstGeom prst="rect">
            <a:avLst/>
          </a:prstGeom>
          <a:noFill/>
        </p:spPr>
        <p:txBody>
          <a:bodyPr wrap="square" rtlCol="0">
            <a:spAutoFit/>
          </a:bodyPr>
          <a:lstStyle/>
          <a:p>
            <a:r>
              <a:rPr lang="en-US" altLang="zh-CN" sz="50000" dirty="0">
                <a:solidFill>
                  <a:schemeClr val="bg1"/>
                </a:solidFill>
              </a:rPr>
              <a:t>1</a:t>
            </a:r>
            <a:endParaRPr lang="zh-CN" altLang="en-US" sz="50000" dirty="0">
              <a:solidFill>
                <a:schemeClr val="bg1"/>
              </a:solidFill>
            </a:endParaRPr>
          </a:p>
        </p:txBody>
      </p:sp>
      <p:sp>
        <p:nvSpPr>
          <p:cNvPr id="4" name="矩形 3"/>
          <p:cNvSpPr/>
          <p:nvPr/>
        </p:nvSpPr>
        <p:spPr>
          <a:xfrm>
            <a:off x="5939232" y="1843510"/>
            <a:ext cx="2236506" cy="812593"/>
          </a:xfrm>
          <a:prstGeom prst="rect">
            <a:avLst/>
          </a:prstGeom>
        </p:spPr>
        <p:txBody>
          <a:bodyPr wrap="none" lIns="91438" tIns="45719" rIns="91438" bIns="45719">
            <a:spAutoFit/>
          </a:bodyPr>
          <a:lstStyle/>
          <a:p>
            <a:pPr>
              <a:lnSpc>
                <a:spcPct val="130000"/>
              </a:lnSpc>
            </a:pPr>
            <a:r>
              <a:rPr kumimoji="1" lang="zh-CN" altLang="en-US" sz="4000" b="1" dirty="0">
                <a:solidFill>
                  <a:srgbClr val="FFFFFF"/>
                </a:solidFill>
                <a:latin typeface="Century Gothic" panose="020B0502020202020204"/>
                <a:ea typeface="微软雅黑" panose="020B0503020204020204" pitchFamily="34" charset="-122"/>
              </a:rPr>
              <a:t>团队介绍</a:t>
            </a:r>
            <a:endParaRPr kumimoji="1" lang="en-US" altLang="zh-CN" sz="4000" b="1" dirty="0">
              <a:solidFill>
                <a:srgbClr val="FFFFFF"/>
              </a:solidFill>
              <a:latin typeface="Century Gothic" panose="020B0502020202020204"/>
              <a:ea typeface="微软雅黑" panose="020B0503020204020204" pitchFamily="34" charset="-122"/>
            </a:endParaRPr>
          </a:p>
        </p:txBody>
      </p:sp>
      <p:sp>
        <p:nvSpPr>
          <p:cNvPr id="5" name="文本框 4"/>
          <p:cNvSpPr txBox="1"/>
          <p:nvPr/>
        </p:nvSpPr>
        <p:spPr>
          <a:xfrm>
            <a:off x="5922756" y="3448050"/>
            <a:ext cx="4859544" cy="549061"/>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队名：</a:t>
            </a:r>
            <a:r>
              <a:rPr lang="zh-CN" altLang="en-US" sz="1200" dirty="0">
                <a:solidFill>
                  <a:schemeClr val="bg1"/>
                </a:solidFill>
              </a:rPr>
              <a:t>拉货第一队</a:t>
            </a: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成员：张艺怀 苏恭彬</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武灵珊秀 余希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168636" y="428801"/>
            <a:ext cx="1670935" cy="362404"/>
          </a:xfrm>
        </p:spPr>
        <p:txBody>
          <a:bodyPr/>
          <a:lstStyle/>
          <a:p>
            <a:pPr>
              <a:lnSpc>
                <a:spcPct val="130000"/>
              </a:lnSpc>
            </a:pPr>
            <a:r>
              <a:rPr kumimoji="1" lang="zh-CN" altLang="en-US" sz="2400" b="1" dirty="0">
                <a:latin typeface="Century Gothic" panose="020B0502020202020204"/>
                <a:ea typeface="微软雅黑" panose="020B0503020204020204" pitchFamily="34" charset="-122"/>
              </a:rPr>
              <a:t>团队介绍</a:t>
            </a:r>
            <a:endParaRPr kumimoji="1" lang="en-US" altLang="zh-CN" sz="2400" b="1" dirty="0">
              <a:latin typeface="Century Gothic" panose="020B0502020202020204"/>
              <a:ea typeface="微软雅黑" panose="020B0503020204020204" pitchFamily="34" charset="-122"/>
            </a:endParaRPr>
          </a:p>
        </p:txBody>
      </p:sp>
      <p:sp>
        <p:nvSpPr>
          <p:cNvPr id="5" name="椭圆 4"/>
          <p:cNvSpPr/>
          <p:nvPr/>
        </p:nvSpPr>
        <p:spPr>
          <a:xfrm>
            <a:off x="1211826" y="1401404"/>
            <a:ext cx="911941" cy="887976"/>
          </a:xfrm>
          <a:prstGeom prst="ellipse">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018323" y="1401404"/>
            <a:ext cx="911941" cy="887976"/>
          </a:xfrm>
          <a:prstGeom prst="ellipse">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39571" y="1401404"/>
            <a:ext cx="911941" cy="887976"/>
          </a:xfrm>
          <a:prstGeom prst="ellipse">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505337" y="1401404"/>
            <a:ext cx="911941" cy="887976"/>
          </a:xfrm>
          <a:prstGeom prst="ellipse">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89935" y="2349967"/>
            <a:ext cx="2467897" cy="1754326"/>
          </a:xfrm>
          <a:prstGeom prst="rect">
            <a:avLst/>
          </a:prstGeom>
          <a:noFill/>
        </p:spPr>
        <p:txBody>
          <a:bodyPr wrap="square" rtlCol="0">
            <a:spAutoFit/>
          </a:bodyPr>
          <a:lstStyle/>
          <a:p>
            <a:r>
              <a:rPr lang="zh-CN" altLang="en-US" dirty="0"/>
              <a:t>姓名：张艺怀</a:t>
            </a:r>
            <a:endParaRPr lang="en-US" altLang="zh-CN" dirty="0"/>
          </a:p>
          <a:p>
            <a:r>
              <a:rPr lang="zh-CN" altLang="en-US" dirty="0"/>
              <a:t>院校：中国海洋大学</a:t>
            </a:r>
            <a:endParaRPr lang="en-US" altLang="zh-CN" dirty="0"/>
          </a:p>
          <a:p>
            <a:r>
              <a:rPr lang="zh-CN" altLang="en-US" dirty="0"/>
              <a:t>专业：数据科学与大数据技术</a:t>
            </a:r>
            <a:endParaRPr lang="en-US" altLang="zh-CN" dirty="0"/>
          </a:p>
          <a:p>
            <a:r>
              <a:rPr lang="zh-CN" altLang="en-US" dirty="0"/>
              <a:t>分工：模型设计，实现寻找集货点的代码</a:t>
            </a:r>
          </a:p>
        </p:txBody>
      </p:sp>
      <p:sp>
        <p:nvSpPr>
          <p:cNvPr id="19" name="文本框 18"/>
          <p:cNvSpPr txBox="1"/>
          <p:nvPr/>
        </p:nvSpPr>
        <p:spPr>
          <a:xfrm>
            <a:off x="3468330" y="2349967"/>
            <a:ext cx="2467897" cy="2031325"/>
          </a:xfrm>
          <a:prstGeom prst="rect">
            <a:avLst/>
          </a:prstGeom>
          <a:noFill/>
        </p:spPr>
        <p:txBody>
          <a:bodyPr wrap="square" rtlCol="0">
            <a:spAutoFit/>
          </a:bodyPr>
          <a:lstStyle/>
          <a:p>
            <a:r>
              <a:rPr lang="zh-CN" altLang="en-US" dirty="0"/>
              <a:t>姓名：余希</a:t>
            </a:r>
            <a:endParaRPr lang="en-US" altLang="zh-CN" dirty="0"/>
          </a:p>
          <a:p>
            <a:r>
              <a:rPr lang="zh-CN" altLang="en-US" dirty="0"/>
              <a:t>院校：中国海洋大学</a:t>
            </a:r>
            <a:endParaRPr lang="en-US" altLang="zh-CN" dirty="0"/>
          </a:p>
          <a:p>
            <a:r>
              <a:rPr lang="zh-CN" altLang="en-US" dirty="0"/>
              <a:t>专业：数据科学与大数据技术</a:t>
            </a:r>
            <a:endParaRPr lang="en-US" altLang="zh-CN" dirty="0"/>
          </a:p>
          <a:p>
            <a:r>
              <a:rPr lang="zh-CN" altLang="en-US" dirty="0"/>
              <a:t>分工：算法分析，实现寻找最短路径的代码</a:t>
            </a:r>
          </a:p>
        </p:txBody>
      </p:sp>
      <p:sp>
        <p:nvSpPr>
          <p:cNvPr id="20" name="文本框 19"/>
          <p:cNvSpPr txBox="1"/>
          <p:nvPr/>
        </p:nvSpPr>
        <p:spPr>
          <a:xfrm>
            <a:off x="6250248" y="2349967"/>
            <a:ext cx="2467897" cy="2031325"/>
          </a:xfrm>
          <a:prstGeom prst="rect">
            <a:avLst/>
          </a:prstGeom>
          <a:noFill/>
        </p:spPr>
        <p:txBody>
          <a:bodyPr wrap="square" rtlCol="0">
            <a:spAutoFit/>
          </a:bodyPr>
          <a:lstStyle/>
          <a:p>
            <a:r>
              <a:rPr lang="zh-CN" altLang="en-US" dirty="0"/>
              <a:t>姓名：苏恭彬</a:t>
            </a:r>
            <a:endParaRPr lang="en-US" altLang="zh-CN" dirty="0"/>
          </a:p>
          <a:p>
            <a:r>
              <a:rPr lang="zh-CN" altLang="en-US" dirty="0"/>
              <a:t>院校：中国海洋大学</a:t>
            </a:r>
            <a:endParaRPr lang="en-US" altLang="zh-CN" dirty="0"/>
          </a:p>
          <a:p>
            <a:r>
              <a:rPr lang="zh-CN" altLang="en-US" dirty="0"/>
              <a:t>专业：数据科学与大数据技术</a:t>
            </a:r>
            <a:endParaRPr lang="en-US" altLang="zh-CN" dirty="0"/>
          </a:p>
          <a:p>
            <a:r>
              <a:rPr lang="zh-CN" altLang="en-US" dirty="0"/>
              <a:t>分工：数据分类，实现将货物，订单，车相互匹配</a:t>
            </a:r>
          </a:p>
        </p:txBody>
      </p:sp>
      <p:sp>
        <p:nvSpPr>
          <p:cNvPr id="21" name="文本框 20"/>
          <p:cNvSpPr txBox="1"/>
          <p:nvPr/>
        </p:nvSpPr>
        <p:spPr>
          <a:xfrm>
            <a:off x="8917860" y="2349967"/>
            <a:ext cx="2467897" cy="2585323"/>
          </a:xfrm>
          <a:prstGeom prst="rect">
            <a:avLst/>
          </a:prstGeom>
          <a:noFill/>
        </p:spPr>
        <p:txBody>
          <a:bodyPr wrap="square" rtlCol="0">
            <a:spAutoFit/>
          </a:bodyPr>
          <a:lstStyle/>
          <a:p>
            <a:r>
              <a:rPr lang="zh-CN" altLang="en-US" dirty="0"/>
              <a:t>姓名：武灵珊秀</a:t>
            </a:r>
            <a:endParaRPr lang="en-US" altLang="zh-CN" dirty="0"/>
          </a:p>
          <a:p>
            <a:r>
              <a:rPr lang="zh-CN" altLang="en-US" dirty="0"/>
              <a:t>院校：中国海洋大学</a:t>
            </a:r>
            <a:endParaRPr lang="en-US" altLang="zh-CN" dirty="0"/>
          </a:p>
          <a:p>
            <a:r>
              <a:rPr lang="zh-CN" altLang="en-US" dirty="0"/>
              <a:t>专业：数据科学与大数据技术</a:t>
            </a:r>
            <a:endParaRPr lang="en-US" altLang="zh-CN" dirty="0"/>
          </a:p>
          <a:p>
            <a:r>
              <a:rPr lang="zh-CN" altLang="en-US" dirty="0"/>
              <a:t>分工：数据整合，实现寻找货物配送的相关路径，使</a:t>
            </a:r>
            <a:r>
              <a:rPr lang="zh-CN" altLang="zh-CN" sz="1800" dirty="0">
                <a:effectLst/>
                <a:latin typeface="+mn-ea"/>
                <a:cs typeface="Times New Roman" panose="02020603050405020304" pitchFamily="18" charset="0"/>
              </a:rPr>
              <a:t>总运输距离最小，从而实现货物的集中运输</a:t>
            </a:r>
            <a:endParaRPr lang="zh-CN" altLang="en-US"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2</a:t>
            </a:r>
            <a:endParaRPr lang="zh-CN" altLang="en-US" sz="50000" dirty="0">
              <a:solidFill>
                <a:schemeClr val="bg1"/>
              </a:solidFill>
            </a:endParaRPr>
          </a:p>
        </p:txBody>
      </p:sp>
      <p:sp>
        <p:nvSpPr>
          <p:cNvPr id="4" name="矩形 3"/>
          <p:cNvSpPr/>
          <p:nvPr/>
        </p:nvSpPr>
        <p:spPr>
          <a:xfrm>
            <a:off x="5939232" y="1843510"/>
            <a:ext cx="4994239" cy="1323437"/>
          </a:xfrm>
          <a:prstGeom prst="rect">
            <a:avLst/>
          </a:prstGeom>
        </p:spPr>
        <p:txBody>
          <a:bodyPr wrap="square" lIns="91438" tIns="45719" rIns="91438" bIns="45719">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预计开发所使用的语言与环境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93574" y="492317"/>
            <a:ext cx="4198374" cy="362404"/>
          </a:xfrm>
        </p:spPr>
        <p:txBody>
          <a:bodyPr/>
          <a:lstStyle/>
          <a:p>
            <a:r>
              <a:rPr lang="zh-CN" altLang="en-US" sz="2400" b="1" dirty="0">
                <a:latin typeface="微软雅黑" panose="020B0503020204020204" pitchFamily="34" charset="-122"/>
                <a:ea typeface="微软雅黑" panose="020B0503020204020204" pitchFamily="34" charset="-122"/>
              </a:rPr>
              <a:t>预计开发所使用的语言与环境</a:t>
            </a:r>
          </a:p>
        </p:txBody>
      </p:sp>
      <p:sp>
        <p:nvSpPr>
          <p:cNvPr id="12" name="文本框 11"/>
          <p:cNvSpPr txBox="1"/>
          <p:nvPr/>
        </p:nvSpPr>
        <p:spPr>
          <a:xfrm>
            <a:off x="1358601" y="1287370"/>
            <a:ext cx="9072225" cy="5078313"/>
          </a:xfrm>
          <a:prstGeom prst="rect">
            <a:avLst/>
          </a:prstGeom>
          <a:noFill/>
        </p:spPr>
        <p:txBody>
          <a:bodyPr wrap="square" rtlCol="0">
            <a:spAutoFit/>
          </a:bodyPr>
          <a:lstStyle/>
          <a:p>
            <a:r>
              <a:rPr lang="zh-CN" altLang="en-US" b="0" i="0" dirty="0">
                <a:effectLst/>
                <a:latin typeface="-apple-system"/>
              </a:rPr>
              <a:t>我们的开发团队采用</a:t>
            </a:r>
            <a:r>
              <a:rPr lang="en-US" altLang="zh-CN" b="0" i="0" dirty="0">
                <a:effectLst/>
                <a:latin typeface="-apple-system"/>
              </a:rPr>
              <a:t>Python</a:t>
            </a:r>
            <a:r>
              <a:rPr lang="zh-CN" altLang="en-US" b="0" i="0" dirty="0">
                <a:effectLst/>
                <a:latin typeface="-apple-system"/>
              </a:rPr>
              <a:t>语言进行开发，具体使用的是</a:t>
            </a:r>
            <a:r>
              <a:rPr lang="en-US" altLang="zh-CN" b="0" i="0" dirty="0">
                <a:effectLst/>
                <a:latin typeface="-apple-system"/>
              </a:rPr>
              <a:t>Python 3.9</a:t>
            </a:r>
            <a:r>
              <a:rPr lang="zh-CN" altLang="en-US" b="0" i="0" dirty="0">
                <a:effectLst/>
                <a:latin typeface="-apple-system"/>
              </a:rPr>
              <a:t>环境</a:t>
            </a:r>
            <a:endParaRPr lang="en-US" altLang="zh-CN" dirty="0">
              <a:latin typeface="-apple-system"/>
            </a:endParaRPr>
          </a:p>
          <a:p>
            <a:endParaRPr lang="en-US" altLang="zh-CN" dirty="0">
              <a:latin typeface="-apple-system"/>
            </a:endParaRPr>
          </a:p>
          <a:p>
            <a:r>
              <a:rPr lang="en-US" altLang="zh-CN" dirty="0">
                <a:latin typeface="-apple-system"/>
              </a:rPr>
              <a:t>Python3.9</a:t>
            </a:r>
            <a:r>
              <a:rPr lang="zh-CN" altLang="en-US" dirty="0">
                <a:latin typeface="-apple-system"/>
              </a:rPr>
              <a:t>优点</a:t>
            </a:r>
            <a:endParaRPr lang="en-US" altLang="zh-CN" b="0" i="0" dirty="0">
              <a:effectLst/>
              <a:latin typeface="-apple-system"/>
            </a:endParaRPr>
          </a:p>
          <a:p>
            <a:pPr algn="l">
              <a:buFont typeface="+mj-lt"/>
              <a:buAutoNum type="arabicPeriod"/>
            </a:pPr>
            <a:r>
              <a:rPr lang="zh-CN" altLang="en-US" b="0" i="0" dirty="0">
                <a:effectLst/>
                <a:latin typeface="-apple-system"/>
              </a:rPr>
              <a:t>数据分析和处理：</a:t>
            </a:r>
            <a:r>
              <a:rPr lang="en-US" altLang="zh-CN" b="0" i="0" dirty="0">
                <a:effectLst/>
                <a:latin typeface="-apple-system"/>
              </a:rPr>
              <a:t>Python 3.9 </a:t>
            </a:r>
            <a:r>
              <a:rPr lang="zh-CN" altLang="en-US" b="0" i="0" dirty="0">
                <a:effectLst/>
                <a:latin typeface="-apple-system"/>
              </a:rPr>
              <a:t>提供了大量的数据分析和处理库，如</a:t>
            </a:r>
            <a:r>
              <a:rPr lang="en-US" altLang="zh-CN" b="0" i="0" dirty="0">
                <a:effectLst/>
                <a:latin typeface="-apple-system"/>
              </a:rPr>
              <a:t>Pandas</a:t>
            </a:r>
            <a:r>
              <a:rPr lang="zh-CN" altLang="en-US" b="0" i="0" dirty="0">
                <a:effectLst/>
                <a:latin typeface="-apple-system"/>
              </a:rPr>
              <a:t>、</a:t>
            </a:r>
            <a:r>
              <a:rPr lang="en-US" altLang="zh-CN" b="0" i="0" dirty="0">
                <a:effectLst/>
                <a:latin typeface="-apple-system"/>
              </a:rPr>
              <a:t>NumPy</a:t>
            </a:r>
            <a:r>
              <a:rPr lang="zh-CN" altLang="en-US" b="0" i="0" dirty="0">
                <a:effectLst/>
                <a:latin typeface="-apple-system"/>
              </a:rPr>
              <a:t>、</a:t>
            </a:r>
            <a:r>
              <a:rPr lang="en-US" altLang="zh-CN" b="0" i="0" dirty="0">
                <a:effectLst/>
                <a:latin typeface="-apple-system"/>
              </a:rPr>
              <a:t>Scikit-learn</a:t>
            </a:r>
            <a:r>
              <a:rPr lang="zh-CN" altLang="en-US" b="0" i="0" dirty="0">
                <a:effectLst/>
                <a:latin typeface="-apple-system"/>
              </a:rPr>
              <a:t>和</a:t>
            </a:r>
            <a:r>
              <a:rPr lang="en-US" altLang="zh-CN" b="0" i="0" dirty="0">
                <a:effectLst/>
                <a:latin typeface="-apple-system"/>
              </a:rPr>
              <a:t>SciPy</a:t>
            </a:r>
            <a:r>
              <a:rPr lang="zh-CN" altLang="en-US" b="0" i="0" dirty="0">
                <a:effectLst/>
                <a:latin typeface="-apple-system"/>
              </a:rPr>
              <a:t>等，这些库提供了数据</a:t>
            </a:r>
            <a:r>
              <a:rPr lang="en-US" altLang="zh-CN" b="0" i="0" dirty="0">
                <a:effectLst/>
                <a:latin typeface="-apple-system"/>
              </a:rPr>
              <a:t>frame</a:t>
            </a:r>
            <a:r>
              <a:rPr lang="zh-CN" altLang="en-US" b="0" i="0" dirty="0">
                <a:effectLst/>
                <a:latin typeface="-apple-system"/>
              </a:rPr>
              <a:t>的高效处理、数学运算和科学计算等功能，可以帮助分析处理海量数据。</a:t>
            </a:r>
            <a:endParaRPr lang="en-US" altLang="zh-CN" b="0" i="0" dirty="0">
              <a:effectLst/>
              <a:latin typeface="-apple-system"/>
            </a:endParaRPr>
          </a:p>
          <a:p>
            <a:pPr algn="l">
              <a:buFont typeface="+mj-lt"/>
              <a:buAutoNum type="arabicPeriod"/>
            </a:pPr>
            <a:endParaRPr lang="zh-CN" altLang="en-US" b="0" i="0" dirty="0">
              <a:effectLst/>
              <a:latin typeface="-apple-system"/>
            </a:endParaRPr>
          </a:p>
          <a:p>
            <a:pPr algn="l">
              <a:buFont typeface="+mj-lt"/>
              <a:buAutoNum type="arabicPeriod"/>
            </a:pPr>
            <a:r>
              <a:rPr lang="zh-CN" altLang="en-US" b="0" i="0" dirty="0">
                <a:effectLst/>
                <a:latin typeface="-apple-system"/>
              </a:rPr>
              <a:t>算法和机器学习：</a:t>
            </a:r>
            <a:r>
              <a:rPr lang="en-US" altLang="zh-CN" b="0" i="0" dirty="0">
                <a:effectLst/>
                <a:latin typeface="-apple-system"/>
              </a:rPr>
              <a:t>Python 3.9 </a:t>
            </a:r>
            <a:r>
              <a:rPr lang="zh-CN" altLang="en-US" b="0" i="0" dirty="0">
                <a:effectLst/>
                <a:latin typeface="-apple-system"/>
              </a:rPr>
              <a:t>支持多种算法和机器学习库，如</a:t>
            </a:r>
            <a:r>
              <a:rPr lang="en-US" altLang="zh-CN" b="0" i="0" dirty="0">
                <a:effectLst/>
                <a:latin typeface="-apple-system"/>
              </a:rPr>
              <a:t>TensorFlow</a:t>
            </a:r>
            <a:r>
              <a:rPr lang="zh-CN" altLang="en-US" b="0" i="0" dirty="0">
                <a:effectLst/>
                <a:latin typeface="-apple-system"/>
              </a:rPr>
              <a:t>、</a:t>
            </a:r>
            <a:r>
              <a:rPr lang="en-US" altLang="zh-CN" b="0" i="0" dirty="0" err="1">
                <a:effectLst/>
                <a:latin typeface="-apple-system"/>
              </a:rPr>
              <a:t>Keras</a:t>
            </a:r>
            <a:r>
              <a:rPr lang="zh-CN" altLang="en-US" b="0" i="0" dirty="0">
                <a:effectLst/>
                <a:latin typeface="-apple-system"/>
              </a:rPr>
              <a:t>、</a:t>
            </a:r>
            <a:r>
              <a:rPr lang="en-US" altLang="zh-CN" b="0" i="0" dirty="0" err="1">
                <a:effectLst/>
                <a:latin typeface="-apple-system"/>
              </a:rPr>
              <a:t>PyTorch</a:t>
            </a:r>
            <a:r>
              <a:rPr lang="zh-CN" altLang="en-US" b="0" i="0" dirty="0">
                <a:effectLst/>
                <a:latin typeface="-apple-system"/>
              </a:rPr>
              <a:t>和</a:t>
            </a:r>
            <a:r>
              <a:rPr lang="en-US" altLang="zh-CN" b="0" i="0" dirty="0">
                <a:effectLst/>
                <a:latin typeface="-apple-system"/>
              </a:rPr>
              <a:t>Scikit-learn</a:t>
            </a:r>
            <a:r>
              <a:rPr lang="zh-CN" altLang="en-US" b="0" i="0" dirty="0">
                <a:effectLst/>
                <a:latin typeface="-apple-system"/>
              </a:rPr>
              <a:t>等可以帮助开发人员构建高效的机器学习模型和深度学习模型，使得数据挖掘更加高效和便捷。</a:t>
            </a:r>
            <a:endParaRPr lang="en-US" altLang="zh-CN" b="0" i="0" dirty="0">
              <a:effectLst/>
              <a:latin typeface="-apple-system"/>
            </a:endParaRPr>
          </a:p>
          <a:p>
            <a:pPr algn="l">
              <a:buFont typeface="+mj-lt"/>
              <a:buAutoNum type="arabicPeriod"/>
            </a:pPr>
            <a:endParaRPr lang="zh-CN" altLang="en-US" b="0" i="0" dirty="0">
              <a:effectLst/>
              <a:latin typeface="-apple-system"/>
            </a:endParaRPr>
          </a:p>
          <a:p>
            <a:pPr algn="l">
              <a:buFont typeface="+mj-lt"/>
              <a:buAutoNum type="arabicPeriod"/>
            </a:pPr>
            <a:r>
              <a:rPr lang="zh-CN" altLang="en-US" b="0" i="0" dirty="0">
                <a:effectLst/>
                <a:latin typeface="-apple-system"/>
              </a:rPr>
              <a:t>图论：</a:t>
            </a:r>
            <a:r>
              <a:rPr lang="en-US" altLang="zh-CN" b="0" i="0" dirty="0">
                <a:effectLst/>
                <a:latin typeface="-apple-system"/>
              </a:rPr>
              <a:t>Python 3.9 </a:t>
            </a:r>
            <a:r>
              <a:rPr lang="zh-CN" altLang="en-US" b="0" i="0" dirty="0">
                <a:effectLst/>
                <a:latin typeface="-apple-system"/>
              </a:rPr>
              <a:t>提供了许多图论库，如</a:t>
            </a:r>
            <a:r>
              <a:rPr lang="en-US" altLang="zh-CN" b="0" i="0" dirty="0" err="1">
                <a:effectLst/>
                <a:latin typeface="-apple-system"/>
              </a:rPr>
              <a:t>NetworkX</a:t>
            </a:r>
            <a:r>
              <a:rPr lang="zh-CN" altLang="en-US" b="0" i="0" dirty="0">
                <a:effectLst/>
                <a:latin typeface="-apple-system"/>
              </a:rPr>
              <a:t>和</a:t>
            </a:r>
            <a:r>
              <a:rPr lang="en-US" altLang="zh-CN" b="0" i="0" dirty="0">
                <a:effectLst/>
                <a:latin typeface="-apple-system"/>
              </a:rPr>
              <a:t>Graph-tool</a:t>
            </a:r>
            <a:r>
              <a:rPr lang="zh-CN" altLang="en-US" b="0" i="0" dirty="0">
                <a:effectLst/>
                <a:latin typeface="-apple-system"/>
              </a:rPr>
              <a:t>等可以帮助开发人员对各种类型的图进行分析和处理，如社交网络、知识图谱和物理网络等，使得图论研究更加高效和方便。</a:t>
            </a:r>
            <a:endParaRPr lang="en-US" altLang="zh-CN" b="0" i="0" dirty="0">
              <a:effectLst/>
              <a:latin typeface="-apple-system"/>
            </a:endParaRPr>
          </a:p>
          <a:p>
            <a:pPr algn="l">
              <a:buFont typeface="+mj-lt"/>
              <a:buAutoNum type="arabicPeriod"/>
            </a:pPr>
            <a:endParaRPr lang="zh-CN" altLang="en-US" b="0" i="0" dirty="0">
              <a:effectLst/>
              <a:latin typeface="-apple-system"/>
            </a:endParaRPr>
          </a:p>
          <a:p>
            <a:pPr algn="l">
              <a:buFont typeface="+mj-lt"/>
              <a:buAutoNum type="arabicPeriod"/>
            </a:pPr>
            <a:r>
              <a:rPr lang="zh-CN" altLang="en-US" b="0" i="0" dirty="0">
                <a:effectLst/>
                <a:latin typeface="-apple-system"/>
              </a:rPr>
              <a:t>可视化：</a:t>
            </a:r>
            <a:r>
              <a:rPr lang="en-US" altLang="zh-CN" b="0" i="0" dirty="0">
                <a:effectLst/>
                <a:latin typeface="-apple-system"/>
              </a:rPr>
              <a:t>Python 3.9 </a:t>
            </a:r>
            <a:r>
              <a:rPr lang="zh-CN" altLang="en-US" b="0" i="0" dirty="0">
                <a:effectLst/>
                <a:latin typeface="-apple-system"/>
              </a:rPr>
              <a:t>提供了多种可视化库，如</a:t>
            </a:r>
            <a:r>
              <a:rPr lang="en-US" altLang="zh-CN" b="0" i="0" dirty="0">
                <a:effectLst/>
                <a:latin typeface="-apple-system"/>
              </a:rPr>
              <a:t>Matplotlib</a:t>
            </a:r>
            <a:r>
              <a:rPr lang="zh-CN" altLang="en-US" b="0" i="0" dirty="0">
                <a:effectLst/>
                <a:latin typeface="-apple-system"/>
              </a:rPr>
              <a:t>、</a:t>
            </a:r>
            <a:r>
              <a:rPr lang="en-US" altLang="zh-CN" b="0" i="0" dirty="0">
                <a:effectLst/>
                <a:latin typeface="-apple-system"/>
              </a:rPr>
              <a:t>Seaborn</a:t>
            </a:r>
            <a:r>
              <a:rPr lang="zh-CN" altLang="en-US" b="0" i="0" dirty="0">
                <a:effectLst/>
                <a:latin typeface="-apple-system"/>
              </a:rPr>
              <a:t>和</a:t>
            </a:r>
            <a:r>
              <a:rPr lang="en-US" altLang="zh-CN" b="0" i="0" dirty="0">
                <a:effectLst/>
                <a:latin typeface="-apple-system"/>
              </a:rPr>
              <a:t>Bokeh</a:t>
            </a:r>
            <a:r>
              <a:rPr lang="zh-CN" altLang="en-US" b="0" i="0" dirty="0">
                <a:effectLst/>
                <a:latin typeface="-apple-system"/>
              </a:rPr>
              <a:t>等，可以帮助开发人员进行数据可视化和图形化展示，使得数据分析更加直观和易懂。</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3</a:t>
            </a:r>
            <a:endParaRPr lang="zh-CN" altLang="en-US" sz="50000" dirty="0">
              <a:solidFill>
                <a:schemeClr val="bg1"/>
              </a:solidFill>
            </a:endParaRPr>
          </a:p>
        </p:txBody>
      </p:sp>
      <p:sp>
        <p:nvSpPr>
          <p:cNvPr id="4" name="矩形 3"/>
          <p:cNvSpPr/>
          <p:nvPr/>
        </p:nvSpPr>
        <p:spPr>
          <a:xfrm>
            <a:off x="6008057" y="1960535"/>
            <a:ext cx="4345310" cy="1323437"/>
          </a:xfrm>
          <a:prstGeom prst="rect">
            <a:avLst/>
          </a:prstGeom>
        </p:spPr>
        <p:txBody>
          <a:bodyPr wrap="square" lIns="91438" tIns="45719" rIns="91438" bIns="45719">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对业务场景的理解与分析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316636" y="477962"/>
            <a:ext cx="3558728" cy="362404"/>
          </a:xfrm>
        </p:spPr>
        <p:txBody>
          <a:bodyPr/>
          <a:lstStyle/>
          <a:p>
            <a:r>
              <a:rPr lang="zh-CN" altLang="en-US" sz="2400" b="1" dirty="0">
                <a:latin typeface="微软雅黑" panose="020B0503020204020204" pitchFamily="34" charset="-122"/>
                <a:ea typeface="微软雅黑" panose="020B0503020204020204" pitchFamily="34" charset="-122"/>
              </a:rPr>
              <a:t>对业务场景的理解与分析</a:t>
            </a:r>
          </a:p>
          <a:p>
            <a:endParaRPr kumimoji="1" lang="en-US" altLang="zh-CN" dirty="0">
              <a:latin typeface="Century Gothic" panose="020B0502020202020204"/>
            </a:endParaRPr>
          </a:p>
        </p:txBody>
      </p:sp>
      <p:sp>
        <p:nvSpPr>
          <p:cNvPr id="3" name="矩形 2"/>
          <p:cNvSpPr/>
          <p:nvPr/>
        </p:nvSpPr>
        <p:spPr>
          <a:xfrm>
            <a:off x="501336" y="2133600"/>
            <a:ext cx="5048250" cy="2819400"/>
          </a:xfrm>
          <a:prstGeom prst="rect">
            <a:avLst/>
          </a:prstGeom>
          <a:solidFill>
            <a:srgbClr val="AC6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170" y="2356454"/>
            <a:ext cx="5004024" cy="2827313"/>
          </a:xfrm>
          <a:prstGeom prst="rect">
            <a:avLst/>
          </a:prstGeom>
        </p:spPr>
      </p:pic>
      <p:sp>
        <p:nvSpPr>
          <p:cNvPr id="5" name="矩形 4"/>
          <p:cNvSpPr/>
          <p:nvPr/>
        </p:nvSpPr>
        <p:spPr>
          <a:xfrm>
            <a:off x="1047750" y="2587221"/>
            <a:ext cx="5048250" cy="2819400"/>
          </a:xfrm>
          <a:prstGeom prst="rect">
            <a:avLst/>
          </a:prstGeom>
          <a:noFill/>
          <a:ln>
            <a:solidFill>
              <a:srgbClr val="AC66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436808" y="1681316"/>
            <a:ext cx="4608379" cy="4801314"/>
          </a:xfrm>
          <a:prstGeom prst="rect">
            <a:avLst/>
          </a:prstGeom>
          <a:noFill/>
        </p:spPr>
        <p:txBody>
          <a:bodyPr wrap="square" rtlCol="0">
            <a:spAutoFit/>
          </a:bodyPr>
          <a:lstStyle/>
          <a:p>
            <a:r>
              <a:rPr lang="zh-CN" altLang="en-US" dirty="0"/>
              <a:t>该业务场景的理解和分析：</a:t>
            </a:r>
            <a:endParaRPr lang="en-US" altLang="zh-CN" dirty="0"/>
          </a:p>
          <a:p>
            <a:pPr marL="285750" indent="-285750">
              <a:buFont typeface="Arial" panose="020B0604020202020204" pitchFamily="34" charset="0"/>
              <a:buChar char="•"/>
            </a:pPr>
            <a:r>
              <a:rPr lang="zh-CN" altLang="en-US" dirty="0"/>
              <a:t>业务需求：在货物运输过程中，需要采用集货策略对货物进行集中运输，以节省运输成本。同时需要满足</a:t>
            </a:r>
            <a:r>
              <a:rPr lang="en-US" altLang="zh-CN" dirty="0"/>
              <a:t>100</a:t>
            </a:r>
            <a:r>
              <a:rPr lang="zh-CN" altLang="en-US" dirty="0"/>
              <a:t>个运输订单配送任务的同时，使总运输距离最小。</a:t>
            </a:r>
            <a:endParaRPr lang="en-US" altLang="zh-CN" dirty="0"/>
          </a:p>
          <a:p>
            <a:pPr marL="285750" indent="-285750">
              <a:buFont typeface="Arial" panose="020B0604020202020204" pitchFamily="34" charset="0"/>
              <a:buChar char="•"/>
            </a:pPr>
            <a:r>
              <a:rPr lang="zh-CN" altLang="en-US" dirty="0"/>
              <a:t>用户需求：用户需要在保证货物能够按时到达目的地的前提下，尽可能地降低运输成本。</a:t>
            </a:r>
            <a:endParaRPr lang="en-US" altLang="zh-CN" dirty="0"/>
          </a:p>
          <a:p>
            <a:pPr marL="285750" indent="-285750">
              <a:buFont typeface="Arial" panose="020B0604020202020204" pitchFamily="34" charset="0"/>
              <a:buChar char="•"/>
            </a:pPr>
            <a:r>
              <a:rPr lang="zh-CN" altLang="en-US" dirty="0"/>
              <a:t>市场需求：市场对于物流成本的要求越来越高，因此采用集货策略进行物流运输已成为一种趋势。</a:t>
            </a:r>
            <a:endParaRPr lang="en-US" altLang="zh-CN" dirty="0"/>
          </a:p>
          <a:p>
            <a:pPr marL="285750" indent="-285750">
              <a:buFont typeface="Arial" panose="020B0604020202020204" pitchFamily="34" charset="0"/>
              <a:buChar char="•"/>
            </a:pPr>
            <a:r>
              <a:rPr lang="zh-CN" altLang="en-US" dirty="0"/>
              <a:t>竞争情况：物流行业竞争激烈，采用集货策略可以降低成本，提高竞争力。</a:t>
            </a:r>
            <a:endParaRPr lang="en-US" altLang="zh-CN" dirty="0"/>
          </a:p>
          <a:p>
            <a:pPr marL="285750" indent="-285750">
              <a:buFont typeface="Arial" panose="020B0604020202020204" pitchFamily="34" charset="0"/>
              <a:buChar char="•"/>
            </a:pPr>
            <a:r>
              <a:rPr lang="zh-CN" altLang="en-US" dirty="0"/>
              <a:t>技术可行性：通过提供所有可用的运输路径以及每条运输路径的距离，可以通过计算机算法进行优化，找到最优的集货地点，实现最小化总运输距离的目标。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9200" y="1543050"/>
            <a:ext cx="6648450" cy="3810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722356" y="-609401"/>
            <a:ext cx="4610100" cy="7786747"/>
          </a:xfrm>
          <a:prstGeom prst="rect">
            <a:avLst/>
          </a:prstGeom>
          <a:noFill/>
        </p:spPr>
        <p:txBody>
          <a:bodyPr wrap="square" rtlCol="0">
            <a:spAutoFit/>
          </a:bodyPr>
          <a:lstStyle/>
          <a:p>
            <a:r>
              <a:rPr lang="en-US" altLang="zh-CN" sz="50000" dirty="0">
                <a:solidFill>
                  <a:schemeClr val="bg1"/>
                </a:solidFill>
              </a:rPr>
              <a:t>4</a:t>
            </a:r>
            <a:endParaRPr lang="zh-CN" altLang="en-US" sz="50000" dirty="0">
              <a:solidFill>
                <a:schemeClr val="bg1"/>
              </a:solidFill>
            </a:endParaRPr>
          </a:p>
        </p:txBody>
      </p:sp>
      <p:sp>
        <p:nvSpPr>
          <p:cNvPr id="4" name="矩形 3"/>
          <p:cNvSpPr/>
          <p:nvPr/>
        </p:nvSpPr>
        <p:spPr>
          <a:xfrm>
            <a:off x="5922756" y="2384284"/>
            <a:ext cx="4753610" cy="705485"/>
          </a:xfrm>
          <a:prstGeom prst="rect">
            <a:avLst/>
          </a:prstGeom>
        </p:spPr>
        <p:txBody>
          <a:bodyPr wrap="none" lIns="91438" tIns="45719" rIns="91438" bIns="45719">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算法设计思路及结果</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1e1f02-0f97-452f-9251-3b5e42bb5130"/>
  <p:tag name="COMMONDATA" val="eyJoZGlkIjoiMTc0ZmFmZTVjOTc5YjdmYTIwNmJmY2Q5NWVmMWM5ZW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清风素材 https://12sc.taobao.com">
  <a:themeElements>
    <a:clrScheme name="自定义 7">
      <a:dk1>
        <a:sysClr val="windowText" lastClr="000000"/>
      </a:dk1>
      <a:lt1>
        <a:sysClr val="window" lastClr="FFFFFF"/>
      </a:lt1>
      <a:dk2>
        <a:srgbClr val="44546A"/>
      </a:dk2>
      <a:lt2>
        <a:srgbClr val="E7E6E6"/>
      </a:lt2>
      <a:accent1>
        <a:srgbClr val="653607"/>
      </a:accent1>
      <a:accent2>
        <a:srgbClr val="5C003D"/>
      </a:accent2>
      <a:accent3>
        <a:srgbClr val="FFE7AB"/>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1200</Words>
  <Application>Microsoft Office PowerPoint</Application>
  <PresentationFormat>宽屏</PresentationFormat>
  <Paragraphs>177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微软雅黑</vt:lpstr>
      <vt:lpstr>Arial</vt:lpstr>
      <vt:lpstr>Calibri</vt:lpstr>
      <vt:lpstr>Century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3157858004@qq.com</cp:lastModifiedBy>
  <cp:revision>62</cp:revision>
  <dcterms:created xsi:type="dcterms:W3CDTF">2015-08-18T05:03:00Z</dcterms:created>
  <dcterms:modified xsi:type="dcterms:W3CDTF">2024-08-29T07:03:33Z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4A3C43FF14C9456BB46A162D05E09613_12</vt:lpwstr>
  </property>
  <property fmtid="{D5CDD505-2E9C-101B-9397-08002B2CF9AE}" pid="3" name="KSOProductBuildVer">
    <vt:lpwstr>2052-11.1.0.14309</vt:lpwstr>
  </property>
</Properties>
</file>