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43200625" cx="32399275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10778">
          <p15:clr>
            <a:srgbClr val="A4A3A4"/>
          </p15:clr>
        </p15:guide>
        <p15:guide id="2" orient="horz" pos="13606">
          <p15:clr>
            <a:srgbClr val="A4A3A4"/>
          </p15:clr>
        </p15:guide>
        <p15:guide id="3" orient="horz" pos="7976">
          <p15:clr>
            <a:srgbClr val="9AA0A6"/>
          </p15:clr>
        </p15:guide>
        <p15:guide id="4" pos="9631">
          <p15:clr>
            <a:srgbClr val="9AA0A6"/>
          </p15:clr>
        </p15:guide>
        <p15:guide id="5" pos="1138">
          <p15:clr>
            <a:srgbClr val="9AA0A6"/>
          </p15:clr>
        </p15:guide>
        <p15:guide id="6" pos="19271">
          <p15:clr>
            <a:srgbClr val="9AA0A6"/>
          </p15:clr>
        </p15:guide>
        <p15:guide id="7" orient="horz" pos="26646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7" roundtripDataSignature="AMtx7minzN4LrxyhQKsKk5Tor1hEtI9g5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778"/>
        <p:guide pos="13606" orient="horz"/>
        <p:guide pos="7976" orient="horz"/>
        <p:guide pos="9631"/>
        <p:guide pos="1138"/>
        <p:guide pos="19271"/>
        <p:guide pos="26646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14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14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14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14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14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14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14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14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14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14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14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14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14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14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14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14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6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6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6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6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6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6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6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6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6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14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14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14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14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14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14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14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14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3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2429947" y="7070108"/>
            <a:ext cx="27539395" cy="150402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259"/>
              <a:buFont typeface="Calibri"/>
              <a:buNone/>
              <a:defRPr sz="2125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4049911" y="22690338"/>
            <a:ext cx="24299466" cy="104301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8504"/>
              <a:buNone/>
              <a:defRPr sz="8504"/>
            </a:lvl1pPr>
            <a:lvl2pPr lvl="1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None/>
              <a:defRPr sz="7086"/>
            </a:lvl2pPr>
            <a:lvl3pPr lvl="2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None/>
              <a:defRPr sz="6378"/>
            </a:lvl3pPr>
            <a:lvl4pPr lvl="3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4pPr>
            <a:lvl5pPr lvl="4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5pPr>
            <a:lvl6pPr lvl="5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6pPr>
            <a:lvl7pPr lvl="6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7pPr>
            <a:lvl8pPr lvl="7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8pPr>
            <a:lvl9pPr lvl="8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 rot="5400000">
            <a:off x="2494440" y="11233181"/>
            <a:ext cx="27410408" cy="279443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0" type="dt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 rot="5400000">
            <a:off x="8373518" y="17112258"/>
            <a:ext cx="36610544" cy="6986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" type="body"/>
          </p:nvPr>
        </p:nvSpPr>
        <p:spPr>
          <a:xfrm rot="5400000">
            <a:off x="-5801170" y="10328657"/>
            <a:ext cx="36610544" cy="205532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0" type="dt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1" type="ftr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2210578" y="10770172"/>
            <a:ext cx="27944386" cy="17970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259"/>
              <a:buFont typeface="Calibri"/>
              <a:buNone/>
              <a:defRPr sz="2125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2210578" y="28910440"/>
            <a:ext cx="27944386" cy="9450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8504"/>
              <a:buNone/>
              <a:defRPr sz="8504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7086"/>
              <a:buNone/>
              <a:defRPr sz="7086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6378"/>
              <a:buNone/>
              <a:defRPr sz="6378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5669"/>
              <a:buNone/>
              <a:defRPr sz="5669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5669"/>
              <a:buNone/>
              <a:defRPr sz="5669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5669"/>
              <a:buNone/>
              <a:defRPr sz="5669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5669"/>
              <a:buNone/>
              <a:defRPr sz="5669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5669"/>
              <a:buNone/>
              <a:defRPr sz="5669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5669"/>
              <a:buNone/>
              <a:defRPr sz="5669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2227451" y="11500170"/>
            <a:ext cx="13769697" cy="274104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16402140" y="11500170"/>
            <a:ext cx="13769697" cy="274104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2231671" y="2300044"/>
            <a:ext cx="27944386" cy="8350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2231675" y="10590160"/>
            <a:ext cx="13706415" cy="51900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8504"/>
              <a:buNone/>
              <a:defRPr b="1" sz="8504"/>
            </a:lvl1pPr>
            <a:lvl2pPr indent="-228600" lvl="1" marL="9144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None/>
              <a:defRPr b="1" sz="7086"/>
            </a:lvl2pPr>
            <a:lvl3pPr indent="-228600" lvl="2" marL="1371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None/>
              <a:defRPr b="1" sz="6378"/>
            </a:lvl3pPr>
            <a:lvl4pPr indent="-228600" lvl="3" marL="18288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b="1" sz="5669"/>
            </a:lvl4pPr>
            <a:lvl5pPr indent="-228600" lvl="4" marL="22860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b="1" sz="5669"/>
            </a:lvl5pPr>
            <a:lvl6pPr indent="-228600" lvl="5" marL="27432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b="1" sz="5669"/>
            </a:lvl6pPr>
            <a:lvl7pPr indent="-228600" lvl="6" marL="32004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b="1" sz="5669"/>
            </a:lvl7pPr>
            <a:lvl8pPr indent="-228600" lvl="7" marL="3657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b="1" sz="5669"/>
            </a:lvl8pPr>
            <a:lvl9pPr indent="-228600" lvl="8" marL="41148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b="1" sz="5669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2231675" y="15780233"/>
            <a:ext cx="13706415" cy="232103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16402142" y="10590160"/>
            <a:ext cx="13773917" cy="51900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8504"/>
              <a:buNone/>
              <a:defRPr b="1" sz="8504"/>
            </a:lvl1pPr>
            <a:lvl2pPr indent="-228600" lvl="1" marL="9144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None/>
              <a:defRPr b="1" sz="7086"/>
            </a:lvl2pPr>
            <a:lvl3pPr indent="-228600" lvl="2" marL="1371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None/>
              <a:defRPr b="1" sz="6378"/>
            </a:lvl3pPr>
            <a:lvl4pPr indent="-228600" lvl="3" marL="18288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b="1" sz="5669"/>
            </a:lvl4pPr>
            <a:lvl5pPr indent="-228600" lvl="4" marL="22860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b="1" sz="5669"/>
            </a:lvl5pPr>
            <a:lvl6pPr indent="-228600" lvl="5" marL="27432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b="1" sz="5669"/>
            </a:lvl6pPr>
            <a:lvl7pPr indent="-228600" lvl="6" marL="32004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b="1" sz="5669"/>
            </a:lvl7pPr>
            <a:lvl8pPr indent="-228600" lvl="7" marL="3657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b="1" sz="5669"/>
            </a:lvl8pPr>
            <a:lvl9pPr indent="-228600" lvl="8" marL="41148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b="1" sz="5669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16402142" y="15780233"/>
            <a:ext cx="13773917" cy="232103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0" type="dt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2231671" y="2880042"/>
            <a:ext cx="10449614" cy="100801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38"/>
              <a:buFont typeface="Calibri"/>
              <a:buNone/>
              <a:defRPr sz="11338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13773917" y="6220102"/>
            <a:ext cx="16402140" cy="30700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948563" lvl="0" marL="4572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11338"/>
              <a:buChar char="•"/>
              <a:defRPr sz="11338"/>
            </a:lvl1pPr>
            <a:lvl2pPr indent="-858583" lvl="1" marL="9144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9921"/>
              <a:buChar char="•"/>
              <a:defRPr sz="9921"/>
            </a:lvl2pPr>
            <a:lvl3pPr indent="-768604" lvl="2" marL="1371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8504"/>
              <a:buChar char="•"/>
              <a:defRPr sz="8504"/>
            </a:lvl3pPr>
            <a:lvl4pPr indent="-678561" lvl="3" marL="18288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Char char="•"/>
              <a:defRPr sz="7086"/>
            </a:lvl4pPr>
            <a:lvl5pPr indent="-678561" lvl="4" marL="22860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Char char="•"/>
              <a:defRPr sz="7086"/>
            </a:lvl5pPr>
            <a:lvl6pPr indent="-678560" lvl="5" marL="27432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Char char="•"/>
              <a:defRPr sz="7086"/>
            </a:lvl6pPr>
            <a:lvl7pPr indent="-678560" lvl="6" marL="32004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Char char="•"/>
              <a:defRPr sz="7086"/>
            </a:lvl7pPr>
            <a:lvl8pPr indent="-678560" lvl="7" marL="3657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Char char="•"/>
              <a:defRPr sz="7086"/>
            </a:lvl8pPr>
            <a:lvl9pPr indent="-678560" lvl="8" marL="41148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Char char="•"/>
              <a:defRPr sz="7086"/>
            </a:lvl9pPr>
          </a:lstStyle>
          <a:p/>
        </p:txBody>
      </p:sp>
      <p:sp>
        <p:nvSpPr>
          <p:cNvPr id="61" name="Google Shape;61;p10"/>
          <p:cNvSpPr txBox="1"/>
          <p:nvPr>
            <p:ph idx="2" type="body"/>
          </p:nvPr>
        </p:nvSpPr>
        <p:spPr>
          <a:xfrm>
            <a:off x="2231671" y="12960191"/>
            <a:ext cx="10449614" cy="240103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1pPr>
            <a:lvl2pPr indent="-228600" lvl="1" marL="9144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4960"/>
              <a:buNone/>
              <a:defRPr sz="4960"/>
            </a:lvl2pPr>
            <a:lvl3pPr indent="-228600" lvl="2" marL="1371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4252"/>
              <a:buNone/>
              <a:defRPr sz="4252"/>
            </a:lvl3pPr>
            <a:lvl4pPr indent="-228600" lvl="3" marL="18288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4pPr>
            <a:lvl5pPr indent="-228600" lvl="4" marL="22860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5pPr>
            <a:lvl6pPr indent="-228600" lvl="5" marL="27432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6pPr>
            <a:lvl7pPr indent="-228600" lvl="6" marL="32004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7pPr>
            <a:lvl8pPr indent="-228600" lvl="7" marL="3657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8pPr>
            <a:lvl9pPr indent="-228600" lvl="8" marL="41148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9pPr>
          </a:lstStyle>
          <a:p/>
        </p:txBody>
      </p:sp>
      <p:sp>
        <p:nvSpPr>
          <p:cNvPr id="62" name="Google Shape;62;p10"/>
          <p:cNvSpPr txBox="1"/>
          <p:nvPr>
            <p:ph idx="10" type="dt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2231671" y="2880042"/>
            <a:ext cx="10449614" cy="100801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38"/>
              <a:buFont typeface="Calibri"/>
              <a:buNone/>
              <a:defRPr sz="11338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/>
          <p:nvPr>
            <p:ph idx="2" type="pic"/>
          </p:nvPr>
        </p:nvSpPr>
        <p:spPr>
          <a:xfrm>
            <a:off x="13773917" y="6220102"/>
            <a:ext cx="16402140" cy="30700453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2231671" y="12960191"/>
            <a:ext cx="10449614" cy="240103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1pPr>
            <a:lvl2pPr indent="-228600" lvl="1" marL="9144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4960"/>
              <a:buNone/>
              <a:defRPr sz="4960"/>
            </a:lvl2pPr>
            <a:lvl3pPr indent="-228600" lvl="2" marL="1371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4252"/>
              <a:buNone/>
              <a:defRPr sz="4252"/>
            </a:lvl3pPr>
            <a:lvl4pPr indent="-228600" lvl="3" marL="18288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4pPr>
            <a:lvl5pPr indent="-228600" lvl="4" marL="22860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5pPr>
            <a:lvl6pPr indent="-228600" lvl="5" marL="27432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6pPr>
            <a:lvl7pPr indent="-228600" lvl="6" marL="32004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7pPr>
            <a:lvl8pPr indent="-228600" lvl="7" marL="3657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8pPr>
            <a:lvl9pPr indent="-228600" lvl="8" marL="41148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9pPr>
          </a:lstStyle>
          <a:p/>
        </p:txBody>
      </p:sp>
      <p:sp>
        <p:nvSpPr>
          <p:cNvPr id="69" name="Google Shape;69;p11"/>
          <p:cNvSpPr txBox="1"/>
          <p:nvPr>
            <p:ph idx="10" type="dt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90"/>
              <a:buFont typeface="Calibri"/>
              <a:buNone/>
              <a:defRPr b="0" i="0" sz="1558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858583" lvl="0" marL="457200" marR="0" rtl="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9921"/>
              <a:buFont typeface="Arial"/>
              <a:buChar char="•"/>
              <a:defRPr b="0" i="0" sz="992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8604" lvl="1" marL="914400" marR="0" rtl="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8504"/>
              <a:buFont typeface="Arial"/>
              <a:buChar char="•"/>
              <a:defRPr b="0" i="0" sz="85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78561" lvl="2" marL="1371600" marR="0" rtl="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Font typeface="Arial"/>
              <a:buChar char="•"/>
              <a:defRPr b="0" i="0" sz="708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33603" lvl="3" marL="1828800" marR="0" rtl="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b="0" i="0" sz="637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33603" lvl="4" marL="2286000" marR="0" rtl="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b="0" i="0" sz="637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33603" lvl="5" marL="2743200" marR="0" rtl="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b="0" i="0" sz="637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33603" lvl="6" marL="3200400" marR="0" rtl="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b="0" i="0" sz="637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33603" lvl="7" marL="3657600" marR="0" rtl="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b="0" i="0" sz="637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33603" lvl="8" marL="4114800" marR="0" rtl="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b="0" i="0" sz="637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0" type="dt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14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14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14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14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14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14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14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14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14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14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14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14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14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14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14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14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4.png"/><Relationship Id="rId7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7894" y="2075741"/>
            <a:ext cx="4134035" cy="590213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 txBox="1"/>
          <p:nvPr/>
        </p:nvSpPr>
        <p:spPr>
          <a:xfrm>
            <a:off x="3854444" y="7712173"/>
            <a:ext cx="246888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pt-BR" sz="8400">
                <a:solidFill>
                  <a:srgbClr val="0070C0"/>
                </a:solidFill>
              </a:rPr>
              <a:t>CICLOEXERGAME: UM JOGO PARA A TELERREABILITAÇÃO DE PACIENTES</a:t>
            </a:r>
            <a:endParaRPr b="1" sz="8400">
              <a:solidFill>
                <a:srgbClr val="0070C0"/>
              </a:solidFill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5515602" y="1754140"/>
            <a:ext cx="21368100" cy="54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7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XIX Seminário de Patologia Tropical e Saúde Pública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7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XII Semana de Biotecnologia</a:t>
            </a:r>
            <a:br>
              <a:rPr b="0" i="0" lang="pt-BR" sz="7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7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 Semana de Fisioterapia</a:t>
            </a:r>
            <a:br>
              <a:rPr b="0" i="0" lang="pt-BR" sz="7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pt-BR" sz="7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“Saúde Única e suas Interfaces”</a:t>
            </a:r>
            <a:br>
              <a:rPr b="1" i="0" lang="pt-BR" sz="7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pt-BR" sz="6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23 a 25 de novembro de 2022</a:t>
            </a:r>
            <a:endParaRPr b="1" i="0" sz="66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 title="Título"/>
          <p:cNvSpPr txBox="1"/>
          <p:nvPr/>
        </p:nvSpPr>
        <p:spPr>
          <a:xfrm>
            <a:off x="1806972" y="10336648"/>
            <a:ext cx="287853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chemeClr val="dk1"/>
                </a:solidFill>
              </a:rPr>
              <a:t>Carlos Henrique Rorato Souza, Daniela Fernandes do Nascimento</a:t>
            </a:r>
            <a:endParaRPr sz="15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chemeClr val="dk1"/>
                </a:solidFill>
              </a:rPr>
              <a:t>Luciana de Oliveira Berretta, Sérgio Teixeira de Carvalho</a:t>
            </a:r>
            <a:endParaRPr sz="35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3500">
                <a:solidFill>
                  <a:schemeClr val="dk1"/>
                </a:solidFill>
              </a:rPr>
              <a:t>Instituto de Informática, UFG</a:t>
            </a:r>
            <a:endParaRPr b="0" i="1" sz="3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1794825" y="13862325"/>
            <a:ext cx="13322700" cy="70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>
                <a:solidFill>
                  <a:schemeClr val="dk1"/>
                </a:solidFill>
              </a:rPr>
              <a:t>A reabilitação é um processo que tem como propósito a recuperação parcial ou total de um paciente para uma função ou atividade que tenha sido afetada devido a uma enfermidade ou acidente, por exemplo. Para que o tratamento tenha uma progressão desejada há fatores cruciais que podem ser destacados, como o uso de equipamentos adequados, o acompanhamento do profissional de saúde e  o engajamento do paciente durante o processo. Esses fatores, por mais que sejam importantes, podem se tornar empecilhos, em circunstâncias como a dificuldade de deslocamento.</a:t>
            </a:r>
            <a:endParaRPr sz="4000">
              <a:solidFill>
                <a:schemeClr val="dk1"/>
              </a:solidFill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1806975" y="12662074"/>
            <a:ext cx="13322700" cy="11811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94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3689050" y="12929902"/>
            <a:ext cx="10706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800">
                <a:solidFill>
                  <a:schemeClr val="dk1"/>
                </a:solidFill>
              </a:rPr>
              <a:t>INTRODUÇÃO</a:t>
            </a:r>
            <a:endParaRPr b="1" sz="3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6" name="Google Shape;96;p1"/>
          <p:cNvGrpSpPr/>
          <p:nvPr/>
        </p:nvGrpSpPr>
        <p:grpSpPr>
          <a:xfrm>
            <a:off x="1825097" y="21311725"/>
            <a:ext cx="13323189" cy="1181100"/>
            <a:chOff x="2157999" y="23479050"/>
            <a:chExt cx="12954000" cy="1181100"/>
          </a:xfrm>
        </p:grpSpPr>
        <p:sp>
          <p:nvSpPr>
            <p:cNvPr id="97" name="Google Shape;97;p1"/>
            <p:cNvSpPr/>
            <p:nvPr/>
          </p:nvSpPr>
          <p:spPr>
            <a:xfrm>
              <a:off x="2157999" y="23479050"/>
              <a:ext cx="12954000" cy="11811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"/>
            <p:cNvSpPr txBox="1"/>
            <p:nvPr/>
          </p:nvSpPr>
          <p:spPr>
            <a:xfrm>
              <a:off x="3605476" y="23792116"/>
              <a:ext cx="107061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4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OBJETIVO</a:t>
              </a:r>
              <a:endParaRPr b="1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" name="Google Shape;99;p1"/>
          <p:cNvGrpSpPr/>
          <p:nvPr/>
        </p:nvGrpSpPr>
        <p:grpSpPr>
          <a:xfrm>
            <a:off x="1891861" y="35929263"/>
            <a:ext cx="13323189" cy="1181100"/>
            <a:chOff x="2249938" y="35851464"/>
            <a:chExt cx="12954000" cy="1181100"/>
          </a:xfrm>
        </p:grpSpPr>
        <p:sp>
          <p:nvSpPr>
            <p:cNvPr id="100" name="Google Shape;100;p1"/>
            <p:cNvSpPr/>
            <p:nvPr/>
          </p:nvSpPr>
          <p:spPr>
            <a:xfrm>
              <a:off x="2249938" y="35851464"/>
              <a:ext cx="12954000" cy="11811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4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"/>
            <p:cNvSpPr txBox="1"/>
            <p:nvPr/>
          </p:nvSpPr>
          <p:spPr>
            <a:xfrm>
              <a:off x="3086983" y="36156264"/>
              <a:ext cx="107061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4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METODOLOGIA</a:t>
              </a:r>
              <a:endParaRPr b="1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" name="Google Shape;102;p1"/>
          <p:cNvGrpSpPr/>
          <p:nvPr/>
        </p:nvGrpSpPr>
        <p:grpSpPr>
          <a:xfrm>
            <a:off x="17109414" y="20606125"/>
            <a:ext cx="13412572" cy="1181100"/>
            <a:chOff x="16080758" y="15099771"/>
            <a:chExt cx="12954000" cy="1181100"/>
          </a:xfrm>
        </p:grpSpPr>
        <p:sp>
          <p:nvSpPr>
            <p:cNvPr id="103" name="Google Shape;103;p1"/>
            <p:cNvSpPr/>
            <p:nvPr/>
          </p:nvSpPr>
          <p:spPr>
            <a:xfrm>
              <a:off x="16080758" y="15099771"/>
              <a:ext cx="12954000" cy="11811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4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"/>
            <p:cNvSpPr txBox="1"/>
            <p:nvPr/>
          </p:nvSpPr>
          <p:spPr>
            <a:xfrm>
              <a:off x="17142304" y="15358103"/>
              <a:ext cx="107061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4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RESULTADO E </a:t>
              </a:r>
              <a:r>
                <a:rPr b="1" lang="pt-BR" sz="4000">
                  <a:solidFill>
                    <a:schemeClr val="dk1"/>
                  </a:solidFill>
                </a:rPr>
                <a:t>DISCUSSÃO</a:t>
              </a:r>
              <a:endParaRPr b="1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" name="Google Shape;105;p1"/>
          <p:cNvGrpSpPr/>
          <p:nvPr/>
        </p:nvGrpSpPr>
        <p:grpSpPr>
          <a:xfrm>
            <a:off x="17167783" y="35067059"/>
            <a:ext cx="13354279" cy="1181100"/>
            <a:chOff x="16004265" y="24818114"/>
            <a:chExt cx="12954000" cy="1181100"/>
          </a:xfrm>
        </p:grpSpPr>
        <p:sp>
          <p:nvSpPr>
            <p:cNvPr id="106" name="Google Shape;106;p1"/>
            <p:cNvSpPr/>
            <p:nvPr/>
          </p:nvSpPr>
          <p:spPr>
            <a:xfrm>
              <a:off x="16004265" y="24818114"/>
              <a:ext cx="12954000" cy="11811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4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"/>
            <p:cNvSpPr txBox="1"/>
            <p:nvPr/>
          </p:nvSpPr>
          <p:spPr>
            <a:xfrm>
              <a:off x="17191758" y="25105587"/>
              <a:ext cx="107061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4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CONCLUSÃO</a:t>
              </a:r>
              <a:endParaRPr b="1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8" name="Google Shape;108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624724" y="3086389"/>
            <a:ext cx="5645069" cy="399252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"/>
          <p:cNvSpPr txBox="1"/>
          <p:nvPr/>
        </p:nvSpPr>
        <p:spPr>
          <a:xfrm>
            <a:off x="1806975" y="37598975"/>
            <a:ext cx="13322700" cy="57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>
                <a:solidFill>
                  <a:schemeClr val="dk1"/>
                </a:solidFill>
              </a:rPr>
              <a:t>Com o intuito de permitir o monitoramento do paciente, foram acoplados ao sistema sensores que coletam dados fisiológicos (frequência cardíaca e oximetria). Foi realizada a construção de um protótipo do exergame (registrado pelo nome de CicloExergame), seguida por duas etapas de avaliação feitas por 16 fisioterapeutas do Hospital das Clínicas da UFG (a partir </a:t>
            </a:r>
            <a:endParaRPr sz="4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</a:endParaRPr>
          </a:p>
        </p:txBody>
      </p:sp>
      <p:sp>
        <p:nvSpPr>
          <p:cNvPr id="110" name="Google Shape;110;p1"/>
          <p:cNvSpPr txBox="1"/>
          <p:nvPr/>
        </p:nvSpPr>
        <p:spPr>
          <a:xfrm>
            <a:off x="3219450" y="34290000"/>
            <a:ext cx="1097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"/>
          <p:cNvSpPr txBox="1"/>
          <p:nvPr/>
        </p:nvSpPr>
        <p:spPr>
          <a:xfrm>
            <a:off x="17108100" y="36576009"/>
            <a:ext cx="13353600" cy="59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1"/>
                </a:solidFill>
              </a:rPr>
              <a:t>Com este estudo, espera-se impactar a vida de indivíduos que apresentam dificuldades relacionadas ao acesso e ao engajamento prolongado na reabilitação. Além de ser uma solução de baixo custo,  tem a capacidade (por meio do jogo) de tornar o tratamento mais lúdico e menos monótono para alcançar o resultado necessário. Assim sendo, espera-se ainda que esta solução proporcione caminhos e possibilidades para o cenário da telerreabilitação, ainda tão recente na realidade do Brasil.</a:t>
            </a:r>
            <a:endParaRPr sz="4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"/>
          <p:cNvSpPr txBox="1"/>
          <p:nvPr/>
        </p:nvSpPr>
        <p:spPr>
          <a:xfrm>
            <a:off x="17109425" y="21831300"/>
            <a:ext cx="13468500" cy="6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>
                <a:solidFill>
                  <a:schemeClr val="dk1"/>
                </a:solidFill>
              </a:rPr>
              <a:t>Cerca de 88% dos especialistas, após as duas rodadas de avaliação, consideraram que o exergame é adequado para as sessões de telerreabilitação. Ademais, 75% dos voluntários qualificaram a experiência como “muito satisfatória”, enquanto que os 25% restantes a caracterizaram como “satisfatória”. Dessa forma, foi possível validar o Cicloexergame como uma alternativa para o processo de telerreabilitação e o seu potencial lúdico e engajador. </a:t>
            </a:r>
            <a:endParaRPr sz="4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000">
              <a:solidFill>
                <a:schemeClr val="dk1"/>
              </a:solidFill>
            </a:endParaRPr>
          </a:p>
        </p:txBody>
      </p:sp>
      <p:sp>
        <p:nvSpPr>
          <p:cNvPr id="113" name="Google Shape;113;p1"/>
          <p:cNvSpPr txBox="1"/>
          <p:nvPr/>
        </p:nvSpPr>
        <p:spPr>
          <a:xfrm>
            <a:off x="1806975" y="22926975"/>
            <a:ext cx="13322700" cy="6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1"/>
                </a:solidFill>
              </a:rPr>
              <a:t>O presente estudo visa validar a hipótese de que um exergame (um jogo sério desenvolvido com o objetivo de motivar a realização de exercícios físicos) construído a partir de uma arquitetura distribuída apresenta eficácia na realização de sessões de telerreabilitação </a:t>
            </a:r>
            <a:r>
              <a:rPr lang="pt-BR" sz="4000">
                <a:solidFill>
                  <a:schemeClr val="dk1"/>
                </a:solidFill>
              </a:rPr>
              <a:t>(via tecnologias de telecomunicação)</a:t>
            </a:r>
            <a:r>
              <a:rPr lang="pt-BR" sz="4000">
                <a:solidFill>
                  <a:schemeClr val="dk1"/>
                </a:solidFill>
              </a:rPr>
              <a:t> que envolvem um cicloergômetro, utilizado para pacientes com disfunções motoras  (acometidos por AVCs ou que estiveram internados por longos períodos com a COVID-19, por exemplo).</a:t>
            </a:r>
            <a:endParaRPr sz="4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</a:endParaRPr>
          </a:p>
        </p:txBody>
      </p:sp>
      <p:pic>
        <p:nvPicPr>
          <p:cNvPr id="114" name="Google Shape;114;p1"/>
          <p:cNvPicPr preferRelativeResize="0"/>
          <p:nvPr/>
        </p:nvPicPr>
        <p:blipFill rotWithShape="1">
          <a:blip r:embed="rId5">
            <a:alphaModFix/>
          </a:blip>
          <a:srcRect b="0" l="5770" r="50903" t="0"/>
          <a:stretch/>
        </p:blipFill>
        <p:spPr>
          <a:xfrm>
            <a:off x="3723550" y="29222700"/>
            <a:ext cx="9983473" cy="576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738097" y="14548125"/>
            <a:ext cx="11926299" cy="513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8404850" y="27952701"/>
            <a:ext cx="10972800" cy="6575326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"/>
          <p:cNvSpPr txBox="1"/>
          <p:nvPr/>
        </p:nvSpPr>
        <p:spPr>
          <a:xfrm>
            <a:off x="17167775" y="12710150"/>
            <a:ext cx="134685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/>
              <a:t>do Método Delphi) e um experimento envolvendo 12 voluntários (avaliação de Experiência de Jogador).</a:t>
            </a:r>
            <a:endParaRPr sz="4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2022-08-16T11:45:13Z</dcterms:created>
  <dc:creator>Linamar Teixeira de Amorim</dc:creator>
</cp:coreProperties>
</file>