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86" r:id="rId4"/>
    <p:sldId id="266" r:id="rId5"/>
    <p:sldId id="287" r:id="rId6"/>
    <p:sldId id="278" r:id="rId7"/>
    <p:sldId id="279" r:id="rId8"/>
    <p:sldId id="285" r:id="rId9"/>
    <p:sldId id="281" r:id="rId10"/>
    <p:sldId id="282" r:id="rId11"/>
    <p:sldId id="283" r:id="rId12"/>
    <p:sldId id="280" r:id="rId13"/>
    <p:sldId id="288" r:id="rId14"/>
    <p:sldId id="271" r:id="rId15"/>
    <p:sldId id="28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70" d="100"/>
          <a:sy n="70" d="100"/>
        </p:scale>
        <p:origin x="109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20/05/2023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20/05/2023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480D-E909-A0EC-3246-A22FB74F1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7DDB3-C95D-28B3-AAD7-A4E5F6FE4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104B9-4417-1AAA-B6B5-4B98E3DE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20/05/2023</a:t>
            </a:fld>
            <a:endParaRPr lang="es-E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2334-C857-AA17-1C5D-BE4CEB49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7939F-CC53-4FAD-D3C4-E0ACD5E0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20718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AFD5-1832-5714-6001-58E025BD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F1FFA-8406-BE0C-5B4F-5C17B145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D865A-207C-E6D9-2E3D-DBD9ECE1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20/05/2023</a:t>
            </a:fld>
            <a:endParaRPr lang="es-E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ED7C-3F20-0712-385C-D9E3D4D8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41B1-45FE-ED35-12E1-BFDB2D88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203688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FE1DD-096B-B14D-1A43-F292F93F9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BEDB4-2D26-1883-80BF-19B2B2FE9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2EEA-4670-D939-5606-088D8C48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20/05/2023</a:t>
            </a:fld>
            <a:endParaRPr lang="es-E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5FD9-6ABD-54FD-B91F-790E7382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02766-794A-27A6-DD5F-38BECD5A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171598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B3F8-ED5D-11F8-9232-B089E125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9914-434A-C420-AC66-3733782B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7C62-75E8-677C-0785-BCFB452A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20/05/2023</a:t>
            </a:fld>
            <a:endParaRPr lang="es-E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C065-ED02-5BE7-1DF3-730C65AB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E608-4A48-FDD2-8FC8-6E728B1A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74881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91B1-BC4C-ADFD-A7D2-D8759B2D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B74A0-D389-C535-B342-4E73D4D78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54D3-7BD2-CD27-9761-D9656226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20/05/2023</a:t>
            </a:fld>
            <a:endParaRPr lang="es-E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06652-E621-2AAF-DB01-B7253E4D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5F39D-34B4-BD2D-0A18-9DD5F6DA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233217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99BD-5854-AE3E-1A71-5927B97F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EAD1-3D5E-66F1-E1A3-9C8AB150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9DDAD-E029-D7C8-B13E-0C75E52C5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92B73-2EB8-4C92-D66C-CBA071F9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20/05/2023</a:t>
            </a:fld>
            <a:endParaRPr lang="es-E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EC874-8806-A263-5D67-EC0F343F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2FEDC-0A13-6E73-C9B2-A669123F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50484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8427-518E-E32B-8570-C487A9FB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E2A7-8BA3-428D-AC3F-857ECC7E2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7DBC7-C3C8-DD7C-16B3-6E1E9BBEE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00A7D-A2ED-2ACA-DA81-42C177FE1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B715D-4528-8633-A263-91F279FD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DA8F5-F0E4-D630-C705-E63968C8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20/05/2023</a:t>
            </a:fld>
            <a:endParaRPr lang="es-E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FF1B0-C975-C7F3-48B1-1B068357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15078-2FA7-97FF-126C-756483FA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328038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5AEA-4420-2310-79A8-5F0E1064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4C18F-1070-4C47-E506-A667B54E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20/05/2023</a:t>
            </a:fld>
            <a:endParaRPr lang="es-E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5C8B1-6162-D011-3B18-11C39FD3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C124E-0B03-0CF8-93F7-B9E23ECC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0949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43572-DB88-1876-1B34-679CEE6F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20/05/2023</a:t>
            </a:fld>
            <a:endParaRPr lang="es-E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E3E66-2879-BF6A-4341-A7CF04CA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444DC-BA6F-CAAB-24DB-1B036E41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7675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D7ED-5370-4F28-BE69-72142FC8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11C2-384A-68C0-C8D4-5CAA3768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C7358-8BF5-91C8-C581-EF819EFD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3184-0E0F-BC03-1E9F-5E6B3F55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20/05/2023</a:t>
            </a:fld>
            <a:endParaRPr lang="es-E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78E77-CDDA-0F8A-B6AB-FC78E5D4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AB865-A368-D011-C6A9-B25491F3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310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42C1-25FD-988D-F048-4A1C0C95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46E45-5103-A9E5-9BD8-F9AAC6D09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901C9-4839-335C-ED46-FC2BE4D9F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9E8-7B69-00EA-AE44-DC19500F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20/05/2023</a:t>
            </a:fld>
            <a:endParaRPr lang="es-E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97476-7252-2187-B537-BD98AB14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B4F51-877B-73B3-FA20-BDB38344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89365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A92C2-BA8A-C3D4-A872-A7FDE48C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F38F3-CFEF-033F-DAFB-AAF0DB339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069C-0937-86A9-4DD9-A064B45B7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20/05/2023</a:t>
            </a:fld>
            <a:endParaRPr lang="es-E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859D-1E81-CED8-022F-C9AD68670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8C83-6FBD-FC92-1C99-A1B905971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5169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enatiblog.blogspot.com/2018/12/lab-its-siti-web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areds.github.io/r_course/lecture11_rmarkdown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en.wikipedia.org/wiki/R_(programming_language)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saticfid.cl/portafolios-digitales-y-evaluacion-por-competencias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Freeform: Shape 2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2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rtlCol="0" anchor="b">
            <a:normAutofit/>
          </a:bodyPr>
          <a:lstStyle/>
          <a:p>
            <a:pPr algn="l" rtl="0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Gill Sans MT" panose="020B0502020104020203" pitchFamily="34" charset="0"/>
              </a:rPr>
              <a:t>Introducción al curso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rtlCol="0">
            <a:normAutofit/>
          </a:bodyPr>
          <a:lstStyle/>
          <a:p>
            <a:pPr algn="l" rtl="0"/>
            <a:r>
              <a:rPr lang="es-ES" sz="2000" dirty="0" err="1"/>
              <a:t>Quarto</a:t>
            </a:r>
            <a:r>
              <a:rPr lang="es-ES" sz="2000" dirty="0"/>
              <a:t> – diseño de documentos profesionales en </a:t>
            </a:r>
            <a:r>
              <a:rPr lang="es-ES" sz="2000" dirty="0" err="1"/>
              <a:t>RStudio</a:t>
            </a:r>
            <a:endParaRPr lang="es-ES" sz="2000" dirty="0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836" t="9091" r="9356"/>
          <a:stretch/>
        </p:blipFill>
        <p:spPr>
          <a:xfrm>
            <a:off x="5414356" y="1550888"/>
            <a:ext cx="6408836" cy="36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EE3CED-391F-BBEC-D8CA-76BDC36BE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7" r="55000" b="11206"/>
          <a:stretch/>
        </p:blipFill>
        <p:spPr>
          <a:xfrm>
            <a:off x="3557981" y="1620546"/>
            <a:ext cx="4610910" cy="46844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457168-C729-1CCF-E5DF-6F779225F012}"/>
              </a:ext>
            </a:extLst>
          </p:cNvPr>
          <p:cNvSpPr/>
          <p:nvPr/>
        </p:nvSpPr>
        <p:spPr>
          <a:xfrm>
            <a:off x="0" y="291828"/>
            <a:ext cx="12192000" cy="817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0FDD6212-7873-F87A-89AC-7B05D5E3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8" y="1255905"/>
            <a:ext cx="1936817" cy="10183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754591-2F0A-9A2F-8B86-4AAAFA0AF1C8}"/>
              </a:ext>
            </a:extLst>
          </p:cNvPr>
          <p:cNvSpPr/>
          <p:nvPr/>
        </p:nvSpPr>
        <p:spPr>
          <a:xfrm>
            <a:off x="3557981" y="2844258"/>
            <a:ext cx="4597401" cy="3264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723F2-54F6-7674-3F8B-CB0A61F8C2D9}"/>
              </a:ext>
            </a:extLst>
          </p:cNvPr>
          <p:cNvSpPr txBox="1"/>
          <p:nvPr/>
        </p:nvSpPr>
        <p:spPr>
          <a:xfrm>
            <a:off x="8540885" y="3362626"/>
            <a:ext cx="3492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Cuerpo del texto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Texto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Bloques de código (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chunks</a:t>
            </a:r>
            <a:r>
              <a:rPr lang="es-E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6AE18-5DA6-384E-3687-CB3FE9E7ED78}"/>
              </a:ext>
            </a:extLst>
          </p:cNvPr>
          <p:cNvSpPr txBox="1"/>
          <p:nvPr/>
        </p:nvSpPr>
        <p:spPr>
          <a:xfrm>
            <a:off x="1" y="4387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02 – Introducción a </a:t>
            </a:r>
            <a:r>
              <a:rPr lang="es-ES" sz="2800" b="1" dirty="0" err="1">
                <a:solidFill>
                  <a:schemeClr val="bg1"/>
                </a:solidFill>
              </a:rPr>
              <a:t>Quarto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1882D3-821E-0332-1E1F-EFF63B39F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7" r="55000" b="11206"/>
          <a:stretch/>
        </p:blipFill>
        <p:spPr>
          <a:xfrm>
            <a:off x="2258079" y="1542725"/>
            <a:ext cx="4610910" cy="46844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457168-C729-1CCF-E5DF-6F779225F012}"/>
              </a:ext>
            </a:extLst>
          </p:cNvPr>
          <p:cNvSpPr/>
          <p:nvPr/>
        </p:nvSpPr>
        <p:spPr>
          <a:xfrm>
            <a:off x="0" y="291828"/>
            <a:ext cx="12192000" cy="817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0FDD6212-7873-F87A-89AC-7B05D5E3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8" y="1255905"/>
            <a:ext cx="1936817" cy="10183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9177B1-A47C-9F36-B0F4-B2415866FEAE}"/>
              </a:ext>
            </a:extLst>
          </p:cNvPr>
          <p:cNvSpPr/>
          <p:nvPr/>
        </p:nvSpPr>
        <p:spPr>
          <a:xfrm>
            <a:off x="3625059" y="1636786"/>
            <a:ext cx="381000" cy="17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A6371-26A4-85FE-CCC3-5EF410C37354}"/>
              </a:ext>
            </a:extLst>
          </p:cNvPr>
          <p:cNvSpPr txBox="1"/>
          <p:nvPr/>
        </p:nvSpPr>
        <p:spPr>
          <a:xfrm>
            <a:off x="1" y="4387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02 – Introducción a </a:t>
            </a:r>
            <a:r>
              <a:rPr lang="es-ES" sz="2800" b="1" dirty="0" err="1">
                <a:solidFill>
                  <a:schemeClr val="bg1"/>
                </a:solidFill>
              </a:rPr>
              <a:t>Quarto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C1A4B1-D49E-675A-648B-CC3B28E151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71" b="19048"/>
          <a:stretch/>
        </p:blipFill>
        <p:spPr>
          <a:xfrm>
            <a:off x="7086126" y="1765100"/>
            <a:ext cx="4902606" cy="41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iagram, plan, line&#10;&#10;Description automatically generated">
            <a:extLst>
              <a:ext uri="{FF2B5EF4-FFF2-40B4-BE49-F238E27FC236}">
                <a16:creationId xmlns:a16="http://schemas.microsoft.com/office/drawing/2014/main" id="{AB404B42-B36A-5F72-A4A4-0F569224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87" y="1255905"/>
            <a:ext cx="9466026" cy="59152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457168-C729-1CCF-E5DF-6F779225F012}"/>
              </a:ext>
            </a:extLst>
          </p:cNvPr>
          <p:cNvSpPr/>
          <p:nvPr/>
        </p:nvSpPr>
        <p:spPr>
          <a:xfrm>
            <a:off x="0" y="291828"/>
            <a:ext cx="12192000" cy="817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0FDD6212-7873-F87A-89AC-7B05D5E3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8" y="1255905"/>
            <a:ext cx="1936817" cy="1018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05F3FB-A37C-A0F1-B0BA-1C1C262B5491}"/>
              </a:ext>
            </a:extLst>
          </p:cNvPr>
          <p:cNvSpPr txBox="1"/>
          <p:nvPr/>
        </p:nvSpPr>
        <p:spPr>
          <a:xfrm>
            <a:off x="1" y="4387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02 – Introducción a </a:t>
            </a:r>
            <a:r>
              <a:rPr lang="es-ES" sz="2800" b="1" dirty="0" err="1">
                <a:solidFill>
                  <a:schemeClr val="bg1"/>
                </a:solidFill>
              </a:rPr>
              <a:t>Quarto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3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991395-C80D-031E-DCE8-E7A80CF4DE5A}"/>
              </a:ext>
            </a:extLst>
          </p:cNvPr>
          <p:cNvSpPr/>
          <p:nvPr/>
        </p:nvSpPr>
        <p:spPr>
          <a:xfrm>
            <a:off x="450715" y="632298"/>
            <a:ext cx="11284085" cy="17898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A53EE-86C7-B6F4-7445-1CE608286421}"/>
              </a:ext>
            </a:extLst>
          </p:cNvPr>
          <p:cNvSpPr txBox="1"/>
          <p:nvPr/>
        </p:nvSpPr>
        <p:spPr>
          <a:xfrm>
            <a:off x="1021403" y="3429000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2B326-22A0-FAE1-4AEF-47DF6A162BF1}"/>
              </a:ext>
            </a:extLst>
          </p:cNvPr>
          <p:cNvSpPr txBox="1"/>
          <p:nvPr/>
        </p:nvSpPr>
        <p:spPr>
          <a:xfrm>
            <a:off x="6942304" y="3428999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0F53B-02D7-6866-DBE6-F90DEB2DF24C}"/>
              </a:ext>
            </a:extLst>
          </p:cNvPr>
          <p:cNvSpPr txBox="1"/>
          <p:nvPr/>
        </p:nvSpPr>
        <p:spPr>
          <a:xfrm>
            <a:off x="1770431" y="3312427"/>
            <a:ext cx="412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Introducción</a:t>
            </a:r>
            <a:r>
              <a:rPr lang="en-GB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 al </a:t>
            </a:r>
            <a:r>
              <a:rPr lang="en-GB" sz="24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curso</a:t>
            </a:r>
            <a:endParaRPr lang="es-ES" sz="2400" b="1" dirty="0">
              <a:solidFill>
                <a:schemeClr val="accent3">
                  <a:lumMod val="40000"/>
                  <a:lumOff val="6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45140-77AD-5C0C-AC4D-7F1EAE8FBBC1}"/>
              </a:ext>
            </a:extLst>
          </p:cNvPr>
          <p:cNvSpPr txBox="1"/>
          <p:nvPr/>
        </p:nvSpPr>
        <p:spPr>
          <a:xfrm>
            <a:off x="1770431" y="3710383"/>
            <a:ext cx="402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Presentación, objetivos y resultados del curso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803F-EA17-C407-4EAF-2B52D6A38194}"/>
              </a:ext>
            </a:extLst>
          </p:cNvPr>
          <p:cNvSpPr txBox="1"/>
          <p:nvPr/>
        </p:nvSpPr>
        <p:spPr>
          <a:xfrm>
            <a:off x="7701062" y="3307244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Introducción a </a:t>
            </a:r>
            <a:r>
              <a:rPr lang="es-ES" sz="24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Quarto</a:t>
            </a:r>
            <a:endParaRPr lang="es-ES" sz="2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DF460-DC3E-266F-EED3-F8AC9599EF3A}"/>
              </a:ext>
            </a:extLst>
          </p:cNvPr>
          <p:cNvSpPr txBox="1"/>
          <p:nvPr/>
        </p:nvSpPr>
        <p:spPr>
          <a:xfrm>
            <a:off x="7701062" y="3757108"/>
            <a:ext cx="346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Introducción a la herramienta del curso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1597E-091E-7B12-23A0-AB95D02AACEF}"/>
              </a:ext>
            </a:extLst>
          </p:cNvPr>
          <p:cNvSpPr txBox="1"/>
          <p:nvPr/>
        </p:nvSpPr>
        <p:spPr>
          <a:xfrm>
            <a:off x="1021403" y="5013972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Gill Sans MT" panose="020B05020201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568A6-6705-846B-C3AE-72634B014961}"/>
              </a:ext>
            </a:extLst>
          </p:cNvPr>
          <p:cNvSpPr txBox="1"/>
          <p:nvPr/>
        </p:nvSpPr>
        <p:spPr>
          <a:xfrm>
            <a:off x="1770431" y="4897399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Configuración del entorno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27020-9D47-D7FE-444C-DA611129D8C2}"/>
              </a:ext>
            </a:extLst>
          </p:cNvPr>
          <p:cNvSpPr txBox="1"/>
          <p:nvPr/>
        </p:nvSpPr>
        <p:spPr>
          <a:xfrm>
            <a:off x="1770431" y="5295355"/>
            <a:ext cx="318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Instalación</a:t>
            </a:r>
            <a:r>
              <a:rPr lang="en-GB" sz="1400" dirty="0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del software</a:t>
            </a:r>
            <a:endParaRPr lang="es-ES" sz="1400" dirty="0">
              <a:solidFill>
                <a:srgbClr val="FF99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2060E-599A-7EF6-D09F-79916EA58B67}"/>
              </a:ext>
            </a:extLst>
          </p:cNvPr>
          <p:cNvSpPr txBox="1"/>
          <p:nvPr/>
        </p:nvSpPr>
        <p:spPr>
          <a:xfrm>
            <a:off x="6942304" y="5013972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0C044-A5F1-5D41-3625-18EA2BE4970F}"/>
              </a:ext>
            </a:extLst>
          </p:cNvPr>
          <p:cNvSpPr txBox="1"/>
          <p:nvPr/>
        </p:nvSpPr>
        <p:spPr>
          <a:xfrm>
            <a:off x="7691332" y="4897399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Primeros pasos en </a:t>
            </a:r>
            <a:r>
              <a:rPr lang="es-ES" sz="24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Quarto</a:t>
            </a:r>
            <a:endParaRPr lang="es-ES" sz="2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BE44D-B8DE-7B0F-AC97-CFD0351B12EE}"/>
              </a:ext>
            </a:extLst>
          </p:cNvPr>
          <p:cNvSpPr txBox="1"/>
          <p:nvPr/>
        </p:nvSpPr>
        <p:spPr>
          <a:xfrm>
            <a:off x="7691332" y="5295355"/>
            <a:ext cx="318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Generación</a:t>
            </a:r>
            <a:r>
              <a:rPr lang="en-GB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del primer </a:t>
            </a:r>
            <a:r>
              <a:rPr lang="en-GB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documento</a:t>
            </a:r>
            <a:endParaRPr lang="en-GB" sz="1400" dirty="0">
              <a:solidFill>
                <a:schemeClr val="accent3">
                  <a:lumMod val="40000"/>
                  <a:lumOff val="6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A4B14-E059-47FB-E97A-734C6123352E}"/>
              </a:ext>
            </a:extLst>
          </p:cNvPr>
          <p:cNvSpPr txBox="1"/>
          <p:nvPr/>
        </p:nvSpPr>
        <p:spPr>
          <a:xfrm>
            <a:off x="1021403" y="1254868"/>
            <a:ext cx="9134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1"/>
                </a:solidFill>
              </a:rPr>
              <a:t>Sección 01 – Introducción al curso</a:t>
            </a:r>
          </a:p>
        </p:txBody>
      </p:sp>
    </p:spTree>
    <p:extLst>
      <p:ext uri="{BB962C8B-B14F-4D97-AF65-F5344CB8AC3E}">
        <p14:creationId xmlns:p14="http://schemas.microsoft.com/office/powerpoint/2010/main" val="12435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457168-C729-1CCF-E5DF-6F779225F012}"/>
              </a:ext>
            </a:extLst>
          </p:cNvPr>
          <p:cNvSpPr/>
          <p:nvPr/>
        </p:nvSpPr>
        <p:spPr>
          <a:xfrm>
            <a:off x="0" y="291828"/>
            <a:ext cx="12192000" cy="817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F03A9-563F-1E63-64E0-E13929DCC745}"/>
              </a:ext>
            </a:extLst>
          </p:cNvPr>
          <p:cNvSpPr txBox="1"/>
          <p:nvPr/>
        </p:nvSpPr>
        <p:spPr>
          <a:xfrm>
            <a:off x="1" y="4387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03 – Configuración del entorno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60C36-D5D4-7E00-0328-1844C416D695}"/>
              </a:ext>
            </a:extLst>
          </p:cNvPr>
          <p:cNvSpPr txBox="1"/>
          <p:nvPr/>
        </p:nvSpPr>
        <p:spPr>
          <a:xfrm>
            <a:off x="370114" y="2687713"/>
            <a:ext cx="7336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 programming language (4.3.0)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err="1"/>
              <a:t>Rstudio</a:t>
            </a:r>
            <a:r>
              <a:rPr lang="en-GB" sz="3200" dirty="0"/>
              <a:t> (2023.03.1+446)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Quarto (1.3.340)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err="1"/>
              <a:t>rmarkdown</a:t>
            </a:r>
            <a:r>
              <a:rPr lang="en-GB" sz="3200" dirty="0"/>
              <a:t> (2.2.1)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err="1"/>
              <a:t>TinyTeX</a:t>
            </a:r>
            <a:r>
              <a:rPr lang="en-GB" sz="3200" dirty="0"/>
              <a:t> (2023.05)</a:t>
            </a:r>
          </a:p>
        </p:txBody>
      </p:sp>
      <p:pic>
        <p:nvPicPr>
          <p:cNvPr id="12" name="Picture 11" descr="A picture containing font, logo, graphics, symbol&#10;&#10;Description automatically generated">
            <a:extLst>
              <a:ext uri="{FF2B5EF4-FFF2-40B4-BE49-F238E27FC236}">
                <a16:creationId xmlns:a16="http://schemas.microsoft.com/office/drawing/2014/main" id="{BAADDD44-0243-B80D-5A58-C5022788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212" y="2361689"/>
            <a:ext cx="1552228" cy="544713"/>
          </a:xfrm>
          <a:prstGeom prst="rect">
            <a:avLst/>
          </a:prstGeom>
        </p:spPr>
      </p:pic>
      <p:pic>
        <p:nvPicPr>
          <p:cNvPr id="16" name="Picture 15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501814D3-7377-613E-C05B-A28CAAB8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212" y="3274643"/>
            <a:ext cx="1552228" cy="816171"/>
          </a:xfrm>
          <a:prstGeom prst="rect">
            <a:avLst/>
          </a:prstGeom>
        </p:spPr>
      </p:pic>
      <p:pic>
        <p:nvPicPr>
          <p:cNvPr id="18" name="Picture 17" descr="A blue and grey logo&#10;&#10;Description automatically generated with low confidence">
            <a:extLst>
              <a:ext uri="{FF2B5EF4-FFF2-40B4-BE49-F238E27FC236}">
                <a16:creationId xmlns:a16="http://schemas.microsoft.com/office/drawing/2014/main" id="{44B5825E-2808-DAC1-1D62-67AE923DE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82881" y="1359914"/>
            <a:ext cx="988351" cy="765972"/>
          </a:xfrm>
          <a:prstGeom prst="rect">
            <a:avLst/>
          </a:prstGeom>
        </p:spPr>
      </p:pic>
      <p:pic>
        <p:nvPicPr>
          <p:cNvPr id="1026" name="Picture 2" descr="The TinyTeX logo; designed by Hao Zhu @haozhu233">
            <a:extLst>
              <a:ext uri="{FF2B5EF4-FFF2-40B4-BE49-F238E27FC236}">
                <a16:creationId xmlns:a16="http://schemas.microsoft.com/office/drawing/2014/main" id="{B45BCB13-3200-3E21-E20F-5AEF70E85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63" y="5379060"/>
            <a:ext cx="810525" cy="93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3BBEB-0136-AF0F-09D2-14645D19F236}"/>
              </a:ext>
            </a:extLst>
          </p:cNvPr>
          <p:cNvSpPr txBox="1"/>
          <p:nvPr/>
        </p:nvSpPr>
        <p:spPr>
          <a:xfrm>
            <a:off x="3822967" y="4829353"/>
            <a:ext cx="318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Basado</a:t>
            </a:r>
            <a:r>
              <a:rPr lang="en-GB" sz="1400" dirty="0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en</a:t>
            </a:r>
            <a:r>
              <a:rPr lang="en-GB" sz="1400" dirty="0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Tex</a:t>
            </a:r>
            <a:r>
              <a:rPr lang="en-GB" sz="1400" dirty="0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Live</a:t>
            </a:r>
            <a:endParaRPr lang="es-ES" sz="1400" dirty="0">
              <a:solidFill>
                <a:srgbClr val="FF99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red hexagon with a white feather and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05A8178-B89C-632A-9029-BEFB97A837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86299" y="4332744"/>
            <a:ext cx="694054" cy="804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5AC873-187B-250E-D4EB-77BC4C105429}"/>
              </a:ext>
            </a:extLst>
          </p:cNvPr>
          <p:cNvSpPr txBox="1"/>
          <p:nvPr/>
        </p:nvSpPr>
        <p:spPr>
          <a:xfrm>
            <a:off x="8842906" y="1564405"/>
            <a:ext cx="27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https://cran.r-project.org/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B2A33-54FE-4B2E-BA99-D036456CA627}"/>
              </a:ext>
            </a:extLst>
          </p:cNvPr>
          <p:cNvSpPr txBox="1"/>
          <p:nvPr/>
        </p:nvSpPr>
        <p:spPr>
          <a:xfrm>
            <a:off x="9251699" y="2449379"/>
            <a:ext cx="195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https://posit.co/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2DB16-270D-C9C5-9DE3-0105F9F8F03B}"/>
              </a:ext>
            </a:extLst>
          </p:cNvPr>
          <p:cNvSpPr txBox="1"/>
          <p:nvPr/>
        </p:nvSpPr>
        <p:spPr>
          <a:xfrm>
            <a:off x="9158836" y="3488284"/>
            <a:ext cx="214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https://quarto.org/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6CB1F-299D-E73D-AB1B-26E8DD9175D8}"/>
              </a:ext>
            </a:extLst>
          </p:cNvPr>
          <p:cNvSpPr txBox="1"/>
          <p:nvPr/>
        </p:nvSpPr>
        <p:spPr>
          <a:xfrm>
            <a:off x="8696758" y="4550271"/>
            <a:ext cx="306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install.packages</a:t>
            </a:r>
            <a:r>
              <a:rPr lang="es-ES" dirty="0"/>
              <a:t>(‘</a:t>
            </a:r>
            <a:r>
              <a:rPr lang="es-ES" dirty="0" err="1"/>
              <a:t>rmarkdown</a:t>
            </a:r>
            <a:r>
              <a:rPr lang="es-ES" dirty="0"/>
              <a:t>’)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2B8F3-DD7B-B759-0BA4-DCBCBB929B9B}"/>
              </a:ext>
            </a:extLst>
          </p:cNvPr>
          <p:cNvSpPr txBox="1"/>
          <p:nvPr/>
        </p:nvSpPr>
        <p:spPr>
          <a:xfrm>
            <a:off x="9105435" y="5661797"/>
            <a:ext cx="224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quarto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tinytex</a:t>
            </a:r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89557-5425-2436-96C8-9A69D1CC251D}"/>
              </a:ext>
            </a:extLst>
          </p:cNvPr>
          <p:cNvSpPr txBox="1"/>
          <p:nvPr/>
        </p:nvSpPr>
        <p:spPr>
          <a:xfrm>
            <a:off x="4914328" y="3334395"/>
            <a:ext cx="118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&gt; 2022.07</a:t>
            </a:r>
            <a:endParaRPr lang="es-ES" sz="1400" dirty="0">
              <a:solidFill>
                <a:srgbClr val="FF99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3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991395-C80D-031E-DCE8-E7A80CF4DE5A}"/>
              </a:ext>
            </a:extLst>
          </p:cNvPr>
          <p:cNvSpPr/>
          <p:nvPr/>
        </p:nvSpPr>
        <p:spPr>
          <a:xfrm>
            <a:off x="450715" y="632298"/>
            <a:ext cx="11284085" cy="17898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A53EE-86C7-B6F4-7445-1CE608286421}"/>
              </a:ext>
            </a:extLst>
          </p:cNvPr>
          <p:cNvSpPr txBox="1"/>
          <p:nvPr/>
        </p:nvSpPr>
        <p:spPr>
          <a:xfrm>
            <a:off x="1021403" y="3429000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2B326-22A0-FAE1-4AEF-47DF6A162BF1}"/>
              </a:ext>
            </a:extLst>
          </p:cNvPr>
          <p:cNvSpPr txBox="1"/>
          <p:nvPr/>
        </p:nvSpPr>
        <p:spPr>
          <a:xfrm>
            <a:off x="6942304" y="3428999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0F53B-02D7-6866-DBE6-F90DEB2DF24C}"/>
              </a:ext>
            </a:extLst>
          </p:cNvPr>
          <p:cNvSpPr txBox="1"/>
          <p:nvPr/>
        </p:nvSpPr>
        <p:spPr>
          <a:xfrm>
            <a:off x="1770431" y="3312427"/>
            <a:ext cx="412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Introducción</a:t>
            </a:r>
            <a:r>
              <a:rPr lang="en-GB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 al </a:t>
            </a:r>
            <a:r>
              <a:rPr lang="en-GB" sz="24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curso</a:t>
            </a:r>
            <a:endParaRPr lang="es-ES" sz="2400" b="1" dirty="0">
              <a:solidFill>
                <a:schemeClr val="accent3">
                  <a:lumMod val="40000"/>
                  <a:lumOff val="6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45140-77AD-5C0C-AC4D-7F1EAE8FBBC1}"/>
              </a:ext>
            </a:extLst>
          </p:cNvPr>
          <p:cNvSpPr txBox="1"/>
          <p:nvPr/>
        </p:nvSpPr>
        <p:spPr>
          <a:xfrm>
            <a:off x="1770431" y="3710383"/>
            <a:ext cx="402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Presentación, objetivos y resultados del curso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803F-EA17-C407-4EAF-2B52D6A38194}"/>
              </a:ext>
            </a:extLst>
          </p:cNvPr>
          <p:cNvSpPr txBox="1"/>
          <p:nvPr/>
        </p:nvSpPr>
        <p:spPr>
          <a:xfrm>
            <a:off x="7701062" y="3307244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Introducción a </a:t>
            </a:r>
            <a:r>
              <a:rPr lang="es-ES" sz="24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Quarto</a:t>
            </a:r>
            <a:endParaRPr lang="es-ES" sz="2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DF460-DC3E-266F-EED3-F8AC9599EF3A}"/>
              </a:ext>
            </a:extLst>
          </p:cNvPr>
          <p:cNvSpPr txBox="1"/>
          <p:nvPr/>
        </p:nvSpPr>
        <p:spPr>
          <a:xfrm>
            <a:off x="7701062" y="3757108"/>
            <a:ext cx="346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Introducción a la herramienta del curso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1597E-091E-7B12-23A0-AB95D02AACEF}"/>
              </a:ext>
            </a:extLst>
          </p:cNvPr>
          <p:cNvSpPr txBox="1"/>
          <p:nvPr/>
        </p:nvSpPr>
        <p:spPr>
          <a:xfrm>
            <a:off x="1021403" y="5013972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568A6-6705-846B-C3AE-72634B014961}"/>
              </a:ext>
            </a:extLst>
          </p:cNvPr>
          <p:cNvSpPr txBox="1"/>
          <p:nvPr/>
        </p:nvSpPr>
        <p:spPr>
          <a:xfrm>
            <a:off x="1770431" y="4897399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Configuración del entorno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27020-9D47-D7FE-444C-DA611129D8C2}"/>
              </a:ext>
            </a:extLst>
          </p:cNvPr>
          <p:cNvSpPr txBox="1"/>
          <p:nvPr/>
        </p:nvSpPr>
        <p:spPr>
          <a:xfrm>
            <a:off x="1770431" y="5295355"/>
            <a:ext cx="318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Instalación</a:t>
            </a:r>
            <a:r>
              <a:rPr lang="en-GB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del software</a:t>
            </a:r>
            <a:endParaRPr lang="es-ES" sz="1400" dirty="0">
              <a:solidFill>
                <a:schemeClr val="accent3">
                  <a:lumMod val="40000"/>
                  <a:lumOff val="6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2060E-599A-7EF6-D09F-79916EA58B67}"/>
              </a:ext>
            </a:extLst>
          </p:cNvPr>
          <p:cNvSpPr txBox="1"/>
          <p:nvPr/>
        </p:nvSpPr>
        <p:spPr>
          <a:xfrm>
            <a:off x="6942304" y="5013972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Gill Sans MT" panose="020B0502020104020203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0C044-A5F1-5D41-3625-18EA2BE4970F}"/>
              </a:ext>
            </a:extLst>
          </p:cNvPr>
          <p:cNvSpPr txBox="1"/>
          <p:nvPr/>
        </p:nvSpPr>
        <p:spPr>
          <a:xfrm>
            <a:off x="7691332" y="4897399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Primeros pasos en </a:t>
            </a:r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</a:rPr>
              <a:t>Quarto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BE44D-B8DE-7B0F-AC97-CFD0351B12EE}"/>
              </a:ext>
            </a:extLst>
          </p:cNvPr>
          <p:cNvSpPr txBox="1"/>
          <p:nvPr/>
        </p:nvSpPr>
        <p:spPr>
          <a:xfrm>
            <a:off x="7691332" y="5295355"/>
            <a:ext cx="318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Generación</a:t>
            </a:r>
            <a:r>
              <a:rPr lang="en-GB" sz="1400" dirty="0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del primer </a:t>
            </a:r>
            <a:r>
              <a:rPr lang="en-GB" sz="1400" dirty="0" err="1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documento</a:t>
            </a:r>
            <a:endParaRPr lang="en-GB" sz="1400" dirty="0">
              <a:solidFill>
                <a:srgbClr val="FF99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A4B14-E059-47FB-E97A-734C6123352E}"/>
              </a:ext>
            </a:extLst>
          </p:cNvPr>
          <p:cNvSpPr txBox="1"/>
          <p:nvPr/>
        </p:nvSpPr>
        <p:spPr>
          <a:xfrm>
            <a:off x="1021403" y="1254868"/>
            <a:ext cx="9134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1"/>
                </a:solidFill>
              </a:rPr>
              <a:t>Sección 01 – Introducción al curso</a:t>
            </a:r>
          </a:p>
        </p:txBody>
      </p:sp>
    </p:spTree>
    <p:extLst>
      <p:ext uri="{BB962C8B-B14F-4D97-AF65-F5344CB8AC3E}">
        <p14:creationId xmlns:p14="http://schemas.microsoft.com/office/powerpoint/2010/main" val="341215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991395-C80D-031E-DCE8-E7A80CF4DE5A}"/>
              </a:ext>
            </a:extLst>
          </p:cNvPr>
          <p:cNvSpPr/>
          <p:nvPr/>
        </p:nvSpPr>
        <p:spPr>
          <a:xfrm>
            <a:off x="450715" y="632298"/>
            <a:ext cx="11284085" cy="17898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A53EE-86C7-B6F4-7445-1CE608286421}"/>
              </a:ext>
            </a:extLst>
          </p:cNvPr>
          <p:cNvSpPr txBox="1"/>
          <p:nvPr/>
        </p:nvSpPr>
        <p:spPr>
          <a:xfrm>
            <a:off x="1021403" y="3429000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Gill Sans MT" panose="020B0502020104020203" pitchFamily="34" charset="0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2B326-22A0-FAE1-4AEF-47DF6A162BF1}"/>
              </a:ext>
            </a:extLst>
          </p:cNvPr>
          <p:cNvSpPr txBox="1"/>
          <p:nvPr/>
        </p:nvSpPr>
        <p:spPr>
          <a:xfrm>
            <a:off x="6942304" y="3428999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Gill Sans MT" panose="020B0502020104020203" pitchFamily="34" charset="0"/>
              </a:rPr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0F53B-02D7-6866-DBE6-F90DEB2DF24C}"/>
              </a:ext>
            </a:extLst>
          </p:cNvPr>
          <p:cNvSpPr txBox="1"/>
          <p:nvPr/>
        </p:nvSpPr>
        <p:spPr>
          <a:xfrm>
            <a:off x="1770431" y="3312427"/>
            <a:ext cx="412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Introducción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al </a:t>
            </a:r>
            <a:r>
              <a:rPr lang="en-GB" sz="2400" b="1" dirty="0" err="1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curso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45140-77AD-5C0C-AC4D-7F1EAE8FBBC1}"/>
              </a:ext>
            </a:extLst>
          </p:cNvPr>
          <p:cNvSpPr txBox="1"/>
          <p:nvPr/>
        </p:nvSpPr>
        <p:spPr>
          <a:xfrm>
            <a:off x="1770431" y="3710383"/>
            <a:ext cx="402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Presentación, objetivos y resultados del curso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803F-EA17-C407-4EAF-2B52D6A38194}"/>
              </a:ext>
            </a:extLst>
          </p:cNvPr>
          <p:cNvSpPr txBox="1"/>
          <p:nvPr/>
        </p:nvSpPr>
        <p:spPr>
          <a:xfrm>
            <a:off x="7701062" y="3307244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Introducción a </a:t>
            </a:r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</a:rPr>
              <a:t>Quarto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DF460-DC3E-266F-EED3-F8AC9599EF3A}"/>
              </a:ext>
            </a:extLst>
          </p:cNvPr>
          <p:cNvSpPr txBox="1"/>
          <p:nvPr/>
        </p:nvSpPr>
        <p:spPr>
          <a:xfrm>
            <a:off x="7701062" y="3757108"/>
            <a:ext cx="346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Introducción a la herramienta del curso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1597E-091E-7B12-23A0-AB95D02AACEF}"/>
              </a:ext>
            </a:extLst>
          </p:cNvPr>
          <p:cNvSpPr txBox="1"/>
          <p:nvPr/>
        </p:nvSpPr>
        <p:spPr>
          <a:xfrm>
            <a:off x="1021403" y="5013972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Gill Sans MT" panose="020B05020201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568A6-6705-846B-C3AE-72634B014961}"/>
              </a:ext>
            </a:extLst>
          </p:cNvPr>
          <p:cNvSpPr txBox="1"/>
          <p:nvPr/>
        </p:nvSpPr>
        <p:spPr>
          <a:xfrm>
            <a:off x="1770431" y="4897399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Configuración del entorno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27020-9D47-D7FE-444C-DA611129D8C2}"/>
              </a:ext>
            </a:extLst>
          </p:cNvPr>
          <p:cNvSpPr txBox="1"/>
          <p:nvPr/>
        </p:nvSpPr>
        <p:spPr>
          <a:xfrm>
            <a:off x="1770431" y="5295355"/>
            <a:ext cx="318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Instalación</a:t>
            </a:r>
            <a:r>
              <a:rPr lang="en-GB" sz="1400" dirty="0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del software</a:t>
            </a:r>
            <a:endParaRPr lang="es-ES" sz="1400" dirty="0">
              <a:solidFill>
                <a:srgbClr val="FF99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2060E-599A-7EF6-D09F-79916EA58B67}"/>
              </a:ext>
            </a:extLst>
          </p:cNvPr>
          <p:cNvSpPr txBox="1"/>
          <p:nvPr/>
        </p:nvSpPr>
        <p:spPr>
          <a:xfrm>
            <a:off x="6942304" y="5013972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Gill Sans MT" panose="020B0502020104020203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0C044-A5F1-5D41-3625-18EA2BE4970F}"/>
              </a:ext>
            </a:extLst>
          </p:cNvPr>
          <p:cNvSpPr txBox="1"/>
          <p:nvPr/>
        </p:nvSpPr>
        <p:spPr>
          <a:xfrm>
            <a:off x="7691332" y="4897399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Primeros pasos en </a:t>
            </a:r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</a:rPr>
              <a:t>Quarto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BE44D-B8DE-7B0F-AC97-CFD0351B12EE}"/>
              </a:ext>
            </a:extLst>
          </p:cNvPr>
          <p:cNvSpPr txBox="1"/>
          <p:nvPr/>
        </p:nvSpPr>
        <p:spPr>
          <a:xfrm>
            <a:off x="7691332" y="5295355"/>
            <a:ext cx="318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Generación</a:t>
            </a:r>
            <a:r>
              <a:rPr lang="en-GB" sz="1400" dirty="0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del primer </a:t>
            </a:r>
            <a:r>
              <a:rPr lang="en-GB" sz="1400" dirty="0" err="1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documento</a:t>
            </a:r>
            <a:endParaRPr lang="en-GB" sz="1400" dirty="0">
              <a:solidFill>
                <a:srgbClr val="FF9900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A4B14-E059-47FB-E97A-734C6123352E}"/>
              </a:ext>
            </a:extLst>
          </p:cNvPr>
          <p:cNvSpPr txBox="1"/>
          <p:nvPr/>
        </p:nvSpPr>
        <p:spPr>
          <a:xfrm>
            <a:off x="1021403" y="1254868"/>
            <a:ext cx="9134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1"/>
                </a:solidFill>
              </a:rPr>
              <a:t>Sección 01 – Introducción al curso</a:t>
            </a:r>
          </a:p>
        </p:txBody>
      </p:sp>
    </p:spTree>
    <p:extLst>
      <p:ext uri="{BB962C8B-B14F-4D97-AF65-F5344CB8AC3E}">
        <p14:creationId xmlns:p14="http://schemas.microsoft.com/office/powerpoint/2010/main" val="158102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991395-C80D-031E-DCE8-E7A80CF4DE5A}"/>
              </a:ext>
            </a:extLst>
          </p:cNvPr>
          <p:cNvSpPr/>
          <p:nvPr/>
        </p:nvSpPr>
        <p:spPr>
          <a:xfrm>
            <a:off x="450715" y="632298"/>
            <a:ext cx="11284085" cy="17898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A53EE-86C7-B6F4-7445-1CE608286421}"/>
              </a:ext>
            </a:extLst>
          </p:cNvPr>
          <p:cNvSpPr txBox="1"/>
          <p:nvPr/>
        </p:nvSpPr>
        <p:spPr>
          <a:xfrm>
            <a:off x="1021403" y="3429000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Gill Sans MT" panose="020B0502020104020203" pitchFamily="34" charset="0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2B326-22A0-FAE1-4AEF-47DF6A162BF1}"/>
              </a:ext>
            </a:extLst>
          </p:cNvPr>
          <p:cNvSpPr txBox="1"/>
          <p:nvPr/>
        </p:nvSpPr>
        <p:spPr>
          <a:xfrm>
            <a:off x="6942304" y="3428999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0F53B-02D7-6866-DBE6-F90DEB2DF24C}"/>
              </a:ext>
            </a:extLst>
          </p:cNvPr>
          <p:cNvSpPr txBox="1"/>
          <p:nvPr/>
        </p:nvSpPr>
        <p:spPr>
          <a:xfrm>
            <a:off x="1770431" y="3312427"/>
            <a:ext cx="412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Introducción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al </a:t>
            </a:r>
            <a:r>
              <a:rPr lang="en-GB" sz="2400" b="1" dirty="0" err="1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curso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45140-77AD-5C0C-AC4D-7F1EAE8FBBC1}"/>
              </a:ext>
            </a:extLst>
          </p:cNvPr>
          <p:cNvSpPr txBox="1"/>
          <p:nvPr/>
        </p:nvSpPr>
        <p:spPr>
          <a:xfrm>
            <a:off x="1770431" y="3710383"/>
            <a:ext cx="402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Presentación, objetivos y resultados del curso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803F-EA17-C407-4EAF-2B52D6A38194}"/>
              </a:ext>
            </a:extLst>
          </p:cNvPr>
          <p:cNvSpPr txBox="1"/>
          <p:nvPr/>
        </p:nvSpPr>
        <p:spPr>
          <a:xfrm>
            <a:off x="7701062" y="3307244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Introducción a </a:t>
            </a:r>
            <a:r>
              <a:rPr lang="es-ES" sz="24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Quarto</a:t>
            </a:r>
            <a:endParaRPr lang="es-ES" sz="2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DF460-DC3E-266F-EED3-F8AC9599EF3A}"/>
              </a:ext>
            </a:extLst>
          </p:cNvPr>
          <p:cNvSpPr txBox="1"/>
          <p:nvPr/>
        </p:nvSpPr>
        <p:spPr>
          <a:xfrm>
            <a:off x="7701062" y="3757108"/>
            <a:ext cx="346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Introducción a la herramienta del curso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1597E-091E-7B12-23A0-AB95D02AACEF}"/>
              </a:ext>
            </a:extLst>
          </p:cNvPr>
          <p:cNvSpPr txBox="1"/>
          <p:nvPr/>
        </p:nvSpPr>
        <p:spPr>
          <a:xfrm>
            <a:off x="1021403" y="5013972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568A6-6705-846B-C3AE-72634B014961}"/>
              </a:ext>
            </a:extLst>
          </p:cNvPr>
          <p:cNvSpPr txBox="1"/>
          <p:nvPr/>
        </p:nvSpPr>
        <p:spPr>
          <a:xfrm>
            <a:off x="1770431" y="4897399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Configuración del entorno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27020-9D47-D7FE-444C-DA611129D8C2}"/>
              </a:ext>
            </a:extLst>
          </p:cNvPr>
          <p:cNvSpPr txBox="1"/>
          <p:nvPr/>
        </p:nvSpPr>
        <p:spPr>
          <a:xfrm>
            <a:off x="1770431" y="5295355"/>
            <a:ext cx="318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Instalación</a:t>
            </a:r>
            <a:r>
              <a:rPr lang="en-GB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del software</a:t>
            </a:r>
            <a:endParaRPr lang="es-ES" sz="1400" dirty="0">
              <a:solidFill>
                <a:schemeClr val="accent3">
                  <a:lumMod val="40000"/>
                  <a:lumOff val="6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2060E-599A-7EF6-D09F-79916EA58B67}"/>
              </a:ext>
            </a:extLst>
          </p:cNvPr>
          <p:cNvSpPr txBox="1"/>
          <p:nvPr/>
        </p:nvSpPr>
        <p:spPr>
          <a:xfrm>
            <a:off x="6942304" y="5013972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0C044-A5F1-5D41-3625-18EA2BE4970F}"/>
              </a:ext>
            </a:extLst>
          </p:cNvPr>
          <p:cNvSpPr txBox="1"/>
          <p:nvPr/>
        </p:nvSpPr>
        <p:spPr>
          <a:xfrm>
            <a:off x="7691332" y="4897399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Primeros pasos en </a:t>
            </a:r>
            <a:r>
              <a:rPr lang="es-ES" sz="24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Quarto</a:t>
            </a:r>
            <a:endParaRPr lang="es-ES" sz="2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BE44D-B8DE-7B0F-AC97-CFD0351B12EE}"/>
              </a:ext>
            </a:extLst>
          </p:cNvPr>
          <p:cNvSpPr txBox="1"/>
          <p:nvPr/>
        </p:nvSpPr>
        <p:spPr>
          <a:xfrm>
            <a:off x="7691332" y="5295355"/>
            <a:ext cx="318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Generación</a:t>
            </a:r>
            <a:r>
              <a:rPr lang="en-GB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del primer </a:t>
            </a:r>
            <a:r>
              <a:rPr lang="en-GB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documento</a:t>
            </a:r>
            <a:endParaRPr lang="en-GB" sz="1400" dirty="0">
              <a:solidFill>
                <a:schemeClr val="accent3">
                  <a:lumMod val="40000"/>
                  <a:lumOff val="6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A4B14-E059-47FB-E97A-734C6123352E}"/>
              </a:ext>
            </a:extLst>
          </p:cNvPr>
          <p:cNvSpPr txBox="1"/>
          <p:nvPr/>
        </p:nvSpPr>
        <p:spPr>
          <a:xfrm>
            <a:off x="1021403" y="1254868"/>
            <a:ext cx="9134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1"/>
                </a:solidFill>
              </a:rPr>
              <a:t>Sección 01 – Introducción al curso</a:t>
            </a:r>
          </a:p>
        </p:txBody>
      </p:sp>
    </p:spTree>
    <p:extLst>
      <p:ext uri="{BB962C8B-B14F-4D97-AF65-F5344CB8AC3E}">
        <p14:creationId xmlns:p14="http://schemas.microsoft.com/office/powerpoint/2010/main" val="270356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457168-C729-1CCF-E5DF-6F779225F012}"/>
              </a:ext>
            </a:extLst>
          </p:cNvPr>
          <p:cNvSpPr/>
          <p:nvPr/>
        </p:nvSpPr>
        <p:spPr>
          <a:xfrm>
            <a:off x="0" y="291828"/>
            <a:ext cx="12192000" cy="817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F03A9-563F-1E63-64E0-E13929DCC745}"/>
              </a:ext>
            </a:extLst>
          </p:cNvPr>
          <p:cNvSpPr txBox="1"/>
          <p:nvPr/>
        </p:nvSpPr>
        <p:spPr>
          <a:xfrm>
            <a:off x="1" y="4387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Introduction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to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the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course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68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991395-C80D-031E-DCE8-E7A80CF4DE5A}"/>
              </a:ext>
            </a:extLst>
          </p:cNvPr>
          <p:cNvSpPr/>
          <p:nvPr/>
        </p:nvSpPr>
        <p:spPr>
          <a:xfrm>
            <a:off x="450715" y="632298"/>
            <a:ext cx="11284085" cy="17898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A53EE-86C7-B6F4-7445-1CE608286421}"/>
              </a:ext>
            </a:extLst>
          </p:cNvPr>
          <p:cNvSpPr txBox="1"/>
          <p:nvPr/>
        </p:nvSpPr>
        <p:spPr>
          <a:xfrm>
            <a:off x="1021403" y="3429000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2B326-22A0-FAE1-4AEF-47DF6A162BF1}"/>
              </a:ext>
            </a:extLst>
          </p:cNvPr>
          <p:cNvSpPr txBox="1"/>
          <p:nvPr/>
        </p:nvSpPr>
        <p:spPr>
          <a:xfrm>
            <a:off x="6942304" y="3428999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Gill Sans MT" panose="020B0502020104020203" pitchFamily="34" charset="0"/>
              </a:rPr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0F53B-02D7-6866-DBE6-F90DEB2DF24C}"/>
              </a:ext>
            </a:extLst>
          </p:cNvPr>
          <p:cNvSpPr txBox="1"/>
          <p:nvPr/>
        </p:nvSpPr>
        <p:spPr>
          <a:xfrm>
            <a:off x="1770431" y="3312427"/>
            <a:ext cx="412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Introducción</a:t>
            </a:r>
            <a:r>
              <a:rPr lang="en-GB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 al </a:t>
            </a:r>
            <a:r>
              <a:rPr lang="en-GB" sz="24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curso</a:t>
            </a:r>
            <a:endParaRPr lang="es-ES" sz="2400" b="1" dirty="0">
              <a:solidFill>
                <a:schemeClr val="accent3">
                  <a:lumMod val="40000"/>
                  <a:lumOff val="6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45140-77AD-5C0C-AC4D-7F1EAE8FBBC1}"/>
              </a:ext>
            </a:extLst>
          </p:cNvPr>
          <p:cNvSpPr txBox="1"/>
          <p:nvPr/>
        </p:nvSpPr>
        <p:spPr>
          <a:xfrm>
            <a:off x="1770431" y="3710383"/>
            <a:ext cx="402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Presentación, objetivos y resultados del curso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803F-EA17-C407-4EAF-2B52D6A38194}"/>
              </a:ext>
            </a:extLst>
          </p:cNvPr>
          <p:cNvSpPr txBox="1"/>
          <p:nvPr/>
        </p:nvSpPr>
        <p:spPr>
          <a:xfrm>
            <a:off x="7701062" y="3307244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</a:rPr>
              <a:t>Introducción a </a:t>
            </a:r>
            <a:r>
              <a:rPr lang="es-ES" sz="2400" b="1" dirty="0" err="1">
                <a:solidFill>
                  <a:schemeClr val="accent1">
                    <a:lumMod val="50000"/>
                  </a:schemeClr>
                </a:solidFill>
              </a:rPr>
              <a:t>Quarto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DF460-DC3E-266F-EED3-F8AC9599EF3A}"/>
              </a:ext>
            </a:extLst>
          </p:cNvPr>
          <p:cNvSpPr txBox="1"/>
          <p:nvPr/>
        </p:nvSpPr>
        <p:spPr>
          <a:xfrm>
            <a:off x="7701062" y="3757108"/>
            <a:ext cx="346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99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Introducción a la herramienta del curso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1597E-091E-7B12-23A0-AB95D02AACEF}"/>
              </a:ext>
            </a:extLst>
          </p:cNvPr>
          <p:cNvSpPr txBox="1"/>
          <p:nvPr/>
        </p:nvSpPr>
        <p:spPr>
          <a:xfrm>
            <a:off x="1021403" y="5013972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568A6-6705-846B-C3AE-72634B014961}"/>
              </a:ext>
            </a:extLst>
          </p:cNvPr>
          <p:cNvSpPr txBox="1"/>
          <p:nvPr/>
        </p:nvSpPr>
        <p:spPr>
          <a:xfrm>
            <a:off x="1770431" y="4897399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Configuración del entorno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27020-9D47-D7FE-444C-DA611129D8C2}"/>
              </a:ext>
            </a:extLst>
          </p:cNvPr>
          <p:cNvSpPr txBox="1"/>
          <p:nvPr/>
        </p:nvSpPr>
        <p:spPr>
          <a:xfrm>
            <a:off x="1770431" y="5295355"/>
            <a:ext cx="318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Instalación</a:t>
            </a:r>
            <a:r>
              <a:rPr lang="en-GB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del software</a:t>
            </a:r>
            <a:endParaRPr lang="es-ES" sz="1400" dirty="0">
              <a:solidFill>
                <a:schemeClr val="accent3">
                  <a:lumMod val="40000"/>
                  <a:lumOff val="6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2060E-599A-7EF6-D09F-79916EA58B67}"/>
              </a:ext>
            </a:extLst>
          </p:cNvPr>
          <p:cNvSpPr txBox="1"/>
          <p:nvPr/>
        </p:nvSpPr>
        <p:spPr>
          <a:xfrm>
            <a:off x="6942304" y="5013972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0C044-A5F1-5D41-3625-18EA2BE4970F}"/>
              </a:ext>
            </a:extLst>
          </p:cNvPr>
          <p:cNvSpPr txBox="1"/>
          <p:nvPr/>
        </p:nvSpPr>
        <p:spPr>
          <a:xfrm>
            <a:off x="7691332" y="4897399"/>
            <a:ext cx="393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Primeros pasos en </a:t>
            </a:r>
            <a:r>
              <a:rPr lang="es-ES" sz="24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Quarto</a:t>
            </a:r>
            <a:endParaRPr lang="es-ES" sz="2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BE44D-B8DE-7B0F-AC97-CFD0351B12EE}"/>
              </a:ext>
            </a:extLst>
          </p:cNvPr>
          <p:cNvSpPr txBox="1"/>
          <p:nvPr/>
        </p:nvSpPr>
        <p:spPr>
          <a:xfrm>
            <a:off x="7691332" y="5295355"/>
            <a:ext cx="318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Generación</a:t>
            </a:r>
            <a:r>
              <a:rPr lang="en-GB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del primer </a:t>
            </a:r>
            <a:r>
              <a:rPr lang="en-GB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documento</a:t>
            </a:r>
            <a:endParaRPr lang="en-GB" sz="1400" dirty="0">
              <a:solidFill>
                <a:schemeClr val="accent3">
                  <a:lumMod val="40000"/>
                  <a:lumOff val="60000"/>
                </a:schemeClr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A4B14-E059-47FB-E97A-734C6123352E}"/>
              </a:ext>
            </a:extLst>
          </p:cNvPr>
          <p:cNvSpPr txBox="1"/>
          <p:nvPr/>
        </p:nvSpPr>
        <p:spPr>
          <a:xfrm>
            <a:off x="1021403" y="1254868"/>
            <a:ext cx="9134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bg1"/>
                </a:solidFill>
              </a:rPr>
              <a:t>Sección 01 – Introducción al curso</a:t>
            </a:r>
          </a:p>
        </p:txBody>
      </p:sp>
    </p:spTree>
    <p:extLst>
      <p:ext uri="{BB962C8B-B14F-4D97-AF65-F5344CB8AC3E}">
        <p14:creationId xmlns:p14="http://schemas.microsoft.com/office/powerpoint/2010/main" val="64061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457168-C729-1CCF-E5DF-6F779225F012}"/>
              </a:ext>
            </a:extLst>
          </p:cNvPr>
          <p:cNvSpPr/>
          <p:nvPr/>
        </p:nvSpPr>
        <p:spPr>
          <a:xfrm>
            <a:off x="0" y="291828"/>
            <a:ext cx="12192000" cy="817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80128-28C1-30E3-AC13-D758C037D8F9}"/>
              </a:ext>
            </a:extLst>
          </p:cNvPr>
          <p:cNvSpPr txBox="1"/>
          <p:nvPr/>
        </p:nvSpPr>
        <p:spPr>
          <a:xfrm>
            <a:off x="203268" y="2947482"/>
            <a:ext cx="62753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Software </a:t>
            </a:r>
            <a:r>
              <a:rPr lang="en-GB" sz="2000" dirty="0" err="1"/>
              <a:t>independiente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Versión</a:t>
            </a:r>
            <a:r>
              <a:rPr lang="en-GB" sz="2000" dirty="0"/>
              <a:t> de </a:t>
            </a:r>
            <a:r>
              <a:rPr lang="en-GB" sz="2000" dirty="0" err="1"/>
              <a:t>Rstudio</a:t>
            </a:r>
            <a:r>
              <a:rPr lang="en-GB" sz="2000" dirty="0"/>
              <a:t> 2022.07.1 o mayor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Más de 40 </a:t>
            </a:r>
            <a:r>
              <a:rPr lang="en-GB" sz="2000" dirty="0" err="1"/>
              <a:t>formatos</a:t>
            </a:r>
            <a:r>
              <a:rPr lang="en-GB" sz="2000" dirty="0"/>
              <a:t> de </a:t>
            </a:r>
            <a:r>
              <a:rPr lang="en-GB" sz="2000" dirty="0" err="1"/>
              <a:t>salida</a:t>
            </a:r>
            <a:r>
              <a:rPr lang="en-GB" sz="2000" dirty="0"/>
              <a:t> (docx, </a:t>
            </a:r>
            <a:r>
              <a:rPr lang="en-GB" sz="2000" dirty="0" err="1"/>
              <a:t>ipynb</a:t>
            </a:r>
            <a:r>
              <a:rPr lang="en-GB" sz="2000" dirty="0"/>
              <a:t>, pdf, html, </a:t>
            </a:r>
            <a:r>
              <a:rPr lang="en-GB" sz="2000" dirty="0" err="1"/>
              <a:t>revealjs</a:t>
            </a:r>
            <a:r>
              <a:rPr lang="en-GB" sz="2000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Similar a </a:t>
            </a:r>
            <a:r>
              <a:rPr lang="en-GB" sz="2000" dirty="0" err="1"/>
              <a:t>Rmarkdown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Unificación</a:t>
            </a:r>
            <a:r>
              <a:rPr lang="en-GB" sz="2000" dirty="0"/>
              <a:t> del Sistema </a:t>
            </a:r>
            <a:r>
              <a:rPr lang="en-GB" sz="2000" dirty="0" err="1"/>
              <a:t>Rmarkdown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Más </a:t>
            </a:r>
            <a:r>
              <a:rPr lang="en-GB" sz="2000" dirty="0" err="1"/>
              <a:t>sencillo</a:t>
            </a:r>
            <a:r>
              <a:rPr lang="en-GB" sz="2000" dirty="0"/>
              <a:t> de </a:t>
            </a:r>
            <a:r>
              <a:rPr lang="en-GB" sz="2000" dirty="0" err="1"/>
              <a:t>aprender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Autocompletado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Extensiones</a:t>
            </a:r>
            <a:endParaRPr lang="en-GB" sz="2000" dirty="0"/>
          </a:p>
        </p:txBody>
      </p:sp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0FDD6212-7873-F87A-89AC-7B05D5E3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8" y="1255905"/>
            <a:ext cx="1936817" cy="1018391"/>
          </a:xfrm>
          <a:prstGeom prst="rect">
            <a:avLst/>
          </a:prstGeom>
        </p:spPr>
      </p:pic>
      <p:pic>
        <p:nvPicPr>
          <p:cNvPr id="8" name="Picture 7" descr="A picture containing font, logo, graphics, symbol&#10;&#10;Description automatically generated">
            <a:extLst>
              <a:ext uri="{FF2B5EF4-FFF2-40B4-BE49-F238E27FC236}">
                <a16:creationId xmlns:a16="http://schemas.microsoft.com/office/drawing/2014/main" id="{39C619F8-1EB2-E67B-C142-2555D0A0F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898" y="1255905"/>
            <a:ext cx="2902030" cy="1018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28F9C3-F907-7A87-58DF-DFB375FAA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588" y="1427104"/>
            <a:ext cx="2885517" cy="1966563"/>
          </a:xfrm>
          <a:prstGeom prst="rect">
            <a:avLst/>
          </a:prstGeom>
        </p:spPr>
      </p:pic>
      <p:pic>
        <p:nvPicPr>
          <p:cNvPr id="16" name="Picture 15" descr="A picture containing logo, graphics, font, symbol&#10;&#10;Description automatically generated">
            <a:extLst>
              <a:ext uri="{FF2B5EF4-FFF2-40B4-BE49-F238E27FC236}">
                <a16:creationId xmlns:a16="http://schemas.microsoft.com/office/drawing/2014/main" id="{A3D02BAB-22CB-7EAC-25FC-4DA290E04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68102" y="1517621"/>
            <a:ext cx="1785527" cy="1785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0FBACD-873F-613B-60F4-923D3C9BC5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214" y="3711819"/>
            <a:ext cx="5308993" cy="28623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93264F-2176-12DB-DBD2-9EECDEE1A77B}"/>
              </a:ext>
            </a:extLst>
          </p:cNvPr>
          <p:cNvSpPr txBox="1"/>
          <p:nvPr/>
        </p:nvSpPr>
        <p:spPr>
          <a:xfrm>
            <a:off x="1" y="4387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02 – Introducción a </a:t>
            </a:r>
            <a:r>
              <a:rPr lang="es-ES" sz="2800" b="1" dirty="0" err="1">
                <a:solidFill>
                  <a:schemeClr val="bg1"/>
                </a:solidFill>
              </a:rPr>
              <a:t>Quarto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4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457168-C729-1CCF-E5DF-6F779225F012}"/>
              </a:ext>
            </a:extLst>
          </p:cNvPr>
          <p:cNvSpPr/>
          <p:nvPr/>
        </p:nvSpPr>
        <p:spPr>
          <a:xfrm>
            <a:off x="0" y="291828"/>
            <a:ext cx="12192000" cy="817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0FDD6212-7873-F87A-89AC-7B05D5E3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8" y="1255905"/>
            <a:ext cx="1936817" cy="1018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CF6A6-7E07-4E28-2B07-989E2B724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608" b="47844"/>
          <a:stretch/>
        </p:blipFill>
        <p:spPr>
          <a:xfrm>
            <a:off x="546922" y="2654172"/>
            <a:ext cx="3808747" cy="30704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C9DF82-9D04-1C5D-62D9-0926FF29DCDF}"/>
              </a:ext>
            </a:extLst>
          </p:cNvPr>
          <p:cNvSpPr txBox="1"/>
          <p:nvPr/>
        </p:nvSpPr>
        <p:spPr>
          <a:xfrm>
            <a:off x="1" y="4387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02 – Introducción a </a:t>
            </a:r>
            <a:r>
              <a:rPr lang="es-ES" sz="2800" b="1" dirty="0" err="1">
                <a:solidFill>
                  <a:schemeClr val="bg1"/>
                </a:solidFill>
              </a:rPr>
              <a:t>Quarto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135A0-962C-5A3A-69A0-249AF2519C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81" t="29504" r="37048" b="29645"/>
          <a:stretch/>
        </p:blipFill>
        <p:spPr>
          <a:xfrm>
            <a:off x="6215935" y="1810980"/>
            <a:ext cx="5060332" cy="451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4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457168-C729-1CCF-E5DF-6F779225F012}"/>
              </a:ext>
            </a:extLst>
          </p:cNvPr>
          <p:cNvSpPr/>
          <p:nvPr/>
        </p:nvSpPr>
        <p:spPr>
          <a:xfrm>
            <a:off x="0" y="291828"/>
            <a:ext cx="12192000" cy="817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9C580-4E67-2D7D-88ED-FD2E63D0E002}"/>
              </a:ext>
            </a:extLst>
          </p:cNvPr>
          <p:cNvSpPr txBox="1"/>
          <p:nvPr/>
        </p:nvSpPr>
        <p:spPr>
          <a:xfrm>
            <a:off x="1776575" y="1162338"/>
            <a:ext cx="231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Source editor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8001A6-E901-2B7B-68CC-3D77E77154C0}"/>
              </a:ext>
            </a:extLst>
          </p:cNvPr>
          <p:cNvSpPr txBox="1"/>
          <p:nvPr/>
        </p:nvSpPr>
        <p:spPr>
          <a:xfrm>
            <a:off x="8356870" y="1162338"/>
            <a:ext cx="219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Visual 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CA76C-1C95-A0FC-40BE-FEEB64E06AFD}"/>
              </a:ext>
            </a:extLst>
          </p:cNvPr>
          <p:cNvSpPr txBox="1"/>
          <p:nvPr/>
        </p:nvSpPr>
        <p:spPr>
          <a:xfrm>
            <a:off x="1" y="4387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02 – Introducción a </a:t>
            </a:r>
            <a:r>
              <a:rPr lang="es-ES" sz="2800" b="1" dirty="0" err="1">
                <a:solidFill>
                  <a:schemeClr val="bg1"/>
                </a:solidFill>
              </a:rPr>
              <a:t>Quarto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F56FDD-F502-E78C-8EA2-CE0FB8AC7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7" r="53803" b="25248"/>
          <a:stretch/>
        </p:blipFill>
        <p:spPr>
          <a:xfrm>
            <a:off x="136187" y="1730773"/>
            <a:ext cx="5814740" cy="47602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B1D352-A360-CE2E-0306-E92D1AD6E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7" r="55000" b="11206"/>
          <a:stretch/>
        </p:blipFill>
        <p:spPr>
          <a:xfrm>
            <a:off x="7071075" y="1730773"/>
            <a:ext cx="4610910" cy="46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B112F5-8422-63FB-C08A-9A5BBBEC0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7" r="55000" b="11206"/>
          <a:stretch/>
        </p:blipFill>
        <p:spPr>
          <a:xfrm>
            <a:off x="3557981" y="1620546"/>
            <a:ext cx="4610910" cy="46844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457168-C729-1CCF-E5DF-6F779225F012}"/>
              </a:ext>
            </a:extLst>
          </p:cNvPr>
          <p:cNvSpPr/>
          <p:nvPr/>
        </p:nvSpPr>
        <p:spPr>
          <a:xfrm>
            <a:off x="0" y="291828"/>
            <a:ext cx="12192000" cy="8171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0FDD6212-7873-F87A-89AC-7B05D5E3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8" y="1255905"/>
            <a:ext cx="1936817" cy="10183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754591-2F0A-9A2F-8B86-4AAAFA0AF1C8}"/>
              </a:ext>
            </a:extLst>
          </p:cNvPr>
          <p:cNvSpPr/>
          <p:nvPr/>
        </p:nvSpPr>
        <p:spPr>
          <a:xfrm>
            <a:off x="3869266" y="2023533"/>
            <a:ext cx="2455334" cy="719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723F2-54F6-7674-3F8B-CB0A61F8C2D9}"/>
              </a:ext>
            </a:extLst>
          </p:cNvPr>
          <p:cNvSpPr txBox="1"/>
          <p:nvPr/>
        </p:nvSpPr>
        <p:spPr>
          <a:xfrm>
            <a:off x="8932703" y="3362626"/>
            <a:ext cx="293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YAML o metadatos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Opciones globales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Sección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C2158-02F6-C7FA-5F34-BA7ED2D489E3}"/>
              </a:ext>
            </a:extLst>
          </p:cNvPr>
          <p:cNvSpPr txBox="1"/>
          <p:nvPr/>
        </p:nvSpPr>
        <p:spPr>
          <a:xfrm>
            <a:off x="1" y="4387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02 – Introducción a </a:t>
            </a:r>
            <a:r>
              <a:rPr lang="es-ES" sz="2800" b="1" dirty="0" err="1">
                <a:solidFill>
                  <a:schemeClr val="bg1"/>
                </a:solidFill>
              </a:rPr>
              <a:t>Quarto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5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390</Words>
  <Application>Microsoft Office PowerPoint</Application>
  <PresentationFormat>Widescreen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Office Theme</vt:lpstr>
      <vt:lpstr>Introducción al curso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quarto</dc:title>
  <dc:creator>Adrian Cidre Gonzalez</dc:creator>
  <cp:lastModifiedBy>Adrian Cidre Gonzalez</cp:lastModifiedBy>
  <cp:revision>11</cp:revision>
  <dcterms:created xsi:type="dcterms:W3CDTF">2023-04-17T10:01:20Z</dcterms:created>
  <dcterms:modified xsi:type="dcterms:W3CDTF">2023-05-20T09:45:47Z</dcterms:modified>
</cp:coreProperties>
</file>