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26"/>
  </p:handoutMasterIdLst>
  <p:sldIdLst>
    <p:sldId id="342" r:id="rId3"/>
    <p:sldId id="343" r:id="rId4"/>
    <p:sldId id="348" r:id="rId5"/>
    <p:sldId id="349" r:id="rId6"/>
    <p:sldId id="344" r:id="rId7"/>
    <p:sldId id="345" r:id="rId8"/>
    <p:sldId id="346" r:id="rId9"/>
    <p:sldId id="347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1" r:id="rId20"/>
    <p:sldId id="364" r:id="rId21"/>
    <p:sldId id="365" r:id="rId22"/>
    <p:sldId id="363" r:id="rId23"/>
    <p:sldId id="366" r:id="rId24"/>
    <p:sldId id="367" r:id="rId25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静远" initials="徐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DA1"/>
    <a:srgbClr val="014BA0"/>
    <a:srgbClr val="004CA0"/>
    <a:srgbClr val="004D95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 autoAdjust="0"/>
    <p:restoredTop sz="86618" autoAdjust="0"/>
  </p:normalViewPr>
  <p:slideViewPr>
    <p:cSldViewPr showGuides="1">
      <p:cViewPr varScale="1">
        <p:scale>
          <a:sx n="66" d="100"/>
          <a:sy n="66" d="100"/>
        </p:scale>
        <p:origin x="1596" y="78"/>
      </p:cViewPr>
      <p:guideLst>
        <p:guide orient="horz" pos="221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C088-6779-478D-BFC4-B02F74C9D4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CE05B-1D6A-4EF7-A591-B3FE4C6E9F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68198F-D380-411B-968E-E9E7B223432C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2CE7C5-A61D-47A0-BD2C-455709C4B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7C58E-6DDA-4A8C-9AD1-7E8674ADD6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EC0A0-16CA-4A55-859B-AA398DB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4B4984-725B-4990-9F38-0287722808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05F9B-738B-4B86-AD27-E7E8EDF571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215900"/>
            <a:ext cx="2038350" cy="5956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12775" y="215900"/>
            <a:ext cx="5962650" cy="5956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4EA032-F196-46AF-BDB7-D1FB31BAB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16F06-B301-439C-9936-C92F0B0EF8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FBCC9D-6FD1-47FB-8FE5-EE7D1C8B9D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6968F-8ADA-4A53-88C1-D8DA183B7D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0C1D51-DF72-488D-BB11-072F53B72AE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DDF2-3F0F-486D-9FDC-E9DA1775B1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2775" y="16002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65675" y="16002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DF92C-B9F5-4711-A6DD-F9C30C6512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15849-A598-4896-8FF4-283A0236E6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F98DEE-7876-49BD-BD61-536BDBE9381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Bowei </a:t>
            </a:r>
            <a:r>
              <a:rPr lang="en-US" altLang="zh-CN"/>
              <a:t>Pu - USTC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DFF7E-5BC2-440D-9E58-996AE98C6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E75D5-08D5-4713-A2CF-A8CEC389457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6AAC3-1B79-4A76-AB03-DC3F57F173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7AE8B-0183-4E95-8D40-132F56A8FD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00C60-BA3D-4E3E-BDB9-3F058B16A1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68FA63-0B4F-42D2-AC16-5BDEF5FD37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0C130-6BED-4836-BD93-402B53B2B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159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0087" y="6423068"/>
            <a:ext cx="2663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92932ADE-FC92-47F7-9626-54CE1B7978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2775" y="6423068"/>
            <a:ext cx="244705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>
                <a:sym typeface="+mn-ea"/>
              </a:rPr>
              <a:t>Bowei Pu</a:t>
            </a:r>
            <a:r>
              <a:rPr lang="en-US" altLang="zh-CN" dirty="0"/>
              <a:t> - USTC</a:t>
            </a:r>
            <a:endParaRPr lang="zh-CN" altLang="en-US" dirty="0"/>
          </a:p>
        </p:txBody>
      </p:sp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0" y="1241425"/>
            <a:ext cx="9144000" cy="323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0" y="1289050"/>
            <a:ext cx="53975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612775" y="1289050"/>
            <a:ext cx="8531225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89050"/>
            <a:ext cx="539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BA57F85E-72CE-4B97-9356-AB52C252E77F}" type="slidenum">
              <a:rPr lang="zh-CN" altLang="en-US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42" y="232137"/>
            <a:ext cx="883833" cy="908769"/>
          </a:xfrm>
          <a:prstGeom prst="rect">
            <a:avLst/>
          </a:prstGeom>
        </p:spPr>
      </p:pic>
      <p:sp>
        <p:nvSpPr>
          <p:cNvPr id="12" name="日期占位符 13"/>
          <p:cNvSpPr txBox="1">
            <a:spLocks noChangeArrowheads="1"/>
          </p:cNvSpPr>
          <p:nvPr userDrawn="1"/>
        </p:nvSpPr>
        <p:spPr bwMode="auto">
          <a:xfrm>
            <a:off x="6012160" y="6423068"/>
            <a:ext cx="275401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4" name="Picture 2" descr="http://imcc.ustc.edu.cn/images/logo.png"/>
          <p:cNvPicPr>
            <a:picLocks noChangeAspect="1" noChangeArrowheads="1"/>
          </p:cNvPicPr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/>
          <a:stretch>
            <a:fillRect/>
          </a:stretch>
        </p:blipFill>
        <p:spPr bwMode="auto">
          <a:xfrm>
            <a:off x="6841501" y="6222030"/>
            <a:ext cx="2032922" cy="6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690" y="1122680"/>
            <a:ext cx="7611745" cy="2387600"/>
          </a:xfrm>
        </p:spPr>
        <p:txBody>
          <a:bodyPr/>
          <a:p>
            <a:r>
              <a:rPr lang="en-US"/>
              <a:t>RL</a:t>
            </a:r>
            <a:r>
              <a:rPr lang="zh-CN" altLang="en-US"/>
              <a:t>相关基础论文</a:t>
            </a:r>
            <a:r>
              <a:rPr lang="zh-CN" altLang="en-US"/>
              <a:t>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浦博威</a:t>
            </a:r>
            <a:endParaRPr lang="zh-CN" altLang="en-US"/>
          </a:p>
          <a:p>
            <a:r>
              <a:rPr lang="en-US" altLang="zh-CN"/>
              <a:t>2025.7.8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9255" y="5657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175006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实验效果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348865"/>
            <a:ext cx="7929245" cy="3805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495935"/>
            <a:ext cx="756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Beyond the 80/20 Rule: High-Entropy Minority Tokens Drive Effective Reinforcement Learning for LLM Reasoning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836930"/>
            <a:ext cx="1600200" cy="510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132965"/>
            <a:ext cx="7135495" cy="2865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5650" y="5229225"/>
            <a:ext cx="643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一言概之：仅仅微调</a:t>
            </a:r>
            <a:r>
              <a:rPr lang="en-US" altLang="zh-CN"/>
              <a:t>20%</a:t>
            </a:r>
            <a:r>
              <a:rPr lang="zh-CN" altLang="en-US"/>
              <a:t>的高熵</a:t>
            </a:r>
            <a:r>
              <a:rPr lang="en-US" altLang="zh-CN"/>
              <a:t>token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495935"/>
            <a:ext cx="756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Beyond the 80/20 Rule: High-Entropy Minority Tokens Drive Effective Reinforcement Learning for LLM Reasoning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0705" b="14027"/>
          <a:stretch>
            <a:fillRect/>
          </a:stretch>
        </p:blipFill>
        <p:spPr>
          <a:xfrm>
            <a:off x="54610" y="2421255"/>
            <a:ext cx="4013835" cy="29635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995" y="1917065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DAPO</a:t>
            </a:r>
            <a:r>
              <a:rPr lang="zh-CN" altLang="en-US"/>
              <a:t>的</a:t>
            </a:r>
            <a:r>
              <a:rPr lang="en-US" altLang="zh-CN"/>
              <a:t>High Clip</a:t>
            </a:r>
            <a:r>
              <a:rPr lang="zh-CN" altLang="en-US"/>
              <a:t>策略保持高熵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2493010"/>
            <a:ext cx="5179695" cy="28054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87900" y="1917065"/>
            <a:ext cx="367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RLVR训练期间熵百分位数的演变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495935"/>
            <a:ext cx="756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Beyond the 80/20 Rule: High-Entropy Minority Tokens Drive Effective Reinforcement Learning for LLM Reasoning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7884" r="2717"/>
          <a:stretch>
            <a:fillRect/>
          </a:stretch>
        </p:blipFill>
        <p:spPr>
          <a:xfrm>
            <a:off x="107315" y="2564765"/>
            <a:ext cx="8712835" cy="1531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460" y="17005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优化策略公式表达：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3260" y="4509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仅仅更新高熵</a:t>
            </a:r>
            <a:r>
              <a:rPr lang="en-US" altLang="zh-CN"/>
              <a:t>token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495935"/>
            <a:ext cx="756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Beyond the 80/20 Rule: High-Entropy Minority Tokens Drive Effective Reinforcement Learning for LLM Reasoning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56100" y="19170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DAPO</a:t>
            </a:r>
            <a:r>
              <a:rPr lang="zh-CN" altLang="en-US"/>
              <a:t>可视化对比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4293235"/>
            <a:ext cx="6073140" cy="2331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917065"/>
            <a:ext cx="3427730" cy="21405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11955" y="2780665"/>
            <a:ext cx="4376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共同点：</a:t>
            </a:r>
            <a:endParaRPr lang="zh-CN" altLang="en-US"/>
          </a:p>
          <a:p>
            <a:r>
              <a:rPr lang="zh-CN" altLang="en-US"/>
              <a:t>低熵策略在训练一定</a:t>
            </a:r>
            <a:r>
              <a:rPr lang="en-US" altLang="zh-CN"/>
              <a:t>step</a:t>
            </a:r>
            <a:r>
              <a:rPr lang="zh-CN" altLang="en-US"/>
              <a:t>后维持，而高熵策略训练可以持续优化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1844675"/>
            <a:ext cx="8406130" cy="3854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1844675"/>
            <a:ext cx="8406130" cy="3854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7203" b="24238"/>
          <a:stretch>
            <a:fillRect/>
          </a:stretch>
        </p:blipFill>
        <p:spPr>
          <a:xfrm>
            <a:off x="1284605" y="4364990"/>
            <a:ext cx="6434455" cy="2324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8565" b="14278"/>
          <a:stretch>
            <a:fillRect/>
          </a:stretch>
        </p:blipFill>
        <p:spPr>
          <a:xfrm>
            <a:off x="467360" y="1524000"/>
            <a:ext cx="7778750" cy="26200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844675"/>
            <a:ext cx="6880225" cy="42741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491615"/>
            <a:ext cx="6562725" cy="2251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8462"/>
          <a:stretch>
            <a:fillRect/>
          </a:stretch>
        </p:blipFill>
        <p:spPr>
          <a:xfrm>
            <a:off x="3707765" y="3980180"/>
            <a:ext cx="5577840" cy="2811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705" y="1515110"/>
            <a:ext cx="2520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1.5B </a:t>
            </a:r>
            <a:r>
              <a:rPr lang="zh-CN" altLang="en-US"/>
              <a:t>模型显示了镜像的</a:t>
            </a:r>
            <a:r>
              <a:rPr lang="en-US" altLang="zh-CN"/>
              <a:t> J </a:t>
            </a:r>
            <a:r>
              <a:rPr lang="zh-CN" altLang="en-US"/>
              <a:t>形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en-US"/>
              <a:t>ⴑ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分布，大多数问题都非常困难（正确</a:t>
            </a:r>
            <a:r>
              <a:rPr lang="en-US" altLang="zh-CN"/>
              <a:t> 0/8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7B </a:t>
            </a:r>
            <a:r>
              <a:rPr lang="zh-CN" altLang="en-US"/>
              <a:t>模型显示了标准的</a:t>
            </a:r>
            <a:r>
              <a:rPr lang="en-US" altLang="zh-CN"/>
              <a:t> J </a:t>
            </a:r>
            <a:r>
              <a:rPr lang="zh-CN" altLang="en-US"/>
              <a:t>形分布，绝大多数问题都太简单了（</a:t>
            </a:r>
            <a:r>
              <a:rPr lang="en-US" altLang="zh-CN"/>
              <a:t>8/8 </a:t>
            </a:r>
            <a:r>
              <a:rPr lang="zh-CN" altLang="en-US"/>
              <a:t>正确）。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705" y="3860800"/>
            <a:ext cx="326072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900" b="0" i="0">
                <a:solidFill>
                  <a:srgbClr val="000000"/>
                </a:solidFill>
                <a:latin typeface="Roboto"/>
                <a:ea typeface="Roboto"/>
              </a:rPr>
              <a:t>离线难度估算：使用正在训练的特定模型为每个潜在的训练问题生成。通过率决定了问题相对于该模型的难度。</a:t>
            </a:r>
            <a:r>
              <a:rPr lang="en-US" altLang="zh-CN" sz="1600" b="0" i="0">
                <a:solidFill>
                  <a:srgbClr val="000000"/>
                </a:solidFill>
                <a:latin typeface="SFMono-Regular"/>
                <a:ea typeface="SFMono-Regular"/>
              </a:rPr>
              <a:t>8 rollouts</a:t>
            </a:r>
            <a:endParaRPr lang="en-US" altLang="zh-CN" sz="1600" b="0" i="0">
              <a:solidFill>
                <a:srgbClr val="000000"/>
              </a:solidFill>
              <a:latin typeface="SFMono-Regular"/>
              <a:ea typeface="SFMono-Regular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900" b="0" i="0">
                <a:solidFill>
                  <a:srgbClr val="000000"/>
                </a:solidFill>
                <a:latin typeface="Roboto"/>
                <a:ea typeface="Roboto"/>
              </a:rPr>
              <a:t>定向筛选：为了创建所需的镜像 </a:t>
            </a:r>
            <a:r>
              <a:rPr lang="en-US" altLang="zh-CN" sz="1900" b="0" i="0">
                <a:solidFill>
                  <a:srgbClr val="000000"/>
                </a:solidFill>
                <a:latin typeface="Roboto"/>
                <a:ea typeface="Roboto"/>
              </a:rPr>
              <a:t>J </a:t>
            </a:r>
            <a:r>
              <a:rPr lang="zh-CN" altLang="en-US" sz="1900" b="0" i="0">
                <a:solidFill>
                  <a:srgbClr val="000000"/>
                </a:solidFill>
                <a:latin typeface="Roboto"/>
                <a:ea typeface="Roboto"/>
              </a:rPr>
              <a:t>形分布，删除了模型完美求解的所有样本（</a:t>
            </a:r>
            <a:r>
              <a:rPr lang="en-US" altLang="zh-CN" sz="1900" b="0" i="0">
                <a:solidFill>
                  <a:srgbClr val="000000"/>
                </a:solidFill>
                <a:latin typeface="Roboto"/>
                <a:ea typeface="Roboto"/>
              </a:rPr>
              <a:t>8/8 </a:t>
            </a:r>
            <a:r>
              <a:rPr lang="zh-CN" altLang="en-US" sz="1900" b="0" i="0">
                <a:solidFill>
                  <a:srgbClr val="000000"/>
                </a:solidFill>
                <a:latin typeface="Roboto"/>
                <a:ea typeface="Roboto"/>
              </a:rPr>
              <a:t>正确）。</a:t>
            </a:r>
            <a:endParaRPr lang="zh-CN" altLang="en-US" sz="1900" b="0" i="0">
              <a:solidFill>
                <a:srgbClr val="000000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448685"/>
            <a:ext cx="4538980" cy="2924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1813560"/>
            <a:ext cx="725233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600" b="0" i="0">
                <a:solidFill>
                  <a:srgbClr val="000000"/>
                </a:solidFill>
                <a:latin typeface="Roboto"/>
                <a:ea typeface="Roboto"/>
              </a:rPr>
              <a:t>多样性与采样温度：</a:t>
            </a:r>
            <a:endParaRPr lang="zh-CN" altLang="en-US" sz="1600" b="0" i="0">
              <a:solidFill>
                <a:srgbClr val="000000"/>
              </a:solidFill>
              <a:latin typeface="Roboto"/>
              <a:ea typeface="Roboto"/>
            </a:endParaRPr>
          </a:p>
          <a:p>
            <a:pPr marL="0" indent="0" algn="l"/>
            <a:r>
              <a:rPr lang="zh-CN" altLang="en-US" sz="1600" b="0" i="0">
                <a:solidFill>
                  <a:srgbClr val="000000"/>
                </a:solidFill>
                <a:latin typeface="Roboto"/>
                <a:ea typeface="Roboto"/>
              </a:rPr>
              <a:t>更高的温度带来更好的多样性。要使用更多样化的轨迹进行训练，建议提高采样温度。在相同温度下，不同模型的分集性能存在显著差异。例如，具有较少的唯一 </a:t>
            </a:r>
            <a:r>
              <a:rPr lang="en-US" altLang="zh-CN" sz="1600" b="0" i="0">
                <a:solidFill>
                  <a:srgbClr val="000000"/>
                </a:solidFill>
                <a:latin typeface="Roboto"/>
                <a:ea typeface="Roboto"/>
              </a:rPr>
              <a:t>n-gram </a:t>
            </a:r>
            <a:r>
              <a:rPr lang="zh-CN" altLang="en-US" sz="1600" b="0" i="0">
                <a:solidFill>
                  <a:srgbClr val="000000"/>
                </a:solidFill>
                <a:latin typeface="Roboto"/>
                <a:ea typeface="Roboto"/>
              </a:rPr>
              <a:t>和更集中的输出分布。</a:t>
            </a:r>
            <a:endParaRPr lang="zh-CN" altLang="en-US" sz="1600" b="0" i="0">
              <a:solidFill>
                <a:srgbClr val="000000"/>
              </a:solidFill>
              <a:latin typeface="Roboto"/>
              <a:ea typeface="Roboto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3573145"/>
            <a:ext cx="4780280" cy="298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255" y="56578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Intro</a:t>
            </a:r>
            <a:r>
              <a:rPr lang="en-US" altLang="zh-CN" sz="3600"/>
              <a:t>duction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251460" y="4580890"/>
            <a:ext cx="8796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Sample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策略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+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超参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DAPO: An Open-Source LLM Reinforcement Learning System at Scale</a:t>
            </a:r>
            <a:endParaRPr lang="en-US" altLang="zh-CN"/>
          </a:p>
          <a:p>
            <a:r>
              <a:rPr lang="en-US" altLang="zh-CN"/>
              <a:t>2.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Sample 策略+ 超参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POLARIS: A POst-training recipe for scaling reinforcement Learning on Advanced ReasonIng modelS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优化策略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Beyond the 80/20 Rule: High-Entropy Minority Tokens Drive Effective Reinforcement Learning for LLM Reasoning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7360" y="1557020"/>
            <a:ext cx="8069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RL </a:t>
            </a:r>
            <a:r>
              <a:rPr lang="zh-CN" altLang="en-US"/>
              <a:t>训练时代我们应该关注</a:t>
            </a:r>
            <a:r>
              <a:rPr lang="zh-CN" altLang="en-US"/>
              <a:t>什么？</a:t>
            </a:r>
            <a:endParaRPr lang="zh-CN" altLang="en-US"/>
          </a:p>
          <a:p>
            <a:pPr indent="457200"/>
            <a:r>
              <a:rPr lang="zh-CN" altLang="en-US"/>
              <a:t>类似</a:t>
            </a:r>
            <a:r>
              <a:rPr lang="en-US" altLang="zh-CN"/>
              <a:t>LLM</a:t>
            </a:r>
            <a:r>
              <a:rPr lang="zh-CN" altLang="en-US"/>
              <a:t>新启（</a:t>
            </a:r>
            <a:r>
              <a:rPr lang="en-US" altLang="zh-CN"/>
              <a:t>2023</a:t>
            </a:r>
            <a:r>
              <a:rPr lang="zh-CN" altLang="en-US"/>
              <a:t>年），</a:t>
            </a:r>
            <a:r>
              <a:rPr lang="en-US" altLang="zh-CN"/>
              <a:t> RL</a:t>
            </a:r>
            <a:r>
              <a:rPr lang="zh-CN" altLang="en-US"/>
              <a:t>给予任务更多的可能性，但是面临的困境在于提出一个</a:t>
            </a:r>
            <a:r>
              <a:rPr lang="en-US" altLang="zh-CN"/>
              <a:t>RL</a:t>
            </a:r>
            <a:r>
              <a:rPr lang="zh-CN" altLang="en-US"/>
              <a:t>适配任务，但是</a:t>
            </a:r>
            <a:r>
              <a:rPr lang="en-US" altLang="zh-CN"/>
              <a:t>GRPO</a:t>
            </a:r>
            <a:r>
              <a:rPr lang="zh-CN" altLang="en-US"/>
              <a:t>不会修改，导致创新性不足，难以发论文，针对这个问题今天分享</a:t>
            </a:r>
            <a:r>
              <a:rPr lang="en-US" altLang="zh-CN"/>
              <a:t>3</a:t>
            </a:r>
            <a:r>
              <a:rPr lang="zh-CN" altLang="en-US"/>
              <a:t>篇论文，偏工程向的</a:t>
            </a:r>
            <a:r>
              <a:rPr lang="en-US" altLang="zh-CN"/>
              <a:t>LM RL</a:t>
            </a:r>
            <a:r>
              <a:rPr lang="zh-CN" altLang="en-US"/>
              <a:t>训练。</a:t>
            </a:r>
            <a:endParaRPr lang="zh-CN" altLang="en-US"/>
          </a:p>
          <a:p>
            <a:pPr indent="457200"/>
            <a:r>
              <a:rPr lang="zh-CN" altLang="en-US"/>
              <a:t>我认为</a:t>
            </a:r>
            <a:r>
              <a:rPr lang="en-US" altLang="zh-CN"/>
              <a:t>RLVR</a:t>
            </a:r>
            <a:r>
              <a:rPr lang="zh-CN" altLang="en-US"/>
              <a:t>训练和创新主要包含以下</a:t>
            </a:r>
            <a:r>
              <a:rPr lang="zh-CN" altLang="en-US"/>
              <a:t>两个</a:t>
            </a:r>
            <a:r>
              <a:rPr lang="zh-CN" altLang="en-US"/>
              <a:t>角度：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超参</a:t>
            </a:r>
            <a:endParaRPr lang="zh-CN" altLang="en-US"/>
          </a:p>
          <a:p>
            <a:pPr indent="457200"/>
            <a:r>
              <a:rPr lang="en-US" altLang="zh-CN"/>
              <a:t>beta 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创新</a:t>
            </a:r>
            <a:r>
              <a:rPr lang="zh-CN" altLang="en-US"/>
              <a:t>维度</a:t>
            </a:r>
            <a:endParaRPr lang="zh-CN" altLang="en-US"/>
          </a:p>
          <a:p>
            <a:pPr indent="457200"/>
            <a:r>
              <a:rPr lang="zh-CN" altLang="en-US"/>
              <a:t>理论：优势计算（数学向）</a:t>
            </a:r>
            <a:endParaRPr lang="zh-CN" altLang="en-US"/>
          </a:p>
          <a:p>
            <a:pPr indent="457200"/>
            <a:r>
              <a:rPr lang="zh-CN" altLang="en-US"/>
              <a:t>工程：</a:t>
            </a:r>
            <a:r>
              <a:rPr lang="en-US" altLang="zh-CN"/>
              <a:t>reward </a:t>
            </a:r>
            <a:r>
              <a:rPr lang="zh-CN" altLang="en-US"/>
              <a:t>函数、</a:t>
            </a:r>
            <a:r>
              <a:rPr lang="en-US" altLang="zh-CN"/>
              <a:t>Sample </a:t>
            </a:r>
            <a:r>
              <a:rPr lang="zh-CN" altLang="en-US"/>
              <a:t>策略、</a:t>
            </a:r>
            <a:r>
              <a:rPr lang="en-US" altLang="zh-CN"/>
              <a:t> </a:t>
            </a:r>
            <a:r>
              <a:rPr lang="zh-CN" altLang="en-US"/>
              <a:t>模型结构小幅优化、</a:t>
            </a:r>
            <a:r>
              <a:rPr lang="en-US" altLang="zh-CN"/>
              <a:t> </a:t>
            </a:r>
            <a:r>
              <a:rPr lang="zh-CN" altLang="en-US"/>
              <a:t>优化策略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54760"/>
            <a:ext cx="6775450" cy="29121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15" y="15195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动态温度</a:t>
            </a:r>
            <a:r>
              <a:rPr lang="zh-CN" altLang="en-US"/>
              <a:t>调整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4076700"/>
            <a:ext cx="8317865" cy="2870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2317115"/>
            <a:ext cx="7497445" cy="3043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16287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窗口逐渐</a:t>
            </a:r>
            <a:r>
              <a:rPr lang="zh-CN" altLang="en-US"/>
              <a:t>增长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32740"/>
            <a:ext cx="7516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POLARIS: A POst-training recipe for scaling reinforcement Learning on Advanced ReasonIng modelS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16287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</a:t>
            </a:r>
            <a:r>
              <a:rPr lang="en-US" altLang="zh-CN"/>
              <a:t>DAPO</a:t>
            </a:r>
            <a:r>
              <a:rPr lang="zh-CN" altLang="en-US"/>
              <a:t>的</a:t>
            </a:r>
            <a:r>
              <a:rPr lang="en-US" altLang="zh-CN"/>
              <a:t>rollout </a:t>
            </a:r>
            <a:r>
              <a:rPr lang="zh-CN" altLang="en-US"/>
              <a:t>替换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276475"/>
            <a:ext cx="560895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476885"/>
            <a:ext cx="7545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Related </a:t>
            </a:r>
            <a:r>
              <a:rPr lang="en-US" altLang="zh-CN" sz="2000">
                <a:sym typeface="+mn-ea"/>
              </a:rPr>
              <a:t>Work</a:t>
            </a:r>
            <a:endParaRPr lang="en-US" altLang="zh-CN" sz="2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519555"/>
            <a:ext cx="6484620" cy="2068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429000"/>
            <a:ext cx="557022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476885"/>
            <a:ext cx="7545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Related </a:t>
            </a:r>
            <a:r>
              <a:rPr lang="en-US" altLang="zh-CN" sz="2000">
                <a:sym typeface="+mn-ea"/>
              </a:rPr>
              <a:t>Work</a:t>
            </a:r>
            <a:endParaRPr lang="en-US" altLang="zh-CN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15570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GRPO </a:t>
            </a:r>
            <a:r>
              <a:rPr lang="zh-CN" altLang="en-US"/>
              <a:t>函数</a:t>
            </a:r>
            <a:r>
              <a:rPr lang="zh-CN" altLang="en-US"/>
              <a:t>表达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1901190"/>
            <a:ext cx="8414385" cy="10655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51729" r="18559"/>
          <a:stretch>
            <a:fillRect/>
          </a:stretch>
        </p:blipFill>
        <p:spPr>
          <a:xfrm>
            <a:off x="1907540" y="3068955"/>
            <a:ext cx="453644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750" y="4653280"/>
            <a:ext cx="8159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Beta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KL</a:t>
            </a:r>
            <a:r>
              <a:rPr lang="zh-CN" altLang="en-US">
                <a:sym typeface="+mn-ea"/>
              </a:rPr>
              <a:t>散度约束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优势计算：</a:t>
            </a:r>
            <a:r>
              <a:rPr lang="en-US" altLang="zh-CN">
                <a:sym typeface="+mn-ea"/>
              </a:rPr>
              <a:t>Group Computaion-&gt;A1,A2,...AG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reward </a:t>
            </a:r>
            <a:r>
              <a:rPr lang="zh-CN" altLang="en-US">
                <a:sym typeface="+mn-ea"/>
              </a:rPr>
              <a:t>函数：</a:t>
            </a:r>
            <a:r>
              <a:rPr lang="en-US" altLang="zh-CN">
                <a:sym typeface="+mn-ea"/>
              </a:rPr>
              <a:t>Reward Model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Sample </a:t>
            </a:r>
            <a:r>
              <a:rPr lang="zh-CN" altLang="en-US">
                <a:sym typeface="+mn-ea"/>
              </a:rPr>
              <a:t>策略：</a:t>
            </a:r>
            <a:r>
              <a:rPr lang="en-US" altLang="zh-CN">
                <a:sym typeface="+mn-ea"/>
              </a:rPr>
              <a:t>o1,o2....0G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模型结构小幅优化</a:t>
            </a:r>
            <a:r>
              <a:rPr lang="en-US" altLang="zh-CN">
                <a:sym typeface="+mn-ea"/>
              </a:rPr>
              <a:t>:Policy Model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优化策略</a:t>
            </a:r>
            <a:r>
              <a:rPr lang="en-US" altLang="zh-CN">
                <a:sym typeface="+mn-ea"/>
              </a:rPr>
              <a:t> :</a:t>
            </a:r>
            <a:r>
              <a:rPr lang="en-US" altLang="zh-CN">
                <a:sym typeface="+mn-ea"/>
              </a:rPr>
              <a:t>A1,A2,...AG-&gt;Policy Model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50" y="1701165"/>
            <a:ext cx="849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Decoupled Clip and Dynamic sAmpling Policy Optimization (DAPO) algorithm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950" y="2277110"/>
            <a:ext cx="88074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关键技术：</a:t>
            </a:r>
            <a:br>
              <a:rPr lang="zh-CN" altLang="en-US"/>
            </a:br>
            <a:r>
              <a:rPr lang="zh-CN" altLang="en-US"/>
              <a:t>Clip-Higher</a:t>
            </a:r>
            <a:r>
              <a:rPr lang="en-US" altLang="zh-CN"/>
              <a:t>: 解耦低端和高端裁剪范围（ε_low = 0.2, ε_high = 0.28），为低概率“探索”令牌提供空间。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Dynamic Sampling</a:t>
            </a:r>
            <a:r>
              <a:rPr lang="en-US" altLang="zh-CN"/>
              <a:t>:动态采样和过滤准确率为 0 或 1 的提示，确保有效梯度。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Token-Level Policy Gradient Loss</a:t>
            </a:r>
            <a:r>
              <a:rPr lang="en-US" altLang="zh-CN"/>
              <a:t>:在令牌级别计算损失，长序列对梯度更新影响更大。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Overlong Reward Shaping</a:t>
            </a:r>
            <a:r>
              <a:rPr lang="en-US" altLang="zh-CN"/>
              <a:t>:包括过滤截断样本损失和长度感知惩罚（最大长度 16,384 令牌，缓存 4,096 令牌）。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37261"/>
          <a:stretch>
            <a:fillRect/>
          </a:stretch>
        </p:blipFill>
        <p:spPr>
          <a:xfrm>
            <a:off x="3131820" y="873125"/>
            <a:ext cx="4191000" cy="41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3215" y="177292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Clip-Higher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数学表达：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277110"/>
            <a:ext cx="803910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5605" y="4221480"/>
            <a:ext cx="810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动机：Conversely, for low-probability ‘exploration’ tokens, achieving a non-trivial increase in probability is considerably more challenging.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00245" y="1917065"/>
            <a:ext cx="3486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that the mean probability of up-clipped tokens is low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13443"/>
          <a:stretch>
            <a:fillRect/>
          </a:stretch>
        </p:blipFill>
        <p:spPr>
          <a:xfrm>
            <a:off x="251460" y="1557020"/>
            <a:ext cx="3708400" cy="2499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4221480"/>
            <a:ext cx="5539105" cy="23450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03595" y="48691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</a:t>
            </a:r>
            <a:r>
              <a:rPr lang="en-US" altLang="zh-CN"/>
              <a:t>clip higher </a:t>
            </a:r>
            <a:r>
              <a:rPr lang="zh-CN" altLang="en-US"/>
              <a:t>有更高上限，保持高熵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240087" y="6367823"/>
            <a:ext cx="2663825" cy="360362"/>
          </a:xfrm>
        </p:spPr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11505" y="6381158"/>
            <a:ext cx="2447057" cy="360362"/>
          </a:xfrm>
        </p:spPr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129790"/>
            <a:ext cx="7717155" cy="1468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460" y="1484630"/>
            <a:ext cx="827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Dynamic Sampling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动态采样：</a:t>
            </a:r>
            <a:endParaRPr lang="zh-CN" altLang="en-US"/>
          </a:p>
          <a:p>
            <a:r>
              <a:rPr lang="zh-CN" altLang="en-US"/>
              <a:t>当一次</a:t>
            </a:r>
            <a:r>
              <a:rPr lang="en-US" altLang="zh-CN"/>
              <a:t>rollout</a:t>
            </a:r>
            <a:r>
              <a:rPr lang="zh-CN" altLang="en-US"/>
              <a:t>的</a:t>
            </a:r>
            <a:r>
              <a:rPr lang="en-US" altLang="zh-CN"/>
              <a:t>acc </a:t>
            </a:r>
            <a:r>
              <a:rPr lang="zh-CN" altLang="en-US"/>
              <a:t>全为</a:t>
            </a:r>
            <a:r>
              <a:rPr lang="en-US" altLang="zh-CN"/>
              <a:t>0</a:t>
            </a:r>
            <a:r>
              <a:rPr lang="zh-CN" altLang="en-US"/>
              <a:t>时，重复执行采样，实现有效梯度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460" y="371665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Token-level Policy Gradient Loss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721860"/>
            <a:ext cx="8877300" cy="16459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3850" y="4076700"/>
            <a:ext cx="846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较长回复中的词元（包含更多词元）对整体损失的贡献可能会不成比例地降低</a:t>
            </a:r>
            <a:endParaRPr lang="zh-CN" altLang="en-US"/>
          </a:p>
          <a:p>
            <a:r>
              <a:rPr lang="zh-CN" altLang="en-US"/>
              <a:t>具体实现是除以</a:t>
            </a:r>
            <a:r>
              <a:rPr lang="en-US" altLang="zh-CN"/>
              <a:t>token</a:t>
            </a:r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4B86E-B8F6-455D-92F5-B741683767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Bowei Pu</a:t>
            </a:r>
            <a:r>
              <a:rPr lang="en-US" altLang="zh-CN"/>
              <a:t>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51209-3603-471C-BDA4-EA3C299212CC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162877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Overlong Reward Shaping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973195"/>
            <a:ext cx="6763385" cy="2366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2132965"/>
            <a:ext cx="6339840" cy="12268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2480" y="3429000"/>
            <a:ext cx="697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</a:t>
            </a:r>
            <a:r>
              <a:rPr lang="en-US" altLang="zh-CN"/>
              <a:t> L cache </a:t>
            </a:r>
            <a:r>
              <a:rPr lang="zh-CN" altLang="en-US"/>
              <a:t>是一个超参，Overlong Filtering</a:t>
            </a:r>
            <a:r>
              <a:rPr lang="en-US" altLang="zh-CN"/>
              <a:t> </a:t>
            </a:r>
            <a:r>
              <a:rPr lang="zh-CN" altLang="en-US"/>
              <a:t>是重复生成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9705" y="476885"/>
            <a:ext cx="754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DAPO: An Open-Source LLM Reinforcement Learning System at Scale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NhMWRkMjAyNzNjZjhiODA1MWNmZmYyNjM2NTZiODAifQ=="/>
</p:tagLst>
</file>

<file path=ppt/theme/theme1.xml><?xml version="1.0" encoding="utf-8"?>
<a:theme xmlns:a="http://schemas.openxmlformats.org/drawingml/2006/main" name="1_1">
  <a:themeElements>
    <a:clrScheme name="中性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中性">
      <a:majorFont>
        <a:latin typeface="Arial"/>
        <a:ea typeface="黑体"/>
        <a:cs typeface=""/>
      </a:majorFont>
      <a:minorFont>
        <a:latin typeface="Palatino Linotype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noFill/>
        <a:ln w="25400">
          <a:solidFill>
            <a:schemeClr val="accent1"/>
          </a:solidFill>
          <a:tailEnd type="arrow"/>
        </a:ln>
      </a:spPr>
      <a:bodyPr/>
      <a:lstStyle/>
    </a:lnDef>
  </a:objectDefaults>
  <a:extraClrSchemeLst>
    <a:extraClrScheme>
      <a:clrScheme name="中性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3815</Words>
  <Application>WPS 演示</Application>
  <PresentationFormat>全屏显示(4:3)</PresentationFormat>
  <Paragraphs>261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Palatino Linotype</vt:lpstr>
      <vt:lpstr>仿宋</vt:lpstr>
      <vt:lpstr>黑体</vt:lpstr>
      <vt:lpstr>Calibri</vt:lpstr>
      <vt:lpstr>微软雅黑</vt:lpstr>
      <vt:lpstr>Arial Unicode MS</vt:lpstr>
      <vt:lpstr>Roboto</vt:lpstr>
      <vt:lpstr>Times New Roman</vt:lpstr>
      <vt:lpstr>SFMono-Regular</vt:lpstr>
      <vt:lpstr>Segoe Print</vt:lpstr>
      <vt:lpstr>1_1</vt:lpstr>
      <vt:lpstr>RL相关基础论文分享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刘传彬</dc:creator>
  <cp:keywords>Research</cp:keywords>
  <cp:lastModifiedBy>浦博威</cp:lastModifiedBy>
  <cp:revision>870</cp:revision>
  <dcterms:created xsi:type="dcterms:W3CDTF">2014-11-29T06:09:00Z</dcterms:created>
  <dcterms:modified xsi:type="dcterms:W3CDTF">2025-07-10T14:19:10Z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2DE3F282FB2D44CCB77B976035DCB6E3_13</vt:lpwstr>
  </property>
</Properties>
</file>