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81" autoAdjust="0"/>
  </p:normalViewPr>
  <p:slideViewPr>
    <p:cSldViewPr snapToGrid="0" snapToObjects="1">
      <p:cViewPr varScale="1">
        <p:scale>
          <a:sx n="78" d="100"/>
          <a:sy n="78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0425-F18B-1346-95C0-035DEE63C9CF}" type="datetimeFigureOut">
              <a:rPr lang="en-US" smtClean="0"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7427-1351-554F-8571-C79436E1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2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9557-AD25-1C4D-BC1A-5E52E036BE4A}" type="datetimeFigureOut">
              <a:rPr lang="en-US" smtClean="0"/>
              <a:t>7/9/12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7A7D6-0F53-7D4C-A227-648E83A4F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5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(7/9/12 16:00) -----</a:t>
            </a:r>
          </a:p>
          <a:p>
            <a:r>
              <a:rPr lang="en-US"/>
              <a:t>+ UPC Group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A7D6-0F53-7D4C-A227-648E83A4FB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0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(7/9/12 16:00) -----</a:t>
            </a:r>
          </a:p>
          <a:p>
            <a:r>
              <a:rPr lang="en-US"/>
              <a:t>- Python interp, + portable, ubiqu, interop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A7D6-0F53-7D4C-A227-648E83A4FB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(7/9/12 16:00) -----</a:t>
            </a:r>
          </a:p>
          <a:p>
            <a:r>
              <a:rPr lang="en-US"/>
              <a:t>hard to write shared mem programs. </a:t>
            </a:r>
          </a:p>
          <a:p>
            <a:r>
              <a:rPr lang="en-US"/>
              <a:t>propose how to address problems.</a:t>
            </a:r>
          </a:p>
          <a:p>
            <a:r>
              <a:rPr lang="en-US"/>
              <a:t>mention explicit locatily</a:t>
            </a:r>
          </a:p>
          <a:p>
            <a:r>
              <a:rPr lang="en-US"/>
              <a:t>build objects that manage locality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A7D6-0F53-7D4C-A227-648E83A4FB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1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(7/9/12 16:00) -----</a:t>
            </a:r>
          </a:p>
          <a:p>
            <a:r>
              <a:rPr lang="en-US"/>
              <a:t>format bottom</a:t>
            </a:r>
          </a:p>
          <a:p>
            <a:r>
              <a:rPr lang="en-US"/>
              <a:t>pygas example in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A7D6-0F53-7D4C-A227-648E83A4FB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(7/9/12 16:00) -----</a:t>
            </a:r>
          </a:p>
          <a:p>
            <a:r>
              <a:rPr lang="en-US"/>
              <a:t>"Caller computes"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A7D6-0F53-7D4C-A227-648E83A4FB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(7/9/12 16:00) -----</a:t>
            </a:r>
          </a:p>
          <a:p>
            <a:r>
              <a:rPr lang="en-US"/>
              <a:t>share progress loop with language runtime</a:t>
            </a:r>
          </a:p>
          <a:p>
            <a:r>
              <a:rPr lang="en-US"/>
              <a:t>fix semantic mismatch between python and lll </a:t>
            </a:r>
          </a:p>
          <a:p>
            <a:r>
              <a:rPr lang="en-US"/>
              <a:t>--registration system--</a:t>
            </a:r>
          </a:p>
          <a:p>
            <a:r>
              <a:rPr lang="en-US"/>
              <a:t>unified task queue (useful in phalanx)</a:t>
            </a:r>
          </a:p>
          <a:p>
            <a:r>
              <a:rPr lang="en-US"/>
              <a:t>wire protocols for dynamically typed objects</a:t>
            </a:r>
          </a:p>
          <a:p>
            <a:r>
              <a:rPr lang="en-US"/>
              <a:t>explain protocol use. copy, deep copy, rmi, etc.</a:t>
            </a:r>
          </a:p>
          <a:p>
            <a:r>
              <a:rPr lang="en-US"/>
              <a:t>----- Meeting Notes (7/10/12 11:31) -----</a:t>
            </a:r>
          </a:p>
          <a:p>
            <a:r>
              <a:rPr lang="en-US"/>
              <a:t>common with chapel too</a:t>
            </a:r>
          </a:p>
          <a:p>
            <a:r>
              <a:rPr lang="en-US"/>
              <a:t>open collab (comm) runtime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A7D6-0F53-7D4C-A227-648E83A4FB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8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(7/9/12 16:00) -----</a:t>
            </a:r>
          </a:p>
          <a:p>
            <a:r>
              <a:rPr lang="en-US"/>
              <a:t>show, and say what parts of my work will reduce each</a:t>
            </a:r>
          </a:p>
          <a:p>
            <a:r>
              <a:rPr lang="en-US"/>
              <a:t>memoryview serialization optimizations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7A7D6-0F53-7D4C-A227-648E83A4FB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2547-F456-0C44-9B2C-6CCAB0E97D5C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40F95-263E-894A-BC6A-2CFDBCE92EEB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6F15-C70F-9145-BFA0-F6193BD13405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506-8C0E-6C49-BBEA-EC57C56FFE67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40D-DE61-8F49-B543-EA4997D00FE1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CA49-4B47-774E-8EE2-804B046558DB}" type="datetime1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D494-D5F6-EE4C-9732-456143ACABDB}" type="datetime1">
              <a:rPr lang="en-US" smtClean="0"/>
              <a:t>7/9/12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8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9615-C8B1-9444-9310-1FFFD59265BC}" type="datetime1">
              <a:rPr lang="en-US" smtClean="0"/>
              <a:t>7/9/12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9BF4-0C27-8740-A5AE-12130691368A}" type="datetime1">
              <a:rPr lang="en-US" smtClean="0"/>
              <a:t>7/9/12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0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6E3C-9BE2-DA46-B563-6D5891B137FE}" type="datetime1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A3CB-2957-FA41-BF49-ECC2612485F6}" type="datetime1">
              <a:rPr lang="en-US" smtClean="0"/>
              <a:t>7/9/12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2C01-D2BF-7049-9027-A551555182EB}" type="datetime1">
              <a:rPr lang="en-US" smtClean="0"/>
              <a:t>7/9/12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6E38-FF6B-054D-A861-BDBCF75F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bdriscoll/pyga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PGAS for High-Level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Michael Driscoll, </a:t>
            </a:r>
            <a:r>
              <a:rPr lang="en-US" dirty="0" err="1" smtClean="0"/>
              <a:t>Yili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r>
              <a:rPr lang="en-US" dirty="0" smtClean="0"/>
              <a:t>, Amir </a:t>
            </a:r>
            <a:r>
              <a:rPr lang="en-US" dirty="0" err="1" smtClean="0"/>
              <a:t>Kamil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Kamil</a:t>
            </a:r>
            <a:r>
              <a:rPr lang="en-US" dirty="0" smtClean="0"/>
              <a:t>, Kathy </a:t>
            </a:r>
            <a:r>
              <a:rPr lang="en-US" dirty="0" err="1" smtClean="0"/>
              <a:t>Yelick</a:t>
            </a:r>
            <a:r>
              <a:rPr lang="en-US" dirty="0" smtClean="0"/>
              <a:t>,</a:t>
            </a:r>
          </a:p>
          <a:p>
            <a:r>
              <a:rPr lang="en-US" dirty="0" smtClean="0"/>
              <a:t>and the UPC Group</a:t>
            </a:r>
          </a:p>
          <a:p>
            <a:endParaRPr lang="en-US" dirty="0"/>
          </a:p>
          <a:p>
            <a:pPr marL="0" lvl="1"/>
            <a:r>
              <a:rPr lang="en-US" dirty="0" smtClean="0">
                <a:hlinkClick r:id="rId3"/>
              </a:rPr>
              <a:t>https://github.com/mbdriscoll/pygas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reakdow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-1126082" y="235345"/>
            <a:ext cx="10953599" cy="602405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umpy_vs_cblas_3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34" r="-13834"/>
          <a:stretch>
            <a:fillRect/>
          </a:stretch>
        </p:blipFill>
        <p:spPr>
          <a:xfrm>
            <a:off x="-9443" y="1437033"/>
            <a:ext cx="9052560" cy="497855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vs. Python FFI vs. C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sgemm</a:t>
            </a:r>
            <a:r>
              <a:rPr lang="en-US" sz="2000" dirty="0" smtClean="0"/>
              <a:t>, 16 GHz peak, vendor BLAS)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2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Minimize </a:t>
            </a:r>
            <a:r>
              <a:rPr lang="en-US" b="1" dirty="0" smtClean="0"/>
              <a:t>time to solution</a:t>
            </a:r>
            <a:r>
              <a:rPr lang="en-US" dirty="0"/>
              <a:t> </a:t>
            </a:r>
            <a:r>
              <a:rPr lang="en-US" dirty="0" smtClean="0"/>
              <a:t>by:</a:t>
            </a:r>
            <a:endParaRPr lang="en-US" b="1" dirty="0" smtClean="0"/>
          </a:p>
          <a:p>
            <a:pPr lvl="1"/>
            <a:r>
              <a:rPr lang="en-US" dirty="0" smtClean="0"/>
              <a:t>Maximizing productivity gains from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igh-level languages (HLLs)</a:t>
            </a:r>
          </a:p>
          <a:p>
            <a:pPr lvl="2"/>
            <a:r>
              <a:rPr lang="en-US" dirty="0" smtClean="0"/>
              <a:t>SPMD execution model</a:t>
            </a:r>
          </a:p>
          <a:p>
            <a:pPr lvl="2"/>
            <a:r>
              <a:rPr lang="en-US" dirty="0" smtClean="0"/>
              <a:t>PGAS memory model</a:t>
            </a:r>
          </a:p>
          <a:p>
            <a:pPr lvl="1"/>
            <a:r>
              <a:rPr lang="en-US" dirty="0" smtClean="0"/>
              <a:t>Maintaining reasonable performance relative to efficiency-oriented languages.</a:t>
            </a:r>
            <a:endParaRPr lang="en-US" dirty="0" smtClean="0"/>
          </a:p>
          <a:p>
            <a:pPr lvl="1"/>
            <a:r>
              <a:rPr lang="en-US" dirty="0" smtClean="0"/>
              <a:t>Maintain interoperability with existing tools like numerical, graph, plotting, and I/O packages.</a:t>
            </a:r>
          </a:p>
          <a:p>
            <a:pPr lvl="1"/>
            <a:r>
              <a:rPr lang="en-US" dirty="0" smtClean="0"/>
              <a:t>Avoiding modification of HLL interpreters for maximum portability.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PyGAS</a:t>
            </a:r>
            <a:r>
              <a:rPr lang="en-US" dirty="0" smtClean="0"/>
              <a:t> -- 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31" y="1600200"/>
            <a:ext cx="861211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Popular in scientific community.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Powerful scientific libraries: </a:t>
            </a:r>
            <a:r>
              <a:rPr lang="en-US" sz="2800" dirty="0" err="1" smtClean="0">
                <a:solidFill>
                  <a:srgbClr val="008000"/>
                </a:solidFill>
              </a:rPr>
              <a:t>SciPy</a:t>
            </a:r>
            <a:r>
              <a:rPr lang="en-US" sz="2800" dirty="0" smtClean="0">
                <a:solidFill>
                  <a:srgbClr val="008000"/>
                </a:solidFill>
              </a:rPr>
              <a:t>, </a:t>
            </a:r>
            <a:r>
              <a:rPr lang="en-US" sz="2800" dirty="0" err="1" smtClean="0">
                <a:solidFill>
                  <a:srgbClr val="008000"/>
                </a:solidFill>
              </a:rPr>
              <a:t>NumPy</a:t>
            </a:r>
            <a:r>
              <a:rPr lang="en-US" sz="2800" dirty="0" smtClean="0">
                <a:solidFill>
                  <a:srgbClr val="008000"/>
                </a:solidFill>
              </a:rPr>
              <a:t>, </a:t>
            </a:r>
            <a:r>
              <a:rPr lang="en-US" sz="2800" dirty="0" err="1" smtClean="0">
                <a:solidFill>
                  <a:srgbClr val="008000"/>
                </a:solidFill>
              </a:rPr>
              <a:t>NetworkX</a:t>
            </a:r>
            <a:r>
              <a:rPr lang="en-US" sz="2800" dirty="0" smtClean="0">
                <a:solidFill>
                  <a:srgbClr val="008000"/>
                </a:solidFill>
              </a:rPr>
              <a:t>, Orange, </a:t>
            </a:r>
            <a:r>
              <a:rPr lang="en-US" sz="2800" dirty="0" err="1" smtClean="0">
                <a:solidFill>
                  <a:srgbClr val="008000"/>
                </a:solidFill>
              </a:rPr>
              <a:t>Matplotlib</a:t>
            </a:r>
            <a:r>
              <a:rPr lang="en-US" sz="28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Interactive (if desired).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Expressive syntax (esp. slicing n-dim arrays).</a:t>
            </a:r>
            <a:endParaRPr lang="en-US" sz="2800" dirty="0" smtClean="0">
              <a:solidFill>
                <a:srgbClr val="008000"/>
              </a:solidFill>
            </a:endParaRPr>
          </a:p>
          <a:p>
            <a:r>
              <a:rPr lang="en-US" sz="2800" dirty="0" smtClean="0">
                <a:solidFill>
                  <a:srgbClr val="008000"/>
                </a:solidFill>
              </a:rPr>
              <a:t>High-level data structures (sets, associative arrays, etc.)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10x-1000x slower than C.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Unless you’re using optimized libraries.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Difficult to write shared memory programs.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Global Interpreter Lock hinders multithreading.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Libraries can be multithreaded internally.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6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PyGAS</a:t>
            </a:r>
            <a:r>
              <a:rPr lang="en-US" dirty="0" smtClean="0"/>
              <a:t> – PGAS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04" y="1600200"/>
            <a:ext cx="830109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does PGAS mean in a Python context?</a:t>
            </a:r>
          </a:p>
          <a:p>
            <a:pPr lvl="1"/>
            <a:r>
              <a:rPr lang="en-US" dirty="0" smtClean="0"/>
              <a:t>Unlike previous PGAS languages, Python has</a:t>
            </a:r>
          </a:p>
          <a:p>
            <a:pPr lvl="2"/>
            <a:r>
              <a:rPr lang="en-US" dirty="0" smtClean="0"/>
              <a:t>no language-level notion of addresses.</a:t>
            </a:r>
          </a:p>
          <a:p>
            <a:pPr lvl="2"/>
            <a:r>
              <a:rPr lang="en-US" dirty="0" smtClean="0"/>
              <a:t>no type qualifiers (like “shared”).</a:t>
            </a:r>
          </a:p>
          <a:p>
            <a:pPr lvl="2"/>
            <a:r>
              <a:rPr lang="en-US" dirty="0" smtClean="0"/>
              <a:t>dynamic typing, specifically duck typing.</a:t>
            </a:r>
          </a:p>
          <a:p>
            <a:pPr lvl="1"/>
            <a:r>
              <a:rPr lang="en-US" dirty="0" smtClean="0"/>
              <a:t>Example. In the assignment:</a:t>
            </a:r>
          </a:p>
          <a:p>
            <a:pPr marL="457200" lvl="1" indent="0" algn="ctr">
              <a:buNone/>
            </a:pPr>
            <a:r>
              <a:rPr lang="en-US" sz="2400" dirty="0" smtClean="0">
                <a:latin typeface="Courier New"/>
                <a:cs typeface="Courier New"/>
              </a:rPr>
              <a:t>name = value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name</a:t>
            </a:r>
            <a:r>
              <a:rPr lang="en-US" dirty="0" smtClean="0"/>
              <a:t> is just an entry in an interpreter namespace.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value</a:t>
            </a:r>
            <a:r>
              <a:rPr lang="en-US" dirty="0" smtClean="0"/>
              <a:t> is a Python object (which defines its own type).</a:t>
            </a:r>
          </a:p>
          <a:p>
            <a:pPr lvl="2"/>
            <a:r>
              <a:rPr lang="en-US" dirty="0" smtClean="0"/>
              <a:t>It’s not always possible to intercept assignments to namespaces.</a:t>
            </a:r>
          </a:p>
          <a:p>
            <a:pPr lvl="1"/>
            <a:r>
              <a:rPr lang="en-US" dirty="0" smtClean="0"/>
              <a:t>We need a way to express shared types in Python.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3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Python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53" y="1600201"/>
            <a:ext cx="8485480" cy="30940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Idea: distribute “proxy” objects that act on original:</a:t>
            </a:r>
          </a:p>
          <a:p>
            <a:pPr lvl="1"/>
            <a:r>
              <a:rPr lang="en-US" dirty="0" smtClean="0"/>
              <a:t>Inspired by </a:t>
            </a:r>
            <a:r>
              <a:rPr lang="en-US" dirty="0" err="1" smtClean="0"/>
              <a:t>PyRO</a:t>
            </a:r>
            <a:r>
              <a:rPr lang="en-US" dirty="0" smtClean="0"/>
              <a:t> (Python Remote Objects).</a:t>
            </a:r>
          </a:p>
          <a:p>
            <a:pPr lvl="1"/>
            <a:r>
              <a:rPr lang="en-US" dirty="0" smtClean="0"/>
              <a:t>Intercept reads/writes and execute them on the original object.</a:t>
            </a:r>
          </a:p>
          <a:p>
            <a:pPr lvl="1"/>
            <a:r>
              <a:rPr lang="en-US" dirty="0" smtClean="0"/>
              <a:t>Like a shared pointer:</a:t>
            </a:r>
          </a:p>
          <a:p>
            <a:pPr marL="457200" lvl="1" indent="0" algn="ctr">
              <a:buNone/>
            </a:pPr>
            <a:r>
              <a:rPr lang="en-US" i="1" dirty="0" smtClean="0">
                <a:latin typeface="Courier New"/>
                <a:cs typeface="Courier New"/>
              </a:rPr>
              <a:t>(</a:t>
            </a:r>
            <a:r>
              <a:rPr lang="en-US" i="1" dirty="0" err="1" smtClean="0">
                <a:latin typeface="Courier New"/>
                <a:cs typeface="Courier New"/>
              </a:rPr>
              <a:t>owner_tid</a:t>
            </a:r>
            <a:r>
              <a:rPr lang="en-US" i="1" dirty="0" smtClean="0">
                <a:latin typeface="Courier New"/>
                <a:cs typeface="Courier New"/>
              </a:rPr>
              <a:t>, address, &lt;</a:t>
            </a:r>
            <a:r>
              <a:rPr lang="en-US" i="1" dirty="0" err="1" smtClean="0">
                <a:latin typeface="Courier New"/>
                <a:cs typeface="Courier New"/>
              </a:rPr>
              <a:t>intercept_logic</a:t>
            </a:r>
            <a:r>
              <a:rPr lang="en-US" i="1" dirty="0" smtClean="0">
                <a:latin typeface="Courier New"/>
                <a:cs typeface="Courier New"/>
              </a:rPr>
              <a:t>&gt;)</a:t>
            </a:r>
          </a:p>
          <a:p>
            <a:pPr marL="457200" lvl="1" indent="0" algn="ctr">
              <a:buNone/>
            </a:pPr>
            <a:endParaRPr lang="en-US" i="1" dirty="0" smtClean="0">
              <a:latin typeface="Courier New"/>
              <a:cs typeface="Courier New"/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075" y="4622523"/>
            <a:ext cx="8911863" cy="169333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# 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PyGAS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Proxy Example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c = share(1+2j, 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from_thread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=0) # 1. broadcast a proxy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c.real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= 3             # 2. remote write: 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c.setattr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(“real”, 3)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print 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c.imag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           # 3. remote read:  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c.getattr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(“</a:t>
            </a:r>
            <a:r>
              <a:rPr lang="en-US" dirty="0" err="1" smtClean="0">
                <a:solidFill>
                  <a:schemeClr val="tx1"/>
                </a:solidFill>
                <a:latin typeface="Courier New"/>
                <a:cs typeface="Courier New"/>
              </a:rPr>
              <a:t>imag</a:t>
            </a:r>
            <a:r>
              <a:rPr lang="en-US" dirty="0" smtClean="0">
                <a:solidFill>
                  <a:schemeClr val="tx1"/>
                </a:solidFill>
                <a:latin typeface="Courier New"/>
                <a:cs typeface="Courier New"/>
              </a:rPr>
              <a:t>”)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37" y="1600200"/>
            <a:ext cx="8588963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 remote object </a:t>
            </a:r>
            <a:r>
              <a:rPr lang="en-US" i="1" dirty="0" err="1" smtClean="0">
                <a:latin typeface="Courier New"/>
                <a:cs typeface="Courier New"/>
              </a:rPr>
              <a:t>ro</a:t>
            </a:r>
            <a:r>
              <a:rPr lang="en-US" dirty="0" smtClean="0"/>
              <a:t> and a call to a function </a:t>
            </a:r>
            <a:r>
              <a:rPr lang="en-US" dirty="0" smtClean="0">
                <a:latin typeface="Courier New"/>
                <a:cs typeface="Courier New"/>
              </a:rPr>
              <a:t>f</a:t>
            </a:r>
            <a:r>
              <a:rPr lang="en-US" dirty="0" smtClean="0"/>
              <a:t> on the current thread, where does </a:t>
            </a:r>
            <a:r>
              <a:rPr lang="en-US" dirty="0" smtClean="0">
                <a:latin typeface="Courier New"/>
                <a:cs typeface="Courier New"/>
              </a:rPr>
              <a:t>f</a:t>
            </a:r>
            <a:r>
              <a:rPr lang="en-US" dirty="0" smtClean="0"/>
              <a:t> execute?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/>
                <a:cs typeface="Courier New"/>
              </a:rPr>
              <a:t>ro.f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x,y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981933"/>
              </p:ext>
            </p:extLst>
          </p:nvPr>
        </p:nvGraphicFramePr>
        <p:xfrm>
          <a:off x="329256" y="3336390"/>
          <a:ext cx="8494890" cy="301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7445"/>
                <a:gridCol w="4247445"/>
              </a:tblGrid>
              <a:tr h="5032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Locally 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“Caller-computes”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Remotely –</a:t>
                      </a:r>
                      <a:r>
                        <a:rPr lang="en-US" baseline="0" dirty="0" smtClean="0"/>
                        <a:t> “Remote method invocation”</a:t>
                      </a:r>
                      <a:endParaRPr lang="en-US" dirty="0"/>
                    </a:p>
                  </a:txBody>
                  <a:tcPr/>
                </a:tc>
              </a:tr>
              <a:tr h="5032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+ Easier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to load-balance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More difficult to load-balance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032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 Less object-oriented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+ More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o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bject-oriented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5032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 Inhibits dynamic code generation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+ Supports dynamic code generation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5032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Mirrors</a:t>
                      </a:r>
                      <a:r>
                        <a:rPr lang="en-US" baseline="0" dirty="0" smtClean="0">
                          <a:solidFill>
                            <a:srgbClr val="3366FF"/>
                          </a:solidFill>
                        </a:rPr>
                        <a:t> UPC/Titanium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Mirrors</a:t>
                      </a:r>
                      <a:r>
                        <a:rPr lang="en-US" baseline="0" dirty="0" smtClean="0">
                          <a:solidFill>
                            <a:srgbClr val="3366FF"/>
                          </a:solidFill>
                        </a:rPr>
                        <a:t> parallel OO languages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50329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Efficient </a:t>
                      </a:r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if arguments are</a:t>
                      </a:r>
                      <a:r>
                        <a:rPr lang="en-US" baseline="0" dirty="0" smtClean="0">
                          <a:solidFill>
                            <a:srgbClr val="3366FF"/>
                          </a:solidFill>
                        </a:rPr>
                        <a:t> local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3366FF"/>
                          </a:solidFill>
                        </a:rPr>
                        <a:t>Efficient </a:t>
                      </a:r>
                      <a:r>
                        <a:rPr lang="en-US" baseline="0" dirty="0" smtClean="0">
                          <a:solidFill>
                            <a:srgbClr val="3366FF"/>
                          </a:solidFill>
                        </a:rPr>
                        <a:t>if arguments are on </a:t>
                      </a:r>
                      <a:r>
                        <a:rPr lang="en-US" i="1" baseline="0" dirty="0" smtClean="0">
                          <a:solidFill>
                            <a:srgbClr val="3366FF"/>
                          </a:solidFill>
                        </a:rPr>
                        <a:t>f</a:t>
                      </a:r>
                      <a:r>
                        <a:rPr lang="en-US" i="0" baseline="0" dirty="0" smtClean="0">
                          <a:solidFill>
                            <a:srgbClr val="3366FF"/>
                          </a:solidFill>
                        </a:rPr>
                        <a:t>’s thread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PyGAS</a:t>
            </a:r>
            <a:r>
              <a:rPr lang="en-US" dirty="0" smtClean="0"/>
              <a:t>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167" y="1600200"/>
            <a:ext cx="8527641" cy="475615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Built as Python module on </a:t>
            </a:r>
            <a:r>
              <a:rPr lang="en-US" sz="2800" dirty="0" err="1" smtClean="0"/>
              <a:t>GASNet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Benchmarked on NERSC’s Carver machine: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(IBM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iDataPlex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Infiniband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, 1 2.67GHz Nehalem node, 2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GASNet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threads)</a:t>
            </a:r>
          </a:p>
          <a:p>
            <a:pPr lvl="1"/>
            <a:r>
              <a:rPr lang="en-US" sz="2400" i="1" dirty="0" smtClean="0"/>
              <a:t>O</a:t>
            </a:r>
            <a:r>
              <a:rPr lang="en-US" sz="2400" dirty="0" smtClean="0"/>
              <a:t>(10) microsecond latency for synchronous remote reads.</a:t>
            </a:r>
          </a:p>
          <a:p>
            <a:pPr lvl="1"/>
            <a:r>
              <a:rPr lang="en-US" sz="2400" dirty="0" smtClean="0"/>
              <a:t>Compare to </a:t>
            </a:r>
            <a:r>
              <a:rPr lang="en-US" sz="2400" i="1" dirty="0" smtClean="0"/>
              <a:t>O</a:t>
            </a:r>
            <a:r>
              <a:rPr lang="en-US" sz="2400" dirty="0" smtClean="0"/>
              <a:t>(10) nanoseconds for equivalent UPC program.</a:t>
            </a:r>
          </a:p>
          <a:p>
            <a:pPr lvl="1"/>
            <a:r>
              <a:rPr lang="en-US" sz="2400" dirty="0" smtClean="0"/>
              <a:t>About 1000x greater latency than UPC.</a:t>
            </a:r>
          </a:p>
          <a:p>
            <a:pPr lvl="2"/>
            <a:r>
              <a:rPr lang="en-US" sz="2000" dirty="0" smtClean="0"/>
              <a:t>Missing optimization to avoid serialization of contiguous-in-memory Python objects (50% time).</a:t>
            </a:r>
          </a:p>
          <a:p>
            <a:pPr lvl="2"/>
            <a:r>
              <a:rPr lang="en-US" sz="2000" dirty="0" smtClean="0"/>
              <a:t>Could tune interpreter parameters to reduce </a:t>
            </a:r>
            <a:r>
              <a:rPr lang="en-US" sz="2000" dirty="0" err="1" smtClean="0"/>
              <a:t>async</a:t>
            </a:r>
            <a:r>
              <a:rPr lang="en-US" sz="2000" dirty="0" smtClean="0"/>
              <a:t> call delay. (10% time).</a:t>
            </a:r>
          </a:p>
          <a:p>
            <a:pPr lvl="2"/>
            <a:r>
              <a:rPr lang="en-US" sz="2000" dirty="0" smtClean="0"/>
              <a:t>Lots of room for improvement.</a:t>
            </a:r>
          </a:p>
          <a:p>
            <a:pPr lvl="1"/>
            <a:r>
              <a:rPr lang="en-US" sz="2400" dirty="0" smtClean="0"/>
              <a:t>Bandwidth performance numbers forthcoming.</a:t>
            </a:r>
          </a:p>
          <a:p>
            <a:pPr lvl="2"/>
            <a:endParaRPr lang="en-US" sz="20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HLL-</a:t>
            </a:r>
            <a:r>
              <a:rPr lang="en-US" dirty="0" err="1" smtClean="0"/>
              <a:t>GASNet</a:t>
            </a:r>
            <a:r>
              <a:rPr lang="en-US" dirty="0" smtClean="0"/>
              <a:t>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Build a common runtime layer on </a:t>
            </a:r>
            <a:r>
              <a:rPr lang="en-US" dirty="0" err="1" smtClean="0"/>
              <a:t>GASNet</a:t>
            </a:r>
            <a:r>
              <a:rPr lang="en-US" dirty="0" smtClean="0"/>
              <a:t> for PGAS implementations of HLLs. Might include:</a:t>
            </a:r>
          </a:p>
          <a:p>
            <a:r>
              <a:rPr lang="en-US" dirty="0" smtClean="0"/>
              <a:t>Wire protocol for remote object interactions, including copying, attribute retrieval, remote method invocation.</a:t>
            </a:r>
          </a:p>
          <a:p>
            <a:r>
              <a:rPr lang="en-US" dirty="0" smtClean="0"/>
              <a:t>Active message dispatching in HLL for rapid development of HLL runtimes. Can be “lowered” to C later for performance.</a:t>
            </a:r>
          </a:p>
          <a:p>
            <a:r>
              <a:rPr lang="en-US" dirty="0" smtClean="0"/>
              <a:t>Unified task queue for ensuring progress of “big lock” interpreters when blocked in </a:t>
            </a:r>
            <a:r>
              <a:rPr lang="en-US" dirty="0" err="1" smtClean="0"/>
              <a:t>GASNet</a:t>
            </a:r>
            <a:r>
              <a:rPr lang="en-US" dirty="0"/>
              <a:t> </a:t>
            </a:r>
            <a:r>
              <a:rPr lang="en-US" dirty="0" smtClean="0"/>
              <a:t>(also useful in Phalanx).</a:t>
            </a:r>
          </a:p>
          <a:p>
            <a:r>
              <a:rPr lang="en-US" dirty="0" smtClean="0"/>
              <a:t>Variable-length collectives.</a:t>
            </a:r>
          </a:p>
          <a:p>
            <a:r>
              <a:rPr lang="en-US" dirty="0" smtClean="0"/>
              <a:t>Support for HLL reduction and prefix operators.</a:t>
            </a:r>
          </a:p>
          <a:p>
            <a:r>
              <a:rPr lang="en-US" dirty="0" smtClean="0"/>
              <a:t>Distributed garbage collection.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UPC Review - 7/10/12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E38-FF6B-054D-A861-BDBCF75FDB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1099</Words>
  <Application>Microsoft Macintosh PowerPoint</Application>
  <PresentationFormat>On-screen Show (4:3)</PresentationFormat>
  <Paragraphs>147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PGAS for High-Level Languages</vt:lpstr>
      <vt:lpstr>Design Goals</vt:lpstr>
      <vt:lpstr>PyGAS -- Why Python?</vt:lpstr>
      <vt:lpstr>PyGAS – PGAS for Python</vt:lpstr>
      <vt:lpstr>Shared Python Objects</vt:lpstr>
      <vt:lpstr>Function Call Semantics</vt:lpstr>
      <vt:lpstr>PyGAS Prototype</vt:lpstr>
      <vt:lpstr>Common HLL-GASNet Layer</vt:lpstr>
      <vt:lpstr>Backup Slides</vt:lpstr>
      <vt:lpstr>PowerPoint Presentation</vt:lpstr>
      <vt:lpstr>Numpy vs. Python FFI vs. C (sgemm, 16 GHz peak, vendor BLAS)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PGAS for High-Level Languages</dc:title>
  <dc:creator>Michael Driscoll</dc:creator>
  <cp:lastModifiedBy>Michael Driscoll</cp:lastModifiedBy>
  <cp:revision>68</cp:revision>
  <dcterms:created xsi:type="dcterms:W3CDTF">2012-07-09T16:12:27Z</dcterms:created>
  <dcterms:modified xsi:type="dcterms:W3CDTF">2012-07-10T18:31:15Z</dcterms:modified>
</cp:coreProperties>
</file>