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51" r:id="rId6"/>
    <p:sldMasterId id="2147483686" r:id="rId7"/>
  </p:sldMasterIdLst>
  <p:notesMasterIdLst>
    <p:notesMasterId r:id="rId28"/>
  </p:notesMasterIdLst>
  <p:handoutMasterIdLst>
    <p:handoutMasterId r:id="rId29"/>
  </p:handoutMasterIdLst>
  <p:sldIdLst>
    <p:sldId id="284" r:id="rId8"/>
    <p:sldId id="291" r:id="rId9"/>
    <p:sldId id="293" r:id="rId10"/>
    <p:sldId id="294" r:id="rId11"/>
    <p:sldId id="295" r:id="rId12"/>
    <p:sldId id="296" r:id="rId13"/>
    <p:sldId id="308" r:id="rId14"/>
    <p:sldId id="297" r:id="rId15"/>
    <p:sldId id="300" r:id="rId16"/>
    <p:sldId id="304" r:id="rId17"/>
    <p:sldId id="301" r:id="rId18"/>
    <p:sldId id="306" r:id="rId19"/>
    <p:sldId id="309" r:id="rId20"/>
    <p:sldId id="305" r:id="rId21"/>
    <p:sldId id="298" r:id="rId22"/>
    <p:sldId id="302" r:id="rId23"/>
    <p:sldId id="303" r:id="rId24"/>
    <p:sldId id="299" r:id="rId25"/>
    <p:sldId id="292" r:id="rId26"/>
    <p:sldId id="307" r:id="rId27"/>
  </p:sldIdLst>
  <p:sldSz cx="9144000" cy="6858000" type="screen4x3"/>
  <p:notesSz cx="6805613" cy="99393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1">
          <p15:clr>
            <a:srgbClr val="A4A3A4"/>
          </p15:clr>
        </p15:guide>
        <p15:guide id="2" pos="177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4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41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40000"/>
    <a:srgbClr val="FFFF99"/>
    <a:srgbClr val="FF0066"/>
    <a:srgbClr val="FFCC00"/>
    <a:srgbClr val="00FF00"/>
    <a:srgbClr val="9966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484" autoAdjust="0"/>
  </p:normalViewPr>
  <p:slideViewPr>
    <p:cSldViewPr snapToGrid="0">
      <p:cViewPr varScale="1">
        <p:scale>
          <a:sx n="86" d="100"/>
          <a:sy n="86" d="100"/>
        </p:scale>
        <p:origin x="1358" y="48"/>
      </p:cViewPr>
      <p:guideLst>
        <p:guide orient="horz" pos="2861"/>
        <p:guide pos="177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notesViewPr>
    <p:cSldViewPr snapToGrid="0">
      <p:cViewPr>
        <p:scale>
          <a:sx n="75" d="100"/>
          <a:sy n="75" d="100"/>
        </p:scale>
        <p:origin x="-714" y="-78"/>
      </p:cViewPr>
      <p:guideLst>
        <p:guide orient="horz" pos="3074"/>
        <p:guide pos="353"/>
        <p:guide pos="4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defTabSz="918584"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772" y="0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 defTabSz="918584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404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defTabSz="918584">
              <a:defRPr sz="1200"/>
            </a:lvl1pPr>
          </a:lstStyle>
          <a:p>
            <a:r>
              <a:rPr lang="fr-FR"/>
              <a:t>Télécommunications I &amp; II - Introduction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772" y="9443404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 defTabSz="918584">
              <a:defRPr sz="1200"/>
            </a:lvl1pPr>
          </a:lstStyle>
          <a:p>
            <a:fld id="{A258AAB2-C622-45B1-ADFF-FCC986B62F9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02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defTabSz="918584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772" y="0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 defTabSz="918584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638" y="339725"/>
            <a:ext cx="6365875" cy="477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521" y="5421891"/>
            <a:ext cx="4990571" cy="377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5545" y="9443404"/>
            <a:ext cx="2871962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defTabSz="918584">
              <a:defRPr sz="1200"/>
            </a:lvl1pPr>
          </a:lstStyle>
          <a:p>
            <a:r>
              <a:rPr lang="fr-FR"/>
              <a:t>Télécommunications I &amp; II - Introduction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772" y="9443404"/>
            <a:ext cx="2949841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 defTabSz="918584">
              <a:defRPr sz="1200"/>
            </a:lvl1pPr>
          </a:lstStyle>
          <a:p>
            <a:fld id="{8D1E2334-C003-47E8-AAFC-C8B20480AD9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6056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7538" y="527050"/>
            <a:ext cx="5559425" cy="4168775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54" y="4720907"/>
            <a:ext cx="5448305" cy="447294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8F6DA2B-4326-4208-BD5E-7A0E51BE444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8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0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04F77-6CD6-4CE7-8BAB-165C8335A5D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8034A-E5CB-41AA-963F-BBCE836EEEE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DBD76-C068-4A44-8978-2A319E17FF8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CE2AC-D0A8-4656-9C57-AD2B6760B2C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28BF2-4359-4030-B276-D87DB2F4549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AA322-7808-479F-AFBC-F5D355D5B76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AF343-50B6-40CC-9017-AD57AC6652A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E0877-7F05-4BDF-ABCD-7F9A8FE3787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D7A1F-3AE1-4D1D-95CB-441C8F39AAD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1165C-D002-4995-9FFB-ED27934D31E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B2EAE-F724-46E4-AB65-251E65DB468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F7C46-1918-4A92-980D-B3D287EE936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71580-4B0F-495D-95A2-67C00B89EC6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E9787-C8E9-48DE-B50B-59DC194D161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E7C4A-A661-4A5F-9432-9483220BF4D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058988"/>
            <a:ext cx="6407150" cy="1470025"/>
          </a:xfrm>
        </p:spPr>
        <p:txBody>
          <a:bodyPr/>
          <a:lstStyle>
            <a:lvl1pPr algn="r">
              <a:defRPr>
                <a:solidFill>
                  <a:srgbClr val="3A70DC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14763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68313" y="6470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45791" dir="2021404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5BD1F9-802E-4E01-B260-69691994D5C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7765EC-F494-4CCC-8CE0-369D178820E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BFCF2-4F85-40C5-9429-5EB03983DDF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D96013-4B6D-45D1-8AAC-40B82BB4F6F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0D797-72FF-4BCA-86B0-3C90996F90D4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C8EAE3-9AAA-4D11-BE97-9D12D9478F8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6CF80-E846-41B1-83FD-3BE404CBD7C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585471-DD52-4455-8576-2DB8A2A936D4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74C6BB-2342-4831-8533-C8EDC5899E5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C96F0F-F16C-4593-8766-2938CFB4F23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61FD3-889A-411E-A2ED-924F025C24F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68313" y="1539875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222250" y="64706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BC933B-635F-45CE-A748-AF232FCAD84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40075" y="6288088"/>
            <a:ext cx="5192713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5700713"/>
            <a:ext cx="1666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 descr="sciences_microscope_large.jpg"/>
          <p:cNvPicPr>
            <a:picLocks noChangeAspect="1"/>
          </p:cNvPicPr>
          <p:nvPr/>
        </p:nvPicPr>
        <p:blipFill>
          <a:blip r:embed="rId4" cstate="print">
            <a:lum bright="14000"/>
          </a:blip>
          <a:srcRect/>
          <a:stretch>
            <a:fillRect/>
          </a:stretch>
        </p:blipFill>
        <p:spPr bwMode="auto">
          <a:xfrm>
            <a:off x="2274888" y="511175"/>
            <a:ext cx="6735762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47900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Faculté de Médecine et Pharmacie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5907088"/>
            <a:ext cx="1778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Faculté Polytechnique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Image 9" descr="banner_houd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6685" y="419100"/>
            <a:ext cx="6730374" cy="177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 descr="psych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5210175"/>
            <a:ext cx="96361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 descr="passage_long.jpg"/>
          <p:cNvPicPr>
            <a:picLocks noChangeAspect="1"/>
          </p:cNvPicPr>
          <p:nvPr/>
        </p:nvPicPr>
        <p:blipFill>
          <a:blip r:embed="rId4" cstate="print">
            <a:lum bright="6000"/>
          </a:blip>
          <a:srcRect r="22034"/>
          <a:stretch>
            <a:fillRect/>
          </a:stretch>
        </p:blipFill>
        <p:spPr bwMode="auto">
          <a:xfrm>
            <a:off x="2270125" y="523875"/>
            <a:ext cx="67405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47900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Faculté de Psychologie </a:t>
            </a:r>
            <a:b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et des Sciences de l’Education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materia_nova_large2.jpg"/>
          <p:cNvPicPr>
            <a:picLocks noChangeAspect="1"/>
          </p:cNvPicPr>
          <p:nvPr/>
        </p:nvPicPr>
        <p:blipFill>
          <a:blip r:embed="rId2" cstate="print">
            <a:lum bright="12000"/>
          </a:blip>
          <a:srcRect l="15833" b="15833"/>
          <a:stretch>
            <a:fillRect/>
          </a:stretch>
        </p:blipFill>
        <p:spPr bwMode="auto">
          <a:xfrm>
            <a:off x="2305050" y="514350"/>
            <a:ext cx="670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Faculté des Sciences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Image 12" descr="science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963" y="5557838"/>
            <a:ext cx="12525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 descr="eii_classe_large2.jpg"/>
          <p:cNvPicPr>
            <a:picLocks noChangeAspect="1"/>
          </p:cNvPicPr>
          <p:nvPr/>
        </p:nvPicPr>
        <p:blipFill>
          <a:blip r:embed="rId3" cstate="print">
            <a:lum bright="8000"/>
          </a:blip>
          <a:srcRect/>
          <a:stretch>
            <a:fillRect/>
          </a:stretch>
        </p:blipFill>
        <p:spPr bwMode="auto">
          <a:xfrm>
            <a:off x="2276475" y="512763"/>
            <a:ext cx="672465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2257425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Faculté de Traduction </a:t>
            </a:r>
            <a:b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			    et d’Interprétation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138" y="5734050"/>
            <a:ext cx="828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62EF-1EBF-4C91-88AF-4613CD67E8C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 descr="waroc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5534025"/>
            <a:ext cx="1193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 descr="warocque_etudiants_large.jpg"/>
          <p:cNvPicPr>
            <a:picLocks noChangeAspect="1"/>
          </p:cNvPicPr>
          <p:nvPr/>
        </p:nvPicPr>
        <p:blipFill>
          <a:blip r:embed="rId4" cstate="print">
            <a:lum bright="8000"/>
          </a:blip>
          <a:srcRect/>
          <a:stretch>
            <a:fillRect/>
          </a:stretch>
        </p:blipFill>
        <p:spPr bwMode="auto">
          <a:xfrm>
            <a:off x="2295525" y="506413"/>
            <a:ext cx="670560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Faculté Warocqué</a:t>
            </a:r>
          </a:p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d’Economie et de Gestion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 descr="sciences du lang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13" y="5457825"/>
            <a:ext cx="15890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 descr="phonétique_analyse_large.jpg"/>
          <p:cNvPicPr>
            <a:picLocks noChangeAspect="1"/>
          </p:cNvPicPr>
          <p:nvPr/>
        </p:nvPicPr>
        <p:blipFill>
          <a:blip r:embed="rId4" cstate="print">
            <a:lum bright="14000"/>
          </a:blip>
          <a:srcRect/>
          <a:stretch>
            <a:fillRect/>
          </a:stretch>
        </p:blipFill>
        <p:spPr bwMode="auto">
          <a:xfrm>
            <a:off x="2295525" y="515938"/>
            <a:ext cx="67056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Institut des Sciences du Langage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5503863"/>
            <a:ext cx="962025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 descr="sciences_etudiants_large.jpg"/>
          <p:cNvPicPr>
            <a:picLocks noChangeAspect="1"/>
          </p:cNvPicPr>
          <p:nvPr/>
        </p:nvPicPr>
        <p:blipFill>
          <a:blip r:embed="rId4" cstate="print">
            <a:lum bright="14000"/>
          </a:blip>
          <a:srcRect/>
          <a:stretch>
            <a:fillRect/>
          </a:stretch>
        </p:blipFill>
        <p:spPr bwMode="auto">
          <a:xfrm>
            <a:off x="2276475" y="519113"/>
            <a:ext cx="673417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Institut des Sciences Juridiques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/>
          <p:cNvPicPr>
            <a:picLocks noChangeAspect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2276475" y="508000"/>
            <a:ext cx="67437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8" descr="sh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5381625"/>
            <a:ext cx="10207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157162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Institut des Sciences </a:t>
            </a:r>
          </a:p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	Humaines et Sociales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 descr="archi_large4.jpg"/>
          <p:cNvPicPr>
            <a:picLocks noChangeAspect="1"/>
          </p:cNvPicPr>
          <p:nvPr/>
        </p:nvPicPr>
        <p:blipFill>
          <a:blip r:embed="rId3" cstate="print">
            <a:lum bright="14000"/>
          </a:blip>
          <a:srcRect/>
          <a:stretch>
            <a:fillRect/>
          </a:stretch>
        </p:blipFill>
        <p:spPr bwMode="auto">
          <a:xfrm>
            <a:off x="2286000" y="515938"/>
            <a:ext cx="672465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Institut Supérieur d’Architecture</a:t>
            </a: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7725" y="5657850"/>
            <a:ext cx="914400" cy="914400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60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fr-FR" sz="2800" kern="1200" noProof="0" dirty="0" smtClean="0">
                <a:solidFill>
                  <a:srgbClr val="80808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None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Times New Roman" pitchFamily="18" charset="0"/>
              <a:buChar char="−"/>
              <a:defRPr lang="fr-FR" sz="2400" kern="1200" noProof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9906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fr-FR" sz="2000" i="1" kern="1200" noProof="0" dirty="0">
                <a:solidFill>
                  <a:srgbClr val="80808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fr-FR" noProof="0" dirty="0"/>
              <a:t> Cliquez pour modifier les styles du texte du masque</a:t>
            </a:r>
          </a:p>
          <a:p>
            <a:pPr lvl="3"/>
            <a:r>
              <a:rPr lang="fr-FR" noProof="0" dirty="0"/>
              <a:t> Deuxième niveau</a:t>
            </a:r>
          </a:p>
          <a:p>
            <a:pPr lvl="4"/>
            <a:r>
              <a:rPr lang="fr-FR" noProof="0" dirty="0"/>
              <a:t> Troisième niveau</a:t>
            </a:r>
          </a:p>
          <a:p>
            <a:pPr lvl="4"/>
            <a:r>
              <a:rPr lang="fr-FR" noProof="0" dirty="0"/>
              <a:t> Quatrième niveau</a:t>
            </a:r>
          </a:p>
          <a:p>
            <a:pPr lvl="4"/>
            <a:r>
              <a:rPr lang="fr-FR" noProof="0" dirty="0"/>
              <a:t> 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5BD1F9-802E-4E01-B260-69691994D5C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0" y="285750"/>
            <a:ext cx="2028825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CEFC7784-EC6B-4C66-A8EA-2466E2253E1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Font typeface="Arial" pitchFamily="34" charset="0"/>
              <a:buChar char="•"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 dirty="0"/>
              <a:t> 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EFC7784-EC6B-4C66-A8EA-2466E2253E1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CEFC7784-EC6B-4C66-A8EA-2466E2253E1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C3BFCF2-4F85-40C5-9429-5EB03983DDF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D70D6-2C9D-4DAD-BA4B-9142CC4FB1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D96013-4B6D-45D1-8AAC-40B82BB4F6F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0D797-72FF-4BCA-86B0-3C90996F90D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C8EAE3-9AAA-4D11-BE97-9D12D9478F8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6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FC7784-EC6B-4C66-A8EA-2466E2253E1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FC7784-EC6B-4C66-A8EA-2466E2253E1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058988"/>
            <a:ext cx="6407150" cy="1470025"/>
          </a:xfrm>
        </p:spPr>
        <p:txBody>
          <a:bodyPr/>
          <a:lstStyle>
            <a:lvl1pPr algn="r">
              <a:defRPr>
                <a:solidFill>
                  <a:srgbClr val="3A70DC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14763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68313" y="6470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45791" dir="2021404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6522A-28F9-4629-A46D-15F325C2BE1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1A316-0D70-4F29-9565-C9EDED11D1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BBF61-BE64-4906-9990-8192ACE5A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34B8E-E437-4460-A414-975A878AD48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2C3722-CAA8-42E2-BACE-8DECEB9997A1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E4A041-FE61-4B66-9C72-4D0C98AEBE7E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2250" y="64706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fld id="{CEFC7784-EC6B-4C66-A8EA-2466E2253E14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0075" y="6288088"/>
            <a:ext cx="5192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0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1153B5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1153B5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1153B5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3" cstate="print"/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23" cstate="print"/>
          <a:srcRect l="269" t="20290" r="13968" b="25948"/>
          <a:stretch>
            <a:fillRect/>
          </a:stretch>
        </p:blipFill>
        <p:spPr bwMode="auto">
          <a:xfrm>
            <a:off x="0" y="6780213"/>
            <a:ext cx="9144000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5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512C3722-CAA8-42E2-BACE-8DECEB9997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fr-FR" sz="2800" kern="1200" dirty="0">
          <a:solidFill>
            <a:srgbClr val="808080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fr-FR" sz="2400" kern="1200" dirty="0">
          <a:solidFill>
            <a:schemeClr val="tx1"/>
          </a:solidFill>
          <a:latin typeface="Times New Roman" pitchFamily="18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fr-FR" sz="2000" i="1" kern="1200" dirty="0">
          <a:solidFill>
            <a:schemeClr val="tx1">
              <a:lumMod val="50000"/>
              <a:lumOff val="50000"/>
            </a:schemeClr>
          </a:solidFill>
          <a:latin typeface="Times New Roman" pitchFamily="18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fr-BE" sz="2000" kern="1200" dirty="0">
          <a:solidFill>
            <a:schemeClr val="tx1"/>
          </a:solidFill>
          <a:latin typeface="Times New Roman" pitchFamily="18" charset="0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fr-BE" kern="1200" dirty="0">
          <a:solidFill>
            <a:schemeClr val="tx1"/>
          </a:solidFill>
          <a:latin typeface="Times New Roman" pitchFamily="18" charset="0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cien.drescigh@umons.ac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686175"/>
            <a:ext cx="8982076" cy="637631"/>
          </a:xfrm>
        </p:spPr>
        <p:txBody>
          <a:bodyPr/>
          <a:lstStyle/>
          <a:p>
            <a:pPr algn="r"/>
            <a:r>
              <a:rPr lang="en-GB" sz="2800" dirty="0"/>
              <a:t>First Year Master’s Project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2129245" y="2370138"/>
            <a:ext cx="6881405" cy="1306512"/>
          </a:xfrm>
        </p:spPr>
        <p:txBody>
          <a:bodyPr/>
          <a:lstStyle/>
          <a:p>
            <a:pPr algn="r"/>
            <a:r>
              <a:rPr lang="en-GB" sz="3600" dirty="0"/>
              <a:t>Deep Reinforcement Learning for Competitive Multi-Agent Systems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181225" y="4810374"/>
            <a:ext cx="6781800" cy="457200"/>
          </a:xfrm>
        </p:spPr>
        <p:txBody>
          <a:bodyPr/>
          <a:lstStyle/>
          <a:p>
            <a:pPr algn="r"/>
            <a:r>
              <a:rPr lang="fr-BE" dirty="0">
                <a:hlinkClick r:id="rId3"/>
              </a:rPr>
              <a:t>Lucien.drescigh@student.umons.ac.be</a:t>
            </a:r>
            <a:r>
              <a:rPr lang="fr-BE" dirty="0"/>
              <a:t>   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F576BCC-5053-4C7B-963A-E110344C5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74" y="5267574"/>
            <a:ext cx="1514966" cy="15149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57E08902-076F-4CEF-8605-740A678D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Pellet </a:t>
            </a:r>
            <a:r>
              <a:rPr lang="fr-BE" dirty="0" err="1"/>
              <a:t>Eating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05575D-58D8-4900-A97C-24D068620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6013-4B6D-45D1-8AAC-40B82BB4F6F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274D20-A302-4D60-85C3-6C1BBD14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1417BC-D82C-4370-9EB3-2B65056F738C}"/>
              </a:ext>
            </a:extLst>
          </p:cNvPr>
          <p:cNvSpPr txBox="1"/>
          <p:nvPr/>
        </p:nvSpPr>
        <p:spPr>
          <a:xfrm>
            <a:off x="0" y="14080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Pellet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Eating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F72CB-1EF1-4261-BE51-DFCDE76E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« solo V2 »</a:t>
            </a:r>
          </a:p>
        </p:txBody>
      </p:sp>
    </p:spTree>
    <p:extLst>
      <p:ext uri="{BB962C8B-B14F-4D97-AF65-F5344CB8AC3E}">
        <p14:creationId xmlns:p14="http://schemas.microsoft.com/office/powerpoint/2010/main" val="7298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265537F-0326-4BCF-A6F5-7D13659E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96140"/>
            <a:ext cx="8020975" cy="4830023"/>
          </a:xfrm>
        </p:spPr>
        <p:txBody>
          <a:bodyPr/>
          <a:lstStyle/>
          <a:p>
            <a:r>
              <a:rPr lang="fr-BE" sz="2400" dirty="0"/>
              <a:t>Mass </a:t>
            </a:r>
            <a:r>
              <a:rPr lang="fr-BE" sz="2400" dirty="0" err="1"/>
              <a:t>Related</a:t>
            </a:r>
            <a:r>
              <a:rPr lang="fr-BE" sz="2400" dirty="0"/>
              <a:t> </a:t>
            </a:r>
            <a:r>
              <a:rPr lang="fr-BE" sz="2400" dirty="0" err="1"/>
              <a:t>Reward</a:t>
            </a:r>
            <a:r>
              <a:rPr lang="fr-BE" sz="2400" dirty="0"/>
              <a:t> System:</a:t>
            </a:r>
          </a:p>
          <a:p>
            <a:pPr>
              <a:buNone/>
            </a:pPr>
            <a:r>
              <a:rPr lang="fr-BE" sz="2400" dirty="0"/>
              <a:t> </a:t>
            </a:r>
            <a:r>
              <a:rPr lang="fr-BE" sz="2000" dirty="0" err="1"/>
              <a:t>Reward</a:t>
            </a:r>
            <a:r>
              <a:rPr lang="fr-BE" sz="2000" dirty="0"/>
              <a:t> = new mass – </a:t>
            </a:r>
            <a:r>
              <a:rPr lang="fr-BE" sz="2000" dirty="0" err="1"/>
              <a:t>previous</a:t>
            </a:r>
            <a:r>
              <a:rPr lang="fr-BE" sz="2000" dirty="0"/>
              <a:t> mass</a:t>
            </a:r>
            <a:endParaRPr lang="fr-BE" sz="2400" dirty="0"/>
          </a:p>
          <a:p>
            <a:endParaRPr lang="fr-BE" sz="20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CCD08ED-500A-4ED2-94EF-47CDF26F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Multi-Agent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FD63B-8CF1-4DF1-AE3F-5EB0E0436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1F9-802E-4E01-B260-69691994D5C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6B784-F100-42EB-BAB2-F1E97D5B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16F59D44-3883-4D93-B989-6A25EB18B561}"/>
              </a:ext>
            </a:extLst>
          </p:cNvPr>
          <p:cNvSpPr txBox="1">
            <a:spLocks/>
          </p:cNvSpPr>
          <p:nvPr/>
        </p:nvSpPr>
        <p:spPr bwMode="auto">
          <a:xfrm>
            <a:off x="4567839" y="1600199"/>
            <a:ext cx="43189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fr-FR" sz="2800" kern="1200" noProof="0" dirty="0" smtClean="0">
                <a:solidFill>
                  <a:srgbClr val="80808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4C4C"/>
              </a:buClr>
              <a:buFont typeface="Wingdings" pitchFamily="2" charset="2"/>
              <a:buNone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Times New Roman" pitchFamily="18" charset="0"/>
              <a:buChar char="−"/>
              <a:defRPr lang="fr-FR" sz="2400" kern="1200" noProof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9906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fr-FR" sz="2000" i="1" kern="1200" noProof="0" dirty="0">
                <a:solidFill>
                  <a:srgbClr val="80808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2DF4D4-4D06-4E72-BDA6-F81D0CE7C836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4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435DC3-8F28-4F83-A3EB-00FAAD89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10" y="2290439"/>
            <a:ext cx="5276458" cy="38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E47F55A-BF22-4CBA-876E-7D5BCFA4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Mass </a:t>
            </a:r>
            <a:r>
              <a:rPr lang="fr-BE" dirty="0" err="1"/>
              <a:t>Related</a:t>
            </a:r>
            <a:r>
              <a:rPr lang="fr-BE" dirty="0"/>
              <a:t> </a:t>
            </a:r>
            <a:r>
              <a:rPr lang="fr-BE" dirty="0" err="1"/>
              <a:t>Reward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5FE5DF-18AE-4E2A-86C6-216E9ACF9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FC08F-659D-4A27-96B3-8B81396A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6339B1-F3C0-4B21-89CC-96C696AF526E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4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97DBB92-31AF-4CE9-8D30-FC1506DA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«  4 </a:t>
            </a:r>
            <a:r>
              <a:rPr lang="fr-BE" dirty="0" err="1"/>
              <a:t>palyers</a:t>
            </a:r>
            <a:r>
              <a:rPr lang="fr-BE" dirty="0"/>
              <a:t> mass </a:t>
            </a:r>
            <a:r>
              <a:rPr lang="fr-BE" dirty="0" err="1"/>
              <a:t>reward</a:t>
            </a:r>
            <a:r>
              <a:rPr lang="fr-BE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4625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36844FC-AE77-4633-ACA1-33F2F7B8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650"/>
            <a:ext cx="8229600" cy="4794513"/>
          </a:xfrm>
        </p:spPr>
        <p:txBody>
          <a:bodyPr/>
          <a:lstStyle/>
          <a:p>
            <a:r>
              <a:rPr lang="fr-BE" dirty="0"/>
              <a:t>Custom </a:t>
            </a:r>
            <a:r>
              <a:rPr lang="fr-BE" dirty="0" err="1"/>
              <a:t>Reward</a:t>
            </a:r>
            <a:r>
              <a:rPr lang="fr-BE" dirty="0"/>
              <a:t> System:</a:t>
            </a:r>
          </a:p>
          <a:p>
            <a:pPr>
              <a:buNone/>
            </a:pPr>
            <a:r>
              <a:rPr lang="fr-BE" sz="2400" dirty="0"/>
              <a:t> +1 if the agent </a:t>
            </a:r>
            <a:r>
              <a:rPr lang="fr-BE" sz="2400" dirty="0" err="1"/>
              <a:t>eats</a:t>
            </a:r>
            <a:r>
              <a:rPr lang="fr-BE" sz="2400" dirty="0"/>
              <a:t> an </a:t>
            </a:r>
            <a:r>
              <a:rPr lang="fr-BE" sz="2400" dirty="0" err="1"/>
              <a:t>opponent</a:t>
            </a:r>
            <a:r>
              <a:rPr lang="fr-BE" sz="2400" dirty="0"/>
              <a:t>;</a:t>
            </a:r>
          </a:p>
          <a:p>
            <a:pPr>
              <a:buNone/>
            </a:pPr>
            <a:r>
              <a:rPr lang="fr-BE" sz="2400" dirty="0"/>
              <a:t> +0,4 if the agent </a:t>
            </a:r>
            <a:r>
              <a:rPr lang="fr-BE" sz="2400" dirty="0" err="1"/>
              <a:t>eats</a:t>
            </a:r>
            <a:r>
              <a:rPr lang="fr-BE" sz="2400" dirty="0"/>
              <a:t> a pellet;</a:t>
            </a:r>
          </a:p>
          <a:p>
            <a:pPr>
              <a:buNone/>
            </a:pPr>
            <a:r>
              <a:rPr lang="fr-BE" sz="2400" dirty="0"/>
              <a:t> -0,5 if the agent </a:t>
            </a:r>
            <a:r>
              <a:rPr lang="fr-BE" sz="2400" dirty="0" err="1"/>
              <a:t>gets</a:t>
            </a:r>
            <a:r>
              <a:rPr lang="fr-BE" sz="2400" dirty="0"/>
              <a:t> </a:t>
            </a:r>
            <a:r>
              <a:rPr lang="fr-BE" sz="2400" dirty="0" err="1"/>
              <a:t>eaten</a:t>
            </a:r>
            <a:r>
              <a:rPr lang="fr-BE" sz="2400" dirty="0"/>
              <a:t>;</a:t>
            </a:r>
          </a:p>
          <a:p>
            <a:pPr>
              <a:buNone/>
            </a:pPr>
            <a:r>
              <a:rPr lang="fr-BE" sz="2400" dirty="0"/>
              <a:t> -0,01 </a:t>
            </a:r>
            <a:r>
              <a:rPr lang="fr-BE" sz="2400" dirty="0" err="1"/>
              <a:t>else</a:t>
            </a:r>
            <a:r>
              <a:rPr lang="fr-BE" sz="240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803D2A-A77E-4CF8-AF31-D4DF56B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Multi-Agent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F6608-A965-4775-92FA-F11B30D85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1F9-802E-4E01-B260-69691994D5C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473BB-1447-4911-9D70-A872EF87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967E13-48C0-4EF8-A042-15A2346C48E0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4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F1388F-805D-4927-B768-0F6888DF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78" y="2716567"/>
            <a:ext cx="4840638" cy="35189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05DAE0-B080-4E3A-8EF1-036E8F1E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78" y="2716567"/>
            <a:ext cx="4840638" cy="35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8F5942BB-C8B2-4BB5-BE54-394A43F9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Custom </a:t>
            </a:r>
            <a:r>
              <a:rPr lang="fr-BE" dirty="0" err="1"/>
              <a:t>Reward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9E0DD-466E-4332-880A-4FDC6076A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C3BFCF2-4F85-40C5-9429-5EB03983DDF3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845BA-1C99-404E-87C5-9BB3559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E19EFD-40C7-4C1D-B957-6E96406B329F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4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6800C-2917-4D4A-A623-8C76A648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« 4 </a:t>
            </a:r>
            <a:r>
              <a:rPr lang="fr-BE" dirty="0" err="1"/>
              <a:t>players</a:t>
            </a:r>
            <a:r>
              <a:rPr lang="fr-BE" dirty="0"/>
              <a:t> </a:t>
            </a:r>
            <a:r>
              <a:rPr lang="fr-BE" dirty="0" err="1"/>
              <a:t>grayscale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1705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8427AB-8490-4798-98CD-6B596F35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Curriculum Learning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C0C8A36-B69E-4B55-AA29-730C50A555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Use of the pellet-eating model as a training base</a:t>
            </a:r>
          </a:p>
          <a:p>
            <a:endParaRPr lang="en-US" dirty="0"/>
          </a:p>
          <a:p>
            <a:r>
              <a:rPr lang="en-US" dirty="0"/>
              <a:t>Starting value of </a:t>
            </a:r>
            <a:r>
              <a:rPr lang="el-GR" dirty="0"/>
              <a:t>ε</a:t>
            </a:r>
            <a:r>
              <a:rPr lang="en-US" dirty="0"/>
              <a:t> set to 0,5 to allow more exploitation</a:t>
            </a:r>
          </a:p>
          <a:p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9924E1-C824-49A0-81A0-165A90BF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19" y="2130641"/>
            <a:ext cx="4747304" cy="3234023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32F2AC-F266-4EDF-AEC7-E2472B9BB5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FC7784-EC6B-4C66-A8EA-2466E2253E14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37A712-A2EC-4DAE-831B-C88D5E944E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5E9C18-907F-4B25-9B2B-1945F2B7D3B4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Curriculum Learning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Agents vs Bots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182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5C1729-1DAB-4F55-BC36-AE0E4F73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/>
              <a:t>2 agents vs 2 bots, over 150 </a:t>
            </a:r>
            <a:r>
              <a:rPr lang="fr-BE" sz="2400" dirty="0" err="1"/>
              <a:t>episodes</a:t>
            </a:r>
            <a:r>
              <a:rPr lang="fr-BE" sz="2400" dirty="0"/>
              <a:t> of 1000 </a:t>
            </a:r>
            <a:r>
              <a:rPr lang="fr-BE" sz="2400" dirty="0" err="1"/>
              <a:t>steps</a:t>
            </a:r>
            <a:r>
              <a:rPr lang="fr-BE" sz="2400" dirty="0"/>
              <a:t> </a:t>
            </a:r>
            <a:r>
              <a:rPr lang="fr-BE" sz="2400" dirty="0" err="1"/>
              <a:t>each</a:t>
            </a:r>
            <a:endParaRPr lang="fr-BE" sz="24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5330E75-EFC4-4170-A6A9-70313EA6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Agents vs Bots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35AB3B-9C93-4306-8EE1-96FBD0A3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C7784-EC6B-4C66-A8EA-2466E2253E1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0E30EE-6F80-4F0D-8E3A-7B1A06ED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4C2324-4419-4302-93D3-1A853699DC2D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Agents vs Bots</a:t>
            </a:r>
            <a:endParaRPr lang="fr-BE" dirty="0">
              <a:solidFill>
                <a:srgbClr val="C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8EC43E-D6BF-4ED5-BB7B-B876328E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63" y="2791883"/>
            <a:ext cx="4185170" cy="28188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9C765D-109A-43ED-99F4-8D2E267C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" y="2813402"/>
            <a:ext cx="4185171" cy="2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8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75E9214-E809-4D7C-BCF3-DF7B3D95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Long Training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96B1-DCEE-4558-8CB7-4A930A21731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479A72-7EB9-468D-B95F-78BAB5D1B7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6C41A11-C216-40F4-AD61-217E72BB5E1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8046960" cy="4514850"/>
          </a:xfrm>
        </p:spPr>
        <p:txBody>
          <a:bodyPr/>
          <a:lstStyle/>
          <a:p>
            <a:r>
              <a:rPr lang="fr-BE" dirty="0"/>
              <a:t>The model </a:t>
            </a:r>
            <a:r>
              <a:rPr lang="fr-BE" dirty="0" err="1"/>
              <a:t>trained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curriculum </a:t>
            </a:r>
            <a:r>
              <a:rPr lang="fr-BE" dirty="0" err="1"/>
              <a:t>learning</a:t>
            </a:r>
            <a:r>
              <a:rPr lang="fr-BE" dirty="0"/>
              <a:t> </a:t>
            </a:r>
            <a:r>
              <a:rPr lang="fr-BE" dirty="0" err="1"/>
              <a:t>was</a:t>
            </a:r>
            <a:r>
              <a:rPr lang="fr-BE" dirty="0"/>
              <a:t> re-</a:t>
            </a:r>
            <a:r>
              <a:rPr lang="fr-BE" dirty="0" err="1"/>
              <a:t>used</a:t>
            </a:r>
            <a:r>
              <a:rPr lang="fr-BE" dirty="0"/>
              <a:t> as a basis for a training of 3000 </a:t>
            </a:r>
            <a:r>
              <a:rPr lang="fr-BE" dirty="0" err="1"/>
              <a:t>episodes</a:t>
            </a:r>
            <a:r>
              <a:rPr lang="fr-BE" dirty="0"/>
              <a:t>, of 1500 </a:t>
            </a:r>
            <a:r>
              <a:rPr lang="fr-BE" dirty="0" err="1"/>
              <a:t>steps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6E0CE3-4E32-4705-8795-CA30A1E1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9678"/>
            <a:ext cx="3981634" cy="26817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59E8B4-7418-414A-B1D5-FC4464A53932}"/>
              </a:ext>
            </a:extLst>
          </p:cNvPr>
          <p:cNvSpPr txBox="1"/>
          <p:nvPr/>
        </p:nvSpPr>
        <p:spPr>
          <a:xfrm>
            <a:off x="54931" y="0"/>
            <a:ext cx="9025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4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A92B40-5290-47CB-8D9F-24D1E903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8" y="2989677"/>
            <a:ext cx="3909987" cy="26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89054C7-0C22-4FC4-8149-9ABDF134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81158"/>
          </a:xfrm>
        </p:spPr>
        <p:txBody>
          <a:bodyPr/>
          <a:lstStyle/>
          <a:p>
            <a:r>
              <a:rPr lang="fr-BE" dirty="0" err="1"/>
              <a:t>Deep</a:t>
            </a:r>
            <a:r>
              <a:rPr lang="fr-BE" dirty="0"/>
              <a:t> Q-</a:t>
            </a:r>
            <a:r>
              <a:rPr lang="fr-BE" dirty="0" err="1"/>
              <a:t>learning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implemented</a:t>
            </a:r>
            <a:r>
              <a:rPr lang="fr-BE" dirty="0"/>
              <a:t> in a </a:t>
            </a:r>
            <a:r>
              <a:rPr lang="fr-BE" dirty="0" err="1"/>
              <a:t>discretised</a:t>
            </a:r>
            <a:r>
              <a:rPr lang="fr-BE" dirty="0"/>
              <a:t> Agar.io </a:t>
            </a:r>
            <a:r>
              <a:rPr lang="fr-BE" dirty="0" err="1"/>
              <a:t>environment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reward</a:t>
            </a:r>
            <a:r>
              <a:rPr lang="fr-BE" dirty="0"/>
              <a:t> system </a:t>
            </a:r>
            <a:r>
              <a:rPr lang="fr-BE" dirty="0" err="1"/>
              <a:t>linked</a:t>
            </a:r>
            <a:r>
              <a:rPr lang="fr-BE" dirty="0"/>
              <a:t> to the mass </a:t>
            </a:r>
            <a:r>
              <a:rPr lang="fr-BE" dirty="0" err="1"/>
              <a:t>appears</a:t>
            </a:r>
            <a:r>
              <a:rPr lang="fr-BE" dirty="0"/>
              <a:t> ineffective. The RGB custom </a:t>
            </a:r>
            <a:r>
              <a:rPr lang="fr-BE" dirty="0" err="1"/>
              <a:t>reward</a:t>
            </a:r>
            <a:r>
              <a:rPr lang="fr-BE" dirty="0"/>
              <a:t> system </a:t>
            </a:r>
            <a:r>
              <a:rPr lang="fr-BE" dirty="0" err="1"/>
              <a:t>takes</a:t>
            </a:r>
            <a:r>
              <a:rPr lang="fr-BE" dirty="0"/>
              <a:t> </a:t>
            </a:r>
            <a:r>
              <a:rPr lang="fr-BE" dirty="0" err="1"/>
              <a:t>useless</a:t>
            </a:r>
            <a:r>
              <a:rPr lang="fr-BE" dirty="0"/>
              <a:t>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account</a:t>
            </a:r>
            <a:r>
              <a:rPr lang="fr-BE" dirty="0"/>
              <a:t>. The </a:t>
            </a:r>
            <a:r>
              <a:rPr lang="fr-BE" dirty="0" err="1"/>
              <a:t>Grayscale</a:t>
            </a:r>
            <a:r>
              <a:rPr lang="fr-BE" dirty="0"/>
              <a:t> custom </a:t>
            </a:r>
            <a:r>
              <a:rPr lang="fr-BE" dirty="0" err="1"/>
              <a:t>reward</a:t>
            </a:r>
            <a:r>
              <a:rPr lang="fr-BE" dirty="0"/>
              <a:t> system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successful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/>
              <a:t>As </a:t>
            </a:r>
            <a:r>
              <a:rPr lang="fr-BE" dirty="0" err="1"/>
              <a:t>expected</a:t>
            </a:r>
            <a:r>
              <a:rPr lang="fr-BE" dirty="0"/>
              <a:t>, curriculum </a:t>
            </a:r>
            <a:r>
              <a:rPr lang="fr-BE" dirty="0" err="1"/>
              <a:t>learning</a:t>
            </a:r>
            <a:r>
              <a:rPr lang="fr-BE" dirty="0"/>
              <a:t> </a:t>
            </a:r>
            <a:r>
              <a:rPr lang="fr-BE" dirty="0" err="1"/>
              <a:t>provides</a:t>
            </a:r>
            <a:r>
              <a:rPr lang="fr-BE" dirty="0"/>
              <a:t> </a:t>
            </a:r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faster</a:t>
            </a:r>
            <a:r>
              <a:rPr lang="fr-BE" dirty="0"/>
              <a:t>.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79168B5-9EAF-4348-BDE8-9AA4BFF7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C0A3B-154F-4D0F-8FD2-F62D4292D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C7784-EC6B-4C66-A8EA-2466E2253E1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D84DC7-A05B-4F27-976C-00EC2945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53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281259-D417-4175-BC59-BABDEC47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929"/>
            <a:ext cx="8229600" cy="974071"/>
          </a:xfrm>
        </p:spPr>
        <p:txBody>
          <a:bodyPr/>
          <a:lstStyle/>
          <a:p>
            <a:pPr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Guillaume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Lample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Devendra Singh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Chaplot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Playing FPS Games with Deep Reinforcement Learning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School of Computer Science, Carnegie Mellon University.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URL: </a:t>
            </a:r>
            <a:r>
              <a:rPr lang="fr-BE" sz="1800" b="0" i="0" u="none" strike="noStrike" baseline="0" dirty="0">
                <a:solidFill>
                  <a:srgbClr val="0000FF"/>
                </a:solidFill>
                <a:latin typeface="NimbusRomNo9L-Regu"/>
              </a:rPr>
              <a:t>https://arxiv.org/abs/1609.05521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B4F0F5-1DDD-4701-885D-AF970586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Bibliography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8FD69F-D21F-454C-8118-BCB2D1D9D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1F9-802E-4E01-B260-69691994D5C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489DF-C319-4238-B50F-3198F4D2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Deep Reinforcement Learning for Competitive Multi-Agent Systems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B097FA-5982-4E28-A016-089062C86E45}"/>
              </a:ext>
            </a:extLst>
          </p:cNvPr>
          <p:cNvSpPr txBox="1"/>
          <p:nvPr/>
        </p:nvSpPr>
        <p:spPr>
          <a:xfrm>
            <a:off x="457200" y="1613118"/>
            <a:ext cx="8047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Mnih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V. et al. “Playing Atari with Deep Reinforcement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Learning”. In: </a:t>
            </a:r>
            <a:r>
              <a:rPr lang="fr-BE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arXiv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 </a:t>
            </a:r>
            <a:r>
              <a:rPr lang="fr-BE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preprint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 arXiv:1312.5602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(2013). URL: </a:t>
            </a:r>
            <a:r>
              <a:rPr lang="fr-BE" sz="1800" b="0" i="0" u="none" strike="noStrike" baseline="0" dirty="0">
                <a:solidFill>
                  <a:srgbClr val="0000FF"/>
                </a:solidFill>
                <a:latin typeface="NimbusRomNo9L-Regu"/>
              </a:rPr>
              <a:t>https://www.cs.toronto.edu/vmnih/docs/dqn.pdf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5109BB-A648-440E-B5D2-97161423B22B}"/>
              </a:ext>
            </a:extLst>
          </p:cNvPr>
          <p:cNvSpPr txBox="1"/>
          <p:nvPr/>
        </p:nvSpPr>
        <p:spPr>
          <a:xfrm>
            <a:off x="457199" y="3429000"/>
            <a:ext cx="8047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V.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Mnih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 et al. “Human-level control through deep reinforcement learning”. In: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Ital"/>
              </a:rPr>
              <a:t>Nature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(518 2015), pp. 529–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533. </a:t>
            </a:r>
            <a:r>
              <a:rPr lang="fr-BE" b="0" i="0" u="none" strike="noStrike" baseline="0" dirty="0">
                <a:solidFill>
                  <a:srgbClr val="000000"/>
                </a:solidFill>
                <a:latin typeface="NimbusRomNo9L-Regu"/>
              </a:rPr>
              <a:t>URL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: </a:t>
            </a:r>
            <a:r>
              <a:rPr lang="fr-BE" sz="1600" b="0" i="0" u="none" strike="noStrike" baseline="0" dirty="0">
                <a:solidFill>
                  <a:srgbClr val="0000FF"/>
                </a:solidFill>
                <a:latin typeface="NimbusRomNo9L-Regu"/>
              </a:rPr>
              <a:t>https : / /web. </a:t>
            </a:r>
            <a:r>
              <a:rPr lang="fr-BE" sz="1600" b="0" i="0" u="none" strike="noStrike" baseline="0" dirty="0" err="1">
                <a:solidFill>
                  <a:srgbClr val="0000FF"/>
                </a:solidFill>
                <a:latin typeface="NimbusRomNo9L-Regu"/>
              </a:rPr>
              <a:t>stanford</a:t>
            </a:r>
            <a:r>
              <a:rPr lang="fr-BE" sz="1600" b="0" i="0" u="none" strike="noStrike" baseline="0" dirty="0">
                <a:solidFill>
                  <a:srgbClr val="0000FF"/>
                </a:solidFill>
                <a:latin typeface="NimbusRomNo9L-Regu"/>
              </a:rPr>
              <a:t> . </a:t>
            </a:r>
            <a:r>
              <a:rPr lang="fr-BE" sz="1600" b="0" i="0" u="none" strike="noStrike" baseline="0" dirty="0" err="1">
                <a:solidFill>
                  <a:srgbClr val="0000FF"/>
                </a:solidFill>
                <a:latin typeface="NimbusRomNo9L-Regu"/>
              </a:rPr>
              <a:t>edu</a:t>
            </a:r>
            <a:r>
              <a:rPr lang="fr-BE" sz="1600" b="0" i="0" u="none" strike="noStrike" baseline="0" dirty="0">
                <a:solidFill>
                  <a:srgbClr val="0000FF"/>
                </a:solidFill>
                <a:latin typeface="NimbusRomNo9L-Regu"/>
              </a:rPr>
              <a:t> / class / psych209 /</a:t>
            </a:r>
            <a:r>
              <a:rPr lang="fr-BE" sz="1600" b="0" i="0" u="none" strike="noStrike" baseline="0" dirty="0" err="1">
                <a:solidFill>
                  <a:srgbClr val="0000FF"/>
                </a:solidFill>
                <a:latin typeface="NimbusRomNo9L-Regu"/>
              </a:rPr>
              <a:t>Readings</a:t>
            </a:r>
            <a:r>
              <a:rPr lang="fr-BE" sz="1600" b="0" i="0" u="none" strike="noStrike" baseline="0" dirty="0">
                <a:solidFill>
                  <a:srgbClr val="0000FF"/>
                </a:solidFill>
                <a:latin typeface="NimbusRomNo9L-Regu"/>
              </a:rPr>
              <a:t> / MnihEtAlHassibis15NatureControlDeepRL.pdf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0E7A1C-B1CC-42F8-B698-18CF4649EF8E}"/>
              </a:ext>
            </a:extLst>
          </p:cNvPr>
          <p:cNvSpPr txBox="1"/>
          <p:nvPr/>
        </p:nvSpPr>
        <p:spPr>
          <a:xfrm>
            <a:off x="457197" y="4259997"/>
            <a:ext cx="8047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Stolt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Anso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 Nil et al.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Deep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Ital"/>
              </a:rPr>
              <a:t>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Reinforcement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Ital"/>
              </a:rPr>
              <a:t> Learning for Pellet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Eating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Ital"/>
              </a:rPr>
              <a:t> in Agar.io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. Bernoulli Institute,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Department</a:t>
            </a:r>
            <a:r>
              <a:rPr lang="fr-BE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of Artificial Intelligence, University of Groningen 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and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ITLearns.Online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, Utrecht, </a:t>
            </a:r>
            <a:r>
              <a:rPr lang="fr-BE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Netherlands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, 2019. </a:t>
            </a:r>
            <a:r>
              <a:rPr lang="fr-BE" b="0" i="0" u="none" strike="noStrike" baseline="0" dirty="0">
                <a:solidFill>
                  <a:srgbClr val="000000"/>
                </a:solidFill>
                <a:latin typeface="NimbusRomNo9L-Regu"/>
              </a:rPr>
              <a:t>URL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: </a:t>
            </a:r>
            <a:r>
              <a:rPr lang="fr-BE" sz="1600" b="0" i="0" u="none" strike="noStrike" baseline="0" dirty="0">
                <a:solidFill>
                  <a:srgbClr val="0000FF"/>
                </a:solidFill>
                <a:latin typeface="NimbusRomNo9L-Regu"/>
              </a:rPr>
              <a:t>https://www.ai.rug.nl/mwiering/GROUP/ARTICLES/RL AGARIO.pdf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7DCDA0-0239-45F7-8004-DFBE6B072149}"/>
              </a:ext>
            </a:extLst>
          </p:cNvPr>
          <p:cNvSpPr txBox="1"/>
          <p:nvPr/>
        </p:nvSpPr>
        <p:spPr>
          <a:xfrm>
            <a:off x="457197" y="5174665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Shanika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NimbusRomNo9L-Regu"/>
              </a:rPr>
              <a:t>Perera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Ital"/>
              </a:rPr>
              <a:t>An introduction to Reinforcement Learning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URL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NimbusRomNo9L-Regu"/>
              </a:rPr>
              <a:t>: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NimbusRomNo9L-Regu"/>
              </a:rPr>
              <a:t>https : / / </a:t>
            </a:r>
            <a:r>
              <a:rPr lang="en-US" sz="1600" b="0" i="0" u="none" strike="noStrike" baseline="0" dirty="0" err="1">
                <a:solidFill>
                  <a:srgbClr val="0000FF"/>
                </a:solidFill>
                <a:latin typeface="NimbusRomNo9L-Regu"/>
              </a:rPr>
              <a:t>towardsdatascience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NimbusRomNo9L-Regu"/>
              </a:rPr>
              <a:t> . com / an </a:t>
            </a:r>
            <a:r>
              <a:rPr lang="fr-BE" sz="1600" b="0" i="0" u="none" strike="noStrike" baseline="0" dirty="0">
                <a:solidFill>
                  <a:srgbClr val="0000FF"/>
                </a:solidFill>
                <a:latin typeface="NimbusRomNo9L-Regu"/>
              </a:rPr>
              <a:t>introduction-to-reinforcement-learning-1e7825c60bbe</a:t>
            </a:r>
            <a:r>
              <a:rPr lang="fr-BE" sz="16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7880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2513D92-0D20-4FB4-871C-69409AD0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Reinforcement</a:t>
            </a:r>
            <a:r>
              <a:rPr lang="fr-BE" dirty="0"/>
              <a:t> Learning</a:t>
            </a:r>
          </a:p>
          <a:p>
            <a:r>
              <a:rPr lang="fr-BE" dirty="0" err="1"/>
              <a:t>Deep</a:t>
            </a:r>
            <a:r>
              <a:rPr lang="fr-BE" dirty="0"/>
              <a:t> Q-</a:t>
            </a:r>
            <a:r>
              <a:rPr lang="fr-BE" dirty="0" err="1"/>
              <a:t>learning</a:t>
            </a:r>
            <a:endParaRPr lang="fr-BE" dirty="0"/>
          </a:p>
          <a:p>
            <a:r>
              <a:rPr lang="fr-BE" dirty="0"/>
              <a:t>Agar.io </a:t>
            </a:r>
            <a:r>
              <a:rPr lang="fr-BE" dirty="0" err="1"/>
              <a:t>game</a:t>
            </a:r>
            <a:endParaRPr lang="fr-BE" dirty="0"/>
          </a:p>
          <a:p>
            <a:r>
              <a:rPr lang="fr-BE" dirty="0" err="1"/>
              <a:t>Experimental</a:t>
            </a:r>
            <a:r>
              <a:rPr lang="fr-BE" dirty="0"/>
              <a:t> Setup &amp; </a:t>
            </a:r>
            <a:r>
              <a:rPr lang="fr-BE" dirty="0" err="1"/>
              <a:t>Results</a:t>
            </a:r>
            <a:endParaRPr lang="fr-BE" dirty="0"/>
          </a:p>
          <a:p>
            <a:pPr lvl="1"/>
            <a:r>
              <a:rPr lang="fr-BE" dirty="0"/>
              <a:t>Pellet </a:t>
            </a:r>
            <a:r>
              <a:rPr lang="fr-BE" dirty="0" err="1"/>
              <a:t>Eating</a:t>
            </a:r>
            <a:endParaRPr lang="fr-BE" dirty="0"/>
          </a:p>
          <a:p>
            <a:pPr lvl="1"/>
            <a:r>
              <a:rPr lang="fr-BE" dirty="0"/>
              <a:t>4 </a:t>
            </a:r>
            <a:r>
              <a:rPr lang="fr-BE" dirty="0" err="1"/>
              <a:t>players</a:t>
            </a:r>
            <a:endParaRPr lang="fr-BE" dirty="0"/>
          </a:p>
          <a:p>
            <a:pPr lvl="1"/>
            <a:r>
              <a:rPr lang="fr-BE" dirty="0"/>
              <a:t>Curriculum </a:t>
            </a:r>
            <a:r>
              <a:rPr lang="fr-BE" dirty="0" err="1"/>
              <a:t>learning</a:t>
            </a:r>
            <a:endParaRPr lang="fr-BE" dirty="0"/>
          </a:p>
          <a:p>
            <a:pPr lvl="1"/>
            <a:r>
              <a:rPr lang="fr-BE" dirty="0"/>
              <a:t>Agents vs bots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5B57678-9429-41F7-BBB5-8979B5F8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 of the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174A9-6ACE-4873-A78D-81B5B87C7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1F9-802E-4E01-B260-69691994D5C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135E9-5F08-4766-B073-F887F70C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Deep Reinforcement Learning for Competitive Multi-Agent 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146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90B8C63-5009-4C22-B2E5-C8C1A257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9AB511-5A89-4690-B330-03AA2D9803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1F9-802E-4E01-B260-69691994D5C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3FD49-F17A-4614-9AD0-FC6D7C39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Deep Reinforcement Learning for Competitive Multi-Agent Systems</a:t>
            </a:r>
            <a:endParaRPr lang="fr-F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Espace réservé du contenu 8" descr="Point d’interrogation gris foncé">
                <a:extLst>
                  <a:ext uri="{FF2B5EF4-FFF2-40B4-BE49-F238E27FC236}">
                    <a16:creationId xmlns:a16="http://schemas.microsoft.com/office/drawing/2014/main" id="{910ABDC2-FBFD-4BE9-B88B-CB5A9077592C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1899298"/>
                  </p:ext>
                </p:extLst>
              </p:nvPr>
            </p:nvGraphicFramePr>
            <p:xfrm>
              <a:off x="3448243" y="2041976"/>
              <a:ext cx="2247512" cy="36424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47512" cy="3642409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259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Espace réservé du contenu 8" descr="Point d’interrogation gris foncé">
                <a:extLst>
                  <a:ext uri="{FF2B5EF4-FFF2-40B4-BE49-F238E27FC236}">
                    <a16:creationId xmlns:a16="http://schemas.microsoft.com/office/drawing/2014/main" id="{910ABDC2-FBFD-4BE9-B88B-CB5A907759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243" y="2041976"/>
                <a:ext cx="2247512" cy="36424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1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734FA7-8DB0-48DC-BDAD-A04AA53E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334369"/>
            <a:ext cx="6267450" cy="1143000"/>
          </a:xfrm>
        </p:spPr>
        <p:txBody>
          <a:bodyPr wrap="square" anchor="ctr">
            <a:normAutofit/>
          </a:bodyPr>
          <a:lstStyle/>
          <a:p>
            <a:r>
              <a:rPr lang="fr-BE" dirty="0" err="1"/>
              <a:t>Reinforcement</a:t>
            </a:r>
            <a:r>
              <a:rPr lang="fr-BE" dirty="0"/>
              <a:t> Learning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B3A14E0-8A88-404E-AF9C-885FBD659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1" y="1335326"/>
            <a:ext cx="8748198" cy="3368056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89CE0DF-FA0B-471B-9B56-A8FF167E4E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2878" y="4703382"/>
            <a:ext cx="3478244" cy="52691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Reinforcement Learning Illustration [1]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6337F7-9F2A-4CC3-8CFA-7D830814CC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1BE8-14E0-4034-B306-3D7CE5315F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Deep Reinforcement Learning for Competitive Multi-Agent Systems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1EBAF4-A76F-446A-A02E-1126735902CA}"/>
              </a:ext>
            </a:extLst>
          </p:cNvPr>
          <p:cNvSpPr txBox="1"/>
          <p:nvPr/>
        </p:nvSpPr>
        <p:spPr>
          <a:xfrm>
            <a:off x="83047" y="6054865"/>
            <a:ext cx="8546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[1] Shanika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Perera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Ital"/>
              </a:rPr>
              <a:t>An introduction to Reinforcement Learning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URL: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NimbusRomNo9L-Regu"/>
              </a:rPr>
              <a:t>https:// towardsdatascience</a:t>
            </a:r>
            <a:r>
              <a:rPr lang="en-US" sz="1200" dirty="0">
                <a:solidFill>
                  <a:srgbClr val="0000FF"/>
                </a:solidFill>
                <a:latin typeface="NimbusRomNo9L-Regu"/>
              </a:rPr>
              <a:t>.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NimbusRomNo9L-Regu"/>
              </a:rPr>
              <a:t>com/an-</a:t>
            </a:r>
            <a:r>
              <a:rPr lang="fr-BE" sz="1200" b="0" i="0" u="none" strike="noStrike" baseline="0" dirty="0">
                <a:solidFill>
                  <a:srgbClr val="0000FF"/>
                </a:solidFill>
                <a:latin typeface="NimbusRomNo9L-Regu"/>
              </a:rPr>
              <a:t>introduction-to-reinforcement-learning-1e7825c60bbe</a:t>
            </a:r>
            <a:endParaRPr lang="fr-BE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782AB-D1CE-4074-B00C-17BDDE4F7A42}"/>
              </a:ext>
            </a:extLst>
          </p:cNvPr>
          <p:cNvSpPr txBox="1"/>
          <p:nvPr/>
        </p:nvSpPr>
        <p:spPr>
          <a:xfrm>
            <a:off x="197901" y="42409"/>
            <a:ext cx="8748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 err="1">
                <a:solidFill>
                  <a:srgbClr val="C00000"/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Learning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</a:p>
        </p:txBody>
      </p:sp>
    </p:spTree>
    <p:extLst>
      <p:ext uri="{BB962C8B-B14F-4D97-AF65-F5344CB8AC3E}">
        <p14:creationId xmlns:p14="http://schemas.microsoft.com/office/powerpoint/2010/main" val="8223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178465F-2374-42BD-BBB3-F9114151C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0" y="2067357"/>
            <a:ext cx="8618540" cy="2220557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184D04E-2F9C-4556-B036-38D79625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 err="1"/>
              <a:t>Deep</a:t>
            </a:r>
            <a:r>
              <a:rPr lang="fr-BE" dirty="0"/>
              <a:t> Q-Learning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716660-9284-4DB4-B918-E7B08279D8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8FD1A-48C5-46B5-A8DF-C4670AEA46D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Deep Reinforcement Learning for Competitive Multi-Agent Systems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939879-CB52-4638-808F-E324912D2E6B}"/>
              </a:ext>
            </a:extLst>
          </p:cNvPr>
          <p:cNvSpPr txBox="1"/>
          <p:nvPr/>
        </p:nvSpPr>
        <p:spPr>
          <a:xfrm>
            <a:off x="3022846" y="4287914"/>
            <a:ext cx="3098307" cy="42549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BE" sz="1800" dirty="0" err="1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Deep</a:t>
            </a:r>
            <a:r>
              <a:rPr lang="fr-BE" sz="18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Q-Learning Illustration [2]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11FB11-C79A-49DB-8E47-1332E976CB6B}"/>
              </a:ext>
            </a:extLst>
          </p:cNvPr>
          <p:cNvSpPr txBox="1"/>
          <p:nvPr/>
        </p:nvSpPr>
        <p:spPr>
          <a:xfrm>
            <a:off x="262730" y="5969664"/>
            <a:ext cx="7860338" cy="42549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l"/>
            <a:r>
              <a:rPr kumimoji="0" lang="fr-BE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[2]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Ankit Choudhary.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Ital"/>
              </a:rPr>
              <a:t>A Hands-On Introduction to Deep Q-Learning using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OpenAI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Ital"/>
              </a:rPr>
              <a:t> Gym in Python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URL: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NimbusRomNo9L-Regu"/>
              </a:rPr>
              <a:t>https:</a:t>
            </a:r>
            <a:r>
              <a:rPr lang="fr-BE" sz="1200" b="0" i="0" u="none" strike="noStrike" baseline="0" dirty="0">
                <a:solidFill>
                  <a:srgbClr val="0000FF"/>
                </a:solidFill>
                <a:latin typeface="NimbusRomNo9L-Regu"/>
              </a:rPr>
              <a:t>//www.analyticsvidhya.com/blog/2019/04/introductiondeep-q-learning-python/</a:t>
            </a:r>
            <a:r>
              <a:rPr lang="fr-BE" sz="12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kumimoji="0" lang="fr-BE" sz="12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834352-E6B6-49C2-915F-8CB8E69305E1}"/>
              </a:ext>
            </a:extLst>
          </p:cNvPr>
          <p:cNvSpPr txBox="1"/>
          <p:nvPr/>
        </p:nvSpPr>
        <p:spPr>
          <a:xfrm>
            <a:off x="-1" y="43264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rgbClr val="C00000"/>
                </a:solidFill>
                <a:latin typeface="+mj-lt"/>
              </a:rPr>
              <a:t>    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Deep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learning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</a:p>
        </p:txBody>
      </p:sp>
    </p:spTree>
    <p:extLst>
      <p:ext uri="{BB962C8B-B14F-4D97-AF65-F5344CB8AC3E}">
        <p14:creationId xmlns:p14="http://schemas.microsoft.com/office/powerpoint/2010/main" val="13566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A4446A-68AD-43DE-960E-8A4058A5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63267" cy="4525963"/>
          </a:xfrm>
        </p:spPr>
        <p:txBody>
          <a:bodyPr/>
          <a:lstStyle/>
          <a:p>
            <a:pPr>
              <a:buNone/>
            </a:pPr>
            <a:r>
              <a:rPr lang="fr-BE" sz="2400" u="sng" dirty="0"/>
              <a:t>Exploration / Exploitation</a:t>
            </a:r>
          </a:p>
          <a:p>
            <a:endParaRPr lang="fr-BE" sz="2400" dirty="0"/>
          </a:p>
          <a:p>
            <a:r>
              <a:rPr lang="el-GR" sz="2000" dirty="0"/>
              <a:t>ε</a:t>
            </a:r>
            <a:r>
              <a:rPr lang="fr-BE" sz="2000" dirty="0"/>
              <a:t>-</a:t>
            </a:r>
            <a:r>
              <a:rPr lang="fr-BE" sz="2000" dirty="0" err="1"/>
              <a:t>greedy</a:t>
            </a:r>
            <a:r>
              <a:rPr lang="fr-BE" sz="2000" dirty="0"/>
              <a:t> </a:t>
            </a:r>
            <a:r>
              <a:rPr lang="fr-BE" sz="2000" dirty="0" err="1"/>
              <a:t>algorithm</a:t>
            </a:r>
            <a:endParaRPr lang="fr-BE" sz="2000" dirty="0"/>
          </a:p>
          <a:p>
            <a:endParaRPr lang="fr-BE" sz="2000" dirty="0"/>
          </a:p>
          <a:p>
            <a:r>
              <a:rPr lang="el-GR" sz="2000" dirty="0"/>
              <a:t>ε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b="1" dirty="0"/>
              <a:t>set to 1</a:t>
            </a:r>
            <a:r>
              <a:rPr lang="fr-BE" sz="2000" dirty="0"/>
              <a:t> </a:t>
            </a:r>
            <a:r>
              <a:rPr lang="fr-BE" sz="2000" b="1" dirty="0"/>
              <a:t>at the </a:t>
            </a:r>
            <a:r>
              <a:rPr lang="fr-BE" sz="2000" b="1" dirty="0" err="1"/>
              <a:t>beginning</a:t>
            </a:r>
            <a:r>
              <a:rPr lang="fr-BE" sz="2000" b="1" dirty="0"/>
              <a:t> </a:t>
            </a:r>
            <a:r>
              <a:rPr lang="fr-BE" sz="2000" dirty="0"/>
              <a:t>(</a:t>
            </a:r>
            <a:r>
              <a:rPr lang="fr-BE" sz="2000" b="1" dirty="0"/>
              <a:t>pure exploration</a:t>
            </a:r>
            <a:r>
              <a:rPr lang="fr-BE" sz="2000" dirty="0"/>
              <a:t>) and </a:t>
            </a:r>
            <a:r>
              <a:rPr lang="fr-BE" sz="2000" dirty="0" err="1"/>
              <a:t>decreases</a:t>
            </a:r>
            <a:r>
              <a:rPr lang="fr-BE" sz="2000" dirty="0"/>
              <a:t> all </a:t>
            </a:r>
            <a:r>
              <a:rPr lang="fr-BE" sz="2000" dirty="0" err="1"/>
              <a:t>along</a:t>
            </a:r>
            <a:r>
              <a:rPr lang="fr-BE" sz="2000" dirty="0"/>
              <a:t> the training </a:t>
            </a:r>
            <a:r>
              <a:rPr lang="fr-BE" sz="2000" dirty="0" err="1"/>
              <a:t>towards</a:t>
            </a:r>
            <a:r>
              <a:rPr lang="fr-BE" sz="2000" dirty="0"/>
              <a:t> a value close to </a:t>
            </a:r>
            <a:r>
              <a:rPr lang="fr-BE" sz="2000" b="1" dirty="0"/>
              <a:t>0</a:t>
            </a:r>
            <a:r>
              <a:rPr lang="fr-BE" sz="2000" dirty="0"/>
              <a:t> (</a:t>
            </a:r>
            <a:r>
              <a:rPr lang="fr-BE" sz="2000" b="1" dirty="0"/>
              <a:t>pure exploitation</a:t>
            </a:r>
            <a:r>
              <a:rPr lang="fr-BE" sz="2000" dirty="0"/>
              <a:t>).</a:t>
            </a:r>
            <a:endParaRPr lang="fr-BE" sz="32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29AC81-B9A1-4F7C-96DE-D22640B7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Deep</a:t>
            </a:r>
            <a:r>
              <a:rPr lang="fr-BE" dirty="0"/>
              <a:t> Q-Learning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3A75DA-7196-4B7C-8AB6-1AB6E23F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1F9-802E-4E01-B260-69691994D5C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723793-E23D-4050-B3BF-27F44155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Deep Reinforcement Learning for Competitive Multi-Agent Systems</a:t>
            </a:r>
            <a:endParaRPr lang="fr-FR" dirty="0"/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F099D15A-5BF3-4C91-8C85-E0CD82B18AC6}"/>
              </a:ext>
            </a:extLst>
          </p:cNvPr>
          <p:cNvSpPr txBox="1">
            <a:spLocks/>
          </p:cNvSpPr>
          <p:nvPr/>
        </p:nvSpPr>
        <p:spPr bwMode="auto">
          <a:xfrm>
            <a:off x="4572000" y="1600200"/>
            <a:ext cx="38632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fr-FR" sz="2800" kern="1200" noProof="0" dirty="0" smtClean="0">
                <a:solidFill>
                  <a:srgbClr val="80808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4C4C"/>
              </a:buClr>
              <a:buFont typeface="Wingdings" pitchFamily="2" charset="2"/>
              <a:buNone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Times New Roman" pitchFamily="18" charset="0"/>
              <a:buChar char="−"/>
              <a:defRPr lang="fr-FR" sz="2400" kern="1200" noProof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9906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fr-FR" sz="2000" i="1" kern="1200" noProof="0" dirty="0">
                <a:solidFill>
                  <a:srgbClr val="80808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BE" sz="2400" u="sng" dirty="0" err="1"/>
              <a:t>Experience</a:t>
            </a:r>
            <a:r>
              <a:rPr lang="fr-BE" sz="2400" u="sng" dirty="0"/>
              <a:t> Replay</a:t>
            </a:r>
          </a:p>
          <a:p>
            <a:endParaRPr lang="fr-BE" sz="2000" dirty="0"/>
          </a:p>
          <a:p>
            <a:r>
              <a:rPr lang="fr-BE" sz="2000" dirty="0"/>
              <a:t>The memory stores </a:t>
            </a:r>
            <a:r>
              <a:rPr lang="fr-BE" sz="2000" b="1" dirty="0"/>
              <a:t>the</a:t>
            </a:r>
            <a:r>
              <a:rPr lang="fr-BE" sz="2000" dirty="0"/>
              <a:t> </a:t>
            </a:r>
            <a:r>
              <a:rPr lang="fr-BE" sz="2000" b="1" dirty="0"/>
              <a:t>state, the action, the </a:t>
            </a:r>
            <a:r>
              <a:rPr lang="fr-BE" sz="2000" b="1" dirty="0" err="1"/>
              <a:t>reward</a:t>
            </a:r>
            <a:r>
              <a:rPr lang="fr-BE" sz="2000" b="1" dirty="0"/>
              <a:t> and the </a:t>
            </a:r>
            <a:r>
              <a:rPr lang="fr-BE" sz="2000" b="1" dirty="0" err="1"/>
              <a:t>next</a:t>
            </a:r>
            <a:r>
              <a:rPr lang="fr-BE" sz="2000" b="1" dirty="0"/>
              <a:t> state.</a:t>
            </a:r>
          </a:p>
          <a:p>
            <a:endParaRPr lang="fr-BE" sz="2000" dirty="0"/>
          </a:p>
          <a:p>
            <a:r>
              <a:rPr lang="fr-BE" sz="2000" dirty="0"/>
              <a:t>At </a:t>
            </a:r>
            <a:r>
              <a:rPr lang="fr-BE" sz="2000" dirty="0" err="1"/>
              <a:t>each</a:t>
            </a:r>
            <a:r>
              <a:rPr lang="fr-BE" sz="2000" dirty="0"/>
              <a:t> training </a:t>
            </a:r>
            <a:r>
              <a:rPr lang="fr-BE" sz="2000" dirty="0" err="1"/>
              <a:t>step</a:t>
            </a:r>
            <a:r>
              <a:rPr lang="fr-BE" sz="2000" dirty="0"/>
              <a:t>, a batch of </a:t>
            </a:r>
            <a:r>
              <a:rPr lang="fr-BE" sz="2000" dirty="0" err="1"/>
              <a:t>random</a:t>
            </a:r>
            <a:r>
              <a:rPr lang="fr-BE" sz="2000" dirty="0"/>
              <a:t> </a:t>
            </a:r>
            <a:r>
              <a:rPr lang="fr-BE" sz="2000" dirty="0" err="1"/>
              <a:t>experiences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dirty="0" err="1"/>
              <a:t>sampled</a:t>
            </a:r>
            <a:r>
              <a:rPr lang="fr-BE" sz="2000" dirty="0"/>
              <a:t> to train the network.</a:t>
            </a:r>
          </a:p>
          <a:p>
            <a:endParaRPr lang="fr-BE" dirty="0"/>
          </a:p>
          <a:p>
            <a:pPr>
              <a:buNone/>
            </a:pPr>
            <a:endParaRPr lang="fr-BE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0819AE-271E-4445-B47D-AE5720CE03E8}"/>
              </a:ext>
            </a:extLst>
          </p:cNvPr>
          <p:cNvSpPr txBox="1"/>
          <p:nvPr/>
        </p:nvSpPr>
        <p:spPr>
          <a:xfrm>
            <a:off x="0" y="44858"/>
            <a:ext cx="9064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Deep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learning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419732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9923FD5-E942-4A2F-A0CE-25399C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Agar.io </a:t>
            </a:r>
            <a:r>
              <a:rPr lang="fr-BE" dirty="0" err="1"/>
              <a:t>game</a:t>
            </a:r>
            <a:endParaRPr lang="fr-BE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5DE9561F-31C5-4E4D-999C-9E5757BC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340528"/>
            <a:ext cx="4040188" cy="4785635"/>
          </a:xfrm>
        </p:spPr>
        <p:txBody>
          <a:bodyPr wrap="square" anchor="t">
            <a:normAutofit/>
          </a:bodyPr>
          <a:lstStyle/>
          <a:p>
            <a:r>
              <a:rPr lang="fr-BE" dirty="0"/>
              <a:t>Multiplayer Online </a:t>
            </a:r>
            <a:r>
              <a:rPr lang="fr-BE" dirty="0" err="1"/>
              <a:t>game</a:t>
            </a:r>
            <a:r>
              <a:rPr lang="fr-BE" dirty="0"/>
              <a:t>.</a:t>
            </a:r>
          </a:p>
          <a:p>
            <a:r>
              <a:rPr lang="fr-BE" dirty="0"/>
              <a:t>The </a:t>
            </a:r>
            <a:r>
              <a:rPr lang="fr-BE" dirty="0" err="1"/>
              <a:t>player</a:t>
            </a:r>
            <a:r>
              <a:rPr lang="fr-BE" dirty="0"/>
              <a:t> </a:t>
            </a:r>
            <a:r>
              <a:rPr lang="fr-BE" dirty="0" err="1"/>
              <a:t>controls</a:t>
            </a:r>
            <a:r>
              <a:rPr lang="fr-BE" dirty="0"/>
              <a:t> a </a:t>
            </a:r>
            <a:r>
              <a:rPr lang="fr-BE" dirty="0" err="1"/>
              <a:t>circular</a:t>
            </a:r>
            <a:r>
              <a:rPr lang="fr-BE" dirty="0"/>
              <a:t> </a:t>
            </a:r>
            <a:r>
              <a:rPr lang="fr-BE" dirty="0" err="1"/>
              <a:t>cell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/>
              <a:t>Goal: </a:t>
            </a:r>
            <a:r>
              <a:rPr lang="fr-BE" dirty="0" err="1"/>
              <a:t>grow</a:t>
            </a:r>
            <a:r>
              <a:rPr lang="fr-BE" dirty="0"/>
              <a:t> as big as possible by </a:t>
            </a:r>
            <a:r>
              <a:rPr lang="fr-BE" dirty="0" err="1"/>
              <a:t>eating</a:t>
            </a:r>
            <a:r>
              <a:rPr lang="fr-BE" dirty="0"/>
              <a:t> pellets or </a:t>
            </a:r>
            <a:r>
              <a:rPr lang="fr-BE" dirty="0" err="1"/>
              <a:t>opponents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/>
              <a:t>Small </a:t>
            </a:r>
            <a:r>
              <a:rPr lang="fr-BE" dirty="0" err="1"/>
              <a:t>loss</a:t>
            </a:r>
            <a:r>
              <a:rPr lang="fr-BE" dirty="0"/>
              <a:t> of mass </a:t>
            </a:r>
            <a:r>
              <a:rPr lang="fr-BE" dirty="0" err="1"/>
              <a:t>every</a:t>
            </a:r>
            <a:r>
              <a:rPr lang="fr-BE" dirty="0"/>
              <a:t> second.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B2BB7E-9DDB-4FB8-89EE-9DA6AC038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CA906-1EB0-47D8-84DD-3AF4AEF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Deep Reinforcement Learning for Competitive Multi-Agent Systems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3FDD41-57E5-424B-88B9-D2645347CAA2}"/>
              </a:ext>
            </a:extLst>
          </p:cNvPr>
          <p:cNvSpPr txBox="1"/>
          <p:nvPr/>
        </p:nvSpPr>
        <p:spPr>
          <a:xfrm>
            <a:off x="0" y="33013"/>
            <a:ext cx="89309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Agar.io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01DF8C-5A1F-483B-94AE-4B3F80B0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68" y="2228008"/>
            <a:ext cx="4602199" cy="30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8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20BF4-0BF6-4BCF-B5CD-A3C87F90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Experimental</a:t>
            </a:r>
            <a:r>
              <a:rPr lang="fr-BE" dirty="0"/>
              <a:t> Setup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4FAEE-FD0F-4EC0-8501-E31A8FCA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/>
          <a:p>
            <a:r>
              <a:rPr lang="fr-BE" u="sng" dirty="0"/>
              <a:t>Trainings</a:t>
            </a:r>
          </a:p>
          <a:p>
            <a:pPr marL="342900" indent="-342900">
              <a:buFontTx/>
              <a:buChar char="-"/>
            </a:pPr>
            <a:r>
              <a:rPr lang="fr-BE" dirty="0"/>
              <a:t>Pellet </a:t>
            </a:r>
            <a:r>
              <a:rPr lang="fr-BE" dirty="0" err="1"/>
              <a:t>Eating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/>
              <a:t>4 </a:t>
            </a:r>
            <a:r>
              <a:rPr lang="fr-BE" dirty="0" err="1"/>
              <a:t>Players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/>
              <a:t>Curriculum Learning</a:t>
            </a:r>
          </a:p>
          <a:p>
            <a:pPr marL="342900" indent="-342900">
              <a:buFontTx/>
              <a:buChar char="-"/>
            </a:pPr>
            <a:endParaRPr lang="fr-BE" dirty="0"/>
          </a:p>
          <a:p>
            <a:r>
              <a:rPr lang="fr-BE" u="sng" dirty="0"/>
              <a:t>State </a:t>
            </a:r>
            <a:r>
              <a:rPr lang="fr-BE" u="sng" dirty="0" err="1"/>
              <a:t>Representations</a:t>
            </a:r>
            <a:endParaRPr lang="fr-BE" u="sng" dirty="0"/>
          </a:p>
          <a:p>
            <a:pPr marL="342900" indent="-342900">
              <a:buFontTx/>
              <a:buChar char="-"/>
            </a:pPr>
            <a:r>
              <a:rPr lang="fr-BE" dirty="0"/>
              <a:t>RGB</a:t>
            </a:r>
          </a:p>
          <a:p>
            <a:pPr marL="342900" indent="-342900">
              <a:buFontTx/>
              <a:buChar char="-"/>
            </a:pPr>
            <a:r>
              <a:rPr lang="fr-BE" dirty="0" err="1"/>
              <a:t>Grayscale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72A8E6-EBBD-4290-B2C4-2BD29AC8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Neural network input: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46AF7-3654-45C7-8E0A-2BC8B5A70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6013-4B6D-45D1-8AAC-40B82BB4F6F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8E5BED-3C7D-4E07-8C10-F15F5518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Reinforcement Learning for Competitive Multi-Agent Systems</a:t>
            </a:r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261FC4E-31CF-4B75-B326-1DC0F52189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75" y="2292350"/>
            <a:ext cx="3896051" cy="3833813"/>
          </a:xfrm>
          <a:prstGeom prst="rect">
            <a:avLst/>
          </a:prstGeom>
          <a:noFill/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892E1F-14D3-4955-8A3A-6D949E1906EC}"/>
              </a:ext>
            </a:extLst>
          </p:cNvPr>
          <p:cNvSpPr txBox="1"/>
          <p:nvPr/>
        </p:nvSpPr>
        <p:spPr>
          <a:xfrm>
            <a:off x="0" y="44858"/>
            <a:ext cx="9054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Setup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379840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FCE5041-C373-497C-961B-8E2EC302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/>
              <a:t>4 actions possible: move </a:t>
            </a:r>
            <a:r>
              <a:rPr lang="fr-BE" sz="2400" dirty="0" err="1"/>
              <a:t>left</a:t>
            </a:r>
            <a:r>
              <a:rPr lang="fr-BE" sz="2400" dirty="0"/>
              <a:t>, right, up, down.</a:t>
            </a:r>
          </a:p>
          <a:p>
            <a:endParaRPr lang="fr-BE" sz="2400" dirty="0"/>
          </a:p>
          <a:p>
            <a:r>
              <a:rPr lang="fr-BE" sz="2400" dirty="0"/>
              <a:t>Replay buffer size: 30,000 (pellet </a:t>
            </a:r>
            <a:r>
              <a:rPr lang="fr-BE" sz="2400" dirty="0" err="1"/>
              <a:t>eating</a:t>
            </a:r>
            <a:r>
              <a:rPr lang="fr-BE" sz="2400" dirty="0"/>
              <a:t>) and 15,000 (4 </a:t>
            </a:r>
            <a:r>
              <a:rPr lang="fr-BE" sz="2400" dirty="0" err="1"/>
              <a:t>players</a:t>
            </a:r>
            <a:r>
              <a:rPr lang="fr-BE" sz="2400" dirty="0"/>
              <a:t>).</a:t>
            </a:r>
          </a:p>
          <a:p>
            <a:endParaRPr lang="fr-BE" sz="2400" dirty="0"/>
          </a:p>
          <a:p>
            <a:r>
              <a:rPr lang="fr-BE" sz="2400" dirty="0"/>
              <a:t>2500 </a:t>
            </a:r>
            <a:r>
              <a:rPr lang="fr-BE" sz="2400" dirty="0" err="1"/>
              <a:t>episodes</a:t>
            </a:r>
            <a:r>
              <a:rPr lang="fr-BE" sz="2400" dirty="0"/>
              <a:t> of 1000 </a:t>
            </a:r>
            <a:r>
              <a:rPr lang="fr-BE" sz="2400" dirty="0" err="1"/>
              <a:t>steps</a:t>
            </a:r>
            <a:r>
              <a:rPr lang="fr-BE" sz="2400" dirty="0"/>
              <a:t> </a:t>
            </a:r>
            <a:r>
              <a:rPr lang="fr-BE" sz="2400" dirty="0" err="1"/>
              <a:t>each</a:t>
            </a:r>
            <a:r>
              <a:rPr lang="fr-BE" sz="2400" dirty="0"/>
              <a:t>.</a:t>
            </a:r>
          </a:p>
          <a:p>
            <a:endParaRPr lang="fr-BE" sz="2400" dirty="0"/>
          </a:p>
          <a:p>
            <a:r>
              <a:rPr lang="fr-BE" sz="2400" dirty="0" err="1"/>
              <a:t>Environment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reset at the </a:t>
            </a:r>
            <a:r>
              <a:rPr lang="fr-BE" sz="2400" dirty="0" err="1"/>
              <a:t>beginning</a:t>
            </a:r>
            <a:r>
              <a:rPr lang="fr-BE" sz="2400" dirty="0"/>
              <a:t> of </a:t>
            </a:r>
            <a:r>
              <a:rPr lang="fr-BE" sz="2400" dirty="0" err="1"/>
              <a:t>every</a:t>
            </a:r>
            <a:r>
              <a:rPr lang="fr-BE" sz="2400" dirty="0"/>
              <a:t> </a:t>
            </a:r>
            <a:r>
              <a:rPr lang="fr-BE" sz="2400" dirty="0" err="1"/>
              <a:t>episode</a:t>
            </a:r>
            <a:r>
              <a:rPr lang="fr-BE" sz="2400" dirty="0"/>
              <a:t>.</a:t>
            </a:r>
          </a:p>
          <a:p>
            <a:endParaRPr lang="fr-BE" sz="2400" dirty="0"/>
          </a:p>
          <a:p>
            <a:r>
              <a:rPr lang="el-GR" sz="2400" dirty="0"/>
              <a:t>ε</a:t>
            </a:r>
            <a:r>
              <a:rPr lang="fr-BE" sz="2400" dirty="0"/>
              <a:t> starts at 1 and </a:t>
            </a:r>
            <a:r>
              <a:rPr lang="fr-BE" sz="2400" dirty="0" err="1"/>
              <a:t>decreases</a:t>
            </a:r>
            <a:r>
              <a:rPr lang="fr-BE" sz="2400" dirty="0"/>
              <a:t> by a factor of 0,999 </a:t>
            </a:r>
            <a:r>
              <a:rPr lang="fr-BE" sz="2400" dirty="0" err="1"/>
              <a:t>every</a:t>
            </a:r>
            <a:r>
              <a:rPr lang="fr-BE" sz="2400" dirty="0"/>
              <a:t> </a:t>
            </a:r>
            <a:r>
              <a:rPr lang="fr-BE" sz="2400" dirty="0" err="1"/>
              <a:t>episode</a:t>
            </a:r>
            <a:r>
              <a:rPr lang="fr-BE" sz="240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1EE6ABE-A435-42E7-AB93-968CA60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 err="1"/>
              <a:t>Experimental</a:t>
            </a:r>
            <a:r>
              <a:rPr lang="fr-BE" dirty="0"/>
              <a:t> Setup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BE9E3-3A67-41B3-953C-FF51F312D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93C48-71F8-41F0-95D0-76CD8899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563539-EAEA-430A-819A-9648FA4FE518}"/>
              </a:ext>
            </a:extLst>
          </p:cNvPr>
          <p:cNvSpPr txBox="1"/>
          <p:nvPr/>
        </p:nvSpPr>
        <p:spPr>
          <a:xfrm>
            <a:off x="0" y="44858"/>
            <a:ext cx="9054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Setup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Pellet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Eating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2139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1723DF7-BE09-4524-8911-C1EC8BD1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Pellet </a:t>
            </a:r>
            <a:r>
              <a:rPr lang="fr-BE" dirty="0" err="1"/>
              <a:t>Eating</a:t>
            </a:r>
            <a:endParaRPr lang="fr-BE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AD98A5A-190F-4A46-AA1B-612BDDB2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16A7CB-0133-4EFC-A8CC-3AF653B2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" y="2485749"/>
            <a:ext cx="4491833" cy="3025348"/>
          </a:xfrm>
          <a:prstGeom prst="rect">
            <a:avLst/>
          </a:prstGeo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B76E5E2-5A93-44D0-8CBF-01FA55D2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2AE43A-4384-4411-88DE-877A88039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wrap="square" anchor="t">
            <a:normAutofit/>
          </a:bodyPr>
          <a:lstStyle/>
          <a:p>
            <a:r>
              <a:rPr lang="fr-BE" dirty="0"/>
              <a:t>350x350 pixels </a:t>
            </a:r>
            <a:r>
              <a:rPr lang="fr-BE" dirty="0" err="1"/>
              <a:t>grid</a:t>
            </a:r>
            <a:endParaRPr lang="fr-BE" dirty="0"/>
          </a:p>
          <a:p>
            <a:r>
              <a:rPr lang="fr-BE" dirty="0"/>
              <a:t>150 Pellets</a:t>
            </a:r>
          </a:p>
          <a:p>
            <a:endParaRPr lang="fr-BE" dirty="0"/>
          </a:p>
          <a:p>
            <a:r>
              <a:rPr lang="fr-BE" dirty="0" err="1"/>
              <a:t>Reward</a:t>
            </a:r>
            <a:r>
              <a:rPr lang="fr-BE" dirty="0"/>
              <a:t> system: </a:t>
            </a:r>
          </a:p>
          <a:p>
            <a:r>
              <a:rPr lang="fr-BE" dirty="0"/>
              <a:t>+1 if the </a:t>
            </a:r>
            <a:r>
              <a:rPr lang="fr-BE" dirty="0" err="1"/>
              <a:t>player</a:t>
            </a:r>
            <a:r>
              <a:rPr lang="fr-BE" dirty="0"/>
              <a:t> </a:t>
            </a:r>
            <a:r>
              <a:rPr lang="fr-BE" dirty="0" err="1"/>
              <a:t>eats</a:t>
            </a:r>
            <a:r>
              <a:rPr lang="fr-BE" dirty="0"/>
              <a:t> a pellet;</a:t>
            </a:r>
          </a:p>
          <a:p>
            <a:pPr>
              <a:buNone/>
            </a:pPr>
            <a:r>
              <a:rPr lang="fr-BE" dirty="0"/>
              <a:t> -0,01 </a:t>
            </a:r>
            <a:r>
              <a:rPr lang="fr-BE" dirty="0" err="1"/>
              <a:t>else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578F4-6678-437A-9109-9404F561E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9650" y="6580188"/>
            <a:ext cx="514350" cy="2778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5BD1F9-802E-4E01-B260-69691994D5C7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214A2-F7DA-4DE4-874D-F59D46BA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8850" y="6581775"/>
            <a:ext cx="6400800" cy="2762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Deep Reinforcement Learning for Competitive Multi-Agent Systems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1437B4-F173-497E-BF5D-FD3A7FA828A5}"/>
              </a:ext>
            </a:extLst>
          </p:cNvPr>
          <p:cNvSpPr txBox="1"/>
          <p:nvPr/>
        </p:nvSpPr>
        <p:spPr>
          <a:xfrm>
            <a:off x="-74612" y="18663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Reinforcement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Learning |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Deep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Q-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learning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Agar.io |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Experimental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Setup | 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Pellet </a:t>
            </a:r>
            <a:r>
              <a:rPr lang="fr-BE" sz="1200" dirty="0" err="1">
                <a:solidFill>
                  <a:srgbClr val="C00000"/>
                </a:solidFill>
                <a:latin typeface="+mj-lt"/>
              </a:rPr>
              <a:t>Eating</a:t>
            </a:r>
            <a:r>
              <a:rPr lang="fr-BE" sz="1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4 </a:t>
            </a:r>
            <a:r>
              <a:rPr lang="fr-BE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Players</a:t>
            </a:r>
            <a:r>
              <a:rPr lang="fr-BE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| Curriculum Learning | Agents vs Bots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1228271709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ception personnalisée">
  <a:themeElements>
    <a:clrScheme name="1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5_2006_STelecom_Ampli_CA">
  <a:themeElements>
    <a:clrScheme name="2005_2006_STelecom_Ampli_C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_2006_STelecom_Ampli_C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5_2006_STelecom_Ampli_C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2006_STelecom_Ampli_C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2006_STelecom_Ampli_C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2006_STelecom_Ampli_C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2006_STelecom_Ampli_C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2006_STelecom_Ampli_C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2006_STelecom_Ampli_C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2006_STelecom_Ampli_C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2006_STelecom_Ampli_C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2006_STelecom_Ampli_C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2006_STelecom_Ampli_C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2006_STelecom_Ampli_C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SWSN_Introduction_v3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9E0D9C0E50CB42B8AF51854D1AC557" ma:contentTypeVersion="8" ma:contentTypeDescription="Crée un document." ma:contentTypeScope="" ma:versionID="f259b936bba3372b9718e9da32268140">
  <xsd:schema xmlns:xsd="http://www.w3.org/2001/XMLSchema" xmlns:xs="http://www.w3.org/2001/XMLSchema" xmlns:p="http://schemas.microsoft.com/office/2006/metadata/properties" xmlns:ns2="3f08ebd8-4c02-416a-8f9f-a7deeea40121" targetNamespace="http://schemas.microsoft.com/office/2006/metadata/properties" ma:root="true" ma:fieldsID="f855f266e7152af43d584aa11d9ae4e6" ns2:_="">
    <xsd:import namespace="3f08ebd8-4c02-416a-8f9f-a7deeea40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8ebd8-4c02-416a-8f9f-a7deeea401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F0B308-A650-4AAF-9A41-B2935BDC99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B6122D-3277-499D-8D8F-B975281F4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08ebd8-4c02-416a-8f9f-a7deeea401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022AB5-8A49-4902-93B9-6580E206F3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28519</TotalTime>
  <Words>1280</Words>
  <Application>Microsoft Office PowerPoint</Application>
  <PresentationFormat>Affichage à l'écran (4:3)</PresentationFormat>
  <Paragraphs>154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Courier New</vt:lpstr>
      <vt:lpstr>NimbusRomNo9L-Regu</vt:lpstr>
      <vt:lpstr>NimbusRomNo9L-ReguItal</vt:lpstr>
      <vt:lpstr>Tahoma</vt:lpstr>
      <vt:lpstr>Times New Roman</vt:lpstr>
      <vt:lpstr>Verdana</vt:lpstr>
      <vt:lpstr>Wingdings</vt:lpstr>
      <vt:lpstr>Conception personnalisée</vt:lpstr>
      <vt:lpstr>1_Conception personnalisée</vt:lpstr>
      <vt:lpstr>2005_2006_STelecom_Ampli_CA</vt:lpstr>
      <vt:lpstr>ASWSN_Introduction_v3</vt:lpstr>
      <vt:lpstr>Deep Reinforcement Learning for Competitive Multi-Agent Systems</vt:lpstr>
      <vt:lpstr>Plan of the Presentation</vt:lpstr>
      <vt:lpstr>Reinforcement Learning</vt:lpstr>
      <vt:lpstr>Deep Q-Learning</vt:lpstr>
      <vt:lpstr>Deep Q-Learning</vt:lpstr>
      <vt:lpstr>Agar.io game</vt:lpstr>
      <vt:lpstr>Experimental Setup</vt:lpstr>
      <vt:lpstr>Experimental Setup</vt:lpstr>
      <vt:lpstr>Pellet Eating</vt:lpstr>
      <vt:lpstr>Pellet Eating</vt:lpstr>
      <vt:lpstr>Multi-Agent</vt:lpstr>
      <vt:lpstr>Mass Related Reward</vt:lpstr>
      <vt:lpstr>Multi-Agent</vt:lpstr>
      <vt:lpstr>Custom Reward</vt:lpstr>
      <vt:lpstr>Curriculum Learning</vt:lpstr>
      <vt:lpstr>Agents vs Bots</vt:lpstr>
      <vt:lpstr>Long Training</vt:lpstr>
      <vt:lpstr>Conclusion</vt:lpstr>
      <vt:lpstr>Bibliography</vt:lpstr>
      <vt:lpstr>Questions ?</vt:lpstr>
    </vt:vector>
  </TitlesOfParts>
  <Company>FPMs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LAMQUIN</dc:creator>
  <cp:lastModifiedBy>Lucien DRESCIGH</cp:lastModifiedBy>
  <cp:revision>582</cp:revision>
  <cp:lastPrinted>2017-02-13T14:15:17Z</cp:lastPrinted>
  <dcterms:created xsi:type="dcterms:W3CDTF">2005-04-16T09:09:10Z</dcterms:created>
  <dcterms:modified xsi:type="dcterms:W3CDTF">2021-07-10T20:20:37Z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0x010100AA9E0D9C0E50CB42B8AF51854D1AC557</vt:lpwstr>
  </property>
</Properties>
</file>