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1" r:id="rId1"/>
  </p:sldMasterIdLst>
  <p:notesMasterIdLst>
    <p:notesMasterId r:id="rId51"/>
  </p:notesMasterIdLst>
  <p:sldIdLst>
    <p:sldId id="256" r:id="rId2"/>
    <p:sldId id="286" r:id="rId3"/>
    <p:sldId id="311" r:id="rId4"/>
    <p:sldId id="261" r:id="rId5"/>
    <p:sldId id="295" r:id="rId6"/>
    <p:sldId id="298" r:id="rId7"/>
    <p:sldId id="299" r:id="rId8"/>
    <p:sldId id="300" r:id="rId9"/>
    <p:sldId id="288" r:id="rId10"/>
    <p:sldId id="262" r:id="rId11"/>
    <p:sldId id="301" r:id="rId12"/>
    <p:sldId id="296" r:id="rId13"/>
    <p:sldId id="287" r:id="rId14"/>
    <p:sldId id="289" r:id="rId15"/>
    <p:sldId id="290" r:id="rId16"/>
    <p:sldId id="293" r:id="rId17"/>
    <p:sldId id="291" r:id="rId18"/>
    <p:sldId id="292" r:id="rId19"/>
    <p:sldId id="309" r:id="rId20"/>
    <p:sldId id="269" r:id="rId21"/>
    <p:sldId id="270" r:id="rId22"/>
    <p:sldId id="283" r:id="rId23"/>
    <p:sldId id="297" r:id="rId24"/>
    <p:sldId id="263" r:id="rId25"/>
    <p:sldId id="264" r:id="rId26"/>
    <p:sldId id="272" r:id="rId27"/>
    <p:sldId id="276" r:id="rId28"/>
    <p:sldId id="277" r:id="rId29"/>
    <p:sldId id="278" r:id="rId30"/>
    <p:sldId id="279" r:id="rId31"/>
    <p:sldId id="282" r:id="rId32"/>
    <p:sldId id="302" r:id="rId33"/>
    <p:sldId id="303" r:id="rId34"/>
    <p:sldId id="265" r:id="rId35"/>
    <p:sldId id="284" r:id="rId36"/>
    <p:sldId id="285" r:id="rId37"/>
    <p:sldId id="271" r:id="rId38"/>
    <p:sldId id="266" r:id="rId39"/>
    <p:sldId id="268" r:id="rId40"/>
    <p:sldId id="274" r:id="rId41"/>
    <p:sldId id="280" r:id="rId42"/>
    <p:sldId id="304" r:id="rId43"/>
    <p:sldId id="305" r:id="rId44"/>
    <p:sldId id="275" r:id="rId45"/>
    <p:sldId id="307" r:id="rId46"/>
    <p:sldId id="308" r:id="rId47"/>
    <p:sldId id="306" r:id="rId48"/>
    <p:sldId id="310" r:id="rId49"/>
    <p:sldId id="294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89610" autoAdjust="0"/>
  </p:normalViewPr>
  <p:slideViewPr>
    <p:cSldViewPr snapToGrid="0">
      <p:cViewPr varScale="1">
        <p:scale>
          <a:sx n="61" d="100"/>
          <a:sy n="61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FB4C9-C201-431C-9D09-E824D7872116}" type="datetimeFigureOut">
              <a:rPr lang="pt-BR" smtClean="0"/>
              <a:t>07/03/2018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48BF9-F2E5-4CCC-BD7C-C4CF17E2D1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286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Por CPU, entenda-se literalmente, como uma unidade central de processamento</a:t>
            </a:r>
          </a:p>
          <a:p>
            <a:r>
              <a:rPr lang="pt-BR" dirty="0"/>
              <a:t>Pois na época em que essa arquitetura foi desenvolvida o microprocessador como </a:t>
            </a:r>
          </a:p>
          <a:p>
            <a:r>
              <a:rPr lang="pt-BR" dirty="0"/>
              <a:t>conhecemos hoje ainda não havia sido inventado.</a:t>
            </a:r>
          </a:p>
          <a:p>
            <a:endParaRPr lang="pt-BR" dirty="0"/>
          </a:p>
          <a:p>
            <a:r>
              <a:rPr lang="pt-BR" dirty="0"/>
              <a:t>O primeiro processador foi criado em 1971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48BF9-F2E5-4CCC-BD7C-C4CF17E2D18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807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48BF9-F2E5-4CCC-BD7C-C4CF17E2D18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689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48BF9-F2E5-4CCC-BD7C-C4CF17E2D18B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139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Analogia do cartão perfurado das máquinas antigas.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48BF9-F2E5-4CCC-BD7C-C4CF17E2D18B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39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2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2166366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1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2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20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EEEA-3451-41F3-BE54-ADCBA6886908}" type="datetime1">
              <a:rPr lang="en-US" smtClean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0930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75D1-1828-4AFD-BE29-61DE109ECBA4}" type="datetime1">
              <a:rPr lang="en-US" smtClean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1846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5" y="274638"/>
            <a:ext cx="240238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973291" cy="589756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422856"/>
            <a:ext cx="2743196" cy="365125"/>
          </a:xfrm>
        </p:spPr>
        <p:txBody>
          <a:bodyPr/>
          <a:lstStyle/>
          <a:p>
            <a:fld id="{16219935-341F-4245-A794-FCB035AA5461}" type="datetime1">
              <a:rPr lang="en-US" smtClean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6" y="6422856"/>
            <a:ext cx="4279669" cy="365125"/>
          </a:xfrm>
        </p:spPr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50" y="6422856"/>
            <a:ext cx="879759" cy="365125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83741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9EDCB43C-89E1-4482-A3DA-08216C45A9BE}"/>
              </a:ext>
            </a:extLst>
          </p:cNvPr>
          <p:cNvSpPr/>
          <p:nvPr userDrawn="1"/>
        </p:nvSpPr>
        <p:spPr>
          <a:xfrm>
            <a:off x="3048" y="191384"/>
            <a:ext cx="12188952" cy="11171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5602B4-28DF-4C3F-9AB6-F8CB77D3C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483" y="230566"/>
            <a:ext cx="10363200" cy="106129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E7D7A8-94F3-4491-BADE-C485083CF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16D7DE4-69BD-4890-868A-5E5CC57111F8}" type="datetime1">
              <a:rPr lang="en-US" smtClean="0"/>
              <a:t>3/7/2018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721E79-EFFF-4F92-8414-3CE08E61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23CD2-9163-4A3B-A919-1A8B9325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48F39E-9C37-485F-AC97-16BB4BDF9F4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0386403-490E-4B3A-BC8D-0D955BF1B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59" y="1489166"/>
            <a:ext cx="10363200" cy="4728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02925" indent="-182875" algn="l" defTabSz="914377" rtl="0" eaLnBrk="1" latinLnBrk="0" hangingPunct="1">
              <a:lnSpc>
                <a:spcPct val="90000"/>
              </a:lnSpc>
              <a:buClrTx/>
              <a:buFont typeface="Wingdings" pitchFamily="2" charset="2"/>
              <a:buChar char=""/>
              <a:defRPr lang="pt-BR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182875" algn="l" defTabSz="914377" rtl="0" eaLnBrk="1" latinLnBrk="0" hangingPunct="1">
              <a:lnSpc>
                <a:spcPct val="90000"/>
              </a:lnSpc>
              <a:buClrTx/>
              <a:buFont typeface="Wingdings" pitchFamily="2" charset="2"/>
              <a:buChar char=""/>
              <a:defRPr lang="pt-BR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45814" indent="-182875" algn="l" defTabSz="914377" rtl="0" eaLnBrk="1" latinLnBrk="0" hangingPunct="1">
              <a:lnSpc>
                <a:spcPct val="90000"/>
              </a:lnSpc>
              <a:buClrTx/>
              <a:buFont typeface="Wingdings" pitchFamily="2" charset="2"/>
              <a:buChar char=""/>
              <a:defRPr lang="pt-BR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408" indent="-182875" algn="l" defTabSz="914377" rtl="0" eaLnBrk="1" latinLnBrk="0" hangingPunct="1">
              <a:lnSpc>
                <a:spcPct val="90000"/>
              </a:lnSpc>
              <a:buClrTx/>
              <a:buFont typeface="Wingdings" pitchFamily="2" charset="2"/>
              <a:buChar char=""/>
              <a:defRPr lang="pt-BR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03003" indent="-182875" algn="l" defTabSz="914377" rtl="0" eaLnBrk="1" latinLnBrk="0" hangingPunct="1">
              <a:lnSpc>
                <a:spcPct val="90000"/>
              </a:lnSpc>
              <a:buClrTx/>
              <a:buFont typeface="Wingdings" pitchFamily="2" charset="2"/>
              <a:buChar char=""/>
              <a:def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6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E747-C422-4DA4-BA92-B127B5BBC9BE}" type="datetime1">
              <a:rPr lang="en-US" smtClean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9648F39E-9C37-485F-AC97-16BB4BDF9F4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14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2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1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6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BF8299-9CDE-4B58-8C63-9C3452DEDB20}" type="datetime1">
              <a:rPr lang="en-US" smtClean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6861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514-8805-4F4F-A765-7679D21765BE}" type="datetime1">
              <a:rPr lang="en-US" smtClean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8251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1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1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868C-FA64-422F-B596-6FA6EE21F517}" type="datetime1">
              <a:rPr lang="en-US" smtClean="0"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289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8DAD-0230-4844-885D-D7EE8C157EBB}" type="datetime1">
              <a:rPr lang="en-US" smtClean="0"/>
              <a:t>3/7/2018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06637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1FF3-9027-4D4D-9750-7AD9B45C0026}" type="datetime1">
              <a:rPr lang="en-US" smtClean="0"/>
              <a:t>3/7/2018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5135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8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CFAD-F40E-4CB2-A35A-F3F7F262C91C}" type="datetime1">
              <a:rPr lang="en-US" smtClean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5666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EDE3-E141-47EB-BDBA-0B47F5C07E65}" type="datetime1">
              <a:rPr lang="en-US" smtClean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3167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6"/>
            <a:ext cx="300089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1">
                <a:solidFill>
                  <a:schemeClr val="tx1"/>
                </a:solidFill>
              </a:defRPr>
            </a:lvl1pPr>
          </a:lstStyle>
          <a:p>
            <a:fld id="{46FC6A06-9FD9-4CF9-AFA8-C6657D94EF37}" type="datetime1">
              <a:rPr lang="en-US" smtClean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6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6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fld id="{9648F39E-9C37-485F-AC97-16BB4BDF9F4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01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20" r:id="rId12"/>
  </p:sldLayoutIdLst>
  <p:hf hd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0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64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58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53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5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7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959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155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rchuquirima.wordpress.com/2010/10/03/hello-world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13" Type="http://schemas.openxmlformats.org/officeDocument/2006/relationships/hyperlink" Target="http://ossegredosdainformatica.blogspot.pt/2009/07/qual-e-funcao-desse-componente-parte-9.html" TargetMode="External"/><Relationship Id="rId3" Type="http://schemas.openxmlformats.org/officeDocument/2006/relationships/hyperlink" Target="http://tic9b.wikispaces.com/Dispositivos+de+Entrada" TargetMode="External"/><Relationship Id="rId7" Type="http://schemas.openxmlformats.org/officeDocument/2006/relationships/hyperlink" Target="http://cbtis194cuatesuarezlis.wikispaces.com/Dispositivos+de+Entrada+y+Salida+en+teoria+son..%3F" TargetMode="External"/><Relationship Id="rId12" Type="http://schemas.openxmlformats.org/officeDocument/2006/relationships/image" Target="../media/image15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jpg"/><Relationship Id="rId11" Type="http://schemas.openxmlformats.org/officeDocument/2006/relationships/image" Target="../media/image14.jpg"/><Relationship Id="rId5" Type="http://schemas.openxmlformats.org/officeDocument/2006/relationships/hyperlink" Target="https://informaticanachogarcia.wikispaces.com/Dispositivos+de+entrada" TargetMode="External"/><Relationship Id="rId10" Type="http://schemas.openxmlformats.org/officeDocument/2006/relationships/hyperlink" Target="https://tic9b.wikispaces.com/Dispositivos+de+Entrada" TargetMode="External"/><Relationship Id="rId4" Type="http://schemas.openxmlformats.org/officeDocument/2006/relationships/image" Target="../media/image10.jpg"/><Relationship Id="rId9" Type="http://schemas.openxmlformats.org/officeDocument/2006/relationships/image" Target="../media/image13.jpg"/><Relationship Id="rId14" Type="http://schemas.openxmlformats.org/officeDocument/2006/relationships/image" Target="../media/image16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hard-disk-storage-computer-159264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Arquitetura de computadores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5939404-FB60-4C2B-9CFD-CDAA2A054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167" y="4513661"/>
            <a:ext cx="6858000" cy="1309255"/>
          </a:xfrm>
        </p:spPr>
        <p:txBody>
          <a:bodyPr>
            <a:normAutofit/>
          </a:bodyPr>
          <a:lstStyle/>
          <a:p>
            <a:pPr algn="l"/>
            <a:r>
              <a:rPr lang="pt-BR" sz="2800" dirty="0"/>
              <a:t>Prof. Alex Lima</a:t>
            </a:r>
          </a:p>
          <a:p>
            <a:pPr algn="l"/>
            <a:r>
              <a:rPr lang="pt-BR" sz="2800" dirty="0"/>
              <a:t>Aula 02 –Visão geral</a:t>
            </a:r>
          </a:p>
        </p:txBody>
      </p:sp>
    </p:spTree>
    <p:extLst>
      <p:ext uri="{BB962C8B-B14F-4D97-AF65-F5344CB8AC3E}">
        <p14:creationId xmlns:p14="http://schemas.microsoft.com/office/powerpoint/2010/main" val="305061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A589-A0D8-4DFF-AC3E-8563498B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de von </a:t>
            </a:r>
            <a:r>
              <a:rPr lang="pt-BR" dirty="0" err="1"/>
              <a:t>neumann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4676E93-FCAE-46F0-AD54-DA311586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E6EFA9-2D50-4AC6-A4B7-A23C929A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10</a:t>
            </a:fld>
            <a:endParaRPr kumimoji="0" lang="en-US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0200652-7BA9-4398-B21D-5C54D8119851}"/>
              </a:ext>
            </a:extLst>
          </p:cNvPr>
          <p:cNvSpPr/>
          <p:nvPr/>
        </p:nvSpPr>
        <p:spPr>
          <a:xfrm>
            <a:off x="4497565" y="1610703"/>
            <a:ext cx="3061252" cy="1622827"/>
          </a:xfrm>
          <a:prstGeom prst="roundRect">
            <a:avLst/>
          </a:prstGeom>
          <a:solidFill>
            <a:srgbClr val="00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CPU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-Unidade Lógica e Aritmética</a:t>
            </a:r>
          </a:p>
          <a:p>
            <a:r>
              <a:rPr lang="pt-BR" dirty="0">
                <a:solidFill>
                  <a:schemeClr val="bg1"/>
                </a:solidFill>
              </a:rPr>
              <a:t>-Unidade de Controle</a:t>
            </a:r>
          </a:p>
          <a:p>
            <a:r>
              <a:rPr lang="pt-BR" dirty="0">
                <a:solidFill>
                  <a:schemeClr val="bg1"/>
                </a:solidFill>
              </a:rPr>
              <a:t>- Registradores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F354DE3-219F-4292-9529-D1D738CBB69D}"/>
              </a:ext>
            </a:extLst>
          </p:cNvPr>
          <p:cNvSpPr/>
          <p:nvPr/>
        </p:nvSpPr>
        <p:spPr>
          <a:xfrm>
            <a:off x="531375" y="4850666"/>
            <a:ext cx="3448109" cy="1514123"/>
          </a:xfrm>
          <a:prstGeom prst="roundRect">
            <a:avLst/>
          </a:prstGeom>
          <a:solidFill>
            <a:srgbClr val="00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>
                <a:solidFill>
                  <a:schemeClr val="bg1"/>
                </a:solidFill>
              </a:rPr>
              <a:t>Dispositivos de E/S</a:t>
            </a:r>
          </a:p>
          <a:p>
            <a:r>
              <a:rPr lang="pt-BR" sz="2000" dirty="0">
                <a:solidFill>
                  <a:schemeClr val="bg1"/>
                </a:solidFill>
              </a:rPr>
              <a:t>-HD</a:t>
            </a:r>
          </a:p>
          <a:p>
            <a:r>
              <a:rPr lang="pt-BR" sz="2000" dirty="0">
                <a:solidFill>
                  <a:schemeClr val="bg1"/>
                </a:solidFill>
              </a:rPr>
              <a:t>-Mouse</a:t>
            </a:r>
          </a:p>
          <a:p>
            <a:r>
              <a:rPr lang="pt-BR" sz="2000" dirty="0">
                <a:solidFill>
                  <a:schemeClr val="bg1"/>
                </a:solidFill>
              </a:rPr>
              <a:t>-Teclado</a:t>
            </a:r>
          </a:p>
          <a:p>
            <a:pPr algn="ctr"/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2003BA0-3555-4B42-A02B-843FB4A84E2B}"/>
              </a:ext>
            </a:extLst>
          </p:cNvPr>
          <p:cNvSpPr/>
          <p:nvPr/>
        </p:nvSpPr>
        <p:spPr>
          <a:xfrm>
            <a:off x="8256829" y="4980931"/>
            <a:ext cx="3061252" cy="1258956"/>
          </a:xfrm>
          <a:prstGeom prst="roundRect">
            <a:avLst/>
          </a:prstGeom>
          <a:solidFill>
            <a:srgbClr val="00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Memória principal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3DBA4B61-87E7-48E2-AEAD-B95705068E88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979484" y="5607728"/>
            <a:ext cx="4277345" cy="2681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C9C4F5F1-ED27-4D1B-A7C8-F5E39B5C18B5}"/>
              </a:ext>
            </a:extLst>
          </p:cNvPr>
          <p:cNvCxnSpPr>
            <a:cxnSpLocks/>
          </p:cNvCxnSpPr>
          <p:nvPr/>
        </p:nvCxnSpPr>
        <p:spPr>
          <a:xfrm>
            <a:off x="3979484" y="6009298"/>
            <a:ext cx="4302524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9C655AC5-6149-4392-AEF1-4FD0D0BEC5C3}"/>
              </a:ext>
            </a:extLst>
          </p:cNvPr>
          <p:cNvCxnSpPr>
            <a:cxnSpLocks/>
          </p:cNvCxnSpPr>
          <p:nvPr/>
        </p:nvCxnSpPr>
        <p:spPr>
          <a:xfrm>
            <a:off x="3982136" y="5247296"/>
            <a:ext cx="4277345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B98CA52-C97A-43B4-A7CF-EE6B02E2F540}"/>
              </a:ext>
            </a:extLst>
          </p:cNvPr>
          <p:cNvCxnSpPr>
            <a:cxnSpLocks/>
          </p:cNvCxnSpPr>
          <p:nvPr/>
        </p:nvCxnSpPr>
        <p:spPr>
          <a:xfrm flipH="1" flipV="1">
            <a:off x="5006449" y="3233530"/>
            <a:ext cx="7416" cy="20137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D216C436-AB6A-444E-B6A1-0C47173D31A9}"/>
              </a:ext>
            </a:extLst>
          </p:cNvPr>
          <p:cNvCxnSpPr>
            <a:cxnSpLocks/>
          </p:cNvCxnSpPr>
          <p:nvPr/>
        </p:nvCxnSpPr>
        <p:spPr>
          <a:xfrm flipV="1">
            <a:off x="5940725" y="3233533"/>
            <a:ext cx="0" cy="23622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07D6D0B7-D415-4A45-8A19-A224FB5F6C68}"/>
              </a:ext>
            </a:extLst>
          </p:cNvPr>
          <p:cNvCxnSpPr>
            <a:cxnSpLocks/>
          </p:cNvCxnSpPr>
          <p:nvPr/>
        </p:nvCxnSpPr>
        <p:spPr>
          <a:xfrm flipV="1">
            <a:off x="6959819" y="3233532"/>
            <a:ext cx="0" cy="27757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84A0ACCA-26C7-4DCE-AA66-84B6E745315D}"/>
              </a:ext>
            </a:extLst>
          </p:cNvPr>
          <p:cNvSpPr txBox="1"/>
          <p:nvPr/>
        </p:nvSpPr>
        <p:spPr>
          <a:xfrm>
            <a:off x="4521422" y="3556786"/>
            <a:ext cx="492443" cy="1293880"/>
          </a:xfrm>
          <a:prstGeom prst="rect">
            <a:avLst/>
          </a:prstGeom>
          <a:noFill/>
          <a:ln>
            <a:noFill/>
          </a:ln>
        </p:spPr>
        <p:txBody>
          <a:bodyPr vert="vert270"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Controle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EBFCF92A-0F62-4258-9309-72997E733E06}"/>
              </a:ext>
            </a:extLst>
          </p:cNvPr>
          <p:cNvSpPr txBox="1"/>
          <p:nvPr/>
        </p:nvSpPr>
        <p:spPr>
          <a:xfrm>
            <a:off x="5453052" y="3472120"/>
            <a:ext cx="492443" cy="1425327"/>
          </a:xfrm>
          <a:prstGeom prst="rect">
            <a:avLst/>
          </a:prstGeom>
          <a:noFill/>
          <a:ln>
            <a:noFill/>
          </a:ln>
        </p:spPr>
        <p:txBody>
          <a:bodyPr vert="vert270"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Endereço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281AEBD2-FDD5-4457-86F6-FE3528188C21}"/>
              </a:ext>
            </a:extLst>
          </p:cNvPr>
          <p:cNvSpPr txBox="1"/>
          <p:nvPr/>
        </p:nvSpPr>
        <p:spPr>
          <a:xfrm>
            <a:off x="6456642" y="3758586"/>
            <a:ext cx="492443" cy="962764"/>
          </a:xfrm>
          <a:prstGeom prst="rect">
            <a:avLst/>
          </a:prstGeom>
          <a:noFill/>
          <a:ln>
            <a:noFill/>
          </a:ln>
        </p:spPr>
        <p:txBody>
          <a:bodyPr vert="vert270"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569335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64F64-41DB-4D89-A52A-66A953B3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Barramentos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16B1603-9EEF-4229-839F-58E4A09C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F21371-3430-4EEE-9D39-938F2B66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1190D3D-89DE-4034-B2EF-ED9D2FBFF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</a:rPr>
              <a:t> Barramento de controle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Transmite o sinal de operação.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pt-BR" sz="2800" b="1" dirty="0">
              <a:solidFill>
                <a:schemeClr val="bg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</a:rPr>
              <a:t>Barramento de endereço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Transmite o endereço que deve ser acessado.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</a:rPr>
              <a:t>Barramento de dados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Transmite os dados do processador para memória  ou da memória para o processador.</a:t>
            </a:r>
          </a:p>
        </p:txBody>
      </p:sp>
    </p:spTree>
    <p:extLst>
      <p:ext uri="{BB962C8B-B14F-4D97-AF65-F5344CB8AC3E}">
        <p14:creationId xmlns:p14="http://schemas.microsoft.com/office/powerpoint/2010/main" val="547636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BE0E75A-D7AD-4E30-A8D6-E20A35B9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Componentes e interconexões</a:t>
            </a:r>
            <a:br>
              <a:rPr lang="pt-BR" sz="3200" cap="none" dirty="0"/>
            </a:br>
            <a:r>
              <a:rPr lang="pt-BR" sz="3200" b="1" cap="none" dirty="0"/>
              <a:t>Arquitetura De Von Neumann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5F5872-F770-4E9F-B736-7AF6FE850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b="1" dirty="0"/>
              <a:t>Microprocessadores</a:t>
            </a:r>
          </a:p>
          <a:p>
            <a:pPr lvl="1"/>
            <a:r>
              <a:rPr lang="pt-BR" sz="2800" dirty="0"/>
              <a:t>O processadores atuais trabalham na casa dos  GHz, ou seja, bilhões  de </a:t>
            </a:r>
            <a:r>
              <a:rPr lang="pt-BR" sz="2800" u="sng" dirty="0"/>
              <a:t>ciclos de instrução</a:t>
            </a:r>
            <a:r>
              <a:rPr lang="pt-BR" sz="2800" dirty="0"/>
              <a:t> por segundo.</a:t>
            </a:r>
          </a:p>
          <a:p>
            <a:pPr lvl="1"/>
            <a:endParaRPr lang="pt-BR" sz="1800" dirty="0"/>
          </a:p>
          <a:p>
            <a:r>
              <a:rPr lang="pt-BR" sz="2800" b="1" dirty="0"/>
              <a:t>Memória</a:t>
            </a:r>
          </a:p>
          <a:p>
            <a:pPr lvl="1"/>
            <a:r>
              <a:rPr lang="pt-BR" sz="2800" dirty="0"/>
              <a:t>Os circuitos com memória possuem grande variação de tamanho, velocidade de acesso e preço.</a:t>
            </a:r>
          </a:p>
          <a:p>
            <a:pPr lvl="1"/>
            <a:endParaRPr lang="pt-BR" sz="1800" dirty="0"/>
          </a:p>
          <a:p>
            <a:r>
              <a:rPr lang="pt-BR" sz="2800" b="1" dirty="0"/>
              <a:t>Dispositivos de Entrada e Saída (E/S)</a:t>
            </a:r>
          </a:p>
          <a:p>
            <a:pPr lvl="1"/>
            <a:r>
              <a:rPr lang="pt-BR" sz="2400" dirty="0"/>
              <a:t>Lentos, numerosos e indispensáveis.</a:t>
            </a:r>
          </a:p>
          <a:p>
            <a:pPr lvl="1"/>
            <a:endParaRPr lang="pt-BR" sz="2800" dirty="0"/>
          </a:p>
          <a:p>
            <a:pPr lvl="1"/>
            <a:endParaRPr lang="pt-BR" sz="28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DE684A-01F1-4FA9-9C04-38D05D8B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BFB625-A5FC-442A-AA13-C9B52C11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6849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6FEE0-9EFB-4CE4-AFFF-881B57EC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interconexão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19B7A12-97FD-42DC-8778-E630E88EA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6" y="2011680"/>
            <a:ext cx="10988565" cy="42062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800" b="1" dirty="0"/>
              <a:t>Processador para memória – </a:t>
            </a:r>
            <a:r>
              <a:rPr lang="pt-BR" sz="2800" dirty="0"/>
              <a:t>Processador escreve dados nos </a:t>
            </a:r>
            <a:r>
              <a:rPr lang="pt-BR" sz="2800" u="sng" dirty="0"/>
              <a:t>endereços de memória</a:t>
            </a:r>
            <a:r>
              <a:rPr lang="pt-BR" sz="2800" dirty="0"/>
              <a:t>.</a:t>
            </a:r>
            <a:endParaRPr lang="pt-BR" sz="2800" b="1" dirty="0"/>
          </a:p>
          <a:p>
            <a:pPr>
              <a:lnSpc>
                <a:spcPct val="100000"/>
              </a:lnSpc>
            </a:pPr>
            <a:r>
              <a:rPr lang="pt-BR" sz="2800" b="1" dirty="0"/>
              <a:t> Memória para processador –</a:t>
            </a:r>
            <a:r>
              <a:rPr lang="pt-BR" sz="2800" dirty="0"/>
              <a:t> Processador lê dados ou instruções dos </a:t>
            </a:r>
            <a:r>
              <a:rPr lang="pt-BR" sz="2800" u="sng" dirty="0"/>
              <a:t>endereços de memória</a:t>
            </a:r>
            <a:r>
              <a:rPr lang="pt-BR" sz="2800" dirty="0"/>
              <a:t>.</a:t>
            </a:r>
          </a:p>
          <a:p>
            <a:pPr>
              <a:lnSpc>
                <a:spcPct val="100000"/>
              </a:lnSpc>
            </a:pPr>
            <a:endParaRPr lang="pt-BR" sz="2800" b="1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E800D0-E766-4DDE-BB0E-0D22B20C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69F497-E41D-4C0B-8857-04F71A0B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13</a:t>
            </a:fld>
            <a:endParaRPr kumimoji="0" lang="en-US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72B74773-E9CA-4C57-9EAD-32E994E534F0}"/>
              </a:ext>
            </a:extLst>
          </p:cNvPr>
          <p:cNvGrpSpPr/>
          <p:nvPr/>
        </p:nvGrpSpPr>
        <p:grpSpPr>
          <a:xfrm flipH="1">
            <a:off x="1666828" y="4114800"/>
            <a:ext cx="8856261" cy="1843758"/>
            <a:chOff x="1802666" y="3989260"/>
            <a:chExt cx="8856261" cy="1843758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BE3B26C1-CB33-40CA-BA49-E3EE965B2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5169" y="3989260"/>
              <a:ext cx="1843758" cy="1843758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5E5EDA4B-5F72-480D-8246-2C76A3DE96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32" r="20478"/>
            <a:stretch/>
          </p:blipFill>
          <p:spPr>
            <a:xfrm rot="5400000">
              <a:off x="2284477" y="3686078"/>
              <a:ext cx="1341120" cy="2304741"/>
            </a:xfrm>
            <a:prstGeom prst="rect">
              <a:avLst/>
            </a:prstGeom>
          </p:spPr>
        </p:pic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76B4415D-924D-4388-9C44-90FC7799CF0E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>
              <a:off x="4107408" y="4838449"/>
              <a:ext cx="470776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2557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6FEE0-9EFB-4CE4-AFFF-881B57EC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interconexão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19B7A12-97FD-42DC-8778-E630E88EA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6" y="2011680"/>
            <a:ext cx="10988565" cy="42062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800" b="1" dirty="0"/>
              <a:t>Processador para Módulo de E/S – </a:t>
            </a:r>
            <a:r>
              <a:rPr lang="pt-BR" sz="2800" dirty="0"/>
              <a:t>Processador envia dados para o dispositivo de E/S.</a:t>
            </a:r>
          </a:p>
          <a:p>
            <a:pPr>
              <a:lnSpc>
                <a:spcPct val="100000"/>
              </a:lnSpc>
            </a:pPr>
            <a:r>
              <a:rPr lang="pt-BR" sz="2800" b="1" dirty="0"/>
              <a:t>Módulo de E/S para Processador – </a:t>
            </a:r>
            <a:r>
              <a:rPr lang="pt-BR" sz="2800" dirty="0"/>
              <a:t>Processador lê dados de um dispositivo de E/S por meio de um módulo de E/S.</a:t>
            </a:r>
          </a:p>
          <a:p>
            <a:pPr>
              <a:lnSpc>
                <a:spcPct val="100000"/>
              </a:lnSpc>
            </a:pPr>
            <a:endParaRPr lang="pt-BR" sz="2800" b="1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E800D0-E766-4DDE-BB0E-0D22B20C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69F497-E41D-4C0B-8857-04F71A0B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14</a:t>
            </a:fld>
            <a:endParaRPr kumimoji="0" lang="en-US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DB4FA719-7C63-4040-98EE-F9CBFAF504B9}"/>
              </a:ext>
            </a:extLst>
          </p:cNvPr>
          <p:cNvGrpSpPr/>
          <p:nvPr/>
        </p:nvGrpSpPr>
        <p:grpSpPr>
          <a:xfrm flipH="1">
            <a:off x="2368419" y="4335196"/>
            <a:ext cx="7455162" cy="1843758"/>
            <a:chOff x="2368419" y="4335196"/>
            <a:chExt cx="7455162" cy="1843758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0865EFA3-AF88-4633-B924-5BF968689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8419" y="4335196"/>
              <a:ext cx="1843758" cy="1843758"/>
            </a:xfrm>
            <a:prstGeom prst="rect">
              <a:avLst/>
            </a:prstGeom>
          </p:spPr>
        </p:pic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04E742BF-3546-4A6E-A8D4-8F755AF78924}"/>
                </a:ext>
              </a:extLst>
            </p:cNvPr>
            <p:cNvGrpSpPr/>
            <p:nvPr/>
          </p:nvGrpSpPr>
          <p:grpSpPr>
            <a:xfrm>
              <a:off x="8278555" y="4596675"/>
              <a:ext cx="1545026" cy="1190625"/>
              <a:chOff x="8387249" y="4284165"/>
              <a:chExt cx="1545026" cy="1190625"/>
            </a:xfrm>
          </p:grpSpPr>
          <p:sp>
            <p:nvSpPr>
              <p:cNvPr id="8" name="Cilindro 7">
                <a:extLst>
                  <a:ext uri="{FF2B5EF4-FFF2-40B4-BE49-F238E27FC236}">
                    <a16:creationId xmlns:a16="http://schemas.microsoft.com/office/drawing/2014/main" id="{73F7E007-FD9E-4ACB-A2ED-869491E5A769}"/>
                  </a:ext>
                </a:extLst>
              </p:cNvPr>
              <p:cNvSpPr/>
              <p:nvPr/>
            </p:nvSpPr>
            <p:spPr>
              <a:xfrm>
                <a:off x="8387254" y="5109665"/>
                <a:ext cx="1545021" cy="365125"/>
              </a:xfrm>
              <a:prstGeom prst="can">
                <a:avLst>
                  <a:gd name="adj" fmla="val 50000"/>
                </a:avLst>
              </a:prstGeom>
              <a:solidFill>
                <a:schemeClr val="tx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Cilindro 8">
                <a:extLst>
                  <a:ext uri="{FF2B5EF4-FFF2-40B4-BE49-F238E27FC236}">
                    <a16:creationId xmlns:a16="http://schemas.microsoft.com/office/drawing/2014/main" id="{F0BF5D92-B6DD-4F01-9AFE-3F605BE77476}"/>
                  </a:ext>
                </a:extLst>
              </p:cNvPr>
              <p:cNvSpPr/>
              <p:nvPr/>
            </p:nvSpPr>
            <p:spPr>
              <a:xfrm>
                <a:off x="8387253" y="4944565"/>
                <a:ext cx="1545021" cy="365125"/>
              </a:xfrm>
              <a:prstGeom prst="can">
                <a:avLst>
                  <a:gd name="adj" fmla="val 50000"/>
                </a:avLst>
              </a:prstGeom>
              <a:solidFill>
                <a:schemeClr val="tx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Cilindro 9">
                <a:extLst>
                  <a:ext uri="{FF2B5EF4-FFF2-40B4-BE49-F238E27FC236}">
                    <a16:creationId xmlns:a16="http://schemas.microsoft.com/office/drawing/2014/main" id="{350C2FB3-3F67-429E-BA25-28F672D404B9}"/>
                  </a:ext>
                </a:extLst>
              </p:cNvPr>
              <p:cNvSpPr/>
              <p:nvPr/>
            </p:nvSpPr>
            <p:spPr>
              <a:xfrm>
                <a:off x="8387252" y="4779465"/>
                <a:ext cx="1545021" cy="365125"/>
              </a:xfrm>
              <a:prstGeom prst="can">
                <a:avLst>
                  <a:gd name="adj" fmla="val 50000"/>
                </a:avLst>
              </a:prstGeom>
              <a:solidFill>
                <a:schemeClr val="tx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Cilindro 10">
                <a:extLst>
                  <a:ext uri="{FF2B5EF4-FFF2-40B4-BE49-F238E27FC236}">
                    <a16:creationId xmlns:a16="http://schemas.microsoft.com/office/drawing/2014/main" id="{E80E27E9-0207-466A-B7CF-62A628E50AD8}"/>
                  </a:ext>
                </a:extLst>
              </p:cNvPr>
              <p:cNvSpPr/>
              <p:nvPr/>
            </p:nvSpPr>
            <p:spPr>
              <a:xfrm>
                <a:off x="8387251" y="4614365"/>
                <a:ext cx="1545021" cy="365125"/>
              </a:xfrm>
              <a:prstGeom prst="can">
                <a:avLst>
                  <a:gd name="adj" fmla="val 50000"/>
                </a:avLst>
              </a:prstGeom>
              <a:solidFill>
                <a:schemeClr val="tx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Cilindro 11">
                <a:extLst>
                  <a:ext uri="{FF2B5EF4-FFF2-40B4-BE49-F238E27FC236}">
                    <a16:creationId xmlns:a16="http://schemas.microsoft.com/office/drawing/2014/main" id="{2FA745B3-235A-420A-ABCA-5B93D26A9BEC}"/>
                  </a:ext>
                </a:extLst>
              </p:cNvPr>
              <p:cNvSpPr/>
              <p:nvPr/>
            </p:nvSpPr>
            <p:spPr>
              <a:xfrm>
                <a:off x="8387250" y="4449265"/>
                <a:ext cx="1545021" cy="365125"/>
              </a:xfrm>
              <a:prstGeom prst="can">
                <a:avLst>
                  <a:gd name="adj" fmla="val 50000"/>
                </a:avLst>
              </a:prstGeom>
              <a:solidFill>
                <a:schemeClr val="tx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Cilindro 12">
                <a:extLst>
                  <a:ext uri="{FF2B5EF4-FFF2-40B4-BE49-F238E27FC236}">
                    <a16:creationId xmlns:a16="http://schemas.microsoft.com/office/drawing/2014/main" id="{24FB0B86-D64E-4302-98BB-1429C1FB143A}"/>
                  </a:ext>
                </a:extLst>
              </p:cNvPr>
              <p:cNvSpPr/>
              <p:nvPr/>
            </p:nvSpPr>
            <p:spPr>
              <a:xfrm>
                <a:off x="8387249" y="4284165"/>
                <a:ext cx="1545021" cy="365125"/>
              </a:xfrm>
              <a:prstGeom prst="can">
                <a:avLst>
                  <a:gd name="adj" fmla="val 50000"/>
                </a:avLst>
              </a:prstGeom>
              <a:solidFill>
                <a:schemeClr val="tx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9510E654-476F-48BC-B9BE-53CDA2D4484E}"/>
                </a:ext>
              </a:extLst>
            </p:cNvPr>
            <p:cNvCxnSpPr>
              <a:cxnSpLocks/>
              <a:stCxn id="6" idx="3"/>
              <a:endCxn id="10" idx="2"/>
            </p:cNvCxnSpPr>
            <p:nvPr/>
          </p:nvCxnSpPr>
          <p:spPr>
            <a:xfrm>
              <a:off x="4212177" y="5257075"/>
              <a:ext cx="4066381" cy="17463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6398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6FEE0-9EFB-4CE4-AFFF-881B57EC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interconexão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19B7A12-97FD-42DC-8778-E630E88EA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6" y="2011680"/>
            <a:ext cx="10988565" cy="42062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800" b="1" dirty="0"/>
              <a:t>Módulo de E/S para Memória – </a:t>
            </a:r>
            <a:r>
              <a:rPr lang="pt-BR" sz="2800" dirty="0"/>
              <a:t>A memória externa pode trocar dados com a memória interna, sem passar pelo processador, pelo DMA.</a:t>
            </a:r>
          </a:p>
          <a:p>
            <a:pPr>
              <a:lnSpc>
                <a:spcPct val="100000"/>
              </a:lnSpc>
            </a:pPr>
            <a:endParaRPr lang="pt-BR" sz="2800" b="1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E800D0-E766-4DDE-BB0E-0D22B20C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69F497-E41D-4C0B-8857-04F71A0B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15</a:t>
            </a:fld>
            <a:endParaRPr kumimoji="0" lang="en-US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4E742BF-3546-4A6E-A8D4-8F755AF78924}"/>
              </a:ext>
            </a:extLst>
          </p:cNvPr>
          <p:cNvGrpSpPr/>
          <p:nvPr/>
        </p:nvGrpSpPr>
        <p:grpSpPr>
          <a:xfrm>
            <a:off x="1861032" y="3979591"/>
            <a:ext cx="1545026" cy="1190625"/>
            <a:chOff x="8387249" y="4284165"/>
            <a:chExt cx="1545026" cy="1190625"/>
          </a:xfrm>
        </p:grpSpPr>
        <p:sp>
          <p:nvSpPr>
            <p:cNvPr id="8" name="Cilindro 7">
              <a:extLst>
                <a:ext uri="{FF2B5EF4-FFF2-40B4-BE49-F238E27FC236}">
                  <a16:creationId xmlns:a16="http://schemas.microsoft.com/office/drawing/2014/main" id="{73F7E007-FD9E-4ACB-A2ED-869491E5A769}"/>
                </a:ext>
              </a:extLst>
            </p:cNvPr>
            <p:cNvSpPr/>
            <p:nvPr/>
          </p:nvSpPr>
          <p:spPr>
            <a:xfrm>
              <a:off x="8387254" y="5109665"/>
              <a:ext cx="1545021" cy="365125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ilindro 8">
              <a:extLst>
                <a:ext uri="{FF2B5EF4-FFF2-40B4-BE49-F238E27FC236}">
                  <a16:creationId xmlns:a16="http://schemas.microsoft.com/office/drawing/2014/main" id="{F0BF5D92-B6DD-4F01-9AFE-3F605BE77476}"/>
                </a:ext>
              </a:extLst>
            </p:cNvPr>
            <p:cNvSpPr/>
            <p:nvPr/>
          </p:nvSpPr>
          <p:spPr>
            <a:xfrm>
              <a:off x="8387253" y="4944565"/>
              <a:ext cx="1545021" cy="365125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ilindro 9">
              <a:extLst>
                <a:ext uri="{FF2B5EF4-FFF2-40B4-BE49-F238E27FC236}">
                  <a16:creationId xmlns:a16="http://schemas.microsoft.com/office/drawing/2014/main" id="{350C2FB3-3F67-429E-BA25-28F672D404B9}"/>
                </a:ext>
              </a:extLst>
            </p:cNvPr>
            <p:cNvSpPr/>
            <p:nvPr/>
          </p:nvSpPr>
          <p:spPr>
            <a:xfrm>
              <a:off x="8387252" y="4779465"/>
              <a:ext cx="1545021" cy="365125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ilindro 10">
              <a:extLst>
                <a:ext uri="{FF2B5EF4-FFF2-40B4-BE49-F238E27FC236}">
                  <a16:creationId xmlns:a16="http://schemas.microsoft.com/office/drawing/2014/main" id="{E80E27E9-0207-466A-B7CF-62A628E50AD8}"/>
                </a:ext>
              </a:extLst>
            </p:cNvPr>
            <p:cNvSpPr/>
            <p:nvPr/>
          </p:nvSpPr>
          <p:spPr>
            <a:xfrm>
              <a:off x="8387251" y="4614365"/>
              <a:ext cx="1545021" cy="365125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ilindro 11">
              <a:extLst>
                <a:ext uri="{FF2B5EF4-FFF2-40B4-BE49-F238E27FC236}">
                  <a16:creationId xmlns:a16="http://schemas.microsoft.com/office/drawing/2014/main" id="{2FA745B3-235A-420A-ABCA-5B93D26A9BEC}"/>
                </a:ext>
              </a:extLst>
            </p:cNvPr>
            <p:cNvSpPr/>
            <p:nvPr/>
          </p:nvSpPr>
          <p:spPr>
            <a:xfrm>
              <a:off x="8387250" y="4449265"/>
              <a:ext cx="1545021" cy="365125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ilindro 12">
              <a:extLst>
                <a:ext uri="{FF2B5EF4-FFF2-40B4-BE49-F238E27FC236}">
                  <a16:creationId xmlns:a16="http://schemas.microsoft.com/office/drawing/2014/main" id="{24FB0B86-D64E-4302-98BB-1429C1FB143A}"/>
                </a:ext>
              </a:extLst>
            </p:cNvPr>
            <p:cNvSpPr/>
            <p:nvPr/>
          </p:nvSpPr>
          <p:spPr>
            <a:xfrm>
              <a:off x="8387249" y="4284165"/>
              <a:ext cx="1545021" cy="365125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9510E654-476F-48BC-B9BE-53CDA2D4484E}"/>
              </a:ext>
            </a:extLst>
          </p:cNvPr>
          <p:cNvCxnSpPr>
            <a:cxnSpLocks/>
          </p:cNvCxnSpPr>
          <p:nvPr/>
        </p:nvCxnSpPr>
        <p:spPr>
          <a:xfrm flipH="1">
            <a:off x="3531943" y="4528792"/>
            <a:ext cx="480422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5F043A60-F2AB-41A7-9A5B-57D3249049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2" r="20478"/>
          <a:stretch/>
        </p:blipFill>
        <p:spPr>
          <a:xfrm rot="5400000">
            <a:off x="8817980" y="3376422"/>
            <a:ext cx="1341120" cy="230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17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6FEE0-9EFB-4CE4-AFFF-881B57EC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interconexão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E800D0-E766-4DDE-BB0E-0D22B20C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69F497-E41D-4C0B-8857-04F71A0B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16</a:t>
            </a:fld>
            <a:endParaRPr kumimoji="0"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19B7A12-97FD-42DC-8778-E630E88EA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800" b="1" dirty="0"/>
              <a:t>Controle – </a:t>
            </a:r>
            <a:r>
              <a:rPr lang="pt-BR" sz="2800" dirty="0"/>
              <a:t>Uma instrução pode alterar o fluxo de execução, indicando que a  próxima instrução está em outro endereço que não o próximo.</a:t>
            </a:r>
          </a:p>
          <a:p>
            <a:pPr>
              <a:lnSpc>
                <a:spcPct val="100000"/>
              </a:lnSpc>
            </a:pPr>
            <a:endParaRPr lang="pt-BR" sz="2800" b="1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2BA666F6-7C8E-48A0-9657-7013510D9A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48" y="3576115"/>
            <a:ext cx="2101868" cy="2101868"/>
          </a:xfrm>
          <a:prstGeom prst="rect">
            <a:avLst/>
          </a:prstGeom>
        </p:spPr>
      </p:pic>
      <p:grpSp>
        <p:nvGrpSpPr>
          <p:cNvPr id="39" name="Agrupar 38">
            <a:extLst>
              <a:ext uri="{FF2B5EF4-FFF2-40B4-BE49-F238E27FC236}">
                <a16:creationId xmlns:a16="http://schemas.microsoft.com/office/drawing/2014/main" id="{81420F0C-AC7C-4F58-9B5F-3B0B1E6075A2}"/>
              </a:ext>
            </a:extLst>
          </p:cNvPr>
          <p:cNvGrpSpPr/>
          <p:nvPr/>
        </p:nvGrpSpPr>
        <p:grpSpPr>
          <a:xfrm>
            <a:off x="6260988" y="3121917"/>
            <a:ext cx="1770677" cy="2842799"/>
            <a:chOff x="6094959" y="3209658"/>
            <a:chExt cx="1770677" cy="2365207"/>
          </a:xfrm>
        </p:grpSpPr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914CF32F-262F-4950-A2A0-CE9C046B583B}"/>
                </a:ext>
              </a:extLst>
            </p:cNvPr>
            <p:cNvSpPr/>
            <p:nvPr/>
          </p:nvSpPr>
          <p:spPr>
            <a:xfrm>
              <a:off x="6094959" y="3209658"/>
              <a:ext cx="1770677" cy="215019"/>
            </a:xfrm>
            <a:prstGeom prst="round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230A411E-8A39-47DB-B399-23FE7456DDD1}"/>
                </a:ext>
              </a:extLst>
            </p:cNvPr>
            <p:cNvSpPr/>
            <p:nvPr/>
          </p:nvSpPr>
          <p:spPr>
            <a:xfrm>
              <a:off x="6094959" y="3424677"/>
              <a:ext cx="1770677" cy="215019"/>
            </a:xfrm>
            <a:prstGeom prst="roundRect">
              <a:avLst/>
            </a:prstGeom>
            <a:solidFill>
              <a:srgbClr val="00FF00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74105A82-1065-4AD3-B6B0-A4F59C39CFC5}"/>
                </a:ext>
              </a:extLst>
            </p:cNvPr>
            <p:cNvSpPr/>
            <p:nvPr/>
          </p:nvSpPr>
          <p:spPr>
            <a:xfrm>
              <a:off x="6094959" y="3639696"/>
              <a:ext cx="1770677" cy="215019"/>
            </a:xfrm>
            <a:prstGeom prst="round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F0BD033C-B8AB-4309-B142-911FE78E39A1}"/>
                </a:ext>
              </a:extLst>
            </p:cNvPr>
            <p:cNvSpPr/>
            <p:nvPr/>
          </p:nvSpPr>
          <p:spPr>
            <a:xfrm>
              <a:off x="6094959" y="3854714"/>
              <a:ext cx="1770677" cy="215019"/>
            </a:xfrm>
            <a:prstGeom prst="round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9FF14139-6C82-4CE7-B100-452B5C45A5DB}"/>
                </a:ext>
              </a:extLst>
            </p:cNvPr>
            <p:cNvSpPr/>
            <p:nvPr/>
          </p:nvSpPr>
          <p:spPr>
            <a:xfrm>
              <a:off x="6094959" y="4069733"/>
              <a:ext cx="1770677" cy="215019"/>
            </a:xfrm>
            <a:prstGeom prst="round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938B53E7-269E-4AA6-84DA-51E48E8EE3B5}"/>
                </a:ext>
              </a:extLst>
            </p:cNvPr>
            <p:cNvSpPr/>
            <p:nvPr/>
          </p:nvSpPr>
          <p:spPr>
            <a:xfrm>
              <a:off x="6094959" y="4284752"/>
              <a:ext cx="1770677" cy="215019"/>
            </a:xfrm>
            <a:prstGeom prst="round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28118E87-43B6-4F9C-AECE-9F3A56C231CE}"/>
                </a:ext>
              </a:extLst>
            </p:cNvPr>
            <p:cNvSpPr/>
            <p:nvPr/>
          </p:nvSpPr>
          <p:spPr>
            <a:xfrm>
              <a:off x="6094959" y="4499771"/>
              <a:ext cx="1770677" cy="215019"/>
            </a:xfrm>
            <a:prstGeom prst="round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51499D84-CB82-4683-B2AC-DEB7F452D350}"/>
                </a:ext>
              </a:extLst>
            </p:cNvPr>
            <p:cNvSpPr/>
            <p:nvPr/>
          </p:nvSpPr>
          <p:spPr>
            <a:xfrm>
              <a:off x="6094959" y="4714790"/>
              <a:ext cx="1770677" cy="215019"/>
            </a:xfrm>
            <a:prstGeom prst="round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08163684-E3E4-462E-AAAE-2E54F704DFD8}"/>
                </a:ext>
              </a:extLst>
            </p:cNvPr>
            <p:cNvSpPr/>
            <p:nvPr/>
          </p:nvSpPr>
          <p:spPr>
            <a:xfrm>
              <a:off x="6094959" y="4929808"/>
              <a:ext cx="1770677" cy="215019"/>
            </a:xfrm>
            <a:prstGeom prst="round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FC9A831-5655-477E-AAFD-C0E0D8440FAE}"/>
                </a:ext>
              </a:extLst>
            </p:cNvPr>
            <p:cNvSpPr/>
            <p:nvPr/>
          </p:nvSpPr>
          <p:spPr>
            <a:xfrm>
              <a:off x="6094959" y="5144827"/>
              <a:ext cx="1770677" cy="215019"/>
            </a:xfrm>
            <a:prstGeom prst="round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2EBEFC8C-CCB6-4577-B287-C79187082537}"/>
                </a:ext>
              </a:extLst>
            </p:cNvPr>
            <p:cNvSpPr/>
            <p:nvPr/>
          </p:nvSpPr>
          <p:spPr>
            <a:xfrm>
              <a:off x="6094959" y="5359846"/>
              <a:ext cx="1770677" cy="215019"/>
            </a:xfrm>
            <a:prstGeom prst="roundRect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943B3795-524F-4C72-9D67-E62016481425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3470816" y="3509571"/>
            <a:ext cx="2790172" cy="1117478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AEE2D9C2-F115-43BD-9151-3DEF54D2447E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3470816" y="3768008"/>
            <a:ext cx="2790172" cy="859041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5D5BA3E1-E395-47EF-8175-82024811F20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470816" y="4627049"/>
            <a:ext cx="2790172" cy="967585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B47BAFFA-C69C-46D7-BB41-D03E307758E8}"/>
              </a:ext>
            </a:extLst>
          </p:cNvPr>
          <p:cNvSpPr/>
          <p:nvPr/>
        </p:nvSpPr>
        <p:spPr>
          <a:xfrm>
            <a:off x="6239805" y="3341259"/>
            <a:ext cx="1816100" cy="3430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9E0EE967-7898-4D3F-973D-E578A529C674}"/>
              </a:ext>
            </a:extLst>
          </p:cNvPr>
          <p:cNvSpPr txBox="1"/>
          <p:nvPr/>
        </p:nvSpPr>
        <p:spPr>
          <a:xfrm>
            <a:off x="8154329" y="318474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</a:t>
            </a: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46AEEA1B-3F5F-43E3-BB86-532E2D2FB563}"/>
              </a:ext>
            </a:extLst>
          </p:cNvPr>
          <p:cNvSpPr/>
          <p:nvPr/>
        </p:nvSpPr>
        <p:spPr>
          <a:xfrm>
            <a:off x="6238276" y="3592960"/>
            <a:ext cx="1816100" cy="343015"/>
          </a:xfrm>
          <a:prstGeom prst="roundRect">
            <a:avLst/>
          </a:prstGeom>
          <a:solidFill>
            <a:srgbClr val="FF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DB964BB6-F23C-4CE5-9CA5-1E54E8C6D9F3}"/>
              </a:ext>
            </a:extLst>
          </p:cNvPr>
          <p:cNvSpPr/>
          <p:nvPr/>
        </p:nvSpPr>
        <p:spPr>
          <a:xfrm>
            <a:off x="6239805" y="5423126"/>
            <a:ext cx="1816100" cy="3430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1CE01C23-B27B-4EFF-A915-272E43289607}"/>
              </a:ext>
            </a:extLst>
          </p:cNvPr>
          <p:cNvSpPr txBox="1"/>
          <p:nvPr/>
        </p:nvSpPr>
        <p:spPr>
          <a:xfrm>
            <a:off x="8154329" y="540677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</a:t>
            </a:r>
          </a:p>
        </p:txBody>
      </p:sp>
      <p:sp>
        <p:nvSpPr>
          <p:cNvPr id="46" name="Sinal de Multiplicação 45">
            <a:extLst>
              <a:ext uri="{FF2B5EF4-FFF2-40B4-BE49-F238E27FC236}">
                <a16:creationId xmlns:a16="http://schemas.microsoft.com/office/drawing/2014/main" id="{856A63E5-165F-45B1-A684-D4FF0554A6CC}"/>
              </a:ext>
            </a:extLst>
          </p:cNvPr>
          <p:cNvSpPr/>
          <p:nvPr/>
        </p:nvSpPr>
        <p:spPr>
          <a:xfrm>
            <a:off x="8167931" y="3592960"/>
            <a:ext cx="389850" cy="369331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07090FAC-24D8-42CA-9648-4CDBCF7D2E61}"/>
              </a:ext>
            </a:extLst>
          </p:cNvPr>
          <p:cNvSpPr txBox="1"/>
          <p:nvPr/>
        </p:nvSpPr>
        <p:spPr>
          <a:xfrm>
            <a:off x="9441922" y="4068310"/>
            <a:ext cx="1813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Endereços </a:t>
            </a:r>
          </a:p>
          <a:p>
            <a:pPr algn="ctr"/>
            <a:r>
              <a:rPr lang="pt-BR" sz="2400" b="1" dirty="0">
                <a:solidFill>
                  <a:schemeClr val="bg1"/>
                </a:solidFill>
              </a:rPr>
              <a:t>De memória</a:t>
            </a:r>
          </a:p>
        </p:txBody>
      </p:sp>
      <p:sp>
        <p:nvSpPr>
          <p:cNvPr id="48" name="Chave Esquerda 47">
            <a:extLst>
              <a:ext uri="{FF2B5EF4-FFF2-40B4-BE49-F238E27FC236}">
                <a16:creationId xmlns:a16="http://schemas.microsoft.com/office/drawing/2014/main" id="{3FAD3DDD-80B1-40DA-B275-2C6DCBBEF133}"/>
              </a:ext>
            </a:extLst>
          </p:cNvPr>
          <p:cNvSpPr/>
          <p:nvPr/>
        </p:nvSpPr>
        <p:spPr>
          <a:xfrm rot="10800000">
            <a:off x="9028448" y="3092592"/>
            <a:ext cx="217152" cy="2683511"/>
          </a:xfrm>
          <a:prstGeom prst="leftBrace">
            <a:avLst>
              <a:gd name="adj1" fmla="val 41927"/>
              <a:gd name="adj2" fmla="val 50000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93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  <p:bldP spid="43" grpId="0" animBg="1"/>
      <p:bldP spid="44" grpId="0" animBg="1"/>
      <p:bldP spid="45" grpId="0"/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72CFE-3B60-4F40-8836-56674CFEB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do computador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707EB4-A249-43A7-88CC-3ECF8A25D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/>
              <a:t>A função básica de um processador é a </a:t>
            </a:r>
            <a:r>
              <a:rPr lang="pt-BR" sz="2800" b="1" dirty="0">
                <a:solidFill>
                  <a:srgbClr val="00FF00"/>
                </a:solidFill>
              </a:rPr>
              <a:t>execução</a:t>
            </a:r>
            <a:r>
              <a:rPr lang="pt-BR" sz="2800" dirty="0"/>
              <a:t> de um programa, que consiste em um </a:t>
            </a:r>
            <a:r>
              <a:rPr lang="pt-BR" sz="2800" b="1" dirty="0">
                <a:solidFill>
                  <a:srgbClr val="00FF00"/>
                </a:solidFill>
              </a:rPr>
              <a:t>conjunto de instruções</a:t>
            </a:r>
            <a:r>
              <a:rPr lang="pt-BR" sz="2800" dirty="0"/>
              <a:t> armazenadas na memória.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123B0D1-E9D7-46CE-8AF3-7BABF6B27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FF8803-CB0C-4E41-B223-0501D2C4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AC70A9C-4D9B-40C0-BA36-5A997AD164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080" y="3736428"/>
            <a:ext cx="2101868" cy="210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37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86C6D-E464-4D0A-B61F-6054D47A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Processador</a:t>
            </a:r>
            <a:br>
              <a:rPr lang="pt-BR" dirty="0"/>
            </a:br>
            <a:r>
              <a:rPr lang="pt-BR" sz="3600" cap="none" dirty="0"/>
              <a:t>Ciclo Básico De Instrução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A021334-02B0-4B69-B2B3-7BBA7FCC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BC8634-C1E4-4376-9B52-2531FE5D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B70BB68-A138-420B-B0D7-06150612EF5B}"/>
              </a:ext>
            </a:extLst>
          </p:cNvPr>
          <p:cNvSpPr/>
          <p:nvPr/>
        </p:nvSpPr>
        <p:spPr>
          <a:xfrm>
            <a:off x="391887" y="3918857"/>
            <a:ext cx="2249714" cy="740229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</a:schemeClr>
          </a:solidFill>
          <a:ln w="57150">
            <a:solidFill>
              <a:schemeClr val="bg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Início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69AC092-AFAB-47B0-8269-50F169E04C4F}"/>
              </a:ext>
            </a:extLst>
          </p:cNvPr>
          <p:cNvSpPr/>
          <p:nvPr/>
        </p:nvSpPr>
        <p:spPr>
          <a:xfrm>
            <a:off x="9815287" y="3915228"/>
            <a:ext cx="2249714" cy="740229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</a:schemeClr>
          </a:solidFill>
          <a:ln w="57150">
            <a:solidFill>
              <a:schemeClr val="bg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Fim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9246997-0C36-4243-82C7-342B8465E9C2}"/>
              </a:ext>
            </a:extLst>
          </p:cNvPr>
          <p:cNvSpPr/>
          <p:nvPr/>
        </p:nvSpPr>
        <p:spPr>
          <a:xfrm>
            <a:off x="3436258" y="3701143"/>
            <a:ext cx="2249714" cy="1193800"/>
          </a:xfrm>
          <a:prstGeom prst="rect">
            <a:avLst/>
          </a:prstGeom>
          <a:solidFill>
            <a:schemeClr val="tx1">
              <a:lumMod val="85000"/>
            </a:schemeClr>
          </a:solidFill>
          <a:ln w="57150">
            <a:solidFill>
              <a:schemeClr val="bg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Buscar instrução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F919DA-83F3-4009-AF12-77162973313D}"/>
              </a:ext>
            </a:extLst>
          </p:cNvPr>
          <p:cNvSpPr/>
          <p:nvPr/>
        </p:nvSpPr>
        <p:spPr>
          <a:xfrm>
            <a:off x="6598558" y="3701143"/>
            <a:ext cx="2249714" cy="1193800"/>
          </a:xfrm>
          <a:prstGeom prst="rect">
            <a:avLst/>
          </a:prstGeom>
          <a:solidFill>
            <a:schemeClr val="tx1">
              <a:lumMod val="85000"/>
            </a:schemeClr>
          </a:solidFill>
          <a:ln w="57150">
            <a:solidFill>
              <a:schemeClr val="bg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Executar </a:t>
            </a:r>
          </a:p>
          <a:p>
            <a:pPr algn="ctr"/>
            <a:r>
              <a:rPr lang="pt-BR" sz="2400" b="1" dirty="0">
                <a:solidFill>
                  <a:schemeClr val="bg1"/>
                </a:solidFill>
              </a:rPr>
              <a:t>instrução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E03738D-316E-4CAB-AE8E-8A2A76044E3A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641601" y="4288972"/>
            <a:ext cx="794657" cy="907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41316A7-3C15-42A3-97D5-83AE99268BE7}"/>
              </a:ext>
            </a:extLst>
          </p:cNvPr>
          <p:cNvCxnSpPr/>
          <p:nvPr/>
        </p:nvCxnSpPr>
        <p:spPr>
          <a:xfrm flipV="1">
            <a:off x="5676901" y="4269013"/>
            <a:ext cx="921657" cy="363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BA34FE9B-52F2-4694-8684-6A0633559511}"/>
              </a:ext>
            </a:extLst>
          </p:cNvPr>
          <p:cNvCxnSpPr/>
          <p:nvPr/>
        </p:nvCxnSpPr>
        <p:spPr>
          <a:xfrm flipV="1">
            <a:off x="8839201" y="4265383"/>
            <a:ext cx="921657" cy="363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E79FE3DC-F33F-423F-9A58-C9475653CEE4}"/>
              </a:ext>
            </a:extLst>
          </p:cNvPr>
          <p:cNvCxnSpPr>
            <a:cxnSpLocks/>
            <a:stCxn id="10" idx="0"/>
            <a:endCxn id="7" idx="0"/>
          </p:cNvCxnSpPr>
          <p:nvPr/>
        </p:nvCxnSpPr>
        <p:spPr>
          <a:xfrm rot="16200000" flipH="1" flipV="1">
            <a:off x="4511223" y="706664"/>
            <a:ext cx="217714" cy="6206671"/>
          </a:xfrm>
          <a:prstGeom prst="bentConnector3">
            <a:avLst>
              <a:gd name="adj1" fmla="val -351668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16DF8DA-C91C-4244-9467-B37B24192761}"/>
              </a:ext>
            </a:extLst>
          </p:cNvPr>
          <p:cNvSpPr txBox="1"/>
          <p:nvPr/>
        </p:nvSpPr>
        <p:spPr>
          <a:xfrm>
            <a:off x="2641601" y="2481945"/>
            <a:ext cx="357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Ciclo de busca e execução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90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D1A06-17C3-473A-892A-6A2CB43B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do processador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3EFF573-899B-46B6-872F-7BE92F9FD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B8AEE9-1F82-498C-8346-1E12FB38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DEF80AB-64FA-4FC8-947F-BC2B991DE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b="1" dirty="0">
                <a:solidFill>
                  <a:schemeClr val="bg1"/>
                </a:solidFill>
              </a:rPr>
              <a:t>Hertz</a:t>
            </a:r>
            <a:r>
              <a:rPr lang="pt-BR" sz="2800" dirty="0">
                <a:solidFill>
                  <a:schemeClr val="bg1"/>
                </a:solidFill>
              </a:rPr>
              <a:t> – </a:t>
            </a:r>
            <a:r>
              <a:rPr lang="pt-BR" sz="2400" dirty="0">
                <a:solidFill>
                  <a:schemeClr val="bg1"/>
                </a:solidFill>
              </a:rPr>
              <a:t>Unidade de medida que expressa a quantidade de ciclos por segundo</a:t>
            </a:r>
            <a:r>
              <a:rPr lang="pt-BR" sz="2800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chemeClr val="bg1"/>
                </a:solidFill>
              </a:rPr>
              <a:t>KHhz</a:t>
            </a:r>
            <a:r>
              <a:rPr lang="pt-BR" sz="2800" b="1" dirty="0">
                <a:solidFill>
                  <a:schemeClr val="bg1"/>
                </a:solidFill>
              </a:rPr>
              <a:t> – </a:t>
            </a:r>
            <a:r>
              <a:rPr lang="pt-BR" sz="2400" dirty="0">
                <a:solidFill>
                  <a:schemeClr val="bg1"/>
                </a:solidFill>
              </a:rPr>
              <a:t>Milhares de ciclos de instruções por segundo</a:t>
            </a:r>
            <a:endParaRPr lang="pt-BR" sz="28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</a:rPr>
              <a:t>MHz –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400" dirty="0">
                <a:solidFill>
                  <a:schemeClr val="bg1"/>
                </a:solidFill>
              </a:rPr>
              <a:t>Milhões de  ciclos de instruções por segundo</a:t>
            </a:r>
            <a:endParaRPr lang="pt-BR" sz="28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</a:rPr>
              <a:t>GHz – </a:t>
            </a:r>
            <a:r>
              <a:rPr lang="pt-BR" sz="2400" dirty="0">
                <a:solidFill>
                  <a:schemeClr val="bg1"/>
                </a:solidFill>
              </a:rPr>
              <a:t>Bilhões de  ciclos de instruções por segundo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2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7AC2B-3865-4973-87DC-0E6F0819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D7804F-342D-4E2F-9942-23F34FD26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800" dirty="0"/>
              <a:t>Componentes do computador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Função do computador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Estrutura de interconexão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Interconexão de barramento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Barramentos</a:t>
            </a:r>
          </a:p>
          <a:p>
            <a:pPr>
              <a:lnSpc>
                <a:spcPct val="150000"/>
              </a:lnSpc>
            </a:pPr>
            <a:endParaRPr lang="pt-BR" sz="2800" dirty="0"/>
          </a:p>
          <a:p>
            <a:pPr>
              <a:lnSpc>
                <a:spcPct val="150000"/>
              </a:lnSpc>
            </a:pPr>
            <a:endParaRPr lang="pt-BR" sz="28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4D9667-2BD4-4BDB-8B4B-F45E80FF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469379-5494-4F02-A218-3486D901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938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F5033-32B6-43AE-8401-0B6F4B51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um processador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FDD2D79-BC40-48AB-88BA-1088E7FC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232A1B-F383-4F5E-AF3D-1F88E81D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20</a:t>
            </a:fld>
            <a:endParaRPr kumimoji="0" lang="en-US" dirty="0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169C84C4-0A47-40C4-9980-296369373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69" y="1416850"/>
            <a:ext cx="5908427" cy="500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03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A589-A0D8-4DFF-AC3E-8563498B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Lógica e aritmética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B723D52-FCF2-43D6-AC50-E6207AF90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200" b="1" dirty="0"/>
              <a:t>Registradores</a:t>
            </a:r>
          </a:p>
          <a:p>
            <a:endParaRPr lang="pt-BR" sz="2800" b="1" dirty="0"/>
          </a:p>
          <a:p>
            <a:r>
              <a:rPr lang="pt-BR" sz="2800" b="1" dirty="0"/>
              <a:t> PC – </a:t>
            </a:r>
            <a:r>
              <a:rPr lang="pt-BR" sz="2800" dirty="0"/>
              <a:t>Contador de instrução</a:t>
            </a:r>
          </a:p>
          <a:p>
            <a:r>
              <a:rPr lang="pt-BR" sz="2800" b="1" dirty="0"/>
              <a:t> IR – </a:t>
            </a:r>
            <a:r>
              <a:rPr lang="pt-BR" sz="2800" dirty="0"/>
              <a:t>Registrador de instrução</a:t>
            </a:r>
          </a:p>
          <a:p>
            <a:r>
              <a:rPr lang="pt-BR" sz="2800" b="1" dirty="0"/>
              <a:t> MAR – </a:t>
            </a:r>
            <a:r>
              <a:rPr lang="pt-BR" sz="2800" dirty="0"/>
              <a:t>Registrador do endereço de memória</a:t>
            </a:r>
          </a:p>
          <a:p>
            <a:r>
              <a:rPr lang="pt-BR" sz="2800" b="1" dirty="0"/>
              <a:t> MBR – </a:t>
            </a:r>
            <a:r>
              <a:rPr lang="pt-BR" sz="2800" dirty="0"/>
              <a:t>Registrador do buffer de memória</a:t>
            </a:r>
          </a:p>
          <a:p>
            <a:r>
              <a:rPr lang="pt-BR" sz="2800" b="1" dirty="0"/>
              <a:t> I/O AR – </a:t>
            </a:r>
            <a:r>
              <a:rPr lang="pt-BR" sz="2800" dirty="0"/>
              <a:t>Registrador do endereço de entrada/saída</a:t>
            </a:r>
          </a:p>
          <a:p>
            <a:r>
              <a:rPr lang="pt-BR" sz="2800" b="1" dirty="0"/>
              <a:t> I/O BR – </a:t>
            </a:r>
            <a:r>
              <a:rPr lang="pt-BR" sz="2800" dirty="0"/>
              <a:t>Registrador de buffer de entrada/saída</a:t>
            </a:r>
            <a:endParaRPr lang="pt-BR" sz="2000" dirty="0"/>
          </a:p>
          <a:p>
            <a:endParaRPr lang="pt-BR" b="1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4676E93-FCAE-46F0-AD54-DA311586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E6EFA9-2D50-4AC6-A4B7-A23C929A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6948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:a16="http://schemas.microsoft.com/office/drawing/2014/main" id="{4E4A4260-14E0-417F-AA12-0836B88D53D7}"/>
              </a:ext>
            </a:extLst>
          </p:cNvPr>
          <p:cNvGrpSpPr/>
          <p:nvPr/>
        </p:nvGrpSpPr>
        <p:grpSpPr>
          <a:xfrm>
            <a:off x="939483" y="1995719"/>
            <a:ext cx="5308038" cy="4188242"/>
            <a:chOff x="2411895" y="2066783"/>
            <a:chExt cx="6467061" cy="4188242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2A3DEB3E-29C0-40D0-969B-2D174C92C447}"/>
                </a:ext>
              </a:extLst>
            </p:cNvPr>
            <p:cNvSpPr/>
            <p:nvPr/>
          </p:nvSpPr>
          <p:spPr>
            <a:xfrm>
              <a:off x="2411895" y="2066783"/>
              <a:ext cx="6467061" cy="4188242"/>
            </a:xfrm>
            <a:prstGeom prst="roundRect">
              <a:avLst>
                <a:gd name="adj" fmla="val 11891"/>
              </a:avLst>
            </a:prstGeom>
            <a:solidFill>
              <a:schemeClr val="tx2">
                <a:lumMod val="50000"/>
              </a:schemeClr>
            </a:solidFill>
            <a:ln w="12700" cap="sq"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71ECBAB8-4DA8-4D6E-B2B3-8FDDA6CCE664}"/>
                </a:ext>
              </a:extLst>
            </p:cNvPr>
            <p:cNvSpPr/>
            <p:nvPr/>
          </p:nvSpPr>
          <p:spPr>
            <a:xfrm>
              <a:off x="2564296" y="2219183"/>
              <a:ext cx="6144990" cy="3866824"/>
            </a:xfrm>
            <a:prstGeom prst="roundRect">
              <a:avLst>
                <a:gd name="adj" fmla="val 9031"/>
              </a:avLst>
            </a:prstGeom>
            <a:solidFill>
              <a:schemeClr val="tx1"/>
            </a:solidFill>
            <a:ln w="12700" cap="sq">
              <a:solidFill>
                <a:srgbClr val="FFFF00"/>
              </a:solidFill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6EF5033-32B6-43AE-8401-0B6F4B51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Cpu</a:t>
            </a:r>
            <a:r>
              <a:rPr lang="pt-BR" dirty="0"/>
              <a:t> – Central  </a:t>
            </a: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unit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FDD2D79-BC40-48AB-88BA-1088E7FC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232A1B-F383-4F5E-AF3D-1F88E81D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22</a:t>
            </a:fld>
            <a:endParaRPr kumimoji="0"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1B71C9E-208A-4C1F-B190-9E651CDDECBC}"/>
              </a:ext>
            </a:extLst>
          </p:cNvPr>
          <p:cNvSpPr/>
          <p:nvPr/>
        </p:nvSpPr>
        <p:spPr>
          <a:xfrm>
            <a:off x="3935100" y="3309953"/>
            <a:ext cx="1383040" cy="3416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 Black" panose="020B0A04020102020204" pitchFamily="34" charset="0"/>
              </a:rPr>
              <a:t>PC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382F9CB-5D0A-4703-90DD-38C996F1755D}"/>
              </a:ext>
            </a:extLst>
          </p:cNvPr>
          <p:cNvSpPr/>
          <p:nvPr/>
        </p:nvSpPr>
        <p:spPr>
          <a:xfrm>
            <a:off x="3935100" y="4058060"/>
            <a:ext cx="1383040" cy="34169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 Black" panose="020B0A04020102020204" pitchFamily="34" charset="0"/>
              </a:rPr>
              <a:t>MAR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2504FCE-625B-4921-96D4-A94756F50BB3}"/>
              </a:ext>
            </a:extLst>
          </p:cNvPr>
          <p:cNvSpPr/>
          <p:nvPr/>
        </p:nvSpPr>
        <p:spPr>
          <a:xfrm>
            <a:off x="3935100" y="4435619"/>
            <a:ext cx="1383040" cy="34169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 Black" panose="020B0A04020102020204" pitchFamily="34" charset="0"/>
              </a:rPr>
              <a:t>MBR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EB1F53D-4FBC-454D-B0F8-3D4A3C470915}"/>
              </a:ext>
            </a:extLst>
          </p:cNvPr>
          <p:cNvSpPr/>
          <p:nvPr/>
        </p:nvSpPr>
        <p:spPr>
          <a:xfrm>
            <a:off x="3935100" y="4828157"/>
            <a:ext cx="1383040" cy="34169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I/O AR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5B9A287-859F-4C0A-AADB-1D8CC4AEDA72}"/>
              </a:ext>
            </a:extLst>
          </p:cNvPr>
          <p:cNvSpPr/>
          <p:nvPr/>
        </p:nvSpPr>
        <p:spPr>
          <a:xfrm>
            <a:off x="3935100" y="5220705"/>
            <a:ext cx="1383040" cy="34169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I/O BR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E7AB1D3-2BF4-4B55-9494-EE8CB1F0635D}"/>
              </a:ext>
            </a:extLst>
          </p:cNvPr>
          <p:cNvSpPr/>
          <p:nvPr/>
        </p:nvSpPr>
        <p:spPr>
          <a:xfrm>
            <a:off x="1790284" y="3269411"/>
            <a:ext cx="1383041" cy="873146"/>
          </a:xfrm>
          <a:prstGeom prst="roundRect">
            <a:avLst>
              <a:gd name="adj" fmla="val 9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Arial Black" panose="020B0A04020102020204" pitchFamily="34" charset="0"/>
              </a:rPr>
              <a:t>ULA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3E70AD3-D125-4CF7-9CA4-5D714F1F9924}"/>
              </a:ext>
            </a:extLst>
          </p:cNvPr>
          <p:cNvSpPr/>
          <p:nvPr/>
        </p:nvSpPr>
        <p:spPr>
          <a:xfrm>
            <a:off x="3935100" y="3680501"/>
            <a:ext cx="1383040" cy="341691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 Black" panose="020B0A04020102020204" pitchFamily="34" charset="0"/>
              </a:rPr>
              <a:t>IR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B5DFDD5C-99AC-4470-B388-DB3434177FD7}"/>
              </a:ext>
            </a:extLst>
          </p:cNvPr>
          <p:cNvGrpSpPr/>
          <p:nvPr/>
        </p:nvGrpSpPr>
        <p:grpSpPr>
          <a:xfrm>
            <a:off x="1797996" y="4229961"/>
            <a:ext cx="1383040" cy="1453335"/>
            <a:chOff x="4066683" y="4198430"/>
            <a:chExt cx="1383040" cy="1453335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C2EB7C2-6E54-451C-9276-5A5A9575E6F1}"/>
                </a:ext>
              </a:extLst>
            </p:cNvPr>
            <p:cNvSpPr/>
            <p:nvPr/>
          </p:nvSpPr>
          <p:spPr>
            <a:xfrm>
              <a:off x="4066683" y="4198430"/>
              <a:ext cx="1383040" cy="34169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F43544F-B0AF-4A86-ACAE-A568417A829B}"/>
                </a:ext>
              </a:extLst>
            </p:cNvPr>
            <p:cNvSpPr/>
            <p:nvPr/>
          </p:nvSpPr>
          <p:spPr>
            <a:xfrm>
              <a:off x="4066683" y="4568978"/>
              <a:ext cx="1383040" cy="34169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A27ADE0A-87DB-4111-90D8-552BA4918ACE}"/>
                </a:ext>
              </a:extLst>
            </p:cNvPr>
            <p:cNvSpPr/>
            <p:nvPr/>
          </p:nvSpPr>
          <p:spPr>
            <a:xfrm>
              <a:off x="4066683" y="4939526"/>
              <a:ext cx="1383040" cy="34169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BCBB3BC7-9F22-4BCC-9EBB-159BBEA64414}"/>
                </a:ext>
              </a:extLst>
            </p:cNvPr>
            <p:cNvSpPr/>
            <p:nvPr/>
          </p:nvSpPr>
          <p:spPr>
            <a:xfrm>
              <a:off x="4066683" y="5310074"/>
              <a:ext cx="1383040" cy="34169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latin typeface="Arial Black" panose="020B0A04020102020204" pitchFamily="34" charset="0"/>
                </a:rPr>
                <a:t>R</a:t>
              </a:r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DAAF678-42F9-4834-BE68-1BF5B5BD866A}"/>
              </a:ext>
            </a:extLst>
          </p:cNvPr>
          <p:cNvSpPr txBox="1"/>
          <p:nvPr/>
        </p:nvSpPr>
        <p:spPr>
          <a:xfrm>
            <a:off x="3646481" y="2329714"/>
            <a:ext cx="225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UC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Unidade de controle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81C9C23-BF67-4351-955A-1C3261C06564}"/>
              </a:ext>
            </a:extLst>
          </p:cNvPr>
          <p:cNvSpPr txBox="1"/>
          <p:nvPr/>
        </p:nvSpPr>
        <p:spPr>
          <a:xfrm>
            <a:off x="1355493" y="2317224"/>
            <a:ext cx="2252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ULA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Unidade Lógica e Aritmética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EF70A762-7AEE-4EE6-9634-F7AEE795D8FD}"/>
              </a:ext>
            </a:extLst>
          </p:cNvPr>
          <p:cNvGrpSpPr/>
          <p:nvPr/>
        </p:nvGrpSpPr>
        <p:grpSpPr>
          <a:xfrm>
            <a:off x="8434552" y="2181712"/>
            <a:ext cx="1770677" cy="3752696"/>
            <a:chOff x="7547429" y="2152141"/>
            <a:chExt cx="2540000" cy="5111750"/>
          </a:xfrm>
          <a:solidFill>
            <a:srgbClr val="00FF00"/>
          </a:solidFill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87842010-A7D7-492E-B9CF-7AF89AA9B141}"/>
                </a:ext>
              </a:extLst>
            </p:cNvPr>
            <p:cNvSpPr/>
            <p:nvPr/>
          </p:nvSpPr>
          <p:spPr>
            <a:xfrm>
              <a:off x="7547429" y="2152141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D1593B1E-B0D2-44D1-B0D4-4B00F65718A4}"/>
                </a:ext>
              </a:extLst>
            </p:cNvPr>
            <p:cNvSpPr/>
            <p:nvPr/>
          </p:nvSpPr>
          <p:spPr>
            <a:xfrm>
              <a:off x="7547429" y="2517266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123DB89B-83EF-4071-99EE-5309A43EA230}"/>
                </a:ext>
              </a:extLst>
            </p:cNvPr>
            <p:cNvSpPr/>
            <p:nvPr/>
          </p:nvSpPr>
          <p:spPr>
            <a:xfrm>
              <a:off x="7547429" y="2882391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5027E13F-BD91-43C8-B61A-3FE32BF41E79}"/>
                </a:ext>
              </a:extLst>
            </p:cNvPr>
            <p:cNvSpPr/>
            <p:nvPr/>
          </p:nvSpPr>
          <p:spPr>
            <a:xfrm>
              <a:off x="7547429" y="3247516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4ACDAB49-1F94-4050-8F94-49932342E8FC}"/>
                </a:ext>
              </a:extLst>
            </p:cNvPr>
            <p:cNvSpPr/>
            <p:nvPr/>
          </p:nvSpPr>
          <p:spPr>
            <a:xfrm>
              <a:off x="7547429" y="3612641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155AE716-D510-4381-8F8D-872C4AA8E59B}"/>
                </a:ext>
              </a:extLst>
            </p:cNvPr>
            <p:cNvSpPr/>
            <p:nvPr/>
          </p:nvSpPr>
          <p:spPr>
            <a:xfrm>
              <a:off x="7547429" y="3977766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6663C572-3AC6-4C39-9E71-F6F88902E472}"/>
                </a:ext>
              </a:extLst>
            </p:cNvPr>
            <p:cNvSpPr/>
            <p:nvPr/>
          </p:nvSpPr>
          <p:spPr>
            <a:xfrm>
              <a:off x="7547429" y="4342891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37D86E63-034A-4B72-A711-C886FADF6CF9}"/>
                </a:ext>
              </a:extLst>
            </p:cNvPr>
            <p:cNvSpPr/>
            <p:nvPr/>
          </p:nvSpPr>
          <p:spPr>
            <a:xfrm>
              <a:off x="7547429" y="4708016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F677971D-072B-4B61-8E6B-B372F2BAAF3E}"/>
                </a:ext>
              </a:extLst>
            </p:cNvPr>
            <p:cNvSpPr/>
            <p:nvPr/>
          </p:nvSpPr>
          <p:spPr>
            <a:xfrm>
              <a:off x="7547429" y="5073141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DC1502E8-36F3-44D4-BD9B-E8800B462057}"/>
                </a:ext>
              </a:extLst>
            </p:cNvPr>
            <p:cNvSpPr/>
            <p:nvPr/>
          </p:nvSpPr>
          <p:spPr>
            <a:xfrm>
              <a:off x="7547429" y="5438266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F3C742B2-7EE6-458C-8872-50C31486867B}"/>
                </a:ext>
              </a:extLst>
            </p:cNvPr>
            <p:cNvSpPr/>
            <p:nvPr/>
          </p:nvSpPr>
          <p:spPr>
            <a:xfrm>
              <a:off x="7547429" y="5803391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B35C5678-4E5A-4484-84F7-4E15DD395AE9}"/>
                </a:ext>
              </a:extLst>
            </p:cNvPr>
            <p:cNvSpPr/>
            <p:nvPr/>
          </p:nvSpPr>
          <p:spPr>
            <a:xfrm>
              <a:off x="7547429" y="6168516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CA882E87-B69F-49ED-A21E-42BCA093F65B}"/>
                </a:ext>
              </a:extLst>
            </p:cNvPr>
            <p:cNvSpPr/>
            <p:nvPr/>
          </p:nvSpPr>
          <p:spPr>
            <a:xfrm>
              <a:off x="7547429" y="6533641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7EC150F7-072E-4F9D-9197-02AA6032A9A0}"/>
                </a:ext>
              </a:extLst>
            </p:cNvPr>
            <p:cNvSpPr/>
            <p:nvPr/>
          </p:nvSpPr>
          <p:spPr>
            <a:xfrm>
              <a:off x="7547429" y="6898766"/>
              <a:ext cx="2540000" cy="365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5" name="Seta: para a Direita 44">
            <a:extLst>
              <a:ext uri="{FF2B5EF4-FFF2-40B4-BE49-F238E27FC236}">
                <a16:creationId xmlns:a16="http://schemas.microsoft.com/office/drawing/2014/main" id="{A4B3647B-FD1C-4EA9-BE9D-5DF06325342E}"/>
              </a:ext>
            </a:extLst>
          </p:cNvPr>
          <p:cNvSpPr/>
          <p:nvPr/>
        </p:nvSpPr>
        <p:spPr>
          <a:xfrm>
            <a:off x="6247521" y="2652879"/>
            <a:ext cx="2185434" cy="467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: para a Direita 47">
            <a:extLst>
              <a:ext uri="{FF2B5EF4-FFF2-40B4-BE49-F238E27FC236}">
                <a16:creationId xmlns:a16="http://schemas.microsoft.com/office/drawing/2014/main" id="{56806F15-2A4D-462C-9BC1-B00263108869}"/>
              </a:ext>
            </a:extLst>
          </p:cNvPr>
          <p:cNvSpPr/>
          <p:nvPr/>
        </p:nvSpPr>
        <p:spPr>
          <a:xfrm flipH="1">
            <a:off x="6249117" y="4765391"/>
            <a:ext cx="2185434" cy="467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79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5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068D1-EB49-491C-BF10-F0D387A2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Componentes e interconexões</a:t>
            </a:r>
            <a:br>
              <a:rPr lang="pt-BR" sz="3200" cap="none" dirty="0"/>
            </a:br>
            <a:r>
              <a:rPr lang="pt-BR" sz="3200" b="1" cap="none" dirty="0"/>
              <a:t>Arquitetura De Von Neumann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E3640B-3D93-48A0-88C7-C9DD91251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37" y="1886241"/>
            <a:ext cx="11045354" cy="4424984"/>
          </a:xfrm>
        </p:spPr>
        <p:txBody>
          <a:bodyPr>
            <a:normAutofit/>
          </a:bodyPr>
          <a:lstStyle/>
          <a:p>
            <a:endParaRPr lang="pt-BR" sz="3200" b="1" dirty="0"/>
          </a:p>
          <a:p>
            <a:r>
              <a:rPr lang="pt-BR" sz="3200" b="1" dirty="0"/>
              <a:t>Gargalo de Von Neumann</a:t>
            </a:r>
          </a:p>
          <a:p>
            <a:pPr marL="228595" lvl="1" indent="0">
              <a:buNone/>
            </a:pPr>
            <a:r>
              <a:rPr lang="pt-BR" sz="2800" dirty="0"/>
              <a:t>Nos computadores modernos, a taxa de transferência é limitada pela:</a:t>
            </a:r>
          </a:p>
          <a:p>
            <a:pPr lvl="1"/>
            <a:endParaRPr lang="pt-BR" sz="1600" dirty="0"/>
          </a:p>
          <a:p>
            <a:pPr lvl="1">
              <a:lnSpc>
                <a:spcPct val="150000"/>
              </a:lnSpc>
            </a:pPr>
            <a:r>
              <a:rPr lang="pt-BR" sz="2800" dirty="0"/>
              <a:t>Quantidade de memória</a:t>
            </a:r>
          </a:p>
          <a:p>
            <a:pPr lvl="1">
              <a:lnSpc>
                <a:spcPct val="150000"/>
              </a:lnSpc>
            </a:pPr>
            <a:r>
              <a:rPr lang="pt-BR" sz="2800" dirty="0"/>
              <a:t>Velocidade de acesso da memória</a:t>
            </a:r>
          </a:p>
          <a:p>
            <a:pPr lvl="1">
              <a:lnSpc>
                <a:spcPct val="150000"/>
              </a:lnSpc>
            </a:pPr>
            <a:r>
              <a:rPr lang="pt-BR" sz="2800" dirty="0"/>
              <a:t>Velocidade do barramento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0D4E5C-C00C-4DC1-86E8-A934C65C7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DFC40A0-0D02-40EF-8467-5370D617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10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A589-A0D8-4DFF-AC3E-8563498B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Lógica e aritmética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B723D52-FCF2-43D6-AC50-E6207AF90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Circuito que realiza </a:t>
            </a:r>
            <a:r>
              <a:rPr lang="pt-BR" dirty="0" err="1"/>
              <a:t>microoperações</a:t>
            </a:r>
            <a:r>
              <a:rPr lang="pt-BR" dirty="0"/>
              <a:t> lógicas e aritméticas na CPU.</a:t>
            </a:r>
          </a:p>
          <a:p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4676E93-FCAE-46F0-AD54-DA311586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E6EFA9-2D50-4AC6-A4B7-A23C929A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24</a:t>
            </a:fld>
            <a:endParaRPr kumimoji="0" lang="en-US" dirty="0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8BFBC3C6-AC4B-42C2-AB27-3077F1E9087B}"/>
              </a:ext>
            </a:extLst>
          </p:cNvPr>
          <p:cNvGrpSpPr/>
          <p:nvPr/>
        </p:nvGrpSpPr>
        <p:grpSpPr>
          <a:xfrm>
            <a:off x="4511479" y="3856383"/>
            <a:ext cx="2306763" cy="1457739"/>
            <a:chOff x="3043455" y="4667541"/>
            <a:chExt cx="2081284" cy="1187352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E8AC379E-CE03-4D21-A28B-FFF973D0B9E0}"/>
                </a:ext>
              </a:extLst>
            </p:cNvPr>
            <p:cNvGrpSpPr/>
            <p:nvPr/>
          </p:nvGrpSpPr>
          <p:grpSpPr>
            <a:xfrm>
              <a:off x="3043455" y="4667541"/>
              <a:ext cx="2081284" cy="1187352"/>
              <a:chOff x="2374710" y="4487498"/>
              <a:chExt cx="2081284" cy="1187352"/>
            </a:xfrm>
          </p:grpSpPr>
          <p:sp>
            <p:nvSpPr>
              <p:cNvPr id="23" name="Paralelogramo 22">
                <a:extLst>
                  <a:ext uri="{FF2B5EF4-FFF2-40B4-BE49-F238E27FC236}">
                    <a16:creationId xmlns:a16="http://schemas.microsoft.com/office/drawing/2014/main" id="{0E566AF9-A50A-4139-A6FE-94F72DB7E24D}"/>
                  </a:ext>
                </a:extLst>
              </p:cNvPr>
              <p:cNvSpPr/>
              <p:nvPr/>
            </p:nvSpPr>
            <p:spPr>
              <a:xfrm>
                <a:off x="3241343" y="4487498"/>
                <a:ext cx="1214651" cy="1187352"/>
              </a:xfrm>
              <a:prstGeom prst="parallelogram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Paralelogramo 23">
                <a:extLst>
                  <a:ext uri="{FF2B5EF4-FFF2-40B4-BE49-F238E27FC236}">
                    <a16:creationId xmlns:a16="http://schemas.microsoft.com/office/drawing/2014/main" id="{F3E95200-8F47-4F73-AAA1-DA7B22E5BEED}"/>
                  </a:ext>
                </a:extLst>
              </p:cNvPr>
              <p:cNvSpPr/>
              <p:nvPr/>
            </p:nvSpPr>
            <p:spPr>
              <a:xfrm flipH="1">
                <a:off x="2374710" y="4487498"/>
                <a:ext cx="1214651" cy="1187352"/>
              </a:xfrm>
              <a:prstGeom prst="parallelogram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1055483-35EA-4914-9E24-0831A659D387}"/>
                </a:ext>
              </a:extLst>
            </p:cNvPr>
            <p:cNvSpPr/>
            <p:nvPr/>
          </p:nvSpPr>
          <p:spPr>
            <a:xfrm>
              <a:off x="3371001" y="5126405"/>
              <a:ext cx="1405720" cy="7080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4400" b="1" dirty="0">
                  <a:latin typeface="Arial Black" panose="020B0A04020102020204" pitchFamily="34" charset="0"/>
                </a:rPr>
                <a:t>ULA</a:t>
              </a:r>
              <a:endParaRPr lang="pt-BR" sz="1400" b="1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CD0AD7B9-B20F-4715-8F95-0A7F2C279AEF}"/>
              </a:ext>
            </a:extLst>
          </p:cNvPr>
          <p:cNvSpPr txBox="1"/>
          <p:nvPr/>
        </p:nvSpPr>
        <p:spPr>
          <a:xfrm>
            <a:off x="4717173" y="2592851"/>
            <a:ext cx="556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FF00"/>
                </a:solidFill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1E964F1-B8CA-4669-BA15-5F5E4FF44EEE}"/>
              </a:ext>
            </a:extLst>
          </p:cNvPr>
          <p:cNvSpPr txBox="1"/>
          <p:nvPr/>
        </p:nvSpPr>
        <p:spPr>
          <a:xfrm>
            <a:off x="6208612" y="2644770"/>
            <a:ext cx="556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FF00"/>
                </a:solidFill>
                <a:latin typeface="Arial Black" panose="020B0A04020102020204" pitchFamily="34" charset="0"/>
              </a:rPr>
              <a:t>B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5118514-8F9F-47E1-B59A-46994612E0B5}"/>
              </a:ext>
            </a:extLst>
          </p:cNvPr>
          <p:cNvSpPr txBox="1"/>
          <p:nvPr/>
        </p:nvSpPr>
        <p:spPr>
          <a:xfrm>
            <a:off x="3414389" y="4419741"/>
            <a:ext cx="556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FF00"/>
                </a:solidFill>
                <a:latin typeface="Arial Black" panose="020B0A04020102020204" pitchFamily="34" charset="0"/>
              </a:rPr>
              <a:t>F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ECD9A98-6DDA-4F53-8B1A-97BF4D3578E7}"/>
              </a:ext>
            </a:extLst>
          </p:cNvPr>
          <p:cNvSpPr txBox="1"/>
          <p:nvPr/>
        </p:nvSpPr>
        <p:spPr>
          <a:xfrm>
            <a:off x="7360425" y="4419740"/>
            <a:ext cx="556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FF00"/>
                </a:solidFill>
                <a:latin typeface="Arial Black" panose="020B0A04020102020204" pitchFamily="34" charset="0"/>
              </a:rPr>
              <a:t>D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F67CC9E-C659-478A-A66A-160FAF9A929C}"/>
              </a:ext>
            </a:extLst>
          </p:cNvPr>
          <p:cNvSpPr txBox="1"/>
          <p:nvPr/>
        </p:nvSpPr>
        <p:spPr>
          <a:xfrm>
            <a:off x="5429800" y="6009047"/>
            <a:ext cx="556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FF00"/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21C74B60-3683-4579-A72A-98364E30C0FF}"/>
              </a:ext>
            </a:extLst>
          </p:cNvPr>
          <p:cNvSpPr/>
          <p:nvPr/>
        </p:nvSpPr>
        <p:spPr>
          <a:xfrm>
            <a:off x="4068417" y="4585252"/>
            <a:ext cx="390054" cy="37106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2CDE6A5A-6F70-4B46-8A7E-73E0156A5462}"/>
              </a:ext>
            </a:extLst>
          </p:cNvPr>
          <p:cNvSpPr/>
          <p:nvPr/>
        </p:nvSpPr>
        <p:spPr>
          <a:xfrm>
            <a:off x="7007257" y="4618929"/>
            <a:ext cx="390054" cy="37106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B875C44D-E90E-4A5B-B89D-10F1ACF3B7D2}"/>
              </a:ext>
            </a:extLst>
          </p:cNvPr>
          <p:cNvSpPr/>
          <p:nvPr/>
        </p:nvSpPr>
        <p:spPr>
          <a:xfrm rot="5400000">
            <a:off x="6291896" y="3405809"/>
            <a:ext cx="390054" cy="37106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37720515-3396-47D7-AFDC-4D0F4C682E22}"/>
              </a:ext>
            </a:extLst>
          </p:cNvPr>
          <p:cNvSpPr/>
          <p:nvPr/>
        </p:nvSpPr>
        <p:spPr>
          <a:xfrm rot="5400000">
            <a:off x="4800456" y="3366455"/>
            <a:ext cx="390054" cy="37106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479A1CF8-3512-45D3-B52E-45E88F659EAD}"/>
              </a:ext>
            </a:extLst>
          </p:cNvPr>
          <p:cNvSpPr/>
          <p:nvPr/>
        </p:nvSpPr>
        <p:spPr>
          <a:xfrm rot="5400000">
            <a:off x="5523092" y="5542364"/>
            <a:ext cx="390054" cy="37106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57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4" grpId="0"/>
      <p:bldP spid="15" grpId="0"/>
      <p:bldP spid="7" grpId="0" animBg="1"/>
      <p:bldP spid="17" grpId="0" animBg="1"/>
      <p:bldP spid="18" grpId="0" animBg="1"/>
      <p:bldP spid="19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A589-A0D8-4DFF-AC3E-8563498B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Unidade de controle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51FA025-726A-4F66-BB94-EAD873DFD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/>
              <a:t>A Unidade de Controle da CPU é responsável por controlar o ciclo de instrução por meio do envio de sinais entre os registradores, a memória principal e a ULA.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r>
              <a:rPr lang="pt-BR" sz="2400" b="1" dirty="0"/>
              <a:t>Sinais da UC</a:t>
            </a:r>
          </a:p>
          <a:p>
            <a:pPr lvl="1"/>
            <a:r>
              <a:rPr lang="pt-BR" sz="2400" dirty="0"/>
              <a:t>Leitura da instrução</a:t>
            </a:r>
          </a:p>
          <a:p>
            <a:pPr lvl="1"/>
            <a:r>
              <a:rPr lang="pt-BR" sz="2400" dirty="0"/>
              <a:t>Decodificação da instrução</a:t>
            </a:r>
          </a:p>
          <a:p>
            <a:pPr lvl="1"/>
            <a:r>
              <a:rPr lang="pt-BR" sz="2400" dirty="0"/>
              <a:t>Busca dos dados (operandos)</a:t>
            </a:r>
          </a:p>
          <a:p>
            <a:pPr lvl="1"/>
            <a:r>
              <a:rPr lang="pt-BR" sz="2400" dirty="0"/>
              <a:t>Execução da instrução</a:t>
            </a:r>
          </a:p>
          <a:p>
            <a:pPr lvl="1"/>
            <a:r>
              <a:rPr lang="pt-BR" sz="2400" dirty="0"/>
              <a:t>Busca da próxima instrução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4676E93-FCAE-46F0-AD54-DA311586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E6EFA9-2D50-4AC6-A4B7-A23C929A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0479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A7B62-A0BA-440A-85D7-5C0492B5B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Processamento</a:t>
            </a:r>
            <a:br>
              <a:rPr lang="pt-BR" dirty="0"/>
            </a:br>
            <a:r>
              <a:rPr lang="pt-BR" sz="3200" dirty="0"/>
              <a:t>função de um computador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86FB3-5F88-4717-AA23-B791F1A26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15" y="2011680"/>
            <a:ext cx="11300346" cy="4206240"/>
          </a:xfrm>
        </p:spPr>
        <p:txBody>
          <a:bodyPr/>
          <a:lstStyle/>
          <a:p>
            <a:pPr marL="0" indent="0">
              <a:buNone/>
            </a:pPr>
            <a:r>
              <a:rPr lang="pt-BR" sz="2800" b="1" dirty="0"/>
              <a:t>Busca e execução de instrução</a:t>
            </a: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5C679D-8DBF-4891-B04E-84FACE8F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0238A7F-0F24-4EF8-BB23-5A02B2B1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8CA35D9-B71B-4F18-B608-C06532E027A8}"/>
              </a:ext>
            </a:extLst>
          </p:cNvPr>
          <p:cNvSpPr/>
          <p:nvPr/>
        </p:nvSpPr>
        <p:spPr>
          <a:xfrm>
            <a:off x="668740" y="4111390"/>
            <a:ext cx="1774209" cy="56979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Início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A1046EC-47DF-4044-98C9-A8BA84972C13}"/>
              </a:ext>
            </a:extLst>
          </p:cNvPr>
          <p:cNvSpPr/>
          <p:nvPr/>
        </p:nvSpPr>
        <p:spPr>
          <a:xfrm>
            <a:off x="9594624" y="4061916"/>
            <a:ext cx="1774209" cy="56979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B5CDA9E-FD8E-461C-BD6C-FFDC20D1F138}"/>
              </a:ext>
            </a:extLst>
          </p:cNvPr>
          <p:cNvSpPr/>
          <p:nvPr/>
        </p:nvSpPr>
        <p:spPr>
          <a:xfrm>
            <a:off x="3698543" y="3862318"/>
            <a:ext cx="1897928" cy="9689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Buscar instrução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DFCCE57-0AFA-418B-B855-804FF8F6AB5E}"/>
              </a:ext>
            </a:extLst>
          </p:cNvPr>
          <p:cNvSpPr/>
          <p:nvPr/>
        </p:nvSpPr>
        <p:spPr>
          <a:xfrm>
            <a:off x="6470422" y="3862318"/>
            <a:ext cx="2004837" cy="9689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Executar Instrução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F2647A12-788F-499F-A1C2-C6A59CA2CF66}"/>
              </a:ext>
            </a:extLst>
          </p:cNvPr>
          <p:cNvCxnSpPr>
            <a:stCxn id="6" idx="3"/>
          </p:cNvCxnSpPr>
          <p:nvPr/>
        </p:nvCxnSpPr>
        <p:spPr>
          <a:xfrm>
            <a:off x="2442949" y="4396287"/>
            <a:ext cx="125559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CC5BFBA-17F4-4CBA-927C-00F9D3EDECE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596471" y="4346814"/>
            <a:ext cx="87395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B6F41C6-701D-4800-8CB0-AAD096FD1A8A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8475259" y="4346813"/>
            <a:ext cx="1119365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B0D8E0FE-26F5-4032-A7E3-CABD3855E326}"/>
              </a:ext>
            </a:extLst>
          </p:cNvPr>
          <p:cNvCxnSpPr>
            <a:stCxn id="9" idx="0"/>
          </p:cNvCxnSpPr>
          <p:nvPr/>
        </p:nvCxnSpPr>
        <p:spPr>
          <a:xfrm rot="16200000" flipH="1" flipV="1">
            <a:off x="4991161" y="1914607"/>
            <a:ext cx="533969" cy="4429390"/>
          </a:xfrm>
          <a:prstGeom prst="bentConnector4">
            <a:avLst>
              <a:gd name="adj1" fmla="val -81341"/>
              <a:gd name="adj2" fmla="val 9995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97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B0654-4302-4F58-A95F-374FD253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instruções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E3399E-FB0F-4124-B85F-4C82737C6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Aspectos relevantes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Repertório de instruções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Tipos de dados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Formato de instrução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Registradores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Endereçamento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448114-DA6D-49F6-AFDF-A25016DA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UFC – 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D5B784-9753-4D8F-B4B8-EEF13C0D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707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691DD-6DBD-4DED-A69D-C038BE4B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de uma instrução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7A171A-81FF-4D2F-BDD8-77EEE61FD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 </a:t>
            </a:r>
            <a:r>
              <a:rPr lang="pt-BR" sz="2800" dirty="0"/>
              <a:t>Código de operação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 Referência a operando(s) fonte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 Referência a operando(s) destino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Referência à próxima instrução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6C6A6C-3CCF-4442-9D53-BB05CC153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UFC – 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12DF4A-DBAD-4CD3-9E3B-316CFE69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85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24417-5607-4590-B3AB-A51AB8AA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de instrução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5245B7-06DA-4B81-8798-D1777761F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 Formato da instrução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 Tamanho da instrução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 Instruções de tamanho variável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17F8B5-9AEE-4C29-800F-BC105900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UFC – 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E11F80-604D-4F84-B6C0-0380941F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0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E84EA-638E-4E1E-B4A3-0121E75B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413EAC-8947-4395-900A-A91F98E93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835443D-9A17-42E5-8E10-8BDFEC65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0B891937-A601-45CA-A454-C8BDF4453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2004458"/>
            <a:ext cx="1787024" cy="2398603"/>
          </a:xfr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5874F41-3484-4300-B217-8EC3C7FB9760}"/>
              </a:ext>
            </a:extLst>
          </p:cNvPr>
          <p:cNvSpPr txBox="1"/>
          <p:nvPr/>
        </p:nvSpPr>
        <p:spPr>
          <a:xfrm>
            <a:off x="3236686" y="2148114"/>
            <a:ext cx="5106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Arquitetura e Organização de Computadores</a:t>
            </a:r>
          </a:p>
          <a:p>
            <a:r>
              <a:rPr lang="pt-BR" sz="2000" dirty="0"/>
              <a:t>William </a:t>
            </a:r>
            <a:r>
              <a:rPr lang="pt-BR" sz="2000" dirty="0" err="1"/>
              <a:t>Stallings</a:t>
            </a:r>
            <a:endParaRPr lang="pt-BR" sz="200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9EBA279-D90E-4CD5-8F8A-1F4EE7C62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8" y="3818169"/>
            <a:ext cx="1794155" cy="2398603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2647C55D-A798-4D22-A81D-51959C2F4901}"/>
              </a:ext>
            </a:extLst>
          </p:cNvPr>
          <p:cNvSpPr txBox="1"/>
          <p:nvPr/>
        </p:nvSpPr>
        <p:spPr>
          <a:xfrm>
            <a:off x="5098879" y="3931542"/>
            <a:ext cx="5054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Organização Estruturada de Computadores</a:t>
            </a:r>
          </a:p>
          <a:p>
            <a:r>
              <a:rPr lang="pt-BR" sz="2000" dirty="0"/>
              <a:t>Andrew S. </a:t>
            </a:r>
            <a:r>
              <a:rPr lang="pt-BR" sz="2000" dirty="0" err="1"/>
              <a:t>Tanenbaum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49038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24417-5607-4590-B3AB-A51AB8AA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Formato de instrução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17F8B5-9AEE-4C29-800F-BC105900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UFC – 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E11F80-604D-4F84-B6C0-0380941F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38CA5B0-514D-4C42-AE4B-71688F24CDB7}"/>
              </a:ext>
            </a:extLst>
          </p:cNvPr>
          <p:cNvSpPr/>
          <p:nvPr/>
        </p:nvSpPr>
        <p:spPr>
          <a:xfrm>
            <a:off x="1587499" y="3101009"/>
            <a:ext cx="1590049" cy="848139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 Black" panose="020B0A04020102020204" pitchFamily="34" charset="0"/>
              </a:rPr>
              <a:t>OPCODE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854D626-F534-47F8-A81F-61F40DFBF83E}"/>
              </a:ext>
            </a:extLst>
          </p:cNvPr>
          <p:cNvSpPr/>
          <p:nvPr/>
        </p:nvSpPr>
        <p:spPr>
          <a:xfrm>
            <a:off x="3242604" y="3101008"/>
            <a:ext cx="2356190" cy="848139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OPERANDO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4F6B59D-63C9-4941-9307-4009F5E92C2E}"/>
              </a:ext>
            </a:extLst>
          </p:cNvPr>
          <p:cNvSpPr/>
          <p:nvPr/>
        </p:nvSpPr>
        <p:spPr>
          <a:xfrm>
            <a:off x="5670199" y="3101007"/>
            <a:ext cx="2356190" cy="848139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OPERANDO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223E167-D9B6-41DE-88A7-6B2F31CA8361}"/>
              </a:ext>
            </a:extLst>
          </p:cNvPr>
          <p:cNvSpPr/>
          <p:nvPr/>
        </p:nvSpPr>
        <p:spPr>
          <a:xfrm>
            <a:off x="8072394" y="3101006"/>
            <a:ext cx="2356190" cy="848139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PRÓX. INSTRUÇÃO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1C36F87-BF08-455E-B60A-F2EDB6EB6015}"/>
              </a:ext>
            </a:extLst>
          </p:cNvPr>
          <p:cNvSpPr txBox="1"/>
          <p:nvPr/>
        </p:nvSpPr>
        <p:spPr>
          <a:xfrm>
            <a:off x="5261883" y="4254198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24 bits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5029E07-4B0A-4167-BE8C-D624DF956EF6}"/>
              </a:ext>
            </a:extLst>
          </p:cNvPr>
          <p:cNvCxnSpPr/>
          <p:nvPr/>
        </p:nvCxnSpPr>
        <p:spPr>
          <a:xfrm flipH="1">
            <a:off x="1587499" y="4470400"/>
            <a:ext cx="33528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92D7351-F912-4BED-A5FC-B8274D57BCE8}"/>
              </a:ext>
            </a:extLst>
          </p:cNvPr>
          <p:cNvCxnSpPr>
            <a:cxnSpLocks/>
          </p:cNvCxnSpPr>
          <p:nvPr/>
        </p:nvCxnSpPr>
        <p:spPr>
          <a:xfrm>
            <a:off x="6527800" y="4478831"/>
            <a:ext cx="390078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CDB25EA-5CDB-476F-82A6-5AA3B7401F40}"/>
              </a:ext>
            </a:extLst>
          </p:cNvPr>
          <p:cNvSpPr txBox="1"/>
          <p:nvPr/>
        </p:nvSpPr>
        <p:spPr>
          <a:xfrm>
            <a:off x="1960367" y="245599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4 bits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6578311-63CD-43CF-B4D4-2CA43D62A2EF}"/>
              </a:ext>
            </a:extLst>
          </p:cNvPr>
          <p:cNvSpPr txBox="1"/>
          <p:nvPr/>
        </p:nvSpPr>
        <p:spPr>
          <a:xfrm>
            <a:off x="3977042" y="2488121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6 bits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965F689-6FC9-44C7-A53E-BE368FB6FDD1}"/>
              </a:ext>
            </a:extLst>
          </p:cNvPr>
          <p:cNvSpPr txBox="1"/>
          <p:nvPr/>
        </p:nvSpPr>
        <p:spPr>
          <a:xfrm>
            <a:off x="6281714" y="242179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6 bits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C44E93F-B998-4BC4-9612-31FFD3E6A50B}"/>
              </a:ext>
            </a:extLst>
          </p:cNvPr>
          <p:cNvSpPr txBox="1"/>
          <p:nvPr/>
        </p:nvSpPr>
        <p:spPr>
          <a:xfrm>
            <a:off x="8818319" y="249700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8 bits</a:t>
            </a:r>
          </a:p>
        </p:txBody>
      </p:sp>
    </p:spTree>
    <p:extLst>
      <p:ext uri="{BB962C8B-B14F-4D97-AF65-F5344CB8AC3E}">
        <p14:creationId xmlns:p14="http://schemas.microsoft.com/office/powerpoint/2010/main" val="156245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73903-1208-4E4D-AA55-C3B05B7C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execução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6F2FC5-E0FD-4C91-A597-F9EF54FEA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UFC – 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174476-72BB-4EFC-B2A0-75AA1438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D6C3043-945F-48CB-80D9-EC590F0723BD}"/>
              </a:ext>
            </a:extLst>
          </p:cNvPr>
          <p:cNvSpPr/>
          <p:nvPr/>
        </p:nvSpPr>
        <p:spPr>
          <a:xfrm>
            <a:off x="756760" y="3689895"/>
            <a:ext cx="1426581" cy="69527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Busca da instrução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C5801704-A053-4C82-9DF1-C88C24E19C24}"/>
              </a:ext>
            </a:extLst>
          </p:cNvPr>
          <p:cNvSpPr/>
          <p:nvPr/>
        </p:nvSpPr>
        <p:spPr>
          <a:xfrm>
            <a:off x="3015946" y="2259128"/>
            <a:ext cx="2065823" cy="69527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Decodificação da operação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686D8A4-FCEE-4F3E-984B-652D35172BA1}"/>
              </a:ext>
            </a:extLst>
          </p:cNvPr>
          <p:cNvSpPr/>
          <p:nvPr/>
        </p:nvSpPr>
        <p:spPr>
          <a:xfrm>
            <a:off x="6448278" y="2262869"/>
            <a:ext cx="2881821" cy="69527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Cálculo de endereço dos operandos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3EF5047-DB86-46DF-A787-4F4EC75F67CE}"/>
              </a:ext>
            </a:extLst>
          </p:cNvPr>
          <p:cNvSpPr/>
          <p:nvPr/>
        </p:nvSpPr>
        <p:spPr>
          <a:xfrm>
            <a:off x="10341238" y="2249603"/>
            <a:ext cx="1426581" cy="69527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Busca do operando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297F4D2-E4D2-4FE5-BC17-26E66B449566}"/>
              </a:ext>
            </a:extLst>
          </p:cNvPr>
          <p:cNvSpPr/>
          <p:nvPr/>
        </p:nvSpPr>
        <p:spPr>
          <a:xfrm>
            <a:off x="10349852" y="5234899"/>
            <a:ext cx="1426581" cy="69527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Execução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E90E8E3C-4434-460B-B4B9-AADC05E94196}"/>
              </a:ext>
            </a:extLst>
          </p:cNvPr>
          <p:cNvSpPr/>
          <p:nvPr/>
        </p:nvSpPr>
        <p:spPr>
          <a:xfrm>
            <a:off x="6408273" y="5248165"/>
            <a:ext cx="2881821" cy="69527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Cálculo de endereço dos operandos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BA6DF764-62EE-42CA-8180-20BA0DA5DFDB}"/>
              </a:ext>
            </a:extLst>
          </p:cNvPr>
          <p:cNvSpPr/>
          <p:nvPr/>
        </p:nvSpPr>
        <p:spPr>
          <a:xfrm>
            <a:off x="2536834" y="5248165"/>
            <a:ext cx="2881821" cy="69527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Armazenamento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604F24D-DF4E-421A-ACC5-D82F170229CC}"/>
              </a:ext>
            </a:extLst>
          </p:cNvPr>
          <p:cNvCxnSpPr>
            <a:stCxn id="7" idx="0"/>
            <a:endCxn id="8" idx="1"/>
          </p:cNvCxnSpPr>
          <p:nvPr/>
        </p:nvCxnSpPr>
        <p:spPr>
          <a:xfrm flipV="1">
            <a:off x="1470051" y="2606767"/>
            <a:ext cx="1545895" cy="10831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570A2F04-D9AC-47B4-AB83-D008BA0C5E7D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081769" y="2606767"/>
            <a:ext cx="1366509" cy="37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8EC7D59F-E779-47C4-A72F-EE5F240517E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9330099" y="2597242"/>
            <a:ext cx="1011139" cy="132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455FBF8-FDDA-42AD-A433-4E137CFA7AE0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11054529" y="2944881"/>
            <a:ext cx="8614" cy="22900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ED9E7CA7-1849-457E-BD2F-86AB200F7174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9290094" y="5582538"/>
            <a:ext cx="1059758" cy="132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D8E67904-6818-4080-B04C-D8EB4E8B22D6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5418655" y="5595804"/>
            <a:ext cx="9896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5EDE6F8B-AB8F-499B-96A7-9B09347D0A2F}"/>
              </a:ext>
            </a:extLst>
          </p:cNvPr>
          <p:cNvCxnSpPr>
            <a:stCxn id="14" idx="1"/>
            <a:endCxn id="7" idx="2"/>
          </p:cNvCxnSpPr>
          <p:nvPr/>
        </p:nvCxnSpPr>
        <p:spPr>
          <a:xfrm flipH="1" flipV="1">
            <a:off x="1470051" y="4385173"/>
            <a:ext cx="1066783" cy="12106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12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92877-496D-4D36-AAD7-234AA715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execução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4EAFA0-525C-46FE-BD51-907DDAE59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Interrupções</a:t>
            </a:r>
            <a:endParaRPr lang="pt-BR" sz="2400" b="1" dirty="0"/>
          </a:p>
          <a:p>
            <a:endParaRPr lang="pt-BR" sz="2400" dirty="0"/>
          </a:p>
          <a:p>
            <a:r>
              <a:rPr lang="pt-BR" sz="2400" dirty="0"/>
              <a:t>A memória principal não é o único módulo a se comunicar com o processador.</a:t>
            </a:r>
          </a:p>
          <a:p>
            <a:endParaRPr lang="pt-BR" sz="2400" dirty="0"/>
          </a:p>
          <a:p>
            <a:r>
              <a:rPr lang="pt-BR" sz="2400" dirty="0"/>
              <a:t>Módulos de E/S podem interromper a execução do processador para executar suas rotinas.</a:t>
            </a:r>
          </a:p>
          <a:p>
            <a:endParaRPr lang="pt-BR" sz="24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C72B194-90C7-4F5E-A22D-70DC7851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7C6A91-65AF-4BE2-8FE0-DF39920B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678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83142-4E78-493B-95BA-B88894C5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execução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412619-7668-48EF-AB19-8ECAAC317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/>
              <a:t>Classe de interrupções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B41A62-698E-4932-A7F1-6FE59C30B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28F31F-6596-4958-90FF-4E810E71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4C233DC2-A2A7-44F1-B31A-4EF01FB43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331633"/>
              </p:ext>
            </p:extLst>
          </p:nvPr>
        </p:nvGraphicFramePr>
        <p:xfrm>
          <a:off x="1202919" y="3117296"/>
          <a:ext cx="978408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767">
                  <a:extLst>
                    <a:ext uri="{9D8B030D-6E8A-4147-A177-3AD203B41FA5}">
                      <a16:colId xmlns:a16="http://schemas.microsoft.com/office/drawing/2014/main" val="3861905661"/>
                    </a:ext>
                  </a:extLst>
                </a:gridCol>
                <a:gridCol w="7313313">
                  <a:extLst>
                    <a:ext uri="{9D8B030D-6E8A-4147-A177-3AD203B41FA5}">
                      <a16:colId xmlns:a16="http://schemas.microsoft.com/office/drawing/2014/main" val="3609083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Causas possíveis de interrupções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70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Programa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Overflow, Divisão por zero, Instrução ilegal, Acesso ilegal a memória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911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Tempo de execução finalizado.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95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E/S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Sinalizar operações ou erros.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Falha de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Falta de energia ou erro de paridade.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334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846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A589-A0D8-4DFF-AC3E-8563498B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Memória principal</a:t>
            </a:r>
          </a:p>
        </p:txBody>
      </p:sp>
      <p:sp>
        <p:nvSpPr>
          <p:cNvPr id="19" name="Espaço Reservado para Conteúdo 18">
            <a:extLst>
              <a:ext uri="{FF2B5EF4-FFF2-40B4-BE49-F238E27FC236}">
                <a16:creationId xmlns:a16="http://schemas.microsoft.com/office/drawing/2014/main" id="{B1B73E87-0712-48AF-8DEB-92FA6B403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322" y="2161633"/>
            <a:ext cx="4393552" cy="4206240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Memória principal é o circuito que armazena as </a:t>
            </a:r>
            <a:r>
              <a:rPr lang="pt-BR" u="sng" dirty="0"/>
              <a:t>instruções</a:t>
            </a:r>
            <a:r>
              <a:rPr lang="pt-BR" dirty="0"/>
              <a:t> e os </a:t>
            </a:r>
            <a:r>
              <a:rPr lang="pt-BR" u="sng" dirty="0"/>
              <a:t>dados </a:t>
            </a:r>
            <a:r>
              <a:rPr lang="pt-BR" dirty="0"/>
              <a:t>dos programas em execução, ou seja, </a:t>
            </a:r>
            <a:r>
              <a:rPr lang="pt-BR" b="1" dirty="0"/>
              <a:t>PROCESSOS</a:t>
            </a:r>
            <a:r>
              <a:rPr lang="pt-BR" dirty="0"/>
              <a:t>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4676E93-FCAE-46F0-AD54-DA311586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E6EFA9-2D50-4AC6-A4B7-A23C929A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34</a:t>
            </a:fld>
            <a:endParaRPr kumimoji="0" lang="en-US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BB9B475-3DFE-444A-8346-9D90181FD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2432" l="1182" r="98818">
                        <a14:backgroundMark x1="38176" y1="77838" x2="90372" y2="30270"/>
                        <a14:backgroundMark x1="54223" y1="58108" x2="54223" y2="581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091991" y="2311586"/>
            <a:ext cx="6250132" cy="390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12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A589-A0D8-4DFF-AC3E-8563498B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Memória principal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3F8174EF-3160-4519-A367-3649251A4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7008" y="1975972"/>
            <a:ext cx="4754880" cy="4246754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Pela arquitetura de Von Neumann, a memória principal contém tanto dados quanto instruções.</a:t>
            </a:r>
          </a:p>
          <a:p>
            <a:endParaRPr lang="pt-BR" dirty="0"/>
          </a:p>
          <a:p>
            <a:r>
              <a:rPr lang="pt-BR" dirty="0"/>
              <a:t>Nos sistemas computacionais modernos, o responsável pelo gerenciamento da memória principal é o sistema operacional.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4676E93-FCAE-46F0-AD54-DA311586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E6EFA9-2D50-4AC6-A4B7-A23C929A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35</a:t>
            </a:fld>
            <a:endParaRPr kumimoji="0"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65B0252-F35D-4929-9778-23758339D7A4}"/>
              </a:ext>
            </a:extLst>
          </p:cNvPr>
          <p:cNvSpPr/>
          <p:nvPr/>
        </p:nvSpPr>
        <p:spPr>
          <a:xfrm>
            <a:off x="7568573" y="1975972"/>
            <a:ext cx="2906972" cy="4334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809FF60-FCBF-48A1-B501-82E461692CAE}"/>
              </a:ext>
            </a:extLst>
          </p:cNvPr>
          <p:cNvSpPr/>
          <p:nvPr/>
        </p:nvSpPr>
        <p:spPr>
          <a:xfrm>
            <a:off x="7574507" y="2658438"/>
            <a:ext cx="2901038" cy="36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INSTRUÇÃO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8685932-1937-450E-B753-B714A9A84A8A}"/>
              </a:ext>
            </a:extLst>
          </p:cNvPr>
          <p:cNvSpPr/>
          <p:nvPr/>
        </p:nvSpPr>
        <p:spPr>
          <a:xfrm>
            <a:off x="7576779" y="3056495"/>
            <a:ext cx="2901038" cy="36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INSTRUÇÃO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6B2A6A9-F58E-4811-9B67-001379DE2F7E}"/>
              </a:ext>
            </a:extLst>
          </p:cNvPr>
          <p:cNvSpPr/>
          <p:nvPr/>
        </p:nvSpPr>
        <p:spPr>
          <a:xfrm>
            <a:off x="7564061" y="3454552"/>
            <a:ext cx="2901038" cy="36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INSTRUÇÃO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23C4788-3F9D-44CF-A25C-B06F87B73956}"/>
              </a:ext>
            </a:extLst>
          </p:cNvPr>
          <p:cNvSpPr/>
          <p:nvPr/>
        </p:nvSpPr>
        <p:spPr>
          <a:xfrm>
            <a:off x="7575437" y="4626000"/>
            <a:ext cx="2901038" cy="36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DADOS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FD0E8D7-4BF6-4E4C-A986-2F7665F200F2}"/>
              </a:ext>
            </a:extLst>
          </p:cNvPr>
          <p:cNvSpPr/>
          <p:nvPr/>
        </p:nvSpPr>
        <p:spPr>
          <a:xfrm>
            <a:off x="7562719" y="5024057"/>
            <a:ext cx="2901038" cy="36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DADOS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27F378A-0E2A-4DC1-BC4A-C3D82CC0FF0B}"/>
              </a:ext>
            </a:extLst>
          </p:cNvPr>
          <p:cNvSpPr/>
          <p:nvPr/>
        </p:nvSpPr>
        <p:spPr>
          <a:xfrm>
            <a:off x="7564991" y="5422114"/>
            <a:ext cx="2901038" cy="36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DADOS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57B4165-955B-4A63-8F6B-874864DE93B4}"/>
              </a:ext>
            </a:extLst>
          </p:cNvPr>
          <p:cNvSpPr txBox="1"/>
          <p:nvPr/>
        </p:nvSpPr>
        <p:spPr>
          <a:xfrm>
            <a:off x="8784493" y="1904991"/>
            <a:ext cx="2375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pt-B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pt-B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7E6AE36-DB8E-4416-8F96-261BF1478935}"/>
              </a:ext>
            </a:extLst>
          </p:cNvPr>
          <p:cNvSpPr txBox="1"/>
          <p:nvPr/>
        </p:nvSpPr>
        <p:spPr>
          <a:xfrm>
            <a:off x="8784493" y="3844670"/>
            <a:ext cx="2375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pt-B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pt-B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7268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A589-A0D8-4DFF-AC3E-8563498B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Dispositivos de e/s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FDD7B8A0-F017-492B-A860-58D4DF7EC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7008" y="2047164"/>
            <a:ext cx="4754880" cy="4175562"/>
          </a:xfrm>
        </p:spPr>
        <p:txBody>
          <a:bodyPr/>
          <a:lstStyle/>
          <a:p>
            <a:r>
              <a:rPr lang="pt-BR" dirty="0"/>
              <a:t>Dispositivos de entrada e saída de dados são equipamentos utilizados para comunicação direta ou indireta com o processador.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4676E93-FCAE-46F0-AD54-DA311586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E6EFA9-2D50-4AC6-A4B7-A23C929A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36</a:t>
            </a:fld>
            <a:endParaRPr kumimoji="0" lang="en-US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58380FC-AE50-4CF5-BBC1-039BC760A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40680" y="4325465"/>
            <a:ext cx="3129059" cy="209860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3021468-0D78-4F35-8205-424DF3657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009162" y="5010862"/>
            <a:ext cx="1466092" cy="146609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8C3B5D1-38E0-403D-9D5C-19013259D6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830043" y="3916301"/>
            <a:ext cx="1507980" cy="150798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C862408-14CA-44B1-815E-3E681482C9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521326" y="4165591"/>
            <a:ext cx="1613996" cy="161399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2E81228-6F25-4C6C-BBFE-142679E365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461845" y="2352166"/>
            <a:ext cx="1340427" cy="1340427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722495CD-713E-4E79-B29D-4419BDFD97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431411" y="4611613"/>
            <a:ext cx="1370862" cy="1167974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3C62A0CB-7A75-4ABB-92E1-CCBA5BFE89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290941" y="2153685"/>
            <a:ext cx="1507980" cy="150798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B59626BF-1B1C-43C6-A84B-3E2171696B1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402584" y="2113912"/>
            <a:ext cx="1447661" cy="131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401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A589-A0D8-4DFF-AC3E-8563498B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Dispositivos de e/s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FDD7B8A0-F017-492B-A860-58D4DF7EC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7008" y="2047164"/>
            <a:ext cx="5207860" cy="4175562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Modos de transferência</a:t>
            </a:r>
          </a:p>
          <a:p>
            <a:r>
              <a:rPr lang="pt-BR" dirty="0"/>
              <a:t> </a:t>
            </a:r>
            <a:r>
              <a:rPr lang="pt-BR" u="sng" dirty="0"/>
              <a:t>Dispositivos de blocos</a:t>
            </a:r>
            <a:r>
              <a:rPr lang="pt-BR" dirty="0"/>
              <a:t>:</a:t>
            </a:r>
          </a:p>
          <a:p>
            <a:pPr marL="228595" lvl="1" indent="0">
              <a:buNone/>
            </a:pPr>
            <a:r>
              <a:rPr lang="pt-BR" dirty="0"/>
              <a:t>Dispositivos que realizam a comunicação através de blocos de dados de tamanho fixo.</a:t>
            </a:r>
          </a:p>
          <a:p>
            <a:endParaRPr lang="pt-BR" dirty="0"/>
          </a:p>
          <a:p>
            <a:r>
              <a:rPr lang="pt-BR" dirty="0"/>
              <a:t> </a:t>
            </a:r>
            <a:r>
              <a:rPr lang="pt-BR" u="sng" dirty="0"/>
              <a:t>Dispositivos de </a:t>
            </a:r>
            <a:r>
              <a:rPr lang="pt-BR" u="sng" dirty="0" err="1"/>
              <a:t>caracter</a:t>
            </a:r>
            <a:r>
              <a:rPr lang="pt-BR" dirty="0"/>
              <a:t>:</a:t>
            </a:r>
          </a:p>
          <a:p>
            <a:pPr marL="228595" lvl="1" indent="0">
              <a:buNone/>
            </a:pPr>
            <a:r>
              <a:rPr lang="pt-BR" dirty="0"/>
              <a:t>Dispositivos que realizam a comunicação por meio de um fluxo de dados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4676E93-FCAE-46F0-AD54-DA311586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E6EFA9-2D50-4AC6-A4B7-A23C929A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37</a:t>
            </a:fld>
            <a:endParaRPr kumimoji="0"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65B0252-F35D-4929-9778-23758339D7A4}"/>
              </a:ext>
            </a:extLst>
          </p:cNvPr>
          <p:cNvSpPr/>
          <p:nvPr/>
        </p:nvSpPr>
        <p:spPr>
          <a:xfrm>
            <a:off x="7591846" y="2906973"/>
            <a:ext cx="3187641" cy="2852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809FF60-FCBF-48A1-B501-82E461692CAE}"/>
              </a:ext>
            </a:extLst>
          </p:cNvPr>
          <p:cNvSpPr/>
          <p:nvPr/>
        </p:nvSpPr>
        <p:spPr>
          <a:xfrm>
            <a:off x="7741969" y="3177056"/>
            <a:ext cx="2901038" cy="36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BUFFER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8685932-1937-450E-B753-B714A9A84A8A}"/>
              </a:ext>
            </a:extLst>
          </p:cNvPr>
          <p:cNvSpPr/>
          <p:nvPr/>
        </p:nvSpPr>
        <p:spPr>
          <a:xfrm>
            <a:off x="7744241" y="3575113"/>
            <a:ext cx="2901038" cy="36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6B2A6A9-F58E-4811-9B67-001379DE2F7E}"/>
              </a:ext>
            </a:extLst>
          </p:cNvPr>
          <p:cNvSpPr/>
          <p:nvPr/>
        </p:nvSpPr>
        <p:spPr>
          <a:xfrm>
            <a:off x="7732445" y="3973170"/>
            <a:ext cx="2901038" cy="36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23C4788-3F9D-44CF-A25C-B06F87B73956}"/>
              </a:ext>
            </a:extLst>
          </p:cNvPr>
          <p:cNvSpPr/>
          <p:nvPr/>
        </p:nvSpPr>
        <p:spPr>
          <a:xfrm>
            <a:off x="7743821" y="4380760"/>
            <a:ext cx="2901038" cy="36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FD0E8D7-4BF6-4E4C-A986-2F7665F200F2}"/>
              </a:ext>
            </a:extLst>
          </p:cNvPr>
          <p:cNvSpPr/>
          <p:nvPr/>
        </p:nvSpPr>
        <p:spPr>
          <a:xfrm>
            <a:off x="7732025" y="4792885"/>
            <a:ext cx="2901038" cy="36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27F378A-0E2A-4DC1-BC4A-C3D82CC0FF0B}"/>
              </a:ext>
            </a:extLst>
          </p:cNvPr>
          <p:cNvSpPr/>
          <p:nvPr/>
        </p:nvSpPr>
        <p:spPr>
          <a:xfrm>
            <a:off x="7748365" y="5205010"/>
            <a:ext cx="2901038" cy="36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9757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A589-A0D8-4DFF-AC3E-8563498B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Memória secundária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3D3F245-463F-44C0-B615-6D4A81060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5366693" cy="4206240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A memória principal é uma memória volátil, isto é, ela não armazena dados de forma permanente.</a:t>
            </a:r>
          </a:p>
          <a:p>
            <a:endParaRPr lang="pt-BR" dirty="0"/>
          </a:p>
          <a:p>
            <a:r>
              <a:rPr lang="pt-BR" dirty="0"/>
              <a:t>A função da memória secundária é  armazenar dados de forma que não seja necessária alimentação para os dados permaneçam armazenados.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4676E93-FCAE-46F0-AD54-DA311586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E6EFA9-2D50-4AC6-A4B7-A23C929A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38</a:t>
            </a:fld>
            <a:endParaRPr kumimoji="0"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A0F78EB-583C-4B40-BA03-7A858454D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94814" y="2011680"/>
            <a:ext cx="5310377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52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A589-A0D8-4DFF-AC3E-8563498B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barramentos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E881FC9-52F6-4DEE-835C-4C63B100C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979" y="1998032"/>
            <a:ext cx="10250020" cy="4206240"/>
          </a:xfrm>
        </p:spPr>
        <p:txBody>
          <a:bodyPr>
            <a:normAutofit/>
          </a:bodyPr>
          <a:lstStyle/>
          <a:p>
            <a:r>
              <a:rPr lang="pt-BR" sz="2800" b="1" dirty="0"/>
              <a:t>Barramento</a:t>
            </a:r>
          </a:p>
          <a:p>
            <a:pPr lvl="1"/>
            <a:r>
              <a:rPr lang="pt-BR" sz="2600" dirty="0"/>
              <a:t>Caminho de comunicação que conecta dois ou mais dispositivos.</a:t>
            </a:r>
          </a:p>
          <a:p>
            <a:endParaRPr lang="pt-BR" sz="2800" b="1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4676E93-FCAE-46F0-AD54-DA311586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E6EFA9-2D50-4AC6-A4B7-A23C929A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39</a:t>
            </a:fld>
            <a:endParaRPr kumimoji="0" lang="en-US" dirty="0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3E683AB-4B0A-43E5-9AB2-2F8A012EE417}"/>
              </a:ext>
            </a:extLst>
          </p:cNvPr>
          <p:cNvCxnSpPr>
            <a:cxnSpLocks/>
          </p:cNvCxnSpPr>
          <p:nvPr/>
        </p:nvCxnSpPr>
        <p:spPr>
          <a:xfrm>
            <a:off x="3648402" y="5610409"/>
            <a:ext cx="427734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7B5C76B-0227-431E-ABBC-21A4FA8999D1}"/>
              </a:ext>
            </a:extLst>
          </p:cNvPr>
          <p:cNvCxnSpPr>
            <a:cxnSpLocks/>
          </p:cNvCxnSpPr>
          <p:nvPr/>
        </p:nvCxnSpPr>
        <p:spPr>
          <a:xfrm>
            <a:off x="3673581" y="6009298"/>
            <a:ext cx="427734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84E29F1-58A4-4A3E-A015-635E491A0AC4}"/>
              </a:ext>
            </a:extLst>
          </p:cNvPr>
          <p:cNvCxnSpPr>
            <a:cxnSpLocks/>
          </p:cNvCxnSpPr>
          <p:nvPr/>
        </p:nvCxnSpPr>
        <p:spPr>
          <a:xfrm>
            <a:off x="3651054" y="5247296"/>
            <a:ext cx="427734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C348F57-0D23-492D-8D14-99BE6B7B768A}"/>
              </a:ext>
            </a:extLst>
          </p:cNvPr>
          <p:cNvCxnSpPr>
            <a:cxnSpLocks/>
          </p:cNvCxnSpPr>
          <p:nvPr/>
        </p:nvCxnSpPr>
        <p:spPr>
          <a:xfrm flipH="1" flipV="1">
            <a:off x="4675367" y="3233530"/>
            <a:ext cx="7416" cy="2013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4E03D01-06E7-41F9-8342-68B4E9523D1B}"/>
              </a:ext>
            </a:extLst>
          </p:cNvPr>
          <p:cNvCxnSpPr>
            <a:cxnSpLocks/>
          </p:cNvCxnSpPr>
          <p:nvPr/>
        </p:nvCxnSpPr>
        <p:spPr>
          <a:xfrm flipV="1">
            <a:off x="5609643" y="3233533"/>
            <a:ext cx="0" cy="2362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8AB590D-CE92-4CFE-A262-D66DF0DEA727}"/>
              </a:ext>
            </a:extLst>
          </p:cNvPr>
          <p:cNvCxnSpPr>
            <a:cxnSpLocks/>
          </p:cNvCxnSpPr>
          <p:nvPr/>
        </p:nvCxnSpPr>
        <p:spPr>
          <a:xfrm flipV="1">
            <a:off x="6628737" y="3233532"/>
            <a:ext cx="0" cy="2775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923434E-82FA-4CA9-A116-D1FBD2BEC937}"/>
              </a:ext>
            </a:extLst>
          </p:cNvPr>
          <p:cNvSpPr txBox="1"/>
          <p:nvPr/>
        </p:nvSpPr>
        <p:spPr>
          <a:xfrm>
            <a:off x="4190340" y="3556786"/>
            <a:ext cx="492443" cy="12938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>
                <a:latin typeface="Arial Black" panose="020B0A04020102020204" pitchFamily="34" charset="0"/>
              </a:rPr>
              <a:t>Controle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5879DBA-FEC5-4AB2-8BDC-CB3D77F2C174}"/>
              </a:ext>
            </a:extLst>
          </p:cNvPr>
          <p:cNvSpPr txBox="1"/>
          <p:nvPr/>
        </p:nvSpPr>
        <p:spPr>
          <a:xfrm>
            <a:off x="5121970" y="3472120"/>
            <a:ext cx="492443" cy="142532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>
                <a:latin typeface="Arial Black" panose="020B0A04020102020204" pitchFamily="34" charset="0"/>
              </a:rPr>
              <a:t>Endereço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87B338D-B4CF-466C-8046-838560769949}"/>
              </a:ext>
            </a:extLst>
          </p:cNvPr>
          <p:cNvSpPr txBox="1"/>
          <p:nvPr/>
        </p:nvSpPr>
        <p:spPr>
          <a:xfrm>
            <a:off x="6172858" y="3758586"/>
            <a:ext cx="492443" cy="96276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>
                <a:latin typeface="Arial Black" panose="020B0A04020102020204" pitchFamily="34" charset="0"/>
              </a:rPr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228799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0EFA8EE-93D4-4F32-8B6B-2E211907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13" y="284176"/>
            <a:ext cx="10926526" cy="1508760"/>
          </a:xfrm>
        </p:spPr>
        <p:txBody>
          <a:bodyPr>
            <a:normAutofit/>
          </a:bodyPr>
          <a:lstStyle/>
          <a:p>
            <a:r>
              <a:rPr lang="pt-BR" dirty="0"/>
              <a:t>Componentes e interconexões</a:t>
            </a:r>
            <a:br>
              <a:rPr lang="pt-BR" sz="3200" cap="none" dirty="0"/>
            </a:br>
            <a:r>
              <a:rPr lang="pt-BR" sz="3200" b="1" cap="none" dirty="0"/>
              <a:t>Arquitetura De Von Neumann</a:t>
            </a:r>
            <a:endParaRPr lang="pt-BR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22F11906-C9D8-4E07-A2A8-755A6C62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1600" dirty="0"/>
              <a:t>UNIVERSIDADE FEDERAL DO CEARÁ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FA525E2A-13B5-4238-BCC6-A3AED3F3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4</a:t>
            </a:fld>
            <a:endParaRPr kumimoji="0" lang="en-US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5B461BF8-EF73-4E7E-93A8-AFDDB3F3D1FC}"/>
              </a:ext>
            </a:extLst>
          </p:cNvPr>
          <p:cNvSpPr/>
          <p:nvPr/>
        </p:nvSpPr>
        <p:spPr>
          <a:xfrm>
            <a:off x="4922922" y="1914620"/>
            <a:ext cx="1542708" cy="1470393"/>
          </a:xfrm>
          <a:prstGeom prst="ellipse">
            <a:avLst/>
          </a:prstGeom>
          <a:solidFill>
            <a:srgbClr val="00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5F5CF0C-2ABE-40FA-A9DA-359824770B05}"/>
              </a:ext>
            </a:extLst>
          </p:cNvPr>
          <p:cNvSpPr/>
          <p:nvPr/>
        </p:nvSpPr>
        <p:spPr>
          <a:xfrm>
            <a:off x="2975769" y="4846667"/>
            <a:ext cx="1542708" cy="1470393"/>
          </a:xfrm>
          <a:prstGeom prst="ellipse">
            <a:avLst/>
          </a:prstGeom>
          <a:solidFill>
            <a:srgbClr val="00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E/S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0D33C70-23CA-4D98-9D20-27BF0543E29A}"/>
              </a:ext>
            </a:extLst>
          </p:cNvPr>
          <p:cNvSpPr/>
          <p:nvPr/>
        </p:nvSpPr>
        <p:spPr>
          <a:xfrm>
            <a:off x="6688660" y="4716432"/>
            <a:ext cx="1714489" cy="1615735"/>
          </a:xfrm>
          <a:prstGeom prst="ellipse">
            <a:avLst/>
          </a:prstGeom>
          <a:solidFill>
            <a:srgbClr val="00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Memória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89EC776F-75C6-4EFC-AB66-894A594C8214}"/>
              </a:ext>
            </a:extLst>
          </p:cNvPr>
          <p:cNvGrpSpPr/>
          <p:nvPr/>
        </p:nvGrpSpPr>
        <p:grpSpPr>
          <a:xfrm>
            <a:off x="4527447" y="3490771"/>
            <a:ext cx="2268193" cy="1807705"/>
            <a:chOff x="4821378" y="3679544"/>
            <a:chExt cx="2493982" cy="1987654"/>
          </a:xfrm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</p:grpSpPr>
        <p:sp>
          <p:nvSpPr>
            <p:cNvPr id="4" name="Seta: para a Direita 3">
              <a:extLst>
                <a:ext uri="{FF2B5EF4-FFF2-40B4-BE49-F238E27FC236}">
                  <a16:creationId xmlns:a16="http://schemas.microsoft.com/office/drawing/2014/main" id="{52992E69-57EB-4D06-A692-770E1FA55761}"/>
                </a:ext>
              </a:extLst>
            </p:cNvPr>
            <p:cNvSpPr/>
            <p:nvPr/>
          </p:nvSpPr>
          <p:spPr>
            <a:xfrm rot="1671164">
              <a:off x="5967690" y="4756194"/>
              <a:ext cx="1347670" cy="891124"/>
            </a:xfrm>
            <a:prstGeom prst="rightArrow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ta: para a Direita 12">
              <a:extLst>
                <a:ext uri="{FF2B5EF4-FFF2-40B4-BE49-F238E27FC236}">
                  <a16:creationId xmlns:a16="http://schemas.microsoft.com/office/drawing/2014/main" id="{19CD79B1-D9CC-49F8-B5E9-FF4C05EEFCAB}"/>
                </a:ext>
              </a:extLst>
            </p:cNvPr>
            <p:cNvSpPr/>
            <p:nvPr/>
          </p:nvSpPr>
          <p:spPr>
            <a:xfrm rot="19928836" flipH="1">
              <a:off x="4821378" y="4776074"/>
              <a:ext cx="1347670" cy="891124"/>
            </a:xfrm>
            <a:prstGeom prst="rightArrow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Seta: para a Direita 13">
              <a:extLst>
                <a:ext uri="{FF2B5EF4-FFF2-40B4-BE49-F238E27FC236}">
                  <a16:creationId xmlns:a16="http://schemas.microsoft.com/office/drawing/2014/main" id="{A3CE9110-79B3-41C1-BD78-A3DF190DDD63}"/>
                </a:ext>
              </a:extLst>
            </p:cNvPr>
            <p:cNvSpPr/>
            <p:nvPr/>
          </p:nvSpPr>
          <p:spPr>
            <a:xfrm rot="5400000" flipH="1">
              <a:off x="5422166" y="3907817"/>
              <a:ext cx="1347670" cy="891124"/>
            </a:xfrm>
            <a:prstGeom prst="rightArrow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rgbClr val="00FF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868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A589-A0D8-4DFF-AC3E-8563498B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barramentos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E881FC9-52F6-4DEE-835C-4C63B100C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979" y="1998032"/>
            <a:ext cx="10250020" cy="4206240"/>
          </a:xfrm>
        </p:spPr>
        <p:txBody>
          <a:bodyPr>
            <a:normAutofit/>
          </a:bodyPr>
          <a:lstStyle/>
          <a:p>
            <a:endParaRPr lang="pt-BR" sz="2800" b="1" dirty="0"/>
          </a:p>
          <a:p>
            <a:r>
              <a:rPr lang="pt-BR" sz="2800" b="1" dirty="0"/>
              <a:t>Barramentos de dados</a:t>
            </a:r>
          </a:p>
          <a:p>
            <a:endParaRPr lang="pt-BR" sz="2800" dirty="0"/>
          </a:p>
          <a:p>
            <a:r>
              <a:rPr lang="pt-BR" sz="2800" b="1" dirty="0"/>
              <a:t>Barramento de endereço</a:t>
            </a:r>
          </a:p>
          <a:p>
            <a:endParaRPr lang="pt-BR" sz="2800" dirty="0"/>
          </a:p>
          <a:p>
            <a:r>
              <a:rPr lang="pt-BR" sz="2800" b="1" dirty="0"/>
              <a:t>Barramento de controle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4676E93-FCAE-46F0-AD54-DA311586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E6EFA9-2D50-4AC6-A4B7-A23C929A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40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217959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7615B-5AD0-4274-8432-A4C0469B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Barramentos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255ADF4-3322-4FB5-9830-685C25938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166" y="2011363"/>
            <a:ext cx="7530080" cy="4206875"/>
          </a:xfr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DA1FCF-C867-4F9D-972B-707B373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0BC1D8-79B4-495E-AC0F-52592CF6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E4F7A41-A35F-4E8B-AA2C-136577D88BB9}"/>
              </a:ext>
            </a:extLst>
          </p:cNvPr>
          <p:cNvSpPr/>
          <p:nvPr/>
        </p:nvSpPr>
        <p:spPr>
          <a:xfrm>
            <a:off x="2217555" y="1887532"/>
            <a:ext cx="5050346" cy="2526816"/>
          </a:xfrm>
          <a:prstGeom prst="roundRect">
            <a:avLst/>
          </a:pr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4611FE0-83D4-4F6A-A95D-9B872CB2ABA5}"/>
              </a:ext>
            </a:extLst>
          </p:cNvPr>
          <p:cNvSpPr/>
          <p:nvPr/>
        </p:nvSpPr>
        <p:spPr>
          <a:xfrm>
            <a:off x="2249087" y="4591655"/>
            <a:ext cx="7660706" cy="1705413"/>
          </a:xfrm>
          <a:prstGeom prst="roundRect">
            <a:avLst/>
          </a:pr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6B6B47B-E3EB-40CC-9D02-917636E1FA7E}"/>
              </a:ext>
            </a:extLst>
          </p:cNvPr>
          <p:cNvSpPr txBox="1"/>
          <p:nvPr/>
        </p:nvSpPr>
        <p:spPr>
          <a:xfrm>
            <a:off x="110359" y="2011363"/>
            <a:ext cx="1811009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/>
              <a:t>Ponte Norte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C44407A4-6868-4348-A3ED-07509E2023B0}"/>
              </a:ext>
            </a:extLst>
          </p:cNvPr>
          <p:cNvCxnSpPr>
            <a:cxnSpLocks/>
            <a:stCxn id="6" idx="2"/>
            <a:endCxn id="3" idx="1"/>
          </p:cNvCxnSpPr>
          <p:nvPr/>
        </p:nvCxnSpPr>
        <p:spPr>
          <a:xfrm rot="16200000" flipH="1">
            <a:off x="1277753" y="2211138"/>
            <a:ext cx="677912" cy="12016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5DD9E08-FF57-4ACE-9B01-789D89EE6B47}"/>
              </a:ext>
            </a:extLst>
          </p:cNvPr>
          <p:cNvSpPr txBox="1"/>
          <p:nvPr/>
        </p:nvSpPr>
        <p:spPr>
          <a:xfrm>
            <a:off x="10337867" y="4380446"/>
            <a:ext cx="1450846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/>
              <a:t>Ponte Sul</a:t>
            </a:r>
            <a:endParaRPr lang="pt-BR" sz="1600" b="1" dirty="0"/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2AE136E8-7180-41CC-96EA-1EF4D4B3A277}"/>
              </a:ext>
            </a:extLst>
          </p:cNvPr>
          <p:cNvCxnSpPr>
            <a:stCxn id="14" idx="2"/>
          </p:cNvCxnSpPr>
          <p:nvPr/>
        </p:nvCxnSpPr>
        <p:spPr>
          <a:xfrm rot="5400000">
            <a:off x="10265372" y="4567613"/>
            <a:ext cx="523420" cy="107241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4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6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81BE0-FCDE-4706-9792-AC43D955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Barramentos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18885327-327A-4B6C-8644-6302A8C73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062" y="1792936"/>
            <a:ext cx="6894359" cy="5084713"/>
          </a:xfr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913580-2914-4A2F-87DB-68E86694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A0ABB35-2D06-4E42-AF2F-D7409ED6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888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C5194-6CD4-4B6C-ADAC-DEDC9C9D4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barramento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7A3D573B-1E6C-47D3-B495-A7B12855A5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983237"/>
              </p:ext>
            </p:extLst>
          </p:nvPr>
        </p:nvGraphicFramePr>
        <p:xfrm>
          <a:off x="1202919" y="2324816"/>
          <a:ext cx="9783764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2">
                  <a:extLst>
                    <a:ext uri="{9D8B030D-6E8A-4147-A177-3AD203B41FA5}">
                      <a16:colId xmlns:a16="http://schemas.microsoft.com/office/drawing/2014/main" val="3085246288"/>
                    </a:ext>
                  </a:extLst>
                </a:gridCol>
                <a:gridCol w="4891882">
                  <a:extLst>
                    <a:ext uri="{9D8B030D-6E8A-4147-A177-3AD203B41FA5}">
                      <a16:colId xmlns:a16="http://schemas.microsoft.com/office/drawing/2014/main" val="2930028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Largura de barramento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8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Dedicado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Endereço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299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Multiplexado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Dados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74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pt-BR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Método de arbitração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pt-BR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Tipo de transferência de dados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34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Centralizado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Leitura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05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Distribuído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Escrita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19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pt-BR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Sincronização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Ler-Modificar-Escrever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67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Síncrono (</a:t>
                      </a:r>
                      <a:r>
                        <a:rPr lang="pt-BR" sz="2000" dirty="0" err="1"/>
                        <a:t>clock</a:t>
                      </a:r>
                      <a:r>
                        <a:rPr lang="pt-BR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Leitura-após-escrita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55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Assíncrono (Eventos)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Bloco (Teclado, mouse, caixas de som...)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309012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E7D7A7-0443-459A-A187-1319DA8C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57FBC1A-F3C0-4B80-B0C8-AC84FAED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647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A589-A0D8-4DFF-AC3E-8563498B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barramentos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E881FC9-52F6-4DEE-835C-4C63B100C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63" y="2107324"/>
            <a:ext cx="6846235" cy="4206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800" b="1" dirty="0"/>
              <a:t>PCI (</a:t>
            </a:r>
            <a:r>
              <a:rPr lang="pt-BR" sz="2800" b="1" i="1" dirty="0" err="1"/>
              <a:t>Peripherical</a:t>
            </a:r>
            <a:r>
              <a:rPr lang="pt-BR" sz="2800" b="1" i="1" dirty="0"/>
              <a:t> </a:t>
            </a:r>
            <a:r>
              <a:rPr lang="pt-BR" sz="2800" b="1" i="1" dirty="0" err="1"/>
              <a:t>Component</a:t>
            </a:r>
            <a:r>
              <a:rPr lang="pt-BR" sz="2800" b="1" i="1" dirty="0"/>
              <a:t> </a:t>
            </a:r>
            <a:r>
              <a:rPr lang="pt-BR" sz="2800" b="1" i="1" dirty="0" err="1"/>
              <a:t>Interconnect</a:t>
            </a:r>
            <a:r>
              <a:rPr lang="pt-BR" sz="2800" b="1" dirty="0"/>
              <a:t>)</a:t>
            </a:r>
          </a:p>
          <a:p>
            <a:pPr lvl="1">
              <a:lnSpc>
                <a:spcPct val="100000"/>
              </a:lnSpc>
            </a:pPr>
            <a:r>
              <a:rPr lang="pt-BR" sz="2600" dirty="0"/>
              <a:t>Independente do processador</a:t>
            </a:r>
          </a:p>
          <a:p>
            <a:pPr lvl="1">
              <a:lnSpc>
                <a:spcPct val="100000"/>
              </a:lnSpc>
            </a:pPr>
            <a:r>
              <a:rPr lang="pt-BR" sz="2600" dirty="0"/>
              <a:t>Grande largura de banda</a:t>
            </a:r>
          </a:p>
          <a:p>
            <a:pPr lvl="1">
              <a:lnSpc>
                <a:spcPct val="100000"/>
              </a:lnSpc>
            </a:pPr>
            <a:r>
              <a:rPr lang="pt-BR" sz="2600" dirty="0"/>
              <a:t>HD, Placas de vídeo, placas de rede...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4676E93-FCAE-46F0-AD54-DA311586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E6EFA9-2D50-4AC6-A4B7-A23C929A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44</a:t>
            </a:fld>
            <a:endParaRPr kumimoji="0"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757CF3B-5788-472D-BF3F-56711BFF6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953676"/>
            <a:ext cx="5875037" cy="335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10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A589-A0D8-4DFF-AC3E-8563498B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barramentos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E881FC9-52F6-4DEE-835C-4C63B100C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979" y="1998032"/>
            <a:ext cx="10250020" cy="4206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800" b="1" dirty="0"/>
              <a:t>ISA (</a:t>
            </a:r>
            <a:r>
              <a:rPr lang="pt-BR" sz="2800" b="1" i="1" dirty="0" err="1"/>
              <a:t>Industry</a:t>
            </a:r>
            <a:r>
              <a:rPr lang="pt-BR" sz="2800" b="1" i="1" dirty="0"/>
              <a:t> Standard </a:t>
            </a:r>
            <a:r>
              <a:rPr lang="pt-BR" sz="2800" b="1" i="1" dirty="0" err="1"/>
              <a:t>Architecture</a:t>
            </a:r>
            <a:r>
              <a:rPr lang="pt-BR" sz="2800" b="1" dirty="0"/>
              <a:t>)</a:t>
            </a:r>
          </a:p>
          <a:p>
            <a:pPr lvl="1">
              <a:lnSpc>
                <a:spcPct val="100000"/>
              </a:lnSpc>
            </a:pPr>
            <a:r>
              <a:rPr lang="pt-BR" sz="2600" dirty="0"/>
              <a:t>Modelo antigo do IBM PC</a:t>
            </a:r>
          </a:p>
          <a:p>
            <a:pPr lvl="1">
              <a:lnSpc>
                <a:spcPct val="100000"/>
              </a:lnSpc>
            </a:pPr>
            <a:r>
              <a:rPr lang="pt-BR" sz="2600" dirty="0"/>
              <a:t>8 e 16 bits</a:t>
            </a:r>
          </a:p>
          <a:p>
            <a:pPr lvl="1">
              <a:lnSpc>
                <a:spcPct val="100000"/>
              </a:lnSpc>
            </a:pPr>
            <a:r>
              <a:rPr lang="pt-BR" sz="2600" dirty="0"/>
              <a:t>Placas de vídeo, som e modem</a:t>
            </a:r>
          </a:p>
          <a:p>
            <a:pPr lvl="1">
              <a:lnSpc>
                <a:spcPct val="150000"/>
              </a:lnSpc>
            </a:pPr>
            <a:endParaRPr lang="pt-BR" sz="2600" dirty="0"/>
          </a:p>
          <a:p>
            <a:pPr lvl="1">
              <a:lnSpc>
                <a:spcPct val="150000"/>
              </a:lnSpc>
            </a:pPr>
            <a:endParaRPr lang="pt-BR" sz="26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4676E93-FCAE-46F0-AD54-DA311586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E6EFA9-2D50-4AC6-A4B7-A23C929A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45</a:t>
            </a:fld>
            <a:endParaRPr kumimoji="0"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CB07D1D-764A-47F3-81D2-266A546160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27"/>
          <a:stretch/>
        </p:blipFill>
        <p:spPr>
          <a:xfrm>
            <a:off x="3356190" y="4209393"/>
            <a:ext cx="5754089" cy="210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204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A589-A0D8-4DFF-AC3E-8563498B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barramentos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E881FC9-52F6-4DEE-835C-4C63B100C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979" y="1998032"/>
            <a:ext cx="10250020" cy="4206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800" b="1" dirty="0"/>
              <a:t>AGP (</a:t>
            </a:r>
            <a:r>
              <a:rPr lang="pt-BR" sz="2800" b="1" i="1" dirty="0" err="1"/>
              <a:t>Accelerated</a:t>
            </a:r>
            <a:r>
              <a:rPr lang="pt-BR" sz="2800" b="1" i="1" dirty="0"/>
              <a:t> </a:t>
            </a:r>
            <a:r>
              <a:rPr lang="pt-BR" sz="2800" b="1" i="1" dirty="0" err="1"/>
              <a:t>Graphics</a:t>
            </a:r>
            <a:r>
              <a:rPr lang="pt-BR" sz="2800" b="1" i="1" dirty="0"/>
              <a:t> </a:t>
            </a:r>
            <a:r>
              <a:rPr lang="pt-BR" sz="2800" b="1" i="1" dirty="0" err="1"/>
              <a:t>Port</a:t>
            </a:r>
            <a:r>
              <a:rPr lang="pt-BR" sz="2800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pt-BR" sz="2600" dirty="0"/>
              <a:t>Placa de vídeo.</a:t>
            </a:r>
          </a:p>
          <a:p>
            <a:pPr lvl="1">
              <a:lnSpc>
                <a:spcPct val="150000"/>
              </a:lnSpc>
            </a:pPr>
            <a:r>
              <a:rPr lang="pt-BR" sz="2600" dirty="0"/>
              <a:t>AGP 1.0 possui taxa de transferência de 266MB/s.</a:t>
            </a:r>
          </a:p>
          <a:p>
            <a:pPr lvl="1">
              <a:lnSpc>
                <a:spcPct val="150000"/>
              </a:lnSpc>
            </a:pPr>
            <a:endParaRPr lang="pt-BR" sz="26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4676E93-FCAE-46F0-AD54-DA311586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E6EFA9-2D50-4AC6-A4B7-A23C929A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46</a:t>
            </a:fld>
            <a:endParaRPr kumimoji="0"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2EDD4B1-32F0-48DD-AA16-AAA94D977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42" y="4101152"/>
            <a:ext cx="7179834" cy="21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499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A589-A0D8-4DFF-AC3E-8563498B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barramentos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E881FC9-52F6-4DEE-835C-4C63B100C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979" y="1998032"/>
            <a:ext cx="10250020" cy="4206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800" b="1" dirty="0"/>
              <a:t>PCI Express</a:t>
            </a:r>
          </a:p>
          <a:p>
            <a:pPr lvl="1">
              <a:lnSpc>
                <a:spcPct val="150000"/>
              </a:lnSpc>
            </a:pPr>
            <a:r>
              <a:rPr lang="pt-BR" sz="2600" dirty="0"/>
              <a:t>Substituto do PCI  e AGP</a:t>
            </a:r>
          </a:p>
          <a:p>
            <a:pPr lvl="1">
              <a:lnSpc>
                <a:spcPct val="150000"/>
              </a:lnSpc>
            </a:pPr>
            <a:r>
              <a:rPr lang="pt-BR" sz="2600" dirty="0"/>
              <a:t>1x, 2x, 4x, ..., 32x </a:t>
            </a:r>
          </a:p>
          <a:p>
            <a:pPr lvl="1">
              <a:lnSpc>
                <a:spcPct val="150000"/>
              </a:lnSpc>
            </a:pPr>
            <a:r>
              <a:rPr lang="pt-BR" sz="2600" dirty="0"/>
              <a:t>PCI Express 1x possui taxa de transferência de até 250MB/s.</a:t>
            </a:r>
          </a:p>
          <a:p>
            <a:pPr lvl="1">
              <a:lnSpc>
                <a:spcPct val="150000"/>
              </a:lnSpc>
            </a:pPr>
            <a:r>
              <a:rPr lang="pt-BR" sz="2600" dirty="0"/>
              <a:t>PCI Express 16x possui taxa de transferência de até 4GB/s.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4676E93-FCAE-46F0-AD54-DA311586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E6EFA9-2D50-4AC6-A4B7-A23C929A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47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777763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7B7F4-26E2-4209-8C17-D19C71BC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Barramentos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F6E725-3714-4D02-AF16-CAB7F102F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PCI Express</a:t>
            </a:r>
          </a:p>
          <a:p>
            <a:endParaRPr lang="pt-BR" b="1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1DAF200-63EE-4AFA-884F-228A18D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F199FB-0558-403B-B71A-821BFA29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5BDBD06-6347-4F67-9939-6BAA246DC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52" y="2724533"/>
            <a:ext cx="8740775" cy="349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746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78AF6-44B5-416A-828E-1CAA982D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 próxima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4E4DFB-53BB-4E2D-B522-8F6AE5341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800" dirty="0"/>
              <a:t>Memória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Hierarquias de memória de um computador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Memória cache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05A089-261F-480D-AE1B-FA1327AB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506ECD1-2547-4509-95E8-655E6510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4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BE0E75A-D7AD-4E30-A8D6-E20A35B9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Componentes e interconexões</a:t>
            </a:r>
            <a:br>
              <a:rPr lang="pt-BR" sz="3200" cap="none" dirty="0"/>
            </a:br>
            <a:r>
              <a:rPr lang="pt-BR" sz="3200" b="1" cap="none" dirty="0"/>
              <a:t>Arquitetura De Von Neumann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5F5872-F770-4E9F-B736-7AF6FE850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2800" b="1" dirty="0"/>
              <a:t>CPU – Unidade Central de Processamento</a:t>
            </a:r>
          </a:p>
          <a:p>
            <a:pPr lvl="1"/>
            <a:r>
              <a:rPr lang="pt-BR" sz="2800" dirty="0"/>
              <a:t>A tecnologia responsável por realizar as operações no computador.</a:t>
            </a:r>
          </a:p>
          <a:p>
            <a:pPr lvl="1"/>
            <a:r>
              <a:rPr lang="pt-BR" sz="2800" dirty="0"/>
              <a:t>Microprocessador (1971*)</a:t>
            </a:r>
          </a:p>
          <a:p>
            <a:pPr lvl="1"/>
            <a:endParaRPr lang="pt-BR" sz="1800" dirty="0"/>
          </a:p>
          <a:p>
            <a:r>
              <a:rPr lang="pt-BR" sz="2800" b="1" dirty="0"/>
              <a:t>Memória</a:t>
            </a:r>
          </a:p>
          <a:p>
            <a:pPr lvl="1"/>
            <a:r>
              <a:rPr lang="pt-BR" sz="2800" dirty="0"/>
              <a:t>Circuito com capacidade de manter sua configuração uma vez que tenha sido ativado, dado a ideia de “circuito de memória”.</a:t>
            </a:r>
          </a:p>
          <a:p>
            <a:pPr lvl="1"/>
            <a:endParaRPr lang="pt-BR" sz="1800" dirty="0"/>
          </a:p>
          <a:p>
            <a:r>
              <a:rPr lang="pt-BR" sz="2800" b="1" dirty="0"/>
              <a:t>Dispositivos de Entrada e Saída (E/S)</a:t>
            </a:r>
          </a:p>
          <a:p>
            <a:pPr lvl="1"/>
            <a:r>
              <a:rPr lang="pt-BR" sz="2400" dirty="0"/>
              <a:t>Dispositivos para inserir e captar dados.</a:t>
            </a:r>
          </a:p>
          <a:p>
            <a:pPr lvl="1"/>
            <a:endParaRPr lang="pt-BR" sz="2800" dirty="0"/>
          </a:p>
          <a:p>
            <a:pPr lvl="1"/>
            <a:endParaRPr lang="pt-BR" sz="28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DE684A-01F1-4FA9-9C04-38D05D8B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BFB625-A5FC-442A-AA13-C9B52C11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7287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12412-4F0F-4873-86F2-FBF435446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Componentes e interconexões</a:t>
            </a:r>
            <a:br>
              <a:rPr lang="pt-BR" sz="3200" cap="none" dirty="0"/>
            </a:br>
            <a:r>
              <a:rPr lang="pt-BR" sz="3200" b="1" cap="none" dirty="0"/>
              <a:t>Arquitetura De Von Neumann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C1C0A1-A78E-4787-80A9-6B8EAA600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CPU</a:t>
            </a:r>
          </a:p>
          <a:p>
            <a:endParaRPr lang="pt-BR" sz="1800" dirty="0"/>
          </a:p>
          <a:p>
            <a:r>
              <a:rPr lang="pt-BR" sz="2800" b="1" dirty="0"/>
              <a:t>ULA</a:t>
            </a:r>
            <a:r>
              <a:rPr lang="pt-BR" sz="2800" dirty="0"/>
              <a:t> – Unidade Lógica e Aritmética</a:t>
            </a:r>
          </a:p>
          <a:p>
            <a:pPr lvl="1"/>
            <a:r>
              <a:rPr lang="pt-BR" sz="2400" dirty="0"/>
              <a:t>Componente responsável por realizar as operações lógicas e aritméticas com os operandos carregados na memória</a:t>
            </a:r>
            <a:r>
              <a:rPr lang="pt-BR" sz="2800" dirty="0"/>
              <a:t>.</a:t>
            </a:r>
          </a:p>
          <a:p>
            <a:pPr lvl="1"/>
            <a:endParaRPr lang="pt-BR" dirty="0"/>
          </a:p>
          <a:p>
            <a:r>
              <a:rPr lang="pt-BR" sz="2800" b="1" dirty="0"/>
              <a:t>Unidade de controle</a:t>
            </a:r>
          </a:p>
          <a:p>
            <a:pPr lvl="1"/>
            <a:r>
              <a:rPr lang="pt-BR" sz="2400" dirty="0"/>
              <a:t>Componente responsável por enviar os sinais de controle para a memória e para a ULA</a:t>
            </a:r>
            <a:r>
              <a:rPr lang="pt-BR" sz="2800" b="1" dirty="0"/>
              <a:t>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C926BA-2E28-47E0-A8D1-F6B86DA2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270F002-6D72-45DE-A412-E62D1E81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581EF-5C8A-4FF8-95FD-8A7CFA93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Componentes e interconexões</a:t>
            </a:r>
            <a:br>
              <a:rPr lang="pt-BR" sz="3200" cap="none" dirty="0"/>
            </a:br>
            <a:r>
              <a:rPr lang="pt-BR" sz="3200" b="1" cap="none" dirty="0"/>
              <a:t>Arquitetura De Von Neumann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D76DC1-0D9D-4AA4-B3BD-64D679AC5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Memória</a:t>
            </a:r>
          </a:p>
          <a:p>
            <a:pPr lvl="1"/>
            <a:endParaRPr lang="pt-BR" sz="2800" dirty="0"/>
          </a:p>
          <a:p>
            <a:pPr lvl="1"/>
            <a:r>
              <a:rPr lang="pt-BR" sz="2400" dirty="0"/>
              <a:t>Componente responsável por armazenar os dados e instruções dos programas que estão em estado de execução.</a:t>
            </a:r>
          </a:p>
          <a:p>
            <a:pPr marL="228595" lvl="1" indent="0">
              <a:buNone/>
            </a:pPr>
            <a:endParaRPr lang="pt-BR" sz="2400" dirty="0"/>
          </a:p>
          <a:p>
            <a:pPr lvl="1"/>
            <a:r>
              <a:rPr lang="pt-BR" sz="2400" dirty="0"/>
              <a:t>A arquitetura de Von Neumann se diferencia de outras arquiteturas por armazenar na mesma memória os dados e as instruções que devem ser executadas pelo processador.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ACA2CD-338D-4C1C-BB0B-996190D6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A3C3286-3300-4475-ACA5-D3D2588D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94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7C7B2-238D-4820-9730-15CAAED7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Componentes e interconexões</a:t>
            </a:r>
            <a:br>
              <a:rPr lang="pt-BR" sz="3200" cap="none" dirty="0"/>
            </a:br>
            <a:r>
              <a:rPr lang="pt-BR" sz="3200" b="1" cap="none" dirty="0"/>
              <a:t>Arquitetura De Von Neumann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780573-906B-4F5C-9A40-0C5AB218B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Dispositivos de E/S</a:t>
            </a:r>
          </a:p>
          <a:p>
            <a:pPr lvl="1"/>
            <a:endParaRPr lang="pt-BR" sz="2400" dirty="0"/>
          </a:p>
          <a:p>
            <a:pPr lvl="1"/>
            <a:r>
              <a:rPr lang="pt-BR" sz="2400" dirty="0"/>
              <a:t>Componentes responsáveis por enviar, receber e transmitir dados do computador e para o computador.</a:t>
            </a:r>
          </a:p>
          <a:p>
            <a:pPr lvl="1"/>
            <a:endParaRPr lang="pt-BR" sz="2400" dirty="0"/>
          </a:p>
          <a:p>
            <a:pPr lvl="1"/>
            <a:r>
              <a:rPr lang="pt-BR" sz="2400" dirty="0"/>
              <a:t>Inclui dispositivos de memória,  buffer e saída serial.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1D7B59A-249C-4161-93D7-7B069F2C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UNIVERSIDADE FEDERAL DO CEARÁ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6AC8388-E7B0-4837-B8EC-8F294A1E9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32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6FEE0-9EFB-4CE4-AFFF-881B57EC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interconexão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E800D0-E766-4DDE-BB0E-0D22B20C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UNIVERSIDADE FEDERAL DO CEARÁ</a:t>
            </a:r>
            <a:endParaRPr kumimoji="0"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69F497-E41D-4C0B-8857-04F71A0B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9</a:t>
            </a:fld>
            <a:endParaRPr kumimoji="0"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B00FEB-7A9A-411F-9593-91BA317522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311" y="1823683"/>
            <a:ext cx="1843758" cy="184375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72F1BC-95B3-415E-914F-07A2A1093F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2" r="20478"/>
          <a:stretch/>
        </p:blipFill>
        <p:spPr>
          <a:xfrm rot="5400000">
            <a:off x="8369775" y="4043344"/>
            <a:ext cx="1341120" cy="2304741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768F874-D742-41D9-BEBA-68E0CE766C85}"/>
              </a:ext>
            </a:extLst>
          </p:cNvPr>
          <p:cNvGrpSpPr/>
          <p:nvPr/>
        </p:nvGrpSpPr>
        <p:grpSpPr>
          <a:xfrm>
            <a:off x="2465819" y="4700414"/>
            <a:ext cx="1545026" cy="1190625"/>
            <a:chOff x="8387249" y="4284165"/>
            <a:chExt cx="1545026" cy="1190625"/>
          </a:xfrm>
        </p:grpSpPr>
        <p:sp>
          <p:nvSpPr>
            <p:cNvPr id="13" name="Cilindro 12">
              <a:extLst>
                <a:ext uri="{FF2B5EF4-FFF2-40B4-BE49-F238E27FC236}">
                  <a16:creationId xmlns:a16="http://schemas.microsoft.com/office/drawing/2014/main" id="{BDEEDA65-05E6-428B-9821-1B1277501384}"/>
                </a:ext>
              </a:extLst>
            </p:cNvPr>
            <p:cNvSpPr/>
            <p:nvPr/>
          </p:nvSpPr>
          <p:spPr>
            <a:xfrm>
              <a:off x="8387254" y="5109665"/>
              <a:ext cx="1545021" cy="365125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ilindro 13">
              <a:extLst>
                <a:ext uri="{FF2B5EF4-FFF2-40B4-BE49-F238E27FC236}">
                  <a16:creationId xmlns:a16="http://schemas.microsoft.com/office/drawing/2014/main" id="{92E3A535-EFDF-4475-BAB2-C943F1CE2228}"/>
                </a:ext>
              </a:extLst>
            </p:cNvPr>
            <p:cNvSpPr/>
            <p:nvPr/>
          </p:nvSpPr>
          <p:spPr>
            <a:xfrm>
              <a:off x="8387253" y="4944565"/>
              <a:ext cx="1545021" cy="365125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ilindro 14">
              <a:extLst>
                <a:ext uri="{FF2B5EF4-FFF2-40B4-BE49-F238E27FC236}">
                  <a16:creationId xmlns:a16="http://schemas.microsoft.com/office/drawing/2014/main" id="{DCCA6AF9-1E03-417F-83CD-997222CF4F54}"/>
                </a:ext>
              </a:extLst>
            </p:cNvPr>
            <p:cNvSpPr/>
            <p:nvPr/>
          </p:nvSpPr>
          <p:spPr>
            <a:xfrm>
              <a:off x="8387252" y="4779465"/>
              <a:ext cx="1545021" cy="365125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ilindro 15">
              <a:extLst>
                <a:ext uri="{FF2B5EF4-FFF2-40B4-BE49-F238E27FC236}">
                  <a16:creationId xmlns:a16="http://schemas.microsoft.com/office/drawing/2014/main" id="{3D81289B-2AD4-48C3-92F5-E79B6B295C50}"/>
                </a:ext>
              </a:extLst>
            </p:cNvPr>
            <p:cNvSpPr/>
            <p:nvPr/>
          </p:nvSpPr>
          <p:spPr>
            <a:xfrm>
              <a:off x="8387251" y="4614365"/>
              <a:ext cx="1545021" cy="365125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ilindro 16">
              <a:extLst>
                <a:ext uri="{FF2B5EF4-FFF2-40B4-BE49-F238E27FC236}">
                  <a16:creationId xmlns:a16="http://schemas.microsoft.com/office/drawing/2014/main" id="{50247F8D-822E-4744-9A95-70C5A6E00AC7}"/>
                </a:ext>
              </a:extLst>
            </p:cNvPr>
            <p:cNvSpPr/>
            <p:nvPr/>
          </p:nvSpPr>
          <p:spPr>
            <a:xfrm>
              <a:off x="8387250" y="4449265"/>
              <a:ext cx="1545021" cy="365125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ilindro 17">
              <a:extLst>
                <a:ext uri="{FF2B5EF4-FFF2-40B4-BE49-F238E27FC236}">
                  <a16:creationId xmlns:a16="http://schemas.microsoft.com/office/drawing/2014/main" id="{10755CFF-F145-468A-83DF-50BDCECC8BF8}"/>
                </a:ext>
              </a:extLst>
            </p:cNvPr>
            <p:cNvSpPr/>
            <p:nvPr/>
          </p:nvSpPr>
          <p:spPr>
            <a:xfrm>
              <a:off x="8387249" y="4284165"/>
              <a:ext cx="1545021" cy="365125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5CB95D65-7AB1-4CFC-A0A2-3EF868DD1528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7075069" y="2745562"/>
            <a:ext cx="1965266" cy="1779593"/>
          </a:xfrm>
          <a:prstGeom prst="straightConnector1">
            <a:avLst/>
          </a:prstGeom>
          <a:ln w="76200">
            <a:solidFill>
              <a:schemeClr val="tx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2D01A146-79A4-4681-9F8B-C4F5F460B3F9}"/>
              </a:ext>
            </a:extLst>
          </p:cNvPr>
          <p:cNvCxnSpPr>
            <a:cxnSpLocks/>
            <a:stCxn id="7" idx="1"/>
            <a:endCxn id="18" idx="1"/>
          </p:cNvCxnSpPr>
          <p:nvPr/>
        </p:nvCxnSpPr>
        <p:spPr>
          <a:xfrm flipH="1">
            <a:off x="3238330" y="2745562"/>
            <a:ext cx="1992981" cy="1954852"/>
          </a:xfrm>
          <a:prstGeom prst="straightConnector1">
            <a:avLst/>
          </a:prstGeom>
          <a:ln w="76200">
            <a:solidFill>
              <a:schemeClr val="tx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9111D0FD-C341-4561-9815-5D30AAB867B3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968505" y="5195715"/>
            <a:ext cx="3919460" cy="34070"/>
          </a:xfrm>
          <a:prstGeom prst="straightConnector1">
            <a:avLst/>
          </a:prstGeom>
          <a:ln w="76200">
            <a:solidFill>
              <a:schemeClr val="tx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444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 Tiras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m Tir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m Tir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Em Tiras</Template>
  <TotalTime>1879</TotalTime>
  <Words>1682</Words>
  <Application>Microsoft Office PowerPoint</Application>
  <PresentationFormat>Widescreen</PresentationFormat>
  <Paragraphs>420</Paragraphs>
  <Slides>49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5" baseType="lpstr">
      <vt:lpstr>Arial</vt:lpstr>
      <vt:lpstr>Arial Black</vt:lpstr>
      <vt:lpstr>Calibri</vt:lpstr>
      <vt:lpstr>Corbel</vt:lpstr>
      <vt:lpstr>Wingdings</vt:lpstr>
      <vt:lpstr>Em Tiras</vt:lpstr>
      <vt:lpstr>Arquitetura de computadores</vt:lpstr>
      <vt:lpstr>Introdução</vt:lpstr>
      <vt:lpstr>Bibliografia</vt:lpstr>
      <vt:lpstr>Componentes e interconexões Arquitetura De Von Neumann</vt:lpstr>
      <vt:lpstr>Componentes e interconexões Arquitetura De Von Neumann</vt:lpstr>
      <vt:lpstr>Componentes e interconexões Arquitetura De Von Neumann</vt:lpstr>
      <vt:lpstr>Componentes e interconexões Arquitetura De Von Neumann</vt:lpstr>
      <vt:lpstr>Componentes e interconexões Arquitetura De Von Neumann</vt:lpstr>
      <vt:lpstr>Estrutura de interconexão</vt:lpstr>
      <vt:lpstr>Arquitetura de von neumann</vt:lpstr>
      <vt:lpstr>Barramentos</vt:lpstr>
      <vt:lpstr>Componentes e interconexões Arquitetura De Von Neumann</vt:lpstr>
      <vt:lpstr>Estrutura de interconexão</vt:lpstr>
      <vt:lpstr>Estrutura de interconexão</vt:lpstr>
      <vt:lpstr>Estrutura de interconexão</vt:lpstr>
      <vt:lpstr>Estrutura de interconexão</vt:lpstr>
      <vt:lpstr>Função do computador</vt:lpstr>
      <vt:lpstr>Processador Ciclo Básico De Instrução</vt:lpstr>
      <vt:lpstr>Função do processador</vt:lpstr>
      <vt:lpstr>Estrutura de um processador</vt:lpstr>
      <vt:lpstr>Unidade Lógica e aritmética</vt:lpstr>
      <vt:lpstr>Cpu – Central  process unit</vt:lpstr>
      <vt:lpstr>Componentes e interconexões Arquitetura De Von Neumann</vt:lpstr>
      <vt:lpstr>Unidade Lógica e aritmética</vt:lpstr>
      <vt:lpstr>Unidade de controle</vt:lpstr>
      <vt:lpstr>Processamento função de um computador</vt:lpstr>
      <vt:lpstr>Conjunto de instruções</vt:lpstr>
      <vt:lpstr>Elementos de uma instrução</vt:lpstr>
      <vt:lpstr>Representação de instrução</vt:lpstr>
      <vt:lpstr>Formato de instrução</vt:lpstr>
      <vt:lpstr>Ciclo de execução</vt:lpstr>
      <vt:lpstr>Ciclo de execução</vt:lpstr>
      <vt:lpstr>Ciclo de execução</vt:lpstr>
      <vt:lpstr>Memória principal</vt:lpstr>
      <vt:lpstr>Memória principal</vt:lpstr>
      <vt:lpstr>Dispositivos de e/s</vt:lpstr>
      <vt:lpstr>Dispositivos de e/s</vt:lpstr>
      <vt:lpstr>Memória secundária</vt:lpstr>
      <vt:lpstr>barramentos</vt:lpstr>
      <vt:lpstr>barramentos</vt:lpstr>
      <vt:lpstr>Barramentos</vt:lpstr>
      <vt:lpstr>Barramentos</vt:lpstr>
      <vt:lpstr>Tipos de barramento</vt:lpstr>
      <vt:lpstr>barramentos</vt:lpstr>
      <vt:lpstr>barramentos</vt:lpstr>
      <vt:lpstr>barramentos</vt:lpstr>
      <vt:lpstr>barramentos</vt:lpstr>
      <vt:lpstr>Barramentos</vt:lpstr>
      <vt:lpstr>Na próxima aula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Lex</dc:creator>
  <cp:lastModifiedBy>Alex Lima</cp:lastModifiedBy>
  <cp:revision>139</cp:revision>
  <dcterms:created xsi:type="dcterms:W3CDTF">2014-09-16T21:37:07Z</dcterms:created>
  <dcterms:modified xsi:type="dcterms:W3CDTF">2018-03-07T15:24:57Z</dcterms:modified>
</cp:coreProperties>
</file>