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1"/>
  </p:sldMasterIdLst>
  <p:notesMasterIdLst>
    <p:notesMasterId r:id="rId76"/>
  </p:notesMasterIdLst>
  <p:sldIdLst>
    <p:sldId id="256" r:id="rId2"/>
    <p:sldId id="281" r:id="rId3"/>
    <p:sldId id="282" r:id="rId4"/>
    <p:sldId id="257" r:id="rId5"/>
    <p:sldId id="295" r:id="rId6"/>
    <p:sldId id="296" r:id="rId7"/>
    <p:sldId id="312" r:id="rId8"/>
    <p:sldId id="297" r:id="rId9"/>
    <p:sldId id="283" r:id="rId10"/>
    <p:sldId id="258" r:id="rId11"/>
    <p:sldId id="284" r:id="rId12"/>
    <p:sldId id="289" r:id="rId13"/>
    <p:sldId id="287" r:id="rId14"/>
    <p:sldId id="288" r:id="rId15"/>
    <p:sldId id="292" r:id="rId16"/>
    <p:sldId id="291" r:id="rId17"/>
    <p:sldId id="290" r:id="rId18"/>
    <p:sldId id="298" r:id="rId19"/>
    <p:sldId id="299" r:id="rId20"/>
    <p:sldId id="300" r:id="rId21"/>
    <p:sldId id="301" r:id="rId22"/>
    <p:sldId id="302" r:id="rId23"/>
    <p:sldId id="294" r:id="rId24"/>
    <p:sldId id="303" r:id="rId25"/>
    <p:sldId id="270" r:id="rId26"/>
    <p:sldId id="277" r:id="rId27"/>
    <p:sldId id="304" r:id="rId28"/>
    <p:sldId id="306" r:id="rId29"/>
    <p:sldId id="308" r:id="rId30"/>
    <p:sldId id="305" r:id="rId31"/>
    <p:sldId id="307" r:id="rId32"/>
    <p:sldId id="262" r:id="rId33"/>
    <p:sldId id="278" r:id="rId34"/>
    <p:sldId id="271" r:id="rId35"/>
    <p:sldId id="263" r:id="rId36"/>
    <p:sldId id="311" r:id="rId37"/>
    <p:sldId id="264" r:id="rId38"/>
    <p:sldId id="265" r:id="rId39"/>
    <p:sldId id="309" r:id="rId40"/>
    <p:sldId id="313" r:id="rId41"/>
    <p:sldId id="339" r:id="rId42"/>
    <p:sldId id="310" r:id="rId43"/>
    <p:sldId id="338" r:id="rId44"/>
    <p:sldId id="314" r:id="rId45"/>
    <p:sldId id="279" r:id="rId46"/>
    <p:sldId id="315" r:id="rId47"/>
    <p:sldId id="273" r:id="rId48"/>
    <p:sldId id="316" r:id="rId49"/>
    <p:sldId id="266" r:id="rId50"/>
    <p:sldId id="320" r:id="rId51"/>
    <p:sldId id="319" r:id="rId52"/>
    <p:sldId id="267" r:id="rId53"/>
    <p:sldId id="321" r:id="rId54"/>
    <p:sldId id="322" r:id="rId55"/>
    <p:sldId id="268" r:id="rId56"/>
    <p:sldId id="323" r:id="rId57"/>
    <p:sldId id="324" r:id="rId58"/>
    <p:sldId id="325" r:id="rId59"/>
    <p:sldId id="327" r:id="rId60"/>
    <p:sldId id="326" r:id="rId61"/>
    <p:sldId id="340" r:id="rId62"/>
    <p:sldId id="334" r:id="rId63"/>
    <p:sldId id="269" r:id="rId64"/>
    <p:sldId id="328" r:id="rId65"/>
    <p:sldId id="329" r:id="rId66"/>
    <p:sldId id="330" r:id="rId67"/>
    <p:sldId id="331" r:id="rId68"/>
    <p:sldId id="275" r:id="rId69"/>
    <p:sldId id="276" r:id="rId70"/>
    <p:sldId id="332" r:id="rId71"/>
    <p:sldId id="335" r:id="rId72"/>
    <p:sldId id="337" r:id="rId73"/>
    <p:sldId id="336" r:id="rId74"/>
    <p:sldId id="333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CC00"/>
    <a:srgbClr val="077B0D"/>
    <a:srgbClr val="92F67A"/>
    <a:srgbClr val="AEFE1E"/>
    <a:srgbClr val="00FF00"/>
    <a:srgbClr val="29F341"/>
    <a:srgbClr val="242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88376" autoAdjust="0"/>
  </p:normalViewPr>
  <p:slideViewPr>
    <p:cSldViewPr snapToGrid="0">
      <p:cViewPr varScale="1">
        <p:scale>
          <a:sx n="60" d="100"/>
          <a:sy n="60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FB4C9-C201-431C-9D09-E824D7872116}" type="datetimeFigureOut">
              <a:rPr lang="pt-BR" smtClean="0"/>
              <a:t>09/03/2018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8BF9-F2E5-4CCC-BD7C-C4CF17E2D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728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 Ligue e desligue as lâmpadas da sala para demonstrar como funciona um circuito sem memória.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785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  <a:p>
            <a:r>
              <a:rPr lang="pt-BR" dirty="0"/>
              <a:t>	Mapeamento para qualquer linha</a:t>
            </a:r>
          </a:p>
          <a:p>
            <a:endParaRPr lang="pt-BR" dirty="0"/>
          </a:p>
          <a:p>
            <a:r>
              <a:rPr lang="pt-BR" dirty="0"/>
              <a:t>Desvantagem</a:t>
            </a:r>
          </a:p>
          <a:p>
            <a:r>
              <a:rPr lang="pt-BR" dirty="0"/>
              <a:t>	Comparação com todas as linhas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56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3567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t-BR" dirty="0"/>
              <a:t>PC armazena o endereço da próxima instrução</a:t>
            </a:r>
          </a:p>
          <a:p>
            <a:pPr marL="228600" indent="-228600">
              <a:buAutoNum type="arabicPeriod"/>
            </a:pPr>
            <a:r>
              <a:rPr lang="pt-BR" dirty="0"/>
              <a:t>A unidade de controle busca a instrução na memória cache</a:t>
            </a:r>
          </a:p>
          <a:p>
            <a:pPr marL="228600" indent="-228600">
              <a:buAutoNum type="arabicPeriod"/>
            </a:pPr>
            <a:r>
              <a:rPr lang="pt-BR" dirty="0"/>
              <a:t>A cache não contém o dado buscado</a:t>
            </a:r>
          </a:p>
          <a:p>
            <a:pPr marL="228600" indent="-228600">
              <a:buAutoNum type="arabicPeriod"/>
            </a:pPr>
            <a:r>
              <a:rPr lang="pt-BR" dirty="0"/>
              <a:t>A unidade de controle busca a instrução na memória principal</a:t>
            </a:r>
          </a:p>
          <a:p>
            <a:pPr marL="228600" indent="-228600">
              <a:buAutoNum type="arabicPeriod"/>
            </a:pPr>
            <a:r>
              <a:rPr lang="pt-BR" dirty="0"/>
              <a:t>A memória principal substitui os dados na memória cache</a:t>
            </a:r>
          </a:p>
          <a:p>
            <a:pPr marL="228600" indent="-228600">
              <a:buAutoNum type="arabicPeriod"/>
            </a:pPr>
            <a:r>
              <a:rPr lang="pt-BR" dirty="0"/>
              <a:t>A memória cache envia a CPU</a:t>
            </a:r>
          </a:p>
          <a:p>
            <a:pPr marL="228600" indent="-228600">
              <a:buAutoNum type="arabicPeriod"/>
            </a:pPr>
            <a:r>
              <a:rPr lang="pt-BR" dirty="0"/>
              <a:t>A CPU executa a instrução</a:t>
            </a:r>
          </a:p>
          <a:p>
            <a:pPr marL="228600" indent="-228600">
              <a:buAutoNum type="arabicPeriod"/>
            </a:pPr>
            <a:r>
              <a:rPr lang="pt-BR" dirty="0"/>
              <a:t>O ciclo reinicia</a:t>
            </a:r>
          </a:p>
          <a:p>
            <a:pPr marL="228600" indent="-228600">
              <a:buAutoNum type="arabicPeriod"/>
            </a:pPr>
            <a:endParaRPr lang="pt-BR" dirty="0"/>
          </a:p>
          <a:p>
            <a:pPr marL="228600" indent="-228600">
              <a:buAutoNum type="arabicPeriod"/>
            </a:pPr>
            <a:endParaRPr lang="pt-BR" dirty="0"/>
          </a:p>
          <a:p>
            <a:pPr marL="228600" indent="-228600">
              <a:buAutoNum type="arabicPeriod"/>
            </a:pPr>
            <a:endParaRPr lang="pt-BR" dirty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62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9770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Palavra: Tamanho necessário para representar um número ou uma instrução</a:t>
            </a:r>
          </a:p>
          <a:p>
            <a:r>
              <a:rPr lang="pt-BR" dirty="0"/>
              <a:t>Unidades endereçáveis: 2^a = 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622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Palavra: Tamanho necessário para representar um número ou uma instrução</a:t>
            </a:r>
          </a:p>
          <a:p>
            <a:r>
              <a:rPr lang="pt-BR" dirty="0"/>
              <a:t>Unidades endereçáveis: 2^a = 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5841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Palavra: Tamanho necessário para representar um número ou uma instrução</a:t>
            </a:r>
          </a:p>
          <a:p>
            <a:r>
              <a:rPr lang="pt-BR" dirty="0"/>
              <a:t>Unidades endereçáveis: 2^a = 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085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Palavra: Tamanho necessário para representar um número ou uma instrução</a:t>
            </a:r>
          </a:p>
          <a:p>
            <a:r>
              <a:rPr lang="pt-BR" dirty="0"/>
              <a:t>Unidades endereçáveis: 2^a = 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18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Palavra: Tamanho necessário para representar um número ou uma instrução</a:t>
            </a:r>
          </a:p>
          <a:p>
            <a:r>
              <a:rPr lang="pt-BR" dirty="0"/>
              <a:t>Unidades endereçáveis: 2^a = 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6860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t-BR" dirty="0"/>
              <a:t>PC contém o endereço da próxima instrução</a:t>
            </a:r>
          </a:p>
          <a:p>
            <a:pPr marL="228600" indent="-228600">
              <a:buAutoNum type="arabicPeriod"/>
            </a:pPr>
            <a:r>
              <a:rPr lang="pt-BR" dirty="0"/>
              <a:t>A unidade de controle busca a instrução no endereço armazenado no PC</a:t>
            </a:r>
          </a:p>
          <a:p>
            <a:pPr marL="228600" indent="-228600">
              <a:buAutoNum type="arabicPeriod"/>
            </a:pPr>
            <a:r>
              <a:rPr lang="pt-BR" dirty="0"/>
              <a:t>O IR  armazena a instrução e o PC é incrementado</a:t>
            </a:r>
          </a:p>
          <a:p>
            <a:pPr marL="228600" indent="-228600">
              <a:buAutoNum type="arabicPeriod"/>
            </a:pPr>
            <a:r>
              <a:rPr lang="pt-BR" dirty="0"/>
              <a:t>A instrução é decodificada e os endereços dos operandos fontes são calculados.</a:t>
            </a:r>
          </a:p>
          <a:p>
            <a:pPr marL="228600" indent="-228600">
              <a:buAutoNum type="arabicPeriod"/>
            </a:pPr>
            <a:r>
              <a:rPr lang="pt-BR" dirty="0"/>
              <a:t>A unidade de controle busca os operandos fontes</a:t>
            </a:r>
          </a:p>
          <a:p>
            <a:pPr marL="228600" indent="-228600">
              <a:buAutoNum type="arabicPeriod"/>
            </a:pPr>
            <a:r>
              <a:rPr lang="pt-BR" dirty="0"/>
              <a:t>A ULA executa a instrução</a:t>
            </a:r>
          </a:p>
          <a:p>
            <a:pPr marL="228600" indent="-228600">
              <a:buAutoNum type="arabicPeriod"/>
            </a:pPr>
            <a:r>
              <a:rPr lang="pt-BR" dirty="0"/>
              <a:t>O endereço dos operandos destino são calculador</a:t>
            </a:r>
          </a:p>
          <a:p>
            <a:pPr marL="228600" indent="-228600">
              <a:buAutoNum type="arabicPeriod"/>
            </a:pPr>
            <a:r>
              <a:rPr lang="pt-BR" dirty="0"/>
              <a:t>Os valores são armazenados</a:t>
            </a:r>
          </a:p>
          <a:p>
            <a:pPr marL="228600" indent="-228600">
              <a:buAutoNum type="arabicPeriod"/>
            </a:pPr>
            <a:r>
              <a:rPr lang="pt-BR" dirty="0"/>
              <a:t>O ciclo reinicia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44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11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t-BR" dirty="0"/>
              <a:t>PC armazena o endereço da próxima instrução</a:t>
            </a:r>
          </a:p>
          <a:p>
            <a:pPr marL="228600" indent="-228600">
              <a:buAutoNum type="arabicPeriod"/>
            </a:pPr>
            <a:r>
              <a:rPr lang="pt-BR" dirty="0"/>
              <a:t>A unidade de controle busca a instrução na memória cache</a:t>
            </a:r>
          </a:p>
          <a:p>
            <a:pPr marL="228600" indent="-228600">
              <a:buAutoNum type="arabicPeriod"/>
            </a:pPr>
            <a:r>
              <a:rPr lang="pt-BR" dirty="0"/>
              <a:t>A cache envia o dado a CPU</a:t>
            </a:r>
          </a:p>
          <a:p>
            <a:pPr marL="228600" indent="-228600">
              <a:buAutoNum type="arabicPeriod"/>
            </a:pPr>
            <a:r>
              <a:rPr lang="pt-BR" dirty="0"/>
              <a:t>A ULA executa a instrução</a:t>
            </a:r>
          </a:p>
          <a:p>
            <a:pPr marL="228600" indent="-228600">
              <a:buAutoNum type="arabicPeriod"/>
            </a:pPr>
            <a:r>
              <a:rPr lang="pt-BR" dirty="0"/>
              <a:t>A unidade de controle armazena os dados na cache</a:t>
            </a:r>
          </a:p>
          <a:p>
            <a:pPr marL="228600" indent="-228600">
              <a:buAutoNum type="arabicPeriod"/>
            </a:pPr>
            <a:r>
              <a:rPr lang="pt-BR" dirty="0"/>
              <a:t>O ciclo reinicia</a:t>
            </a:r>
          </a:p>
          <a:p>
            <a:pPr marL="228600" indent="-228600">
              <a:buAutoNum type="arabicPeriod"/>
            </a:pPr>
            <a:endParaRPr lang="pt-BR" dirty="0"/>
          </a:p>
          <a:p>
            <a:pPr marL="228600" indent="-228600">
              <a:buAutoNum type="arabicPeriod"/>
            </a:pPr>
            <a:endParaRPr lang="pt-BR" dirty="0"/>
          </a:p>
          <a:p>
            <a:pPr marL="228600" indent="-228600">
              <a:buAutoNum type="arabicPeriod"/>
            </a:pPr>
            <a:endParaRPr lang="pt-BR" dirty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45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7109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t-BR" dirty="0"/>
              <a:t>PC armazena o endereço da próxima instrução</a:t>
            </a:r>
          </a:p>
          <a:p>
            <a:pPr marL="228600" indent="-228600">
              <a:buAutoNum type="arabicPeriod"/>
            </a:pPr>
            <a:r>
              <a:rPr lang="pt-BR" dirty="0"/>
              <a:t>A unidade de controle busca a instrução na memória cache</a:t>
            </a:r>
          </a:p>
          <a:p>
            <a:pPr marL="228600" indent="-228600">
              <a:buAutoNum type="arabicPeriod"/>
            </a:pPr>
            <a:r>
              <a:rPr lang="pt-BR" dirty="0"/>
              <a:t>A cache não contém o dado buscado</a:t>
            </a:r>
          </a:p>
          <a:p>
            <a:pPr marL="228600" indent="-228600">
              <a:buAutoNum type="arabicPeriod"/>
            </a:pPr>
            <a:r>
              <a:rPr lang="pt-BR" dirty="0"/>
              <a:t>A unidade de controle busca a instrução na memória principal</a:t>
            </a:r>
          </a:p>
          <a:p>
            <a:pPr marL="228600" indent="-228600">
              <a:buAutoNum type="arabicPeriod"/>
            </a:pPr>
            <a:r>
              <a:rPr lang="pt-BR" dirty="0"/>
              <a:t>A memória principal substitui os dados na memória cache</a:t>
            </a:r>
          </a:p>
          <a:p>
            <a:pPr marL="228600" indent="-228600">
              <a:buAutoNum type="arabicPeriod"/>
            </a:pPr>
            <a:r>
              <a:rPr lang="pt-BR" dirty="0"/>
              <a:t>A memória cache envia a CPU</a:t>
            </a:r>
          </a:p>
          <a:p>
            <a:pPr marL="228600" indent="-228600">
              <a:buAutoNum type="arabicPeriod"/>
            </a:pPr>
            <a:r>
              <a:rPr lang="pt-BR" dirty="0"/>
              <a:t>A CPU executa a instrução</a:t>
            </a:r>
          </a:p>
          <a:p>
            <a:pPr marL="228600" indent="-228600">
              <a:buAutoNum type="arabicPeriod"/>
            </a:pPr>
            <a:r>
              <a:rPr lang="pt-BR" dirty="0"/>
              <a:t>O ciclo reinicia</a:t>
            </a:r>
          </a:p>
          <a:p>
            <a:pPr marL="228600" indent="-228600">
              <a:buAutoNum type="arabicPeriod"/>
            </a:pPr>
            <a:endParaRPr lang="pt-BR" dirty="0"/>
          </a:p>
          <a:p>
            <a:pPr marL="228600" indent="-228600">
              <a:buAutoNum type="arabicPeriod"/>
            </a:pPr>
            <a:endParaRPr lang="pt-BR" dirty="0"/>
          </a:p>
          <a:p>
            <a:pPr marL="228600" indent="-228600">
              <a:buAutoNum type="arabicPeriod"/>
            </a:pPr>
            <a:endParaRPr lang="pt-BR" dirty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46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80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2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2166366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1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2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20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EEEA-3451-41F3-BE54-ADCBA6886908}" type="datetime1">
              <a:rPr lang="en-US" smtClean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UNIVERSIDADE FEDERAL DO CEARÁ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0930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75D1-1828-4AFD-BE29-61DE109ECBA4}" type="datetime1">
              <a:rPr lang="en-US" smtClean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UNIVERSIDADE FEDERAL DO CEARÁ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1846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5" y="274638"/>
            <a:ext cx="240238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422856"/>
            <a:ext cx="2743196" cy="365125"/>
          </a:xfrm>
        </p:spPr>
        <p:txBody>
          <a:bodyPr/>
          <a:lstStyle/>
          <a:p>
            <a:fld id="{16219935-341F-4245-A794-FCB035AA5461}" type="datetime1">
              <a:rPr lang="en-US" smtClean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6" y="6422856"/>
            <a:ext cx="4279669" cy="365125"/>
          </a:xfrm>
        </p:spPr>
        <p:txBody>
          <a:bodyPr/>
          <a:lstStyle/>
          <a:p>
            <a:r>
              <a:rPr kumimoji="0" lang="en-US" dirty="0"/>
              <a:t>UNIVERSIDADE FEDERAL DO CEARÁ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50" y="6422856"/>
            <a:ext cx="879759" cy="365125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83741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9EDCB43C-89E1-4482-A3DA-08216C45A9BE}"/>
              </a:ext>
            </a:extLst>
          </p:cNvPr>
          <p:cNvSpPr/>
          <p:nvPr userDrawn="1"/>
        </p:nvSpPr>
        <p:spPr>
          <a:xfrm>
            <a:off x="3048" y="191384"/>
            <a:ext cx="12188952" cy="11171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5602B4-28DF-4C3F-9AB6-F8CB77D3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483" y="230566"/>
            <a:ext cx="10363200" cy="106129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E7D7A8-94F3-4491-BADE-C485083C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6D7DE4-69BD-4890-868A-5E5CC57111F8}" type="datetime1">
              <a:rPr lang="en-US" smtClean="0"/>
              <a:t>3/9/2018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721E79-EFFF-4F92-8414-3CE08E61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23CD2-9163-4A3B-A919-1A8B9325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fld id="{9648F39E-9C37-485F-AC97-16BB4BDF9F4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0386403-490E-4B3A-BC8D-0D955BF1B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489166"/>
            <a:ext cx="10363200" cy="472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Tx/>
              <a:defRPr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>
              <a:buClrTx/>
              <a:defRPr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2pPr>
            <a:lvl3pPr>
              <a:buClrTx/>
              <a:defRPr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3pPr>
            <a:lvl4pPr>
              <a:buClrTx/>
              <a:defRPr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4pPr>
            <a:lvl5pPr>
              <a:buClrTx/>
              <a:defRPr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6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2pPr>
            <a:lvl3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3pPr>
            <a:lvl4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4pPr>
            <a:lvl5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E747-C422-4DA4-BA92-B127B5BBC9BE}" type="datetime1">
              <a:rPr lang="en-US" smtClean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dirty="0"/>
              <a:t>UNIVERSIDADE FEDERAL DO CEARÁ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9648F39E-9C37-485F-AC97-16BB4BDF9F4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14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2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1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6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F8299-9CDE-4B58-8C63-9C3452DEDB20}" type="datetime1">
              <a:rPr lang="en-US" smtClean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0" lang="en-US" dirty="0"/>
              <a:t>UNIVERSIDADE FEDERAL DO CEARÁ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6861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514-8805-4F4F-A765-7679D21765BE}" type="datetime1">
              <a:rPr lang="en-US" smtClean="0"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UNIVERSIDADE FEDERAL DO CEARÁ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82518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1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1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868C-FA64-422F-B596-6FA6EE21F517}" type="datetime1">
              <a:rPr lang="en-US" smtClean="0"/>
              <a:t>3/9/2018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UNIVERSIDADE FEDERAL DO CEARÁ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289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8DAD-0230-4844-885D-D7EE8C157EBB}" type="datetime1">
              <a:rPr lang="en-US" smtClean="0"/>
              <a:t>3/9/2018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UNIVERSIDADE FEDERAL DO CEARÁ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0663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1FF3-9027-4D4D-9750-7AD9B45C0026}" type="datetime1">
              <a:rPr lang="en-US" smtClean="0"/>
              <a:t>3/9/2018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UNIVERSIDADE FEDERAL DO CEARÁ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5135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8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CFAD-F40E-4CB2-A35A-F3F7F262C91C}" type="datetime1">
              <a:rPr lang="en-US" smtClean="0"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UNIVERSIDADE FEDERAL DO CEARÁ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5666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EDE3-E141-47EB-BDBA-0B47F5C07E65}" type="datetime1">
              <a:rPr lang="en-US" smtClean="0"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UNIVERSIDADE FEDERAL DO CEARÁ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3167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6"/>
            <a:ext cx="300089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1">
                <a:solidFill>
                  <a:schemeClr val="tx1"/>
                </a:solidFill>
              </a:defRPr>
            </a:lvl1pPr>
          </a:lstStyle>
          <a:p>
            <a:fld id="{46FC6A06-9FD9-4CF9-AFA8-C6657D94EF37}" type="datetime1">
              <a:rPr lang="en-US" smtClean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6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UNIVERSIDADE FEDERAL DO CEARÁ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6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648F39E-9C37-485F-AC97-16BB4BDF9F4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01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20" r:id="rId12"/>
  </p:sldLayoutIdLst>
  <p:hf hd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6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58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53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5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7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959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155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Arquitetura de computadores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5939404-FB60-4C2B-9CFD-CDAA2A054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167" y="4513661"/>
            <a:ext cx="6858000" cy="1309255"/>
          </a:xfrm>
        </p:spPr>
        <p:txBody>
          <a:bodyPr>
            <a:normAutofit/>
          </a:bodyPr>
          <a:lstStyle/>
          <a:p>
            <a:pPr algn="l"/>
            <a:r>
              <a:rPr lang="pt-BR" sz="2800" dirty="0"/>
              <a:t>Prof. Alex Lima</a:t>
            </a:r>
          </a:p>
          <a:p>
            <a:pPr algn="l"/>
            <a:r>
              <a:rPr lang="pt-BR" sz="2800" dirty="0"/>
              <a:t>Aula 03 – Memória cache</a:t>
            </a:r>
          </a:p>
        </p:txBody>
      </p:sp>
    </p:spTree>
    <p:extLst>
      <p:ext uri="{BB962C8B-B14F-4D97-AF65-F5344CB8AC3E}">
        <p14:creationId xmlns:p14="http://schemas.microsoft.com/office/powerpoint/2010/main" val="305061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7C9BA-1482-4979-9F74-1171352F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3600" cap="none" dirty="0"/>
              <a:t>Características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B6D23E-29D6-4F9B-BF19-F17770FA7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dirty="0"/>
              <a:t> </a:t>
            </a:r>
            <a:r>
              <a:rPr lang="pt-BR" sz="3200" b="1" dirty="0"/>
              <a:t>Localização</a:t>
            </a:r>
          </a:p>
          <a:p>
            <a:endParaRPr lang="pt-BR" sz="3200" b="1" dirty="0"/>
          </a:p>
          <a:p>
            <a:pPr lvl="1"/>
            <a:r>
              <a:rPr lang="pt-BR" sz="3200" dirty="0"/>
              <a:t>Interna</a:t>
            </a:r>
          </a:p>
          <a:p>
            <a:pPr lvl="2"/>
            <a:r>
              <a:rPr lang="pt-BR" sz="3000" dirty="0"/>
              <a:t>Acessada diretamente pelo processador pelo barramento do sistema.</a:t>
            </a:r>
          </a:p>
          <a:p>
            <a:pPr lvl="1"/>
            <a:endParaRPr lang="pt-BR" sz="3200" dirty="0"/>
          </a:p>
          <a:p>
            <a:pPr lvl="1"/>
            <a:r>
              <a:rPr lang="pt-BR" sz="3200" dirty="0"/>
              <a:t>Externa</a:t>
            </a:r>
          </a:p>
          <a:p>
            <a:pPr lvl="2"/>
            <a:r>
              <a:rPr lang="pt-BR" sz="3000" dirty="0"/>
              <a:t>Acessada pelo processador por meio de controladores de entrada/saída.</a:t>
            </a:r>
          </a:p>
          <a:p>
            <a:pPr lvl="1"/>
            <a:endParaRPr lang="pt-BR" sz="32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4EFE7C-02E5-4DC1-A775-F3E2338A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31BE0B-EF9D-4842-B70F-27E2E278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66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7C9BA-1482-4979-9F74-1171352F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3600" cap="none" dirty="0"/>
              <a:t>Características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B6D23E-29D6-4F9B-BF19-F17770FA7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Capacidade</a:t>
            </a:r>
          </a:p>
          <a:p>
            <a:pPr lvl="1"/>
            <a:endParaRPr lang="pt-BR" sz="3200" dirty="0"/>
          </a:p>
          <a:p>
            <a:pPr lvl="1"/>
            <a:r>
              <a:rPr lang="pt-BR" sz="3200" dirty="0"/>
              <a:t>Indica a quantidade máxima de dados que o circuito pode armazenar.</a:t>
            </a:r>
          </a:p>
          <a:p>
            <a:pPr lvl="1"/>
            <a:endParaRPr lang="pt-BR" sz="3200" dirty="0"/>
          </a:p>
          <a:p>
            <a:pPr lvl="1"/>
            <a:r>
              <a:rPr lang="pt-BR" sz="3200" dirty="0"/>
              <a:t>A unidade básica pode ser bits ou bytes (octetos).</a:t>
            </a:r>
          </a:p>
          <a:p>
            <a:pPr lvl="1"/>
            <a:endParaRPr lang="pt-BR" sz="32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4EFE7C-02E5-4DC1-A775-F3E2338A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31BE0B-EF9D-4842-B70F-27E2E278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33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7C9BA-1482-4979-9F74-1171352F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70019"/>
            <a:ext cx="9784080" cy="1722917"/>
          </a:xfrm>
        </p:spPr>
        <p:txBody>
          <a:bodyPr/>
          <a:lstStyle/>
          <a:p>
            <a:r>
              <a:rPr lang="pt-BR" cap="none" dirty="0"/>
              <a:t>MEMÓRIA</a:t>
            </a:r>
            <a:br>
              <a:rPr lang="pt-BR" cap="none" dirty="0"/>
            </a:br>
            <a:r>
              <a:rPr lang="pt-BR" sz="3600" cap="none" dirty="0"/>
              <a:t>Características</a:t>
            </a:r>
            <a:endParaRPr lang="pt-BR" cap="non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B6D23E-29D6-4F9B-BF19-F17770FA7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3200" b="1" dirty="0"/>
              <a:t>Unidade de transferência</a:t>
            </a:r>
            <a:endParaRPr lang="pt-BR" sz="3000" b="1" dirty="0"/>
          </a:p>
          <a:p>
            <a:pPr lvl="2"/>
            <a:endParaRPr lang="pt-BR" sz="3000" dirty="0"/>
          </a:p>
          <a:p>
            <a:pPr lvl="2"/>
            <a:r>
              <a:rPr lang="pt-BR" sz="3000" dirty="0"/>
              <a:t>Palavra</a:t>
            </a:r>
          </a:p>
          <a:p>
            <a:pPr lvl="2"/>
            <a:endParaRPr lang="pt-BR" sz="3000" dirty="0"/>
          </a:p>
          <a:p>
            <a:pPr lvl="2"/>
            <a:r>
              <a:rPr lang="pt-BR" sz="3000" dirty="0"/>
              <a:t>Unidades de endereçamento</a:t>
            </a:r>
          </a:p>
          <a:p>
            <a:pPr lvl="2"/>
            <a:endParaRPr lang="pt-BR" sz="3000" dirty="0"/>
          </a:p>
          <a:p>
            <a:pPr lvl="2"/>
            <a:r>
              <a:rPr lang="pt-BR" sz="3000" dirty="0"/>
              <a:t>Bloco</a:t>
            </a:r>
          </a:p>
          <a:p>
            <a:pPr lvl="2"/>
            <a:endParaRPr lang="pt-BR" sz="28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4EFE7C-02E5-4DC1-A775-F3E2338A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31BE0B-EF9D-4842-B70F-27E2E278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9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7C9BA-1482-4979-9F74-1171352F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70019"/>
            <a:ext cx="9784080" cy="1722917"/>
          </a:xfrm>
        </p:spPr>
        <p:txBody>
          <a:bodyPr/>
          <a:lstStyle/>
          <a:p>
            <a:r>
              <a:rPr lang="pt-BR" cap="none" dirty="0"/>
              <a:t>MEMÓRIA</a:t>
            </a:r>
            <a:br>
              <a:rPr lang="pt-BR" cap="none" dirty="0"/>
            </a:br>
            <a:r>
              <a:rPr lang="pt-BR" sz="3200" cap="none" dirty="0"/>
              <a:t>características</a:t>
            </a:r>
            <a:endParaRPr lang="pt-BR" cap="non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B6D23E-29D6-4F9B-BF19-F17770FA7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800" b="1" dirty="0"/>
              <a:t>Unidade de transferência</a:t>
            </a:r>
          </a:p>
          <a:p>
            <a:pPr lvl="2"/>
            <a:r>
              <a:rPr lang="pt-BR" sz="2400" b="1" dirty="0"/>
              <a:t>Palavra</a:t>
            </a:r>
            <a:r>
              <a:rPr lang="pt-BR" sz="2400" dirty="0"/>
              <a:t> - </a:t>
            </a:r>
            <a:r>
              <a:rPr lang="pt-BR" sz="2200" dirty="0"/>
              <a:t>Unidade de memória para a memória interna. </a:t>
            </a:r>
          </a:p>
          <a:p>
            <a:pPr lvl="2"/>
            <a:r>
              <a:rPr lang="pt-BR" sz="2200" dirty="0"/>
              <a:t>O tamanho da palavra pode varia de acordo com a arquitetura. Ex.: x86 utiliza palavras de 32 bits.</a:t>
            </a:r>
          </a:p>
          <a:p>
            <a:pPr lvl="2"/>
            <a:endParaRPr lang="pt-BR" sz="26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4EFE7C-02E5-4DC1-A775-F3E2338A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31BE0B-EF9D-4842-B70F-27E2E278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714B98B-75B9-4778-AC22-72C105897BAC}"/>
              </a:ext>
            </a:extLst>
          </p:cNvPr>
          <p:cNvSpPr/>
          <p:nvPr/>
        </p:nvSpPr>
        <p:spPr>
          <a:xfrm>
            <a:off x="1587499" y="4644059"/>
            <a:ext cx="1590049" cy="848139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 Black" panose="020B0A04020102020204" pitchFamily="34" charset="0"/>
              </a:rPr>
              <a:t>OPCODE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BA0424F-3710-4377-B428-B797590FEB71}"/>
              </a:ext>
            </a:extLst>
          </p:cNvPr>
          <p:cNvSpPr/>
          <p:nvPr/>
        </p:nvSpPr>
        <p:spPr>
          <a:xfrm>
            <a:off x="3242604" y="4644058"/>
            <a:ext cx="2356190" cy="848139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OPERANDO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B7BE0D8-A8B2-4949-B8BD-CC23205757E6}"/>
              </a:ext>
            </a:extLst>
          </p:cNvPr>
          <p:cNvSpPr/>
          <p:nvPr/>
        </p:nvSpPr>
        <p:spPr>
          <a:xfrm>
            <a:off x="5670199" y="4644057"/>
            <a:ext cx="2356190" cy="848139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OPERANDO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1A731A6-CF53-4163-859F-5FCDCEAD04CF}"/>
              </a:ext>
            </a:extLst>
          </p:cNvPr>
          <p:cNvSpPr/>
          <p:nvPr/>
        </p:nvSpPr>
        <p:spPr>
          <a:xfrm>
            <a:off x="8072394" y="4644056"/>
            <a:ext cx="2356190" cy="848139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PRÓX. INSTRUÇÃO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7BDE723-7C2F-4B27-9251-2B9A9D02AFE1}"/>
              </a:ext>
            </a:extLst>
          </p:cNvPr>
          <p:cNvSpPr txBox="1"/>
          <p:nvPr/>
        </p:nvSpPr>
        <p:spPr>
          <a:xfrm>
            <a:off x="5261883" y="5797248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24 bits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8E300F9-A839-412F-A659-95DE9108AA4E}"/>
              </a:ext>
            </a:extLst>
          </p:cNvPr>
          <p:cNvCxnSpPr/>
          <p:nvPr/>
        </p:nvCxnSpPr>
        <p:spPr>
          <a:xfrm flipH="1">
            <a:off x="1587499" y="6013450"/>
            <a:ext cx="33528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DD3D3A0-7BDE-4905-B837-DDBFD320DE25}"/>
              </a:ext>
            </a:extLst>
          </p:cNvPr>
          <p:cNvCxnSpPr>
            <a:cxnSpLocks/>
          </p:cNvCxnSpPr>
          <p:nvPr/>
        </p:nvCxnSpPr>
        <p:spPr>
          <a:xfrm>
            <a:off x="6527800" y="6021881"/>
            <a:ext cx="3900784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A68094-1586-4305-A734-DFB094D91464}"/>
              </a:ext>
            </a:extLst>
          </p:cNvPr>
          <p:cNvSpPr txBox="1"/>
          <p:nvPr/>
        </p:nvSpPr>
        <p:spPr>
          <a:xfrm>
            <a:off x="1960367" y="3999044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4 bits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3D4D633-09C3-4A7E-9A17-DF85270EDAA8}"/>
              </a:ext>
            </a:extLst>
          </p:cNvPr>
          <p:cNvSpPr txBox="1"/>
          <p:nvPr/>
        </p:nvSpPr>
        <p:spPr>
          <a:xfrm>
            <a:off x="3977042" y="4031171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6 bits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28A3DD9-3839-42B9-BB0C-BAA2B2BC9950}"/>
              </a:ext>
            </a:extLst>
          </p:cNvPr>
          <p:cNvSpPr txBox="1"/>
          <p:nvPr/>
        </p:nvSpPr>
        <p:spPr>
          <a:xfrm>
            <a:off x="6281714" y="3964847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6 bits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1C944FC-141B-4233-85EB-C5DA44B6B9D9}"/>
              </a:ext>
            </a:extLst>
          </p:cNvPr>
          <p:cNvSpPr txBox="1"/>
          <p:nvPr/>
        </p:nvSpPr>
        <p:spPr>
          <a:xfrm>
            <a:off x="8818319" y="4040054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8 bits</a:t>
            </a:r>
          </a:p>
        </p:txBody>
      </p:sp>
    </p:spTree>
    <p:extLst>
      <p:ext uri="{BB962C8B-B14F-4D97-AF65-F5344CB8AC3E}">
        <p14:creationId xmlns:p14="http://schemas.microsoft.com/office/powerpoint/2010/main" val="227846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7C9BA-1482-4979-9F74-1171352F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130979"/>
            <a:ext cx="9784080" cy="1722917"/>
          </a:xfrm>
        </p:spPr>
        <p:txBody>
          <a:bodyPr/>
          <a:lstStyle/>
          <a:p>
            <a:r>
              <a:rPr lang="pt-BR" cap="none" dirty="0"/>
              <a:t>MEMÓRIA</a:t>
            </a:r>
            <a:br>
              <a:rPr lang="pt-BR" cap="none" dirty="0"/>
            </a:br>
            <a:r>
              <a:rPr lang="pt-BR" cap="none" dirty="0"/>
              <a:t>C</a:t>
            </a:r>
            <a:r>
              <a:rPr lang="pt-BR" sz="2800" cap="none" dirty="0"/>
              <a:t>aracterísticas</a:t>
            </a:r>
            <a:endParaRPr lang="pt-BR" cap="non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B6D23E-29D6-4F9B-BF19-F17770FA7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6431533" cy="4206240"/>
          </a:xfrm>
        </p:spPr>
        <p:txBody>
          <a:bodyPr>
            <a:normAutofit/>
          </a:bodyPr>
          <a:lstStyle/>
          <a:p>
            <a:pPr lvl="1"/>
            <a:r>
              <a:rPr lang="pt-BR" sz="2800" b="1" dirty="0"/>
              <a:t>Unidade de transferência</a:t>
            </a:r>
          </a:p>
          <a:p>
            <a:pPr lvl="2"/>
            <a:r>
              <a:rPr lang="pt-BR" sz="2600" dirty="0"/>
              <a:t>Unidades de endereçamento</a:t>
            </a:r>
          </a:p>
          <a:p>
            <a:pPr lvl="2"/>
            <a:endParaRPr lang="pt-BR" sz="2600" dirty="0"/>
          </a:p>
          <a:p>
            <a:pPr lvl="2"/>
            <a:r>
              <a:rPr lang="pt-BR" sz="2600" dirty="0"/>
              <a:t>Seja </a:t>
            </a:r>
            <a:r>
              <a:rPr lang="pt-BR" sz="2600" b="1" dirty="0"/>
              <a:t>b</a:t>
            </a:r>
            <a:r>
              <a:rPr lang="pt-BR" sz="2600" dirty="0"/>
              <a:t> a capacidade de armazenamento de um circuito de memória, em bytes. O número de endereços possíveis pode ser representado por:</a:t>
            </a:r>
          </a:p>
          <a:p>
            <a:pPr lvl="2"/>
            <a:endParaRPr lang="pt-BR" sz="2600" dirty="0"/>
          </a:p>
          <a:p>
            <a:pPr marL="457189" lvl="2" indent="0" algn="ctr">
              <a:buNone/>
            </a:pPr>
            <a:r>
              <a:rPr lang="pt-BR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36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pt-BR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N endereços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4EFE7C-02E5-4DC1-A775-F3E2338A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31BE0B-EF9D-4842-B70F-27E2E278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CE7C34C8-2DDB-44C9-9711-BB7B001E5997}"/>
              </a:ext>
            </a:extLst>
          </p:cNvPr>
          <p:cNvGrpSpPr/>
          <p:nvPr/>
        </p:nvGrpSpPr>
        <p:grpSpPr>
          <a:xfrm>
            <a:off x="9216322" y="2499597"/>
            <a:ext cx="1770677" cy="3216597"/>
            <a:chOff x="7634452" y="3001323"/>
            <a:chExt cx="1770677" cy="3216597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1D94366C-9E39-4531-9214-EB54B9DD286B}"/>
                </a:ext>
              </a:extLst>
            </p:cNvPr>
            <p:cNvSpPr/>
            <p:nvPr/>
          </p:nvSpPr>
          <p:spPr>
            <a:xfrm>
              <a:off x="7634452" y="3001323"/>
              <a:ext cx="1770677" cy="268050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0486C156-6D8A-4255-96C5-1F22CE427758}"/>
                </a:ext>
              </a:extLst>
            </p:cNvPr>
            <p:cNvSpPr/>
            <p:nvPr/>
          </p:nvSpPr>
          <p:spPr>
            <a:xfrm>
              <a:off x="7634452" y="3269373"/>
              <a:ext cx="1770677" cy="268050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7E148C80-FEF8-4733-A5C1-C3CC81CD9E86}"/>
                </a:ext>
              </a:extLst>
            </p:cNvPr>
            <p:cNvSpPr/>
            <p:nvPr/>
          </p:nvSpPr>
          <p:spPr>
            <a:xfrm>
              <a:off x="7634452" y="3537423"/>
              <a:ext cx="1770677" cy="268050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166FA2A6-169F-4319-A386-2729C0731E47}"/>
                </a:ext>
              </a:extLst>
            </p:cNvPr>
            <p:cNvSpPr/>
            <p:nvPr/>
          </p:nvSpPr>
          <p:spPr>
            <a:xfrm>
              <a:off x="7634452" y="3805473"/>
              <a:ext cx="1770677" cy="268050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95909D52-6FD8-4DDA-BC2F-38D3A12FC947}"/>
                </a:ext>
              </a:extLst>
            </p:cNvPr>
            <p:cNvSpPr/>
            <p:nvPr/>
          </p:nvSpPr>
          <p:spPr>
            <a:xfrm>
              <a:off x="7634452" y="4073522"/>
              <a:ext cx="1770677" cy="268050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E8C29311-2627-441D-BFDA-D2D12529D756}"/>
                </a:ext>
              </a:extLst>
            </p:cNvPr>
            <p:cNvSpPr/>
            <p:nvPr/>
          </p:nvSpPr>
          <p:spPr>
            <a:xfrm>
              <a:off x="7634452" y="4341572"/>
              <a:ext cx="1770677" cy="268050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9EC5C55E-B720-49AB-9129-700A5223F206}"/>
                </a:ext>
              </a:extLst>
            </p:cNvPr>
            <p:cNvSpPr/>
            <p:nvPr/>
          </p:nvSpPr>
          <p:spPr>
            <a:xfrm>
              <a:off x="7634452" y="4609622"/>
              <a:ext cx="1770677" cy="268050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54009D18-AFFA-402B-9E63-1AA28A7D3D7A}"/>
                </a:ext>
              </a:extLst>
            </p:cNvPr>
            <p:cNvSpPr/>
            <p:nvPr/>
          </p:nvSpPr>
          <p:spPr>
            <a:xfrm>
              <a:off x="7634452" y="4877671"/>
              <a:ext cx="1770677" cy="268050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0005EA3E-6EB2-4277-9C46-24B536397E14}"/>
                </a:ext>
              </a:extLst>
            </p:cNvPr>
            <p:cNvSpPr/>
            <p:nvPr/>
          </p:nvSpPr>
          <p:spPr>
            <a:xfrm>
              <a:off x="7634452" y="5145721"/>
              <a:ext cx="1770677" cy="268050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B9166F53-E079-4727-AF26-AD51075EF0B0}"/>
                </a:ext>
              </a:extLst>
            </p:cNvPr>
            <p:cNvSpPr/>
            <p:nvPr/>
          </p:nvSpPr>
          <p:spPr>
            <a:xfrm>
              <a:off x="7634452" y="5413771"/>
              <a:ext cx="1770677" cy="268050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E2878031-EBDA-44B7-96E1-8217FB361A76}"/>
                </a:ext>
              </a:extLst>
            </p:cNvPr>
            <p:cNvSpPr/>
            <p:nvPr/>
          </p:nvSpPr>
          <p:spPr>
            <a:xfrm>
              <a:off x="7634452" y="5681821"/>
              <a:ext cx="1770677" cy="268050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C36149FA-A519-4067-8878-08579A07D052}"/>
                </a:ext>
              </a:extLst>
            </p:cNvPr>
            <p:cNvSpPr/>
            <p:nvPr/>
          </p:nvSpPr>
          <p:spPr>
            <a:xfrm>
              <a:off x="7634452" y="5949870"/>
              <a:ext cx="1770677" cy="268050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653066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D6628-6397-485A-BA42-A0B60EA8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MEMÓRIA</a:t>
            </a:r>
            <a:br>
              <a:rPr lang="pt-BR" cap="none" dirty="0"/>
            </a:br>
            <a:r>
              <a:rPr lang="pt-BR" sz="3600" cap="none" dirty="0"/>
              <a:t>Características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8C9604-9A22-48F8-ACAB-258BD4AFA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1508760"/>
          </a:xfrm>
        </p:spPr>
        <p:txBody>
          <a:bodyPr>
            <a:normAutofit lnSpcReduction="10000"/>
          </a:bodyPr>
          <a:lstStyle/>
          <a:p>
            <a:r>
              <a:rPr lang="pt-BR" sz="2800" b="1" dirty="0"/>
              <a:t>Unidade de transferência</a:t>
            </a:r>
          </a:p>
          <a:p>
            <a:pPr lvl="1"/>
            <a:r>
              <a:rPr lang="pt-BR" sz="2400" b="1" dirty="0"/>
              <a:t>Bloco</a:t>
            </a:r>
            <a:r>
              <a:rPr lang="pt-BR" dirty="0"/>
              <a:t> – </a:t>
            </a:r>
            <a:r>
              <a:rPr lang="pt-BR" sz="2400" dirty="0"/>
              <a:t>Número de bytes transferidos por operação de leitura ou escrita no disco. Muito maior do que uma palavra ou unidade de endereçamento.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7C315E-E9E0-4F7B-8C35-25E40532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71D00D-5812-4FFC-BA61-C51E13AA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DE8E2AE9-9E2C-4A8E-9003-EB517AF7259F}"/>
              </a:ext>
            </a:extLst>
          </p:cNvPr>
          <p:cNvGrpSpPr/>
          <p:nvPr/>
        </p:nvGrpSpPr>
        <p:grpSpPr>
          <a:xfrm>
            <a:off x="2976604" y="3814732"/>
            <a:ext cx="5239734" cy="2759092"/>
            <a:chOff x="2976604" y="3400240"/>
            <a:chExt cx="5239734" cy="2759092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191CB615-5B94-4BD3-A88B-742E4BB52F3B}"/>
                </a:ext>
              </a:extLst>
            </p:cNvPr>
            <p:cNvSpPr/>
            <p:nvPr/>
          </p:nvSpPr>
          <p:spPr>
            <a:xfrm>
              <a:off x="5340689" y="5683239"/>
              <a:ext cx="417911" cy="37280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DD16510-856F-45E2-85A9-D888771D7973}"/>
                </a:ext>
              </a:extLst>
            </p:cNvPr>
            <p:cNvSpPr/>
            <p:nvPr/>
          </p:nvSpPr>
          <p:spPr>
            <a:xfrm>
              <a:off x="2976604" y="3718972"/>
              <a:ext cx="5239734" cy="221977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464C62FC-879F-4570-8EAF-AAB081928AA7}"/>
                </a:ext>
              </a:extLst>
            </p:cNvPr>
            <p:cNvSpPr/>
            <p:nvPr/>
          </p:nvSpPr>
          <p:spPr>
            <a:xfrm>
              <a:off x="5338765" y="4820599"/>
              <a:ext cx="417911" cy="10938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CC229802-9AA2-4F18-8278-7D6587D4FF9B}"/>
                </a:ext>
              </a:extLst>
            </p:cNvPr>
            <p:cNvSpPr/>
            <p:nvPr/>
          </p:nvSpPr>
          <p:spPr>
            <a:xfrm>
              <a:off x="5316932" y="4642919"/>
              <a:ext cx="462368" cy="237820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233641B-9889-4FC7-A936-4B4AE615F450}"/>
                </a:ext>
              </a:extLst>
            </p:cNvPr>
            <p:cNvSpPr/>
            <p:nvPr/>
          </p:nvSpPr>
          <p:spPr>
            <a:xfrm>
              <a:off x="5330325" y="5945306"/>
              <a:ext cx="434790" cy="21402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8918727-45F7-42E6-BC0D-8A504F13A981}"/>
                </a:ext>
              </a:extLst>
            </p:cNvPr>
            <p:cNvSpPr/>
            <p:nvPr/>
          </p:nvSpPr>
          <p:spPr>
            <a:xfrm>
              <a:off x="3228538" y="3820498"/>
              <a:ext cx="4842456" cy="2000008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C581EF5A-36C0-4011-9AE0-7EB4A1D446CB}"/>
                </a:ext>
              </a:extLst>
            </p:cNvPr>
            <p:cNvSpPr/>
            <p:nvPr/>
          </p:nvSpPr>
          <p:spPr>
            <a:xfrm>
              <a:off x="3426473" y="3949235"/>
              <a:ext cx="4295772" cy="1719025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C64E9E9A-C80E-45AA-A848-BD4BE422ABAC}"/>
                </a:ext>
              </a:extLst>
            </p:cNvPr>
            <p:cNvSpPr/>
            <p:nvPr/>
          </p:nvSpPr>
          <p:spPr>
            <a:xfrm>
              <a:off x="3690393" y="4066533"/>
              <a:ext cx="3858439" cy="1463618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830AD41-02AE-4731-A077-AC829437F8D4}"/>
                </a:ext>
              </a:extLst>
            </p:cNvPr>
            <p:cNvSpPr/>
            <p:nvPr/>
          </p:nvSpPr>
          <p:spPr>
            <a:xfrm>
              <a:off x="3906325" y="4183834"/>
              <a:ext cx="3384637" cy="1195195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B67C410A-9B37-49BC-9AD7-1889F90195C5}"/>
                </a:ext>
              </a:extLst>
            </p:cNvPr>
            <p:cNvSpPr/>
            <p:nvPr/>
          </p:nvSpPr>
          <p:spPr>
            <a:xfrm>
              <a:off x="4057820" y="4270879"/>
              <a:ext cx="3069981" cy="1016359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946E161-B5C4-4B21-B1C7-DC9A1DE0456C}"/>
                </a:ext>
              </a:extLst>
            </p:cNvPr>
            <p:cNvSpPr/>
            <p:nvPr/>
          </p:nvSpPr>
          <p:spPr>
            <a:xfrm>
              <a:off x="4222486" y="4350102"/>
              <a:ext cx="2654464" cy="830320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9052C07F-C09D-453F-B973-517A2F12710F}"/>
                </a:ext>
              </a:extLst>
            </p:cNvPr>
            <p:cNvSpPr/>
            <p:nvPr/>
          </p:nvSpPr>
          <p:spPr>
            <a:xfrm>
              <a:off x="4500047" y="4439907"/>
              <a:ext cx="2130417" cy="63292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3246BDC-E257-426F-A55A-5779F002CB9F}"/>
                </a:ext>
              </a:extLst>
            </p:cNvPr>
            <p:cNvSpPr/>
            <p:nvPr/>
          </p:nvSpPr>
          <p:spPr>
            <a:xfrm>
              <a:off x="5339437" y="3528185"/>
              <a:ext cx="417911" cy="130738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FD92875-95D1-4A36-B600-0BD8DCD375C3}"/>
                </a:ext>
              </a:extLst>
            </p:cNvPr>
            <p:cNvSpPr/>
            <p:nvPr/>
          </p:nvSpPr>
          <p:spPr>
            <a:xfrm>
              <a:off x="5331993" y="3400240"/>
              <a:ext cx="434790" cy="21402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0AA5A72-E02E-4D61-9906-61E1989BC593}"/>
                </a:ext>
              </a:extLst>
            </p:cNvPr>
            <p:cNvSpPr/>
            <p:nvPr/>
          </p:nvSpPr>
          <p:spPr>
            <a:xfrm>
              <a:off x="5345839" y="4695799"/>
              <a:ext cx="409659" cy="21402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389800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7C9BA-1482-4979-9F74-1171352F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70019"/>
            <a:ext cx="9784080" cy="1722917"/>
          </a:xfrm>
        </p:spPr>
        <p:txBody>
          <a:bodyPr/>
          <a:lstStyle/>
          <a:p>
            <a:r>
              <a:rPr lang="pt-BR" cap="none" dirty="0"/>
              <a:t>Memória</a:t>
            </a:r>
            <a:br>
              <a:rPr lang="pt-BR" cap="none" dirty="0"/>
            </a:br>
            <a:r>
              <a:rPr lang="pt-BR" sz="2800" cap="none" dirty="0"/>
              <a:t>características</a:t>
            </a:r>
            <a:br>
              <a:rPr lang="pt-BR" sz="2800" cap="none" dirty="0"/>
            </a:br>
            <a:r>
              <a:rPr lang="pt-BR" sz="2800" cap="none" dirty="0"/>
              <a:t>	capacidade</a:t>
            </a:r>
            <a:endParaRPr lang="pt-BR" cap="non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B6D23E-29D6-4F9B-BF19-F17770FA7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pt-BR" sz="2800" b="1" dirty="0"/>
              <a:t>Unidade de transferência</a:t>
            </a:r>
          </a:p>
          <a:p>
            <a:pPr lvl="2"/>
            <a:endParaRPr lang="pt-BR" sz="2800" dirty="0"/>
          </a:p>
          <a:p>
            <a:pPr lvl="2"/>
            <a:r>
              <a:rPr lang="pt-BR" sz="2800" dirty="0"/>
              <a:t>Número de bits lidos ou escritos na memória de uma só vez.</a:t>
            </a:r>
          </a:p>
          <a:p>
            <a:pPr lvl="2"/>
            <a:endParaRPr lang="pt-BR" sz="2800" dirty="0"/>
          </a:p>
          <a:p>
            <a:pPr lvl="2"/>
            <a:r>
              <a:rPr lang="pt-BR" sz="2800" dirty="0"/>
              <a:t>Para a memória principal, pode ser </a:t>
            </a:r>
            <a:r>
              <a:rPr lang="pt-BR" sz="2800" u="sng" dirty="0"/>
              <a:t>maior</a:t>
            </a:r>
            <a:r>
              <a:rPr lang="pt-BR" sz="2800" dirty="0"/>
              <a:t> que uma palavra ou unidade de endereçamento.</a:t>
            </a:r>
          </a:p>
          <a:p>
            <a:pPr lvl="2"/>
            <a:endParaRPr lang="pt-BR" sz="2800" dirty="0"/>
          </a:p>
          <a:p>
            <a:pPr lvl="2"/>
            <a:r>
              <a:rPr lang="pt-BR" sz="2800" dirty="0"/>
              <a:t>Para a memória externa, a unidade de transferência é em </a:t>
            </a:r>
            <a:r>
              <a:rPr lang="pt-BR" sz="2800" u="sng" dirty="0"/>
              <a:t>blocos</a:t>
            </a:r>
            <a:r>
              <a:rPr lang="pt-BR" sz="2800" dirty="0"/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4EFE7C-02E5-4DC1-A775-F3E2338A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31BE0B-EF9D-4842-B70F-27E2E278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44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7C9BA-1482-4979-9F74-1171352F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2800" dirty="0"/>
              <a:t>Características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0A0F4D-C5B3-4E50-9458-58852CA08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/>
              <a:t> Método de acesso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Sequencial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Direto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Aleatório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Associativo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4EFE7C-02E5-4DC1-A775-F3E2338A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31BE0B-EF9D-4842-B70F-27E2E278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5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8B81A-C9FD-43D4-AEAF-6FA8DE20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3200" dirty="0"/>
              <a:t>Método de acesso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3DEFDB0-D43E-4F76-A08E-96EE8681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183490-D0AA-45DC-BCAC-DE50458F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CA0FAC-9349-42BB-9955-CCD1F701B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489166"/>
            <a:ext cx="10363200" cy="4728754"/>
          </a:xfrm>
        </p:spPr>
        <p:txBody>
          <a:bodyPr/>
          <a:lstStyle/>
          <a:p>
            <a:r>
              <a:rPr lang="pt-BR" sz="2800" b="1" dirty="0"/>
              <a:t>Acesso Sequencial</a:t>
            </a:r>
          </a:p>
          <a:p>
            <a:pPr lvl="1"/>
            <a:r>
              <a:rPr lang="pt-BR" dirty="0"/>
              <a:t>Os dados são organizados em registros sequenciais.</a:t>
            </a:r>
          </a:p>
          <a:p>
            <a:pPr lvl="1"/>
            <a:r>
              <a:rPr lang="pt-BR" dirty="0"/>
              <a:t>Tempo de acesso variável.</a:t>
            </a:r>
          </a:p>
          <a:p>
            <a:pPr lvl="1"/>
            <a:r>
              <a:rPr lang="pt-BR" dirty="0"/>
              <a:t>Ex.: Fitas magnéticas.</a:t>
            </a:r>
          </a:p>
          <a:p>
            <a:pPr lvl="1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9E33123-CFA7-4DCA-8C95-198C75E8D340}"/>
              </a:ext>
            </a:extLst>
          </p:cNvPr>
          <p:cNvSpPr/>
          <p:nvPr/>
        </p:nvSpPr>
        <p:spPr>
          <a:xfrm>
            <a:off x="2645751" y="3789931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8310982-8DD1-4A2B-9A9D-E8C9EC400D7E}"/>
              </a:ext>
            </a:extLst>
          </p:cNvPr>
          <p:cNvSpPr/>
          <p:nvPr/>
        </p:nvSpPr>
        <p:spPr>
          <a:xfrm>
            <a:off x="3058706" y="3789930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2FB6B77-50F8-43BD-9604-D44FA3544B0E}"/>
              </a:ext>
            </a:extLst>
          </p:cNvPr>
          <p:cNvSpPr/>
          <p:nvPr/>
        </p:nvSpPr>
        <p:spPr>
          <a:xfrm>
            <a:off x="3471661" y="3789929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9E725BC-5049-405F-964C-868DB99431A0}"/>
              </a:ext>
            </a:extLst>
          </p:cNvPr>
          <p:cNvSpPr/>
          <p:nvPr/>
        </p:nvSpPr>
        <p:spPr>
          <a:xfrm>
            <a:off x="3884616" y="3789928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1249562-ADB3-4A7C-848A-54588BF86546}"/>
              </a:ext>
            </a:extLst>
          </p:cNvPr>
          <p:cNvSpPr/>
          <p:nvPr/>
        </p:nvSpPr>
        <p:spPr>
          <a:xfrm>
            <a:off x="4297571" y="3789927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AFC1084-BD68-496A-8227-4E5E000B7B79}"/>
              </a:ext>
            </a:extLst>
          </p:cNvPr>
          <p:cNvSpPr/>
          <p:nvPr/>
        </p:nvSpPr>
        <p:spPr>
          <a:xfrm>
            <a:off x="4710526" y="3789926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217375F-A058-4837-AA42-E5BEAE313BBB}"/>
              </a:ext>
            </a:extLst>
          </p:cNvPr>
          <p:cNvSpPr/>
          <p:nvPr/>
        </p:nvSpPr>
        <p:spPr>
          <a:xfrm>
            <a:off x="5714457" y="3789926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FAF7067-5BE1-49BA-8700-EFEC4FB0F5FA}"/>
              </a:ext>
            </a:extLst>
          </p:cNvPr>
          <p:cNvSpPr/>
          <p:nvPr/>
        </p:nvSpPr>
        <p:spPr>
          <a:xfrm>
            <a:off x="6127412" y="3789925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6A73A06-62A6-42C4-A6A6-BD9F219A3D29}"/>
              </a:ext>
            </a:extLst>
          </p:cNvPr>
          <p:cNvSpPr/>
          <p:nvPr/>
        </p:nvSpPr>
        <p:spPr>
          <a:xfrm>
            <a:off x="6540367" y="3789924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4ADC26A-07AA-413D-AA2D-EE99B2B32F14}"/>
              </a:ext>
            </a:extLst>
          </p:cNvPr>
          <p:cNvSpPr/>
          <p:nvPr/>
        </p:nvSpPr>
        <p:spPr>
          <a:xfrm>
            <a:off x="6953322" y="3789923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503BA19-B30E-4545-80A9-A2ED9D95035A}"/>
              </a:ext>
            </a:extLst>
          </p:cNvPr>
          <p:cNvSpPr/>
          <p:nvPr/>
        </p:nvSpPr>
        <p:spPr>
          <a:xfrm>
            <a:off x="7366277" y="3789922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1720ADC-005F-4AB7-9892-049A765EC631}"/>
              </a:ext>
            </a:extLst>
          </p:cNvPr>
          <p:cNvSpPr/>
          <p:nvPr/>
        </p:nvSpPr>
        <p:spPr>
          <a:xfrm>
            <a:off x="7779232" y="3789921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798AB79-AEC5-4C65-A4E2-D4A3C2B0DEB5}"/>
              </a:ext>
            </a:extLst>
          </p:cNvPr>
          <p:cNvSpPr/>
          <p:nvPr/>
        </p:nvSpPr>
        <p:spPr>
          <a:xfrm>
            <a:off x="2645751" y="4201338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209C0E6-7698-4646-8C07-86024EF7D21B}"/>
              </a:ext>
            </a:extLst>
          </p:cNvPr>
          <p:cNvSpPr/>
          <p:nvPr/>
        </p:nvSpPr>
        <p:spPr>
          <a:xfrm>
            <a:off x="3058706" y="4201337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D9EA205-D3F3-45D6-B27B-EA5C1E6D69B3}"/>
              </a:ext>
            </a:extLst>
          </p:cNvPr>
          <p:cNvSpPr/>
          <p:nvPr/>
        </p:nvSpPr>
        <p:spPr>
          <a:xfrm>
            <a:off x="3471661" y="4201336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4171F61-B794-4EB5-8AFF-7B550C2E4696}"/>
              </a:ext>
            </a:extLst>
          </p:cNvPr>
          <p:cNvSpPr/>
          <p:nvPr/>
        </p:nvSpPr>
        <p:spPr>
          <a:xfrm>
            <a:off x="3884616" y="4201335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299E48A-75F3-4113-8710-C1F6ED6305C2}"/>
              </a:ext>
            </a:extLst>
          </p:cNvPr>
          <p:cNvSpPr/>
          <p:nvPr/>
        </p:nvSpPr>
        <p:spPr>
          <a:xfrm>
            <a:off x="4297571" y="4201334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0075598-B227-4C49-91E7-BAEC86E1A491}"/>
              </a:ext>
            </a:extLst>
          </p:cNvPr>
          <p:cNvSpPr/>
          <p:nvPr/>
        </p:nvSpPr>
        <p:spPr>
          <a:xfrm>
            <a:off x="4710526" y="4201333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FF9E522-8678-4F94-81C4-B2A0C9F97554}"/>
              </a:ext>
            </a:extLst>
          </p:cNvPr>
          <p:cNvSpPr/>
          <p:nvPr/>
        </p:nvSpPr>
        <p:spPr>
          <a:xfrm>
            <a:off x="5714457" y="4201333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BB49E1D-BA61-42D5-894A-D7E0F7E81E0D}"/>
              </a:ext>
            </a:extLst>
          </p:cNvPr>
          <p:cNvSpPr/>
          <p:nvPr/>
        </p:nvSpPr>
        <p:spPr>
          <a:xfrm>
            <a:off x="6127412" y="4201332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6D22FEB-C65A-41CD-847E-13E8D176873D}"/>
              </a:ext>
            </a:extLst>
          </p:cNvPr>
          <p:cNvSpPr/>
          <p:nvPr/>
        </p:nvSpPr>
        <p:spPr>
          <a:xfrm>
            <a:off x="6540367" y="4201331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1E4B0D7-D88E-4004-B011-E4EB69AAAC05}"/>
              </a:ext>
            </a:extLst>
          </p:cNvPr>
          <p:cNvSpPr/>
          <p:nvPr/>
        </p:nvSpPr>
        <p:spPr>
          <a:xfrm>
            <a:off x="6953322" y="4201330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3D70617-9375-4539-AC77-759924A111DE}"/>
              </a:ext>
            </a:extLst>
          </p:cNvPr>
          <p:cNvSpPr/>
          <p:nvPr/>
        </p:nvSpPr>
        <p:spPr>
          <a:xfrm>
            <a:off x="7366277" y="4201329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58D2891-60BD-44A6-920F-5DF215BB48FB}"/>
              </a:ext>
            </a:extLst>
          </p:cNvPr>
          <p:cNvSpPr/>
          <p:nvPr/>
        </p:nvSpPr>
        <p:spPr>
          <a:xfrm>
            <a:off x="7779232" y="4201328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CC722F6-5C36-4776-9490-F692EAEFD893}"/>
              </a:ext>
            </a:extLst>
          </p:cNvPr>
          <p:cNvSpPr/>
          <p:nvPr/>
        </p:nvSpPr>
        <p:spPr>
          <a:xfrm>
            <a:off x="2645751" y="4613637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6716D7D-7A93-458F-BA6A-8C7B168863E7}"/>
              </a:ext>
            </a:extLst>
          </p:cNvPr>
          <p:cNvSpPr/>
          <p:nvPr/>
        </p:nvSpPr>
        <p:spPr>
          <a:xfrm>
            <a:off x="3058706" y="4613636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AF89ECD-2A32-4A0D-858B-6EC26873A431}"/>
              </a:ext>
            </a:extLst>
          </p:cNvPr>
          <p:cNvSpPr/>
          <p:nvPr/>
        </p:nvSpPr>
        <p:spPr>
          <a:xfrm>
            <a:off x="3471661" y="4613635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E9B4F3C6-1AAE-4706-AE77-7FAE332BCD28}"/>
              </a:ext>
            </a:extLst>
          </p:cNvPr>
          <p:cNvSpPr/>
          <p:nvPr/>
        </p:nvSpPr>
        <p:spPr>
          <a:xfrm>
            <a:off x="3884616" y="4613634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A549A21E-D072-40D4-9B3D-AFF2E985E57A}"/>
              </a:ext>
            </a:extLst>
          </p:cNvPr>
          <p:cNvSpPr/>
          <p:nvPr/>
        </p:nvSpPr>
        <p:spPr>
          <a:xfrm>
            <a:off x="4297571" y="4613633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174D2A81-EFD0-49D4-A1AB-58ACFABD6410}"/>
              </a:ext>
            </a:extLst>
          </p:cNvPr>
          <p:cNvSpPr/>
          <p:nvPr/>
        </p:nvSpPr>
        <p:spPr>
          <a:xfrm>
            <a:off x="4710526" y="4613632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1FCF647-012F-4AA3-ABBE-BDAE4F86D7FE}"/>
              </a:ext>
            </a:extLst>
          </p:cNvPr>
          <p:cNvSpPr/>
          <p:nvPr/>
        </p:nvSpPr>
        <p:spPr>
          <a:xfrm>
            <a:off x="5714457" y="4613632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60029674-780F-4ABE-A42C-CA54A8C1FA40}"/>
              </a:ext>
            </a:extLst>
          </p:cNvPr>
          <p:cNvSpPr/>
          <p:nvPr/>
        </p:nvSpPr>
        <p:spPr>
          <a:xfrm>
            <a:off x="6127412" y="4613631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4DB7AA13-AF0E-4B29-8337-E6A308B1D946}"/>
              </a:ext>
            </a:extLst>
          </p:cNvPr>
          <p:cNvSpPr/>
          <p:nvPr/>
        </p:nvSpPr>
        <p:spPr>
          <a:xfrm>
            <a:off x="6540367" y="4613630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9B7D6E17-4BA4-4A27-B999-1CDF2FBECEC7}"/>
              </a:ext>
            </a:extLst>
          </p:cNvPr>
          <p:cNvSpPr/>
          <p:nvPr/>
        </p:nvSpPr>
        <p:spPr>
          <a:xfrm>
            <a:off x="6953322" y="4613629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26DC7CF-5044-4480-B240-217391ECD4CC}"/>
              </a:ext>
            </a:extLst>
          </p:cNvPr>
          <p:cNvSpPr/>
          <p:nvPr/>
        </p:nvSpPr>
        <p:spPr>
          <a:xfrm>
            <a:off x="7366277" y="4613628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7350083-9ACB-4D06-8B44-B68479A1BE82}"/>
              </a:ext>
            </a:extLst>
          </p:cNvPr>
          <p:cNvSpPr/>
          <p:nvPr/>
        </p:nvSpPr>
        <p:spPr>
          <a:xfrm>
            <a:off x="7779232" y="4613627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FAE2BE4-0FF3-4CDC-923B-AF31BF430FAD}"/>
              </a:ext>
            </a:extLst>
          </p:cNvPr>
          <p:cNvSpPr/>
          <p:nvPr/>
        </p:nvSpPr>
        <p:spPr>
          <a:xfrm>
            <a:off x="2645751" y="5025044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AA3BC89-FF6C-4066-987A-7C6E9D5B7C61}"/>
              </a:ext>
            </a:extLst>
          </p:cNvPr>
          <p:cNvSpPr/>
          <p:nvPr/>
        </p:nvSpPr>
        <p:spPr>
          <a:xfrm>
            <a:off x="3058706" y="5025043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365089D1-95E5-4236-8A57-A68B10C873C1}"/>
              </a:ext>
            </a:extLst>
          </p:cNvPr>
          <p:cNvSpPr/>
          <p:nvPr/>
        </p:nvSpPr>
        <p:spPr>
          <a:xfrm>
            <a:off x="3471661" y="5025042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5B46EA97-A1C9-44EE-BF28-5E6A5B653FD3}"/>
              </a:ext>
            </a:extLst>
          </p:cNvPr>
          <p:cNvSpPr/>
          <p:nvPr/>
        </p:nvSpPr>
        <p:spPr>
          <a:xfrm>
            <a:off x="3884616" y="5025041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1D0515B4-6276-4FF4-9AA1-B7D3C7D458B5}"/>
              </a:ext>
            </a:extLst>
          </p:cNvPr>
          <p:cNvSpPr/>
          <p:nvPr/>
        </p:nvSpPr>
        <p:spPr>
          <a:xfrm>
            <a:off x="4297571" y="5025040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47E5E09-9E51-41F6-B478-9AB7ECCEF057}"/>
              </a:ext>
            </a:extLst>
          </p:cNvPr>
          <p:cNvSpPr/>
          <p:nvPr/>
        </p:nvSpPr>
        <p:spPr>
          <a:xfrm>
            <a:off x="4710526" y="5025039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D9FAC4C5-FBE3-49A7-91F0-8D98B95DDFD9}"/>
              </a:ext>
            </a:extLst>
          </p:cNvPr>
          <p:cNvSpPr/>
          <p:nvPr/>
        </p:nvSpPr>
        <p:spPr>
          <a:xfrm>
            <a:off x="5714457" y="5025039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99BA6352-76C4-44A4-8ECF-63B177CDA7A2}"/>
              </a:ext>
            </a:extLst>
          </p:cNvPr>
          <p:cNvSpPr/>
          <p:nvPr/>
        </p:nvSpPr>
        <p:spPr>
          <a:xfrm>
            <a:off x="6127412" y="5025038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7F8621E8-AB6B-48E9-AFD3-CF4B18F4AE86}"/>
              </a:ext>
            </a:extLst>
          </p:cNvPr>
          <p:cNvSpPr/>
          <p:nvPr/>
        </p:nvSpPr>
        <p:spPr>
          <a:xfrm>
            <a:off x="6540367" y="5025037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5EEA6CF8-8204-4D6F-A376-8671A5868DD2}"/>
              </a:ext>
            </a:extLst>
          </p:cNvPr>
          <p:cNvSpPr/>
          <p:nvPr/>
        </p:nvSpPr>
        <p:spPr>
          <a:xfrm>
            <a:off x="6953322" y="5025036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7F951C89-B52B-430C-8F8B-D4FA1A5B201A}"/>
              </a:ext>
            </a:extLst>
          </p:cNvPr>
          <p:cNvSpPr/>
          <p:nvPr/>
        </p:nvSpPr>
        <p:spPr>
          <a:xfrm>
            <a:off x="7366277" y="5025035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3D61795D-B02C-4C5A-8166-8A9C15473EE4}"/>
              </a:ext>
            </a:extLst>
          </p:cNvPr>
          <p:cNvSpPr/>
          <p:nvPr/>
        </p:nvSpPr>
        <p:spPr>
          <a:xfrm>
            <a:off x="7779232" y="5025034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9A388FDD-E831-4890-BF93-BD03886C0048}"/>
              </a:ext>
            </a:extLst>
          </p:cNvPr>
          <p:cNvSpPr/>
          <p:nvPr/>
        </p:nvSpPr>
        <p:spPr>
          <a:xfrm>
            <a:off x="8811619" y="3789926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8A0DFAE2-AB55-4C4C-8297-277F107B2E7A}"/>
              </a:ext>
            </a:extLst>
          </p:cNvPr>
          <p:cNvSpPr/>
          <p:nvPr/>
        </p:nvSpPr>
        <p:spPr>
          <a:xfrm>
            <a:off x="9224574" y="3789925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6EC98899-DB5C-4DB7-8408-13C4CD69E1CA}"/>
              </a:ext>
            </a:extLst>
          </p:cNvPr>
          <p:cNvSpPr/>
          <p:nvPr/>
        </p:nvSpPr>
        <p:spPr>
          <a:xfrm>
            <a:off x="9637529" y="3789924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6DFBC5C7-FF5B-4FE1-B7DC-3AF0EB24BFDF}"/>
              </a:ext>
            </a:extLst>
          </p:cNvPr>
          <p:cNvSpPr/>
          <p:nvPr/>
        </p:nvSpPr>
        <p:spPr>
          <a:xfrm>
            <a:off x="10050484" y="3789923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4441B21D-F424-4321-BAC4-59C7B07DEE42}"/>
              </a:ext>
            </a:extLst>
          </p:cNvPr>
          <p:cNvSpPr/>
          <p:nvPr/>
        </p:nvSpPr>
        <p:spPr>
          <a:xfrm>
            <a:off x="10463439" y="3789922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E33A9634-FD11-4F49-8705-4951468B272E}"/>
              </a:ext>
            </a:extLst>
          </p:cNvPr>
          <p:cNvSpPr/>
          <p:nvPr/>
        </p:nvSpPr>
        <p:spPr>
          <a:xfrm>
            <a:off x="10876394" y="3789921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9A93352C-B7B6-4837-865A-9F044A999240}"/>
              </a:ext>
            </a:extLst>
          </p:cNvPr>
          <p:cNvSpPr/>
          <p:nvPr/>
        </p:nvSpPr>
        <p:spPr>
          <a:xfrm>
            <a:off x="8811619" y="4201333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1F8E4115-2F5B-4DAA-8407-9AF199741577}"/>
              </a:ext>
            </a:extLst>
          </p:cNvPr>
          <p:cNvSpPr/>
          <p:nvPr/>
        </p:nvSpPr>
        <p:spPr>
          <a:xfrm>
            <a:off x="9224574" y="4201332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7694315F-9B92-439B-80BD-A96D751BE28D}"/>
              </a:ext>
            </a:extLst>
          </p:cNvPr>
          <p:cNvSpPr/>
          <p:nvPr/>
        </p:nvSpPr>
        <p:spPr>
          <a:xfrm>
            <a:off x="9637529" y="4201331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CDD11B47-0494-42AA-9710-6FCB3469D52F}"/>
              </a:ext>
            </a:extLst>
          </p:cNvPr>
          <p:cNvSpPr/>
          <p:nvPr/>
        </p:nvSpPr>
        <p:spPr>
          <a:xfrm>
            <a:off x="10050484" y="4201330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E1BA69E8-B7B2-443F-A789-ED32126F94C9}"/>
              </a:ext>
            </a:extLst>
          </p:cNvPr>
          <p:cNvSpPr/>
          <p:nvPr/>
        </p:nvSpPr>
        <p:spPr>
          <a:xfrm>
            <a:off x="10463439" y="4201329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17FFBD5B-A09B-401A-BB0D-E9E1681BB747}"/>
              </a:ext>
            </a:extLst>
          </p:cNvPr>
          <p:cNvSpPr/>
          <p:nvPr/>
        </p:nvSpPr>
        <p:spPr>
          <a:xfrm>
            <a:off x="10876394" y="4201328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A3CBBDC8-5B73-4EB6-907A-40CC2E28BB9C}"/>
              </a:ext>
            </a:extLst>
          </p:cNvPr>
          <p:cNvSpPr/>
          <p:nvPr/>
        </p:nvSpPr>
        <p:spPr>
          <a:xfrm>
            <a:off x="8811619" y="4613632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1AE961A9-9951-4163-8E8F-6169A1E77FA2}"/>
              </a:ext>
            </a:extLst>
          </p:cNvPr>
          <p:cNvSpPr/>
          <p:nvPr/>
        </p:nvSpPr>
        <p:spPr>
          <a:xfrm>
            <a:off x="9224574" y="4613631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C2756FA7-A871-4DC4-A2F6-FE1A593048A7}"/>
              </a:ext>
            </a:extLst>
          </p:cNvPr>
          <p:cNvSpPr/>
          <p:nvPr/>
        </p:nvSpPr>
        <p:spPr>
          <a:xfrm>
            <a:off x="9637529" y="4613630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0EDC1617-63EE-4981-9FA1-16779815E76F}"/>
              </a:ext>
            </a:extLst>
          </p:cNvPr>
          <p:cNvSpPr/>
          <p:nvPr/>
        </p:nvSpPr>
        <p:spPr>
          <a:xfrm>
            <a:off x="10050484" y="4613629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2233ABB0-AE7F-4D89-8681-E2A9FE63F071}"/>
              </a:ext>
            </a:extLst>
          </p:cNvPr>
          <p:cNvSpPr/>
          <p:nvPr/>
        </p:nvSpPr>
        <p:spPr>
          <a:xfrm>
            <a:off x="10463439" y="4613628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2AF2EE79-6B35-4DBE-88A7-D21BAF9BDD2B}"/>
              </a:ext>
            </a:extLst>
          </p:cNvPr>
          <p:cNvSpPr/>
          <p:nvPr/>
        </p:nvSpPr>
        <p:spPr>
          <a:xfrm>
            <a:off x="10876394" y="4613627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0A43880E-AA58-4EEC-852F-32C87253E189}"/>
              </a:ext>
            </a:extLst>
          </p:cNvPr>
          <p:cNvSpPr/>
          <p:nvPr/>
        </p:nvSpPr>
        <p:spPr>
          <a:xfrm>
            <a:off x="8811619" y="5025039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9FCC0520-804B-40F9-9F7E-A267EA8E1E24}"/>
              </a:ext>
            </a:extLst>
          </p:cNvPr>
          <p:cNvSpPr/>
          <p:nvPr/>
        </p:nvSpPr>
        <p:spPr>
          <a:xfrm>
            <a:off x="9224574" y="5025038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691E053F-6A1F-42FC-A860-130D9843DACE}"/>
              </a:ext>
            </a:extLst>
          </p:cNvPr>
          <p:cNvSpPr/>
          <p:nvPr/>
        </p:nvSpPr>
        <p:spPr>
          <a:xfrm>
            <a:off x="9637529" y="5025037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4C53EA13-4D5D-4C2B-A1F2-43FF6EF9B6BB}"/>
              </a:ext>
            </a:extLst>
          </p:cNvPr>
          <p:cNvSpPr/>
          <p:nvPr/>
        </p:nvSpPr>
        <p:spPr>
          <a:xfrm>
            <a:off x="10050484" y="5025036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1CD541E3-9BCA-46FB-AA7E-43971262A25C}"/>
              </a:ext>
            </a:extLst>
          </p:cNvPr>
          <p:cNvSpPr/>
          <p:nvPr/>
        </p:nvSpPr>
        <p:spPr>
          <a:xfrm>
            <a:off x="10463439" y="5025035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4B61B23A-90F0-46B8-A00E-FD167D848603}"/>
              </a:ext>
            </a:extLst>
          </p:cNvPr>
          <p:cNvSpPr/>
          <p:nvPr/>
        </p:nvSpPr>
        <p:spPr>
          <a:xfrm>
            <a:off x="10876394" y="5025034"/>
            <a:ext cx="412955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8" name="Chave Esquerda 77">
            <a:extLst>
              <a:ext uri="{FF2B5EF4-FFF2-40B4-BE49-F238E27FC236}">
                <a16:creationId xmlns:a16="http://schemas.microsoft.com/office/drawing/2014/main" id="{7D2138E0-4AD7-46E3-8731-C6F823F0FB61}"/>
              </a:ext>
            </a:extLst>
          </p:cNvPr>
          <p:cNvSpPr/>
          <p:nvPr/>
        </p:nvSpPr>
        <p:spPr>
          <a:xfrm>
            <a:off x="2183808" y="3928481"/>
            <a:ext cx="341088" cy="137029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C8C4466-826A-41E8-A2F7-2FD4BFCD7933}"/>
              </a:ext>
            </a:extLst>
          </p:cNvPr>
          <p:cNvSpPr txBox="1"/>
          <p:nvPr/>
        </p:nvSpPr>
        <p:spPr>
          <a:xfrm>
            <a:off x="534600" y="4382793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Trilhas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5007AACF-AEB9-49F6-AA2D-015555915D39}"/>
              </a:ext>
            </a:extLst>
          </p:cNvPr>
          <p:cNvSpPr txBox="1"/>
          <p:nvPr/>
        </p:nvSpPr>
        <p:spPr>
          <a:xfrm>
            <a:off x="2792808" y="2985618"/>
            <a:ext cx="218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Registro físico</a:t>
            </a:r>
          </a:p>
        </p:txBody>
      </p:sp>
      <p:sp>
        <p:nvSpPr>
          <p:cNvPr id="81" name="Chave Esquerda 80">
            <a:extLst>
              <a:ext uri="{FF2B5EF4-FFF2-40B4-BE49-F238E27FC236}">
                <a16:creationId xmlns:a16="http://schemas.microsoft.com/office/drawing/2014/main" id="{17F38BA6-1768-46E7-BDE5-E8B520CBCF51}"/>
              </a:ext>
            </a:extLst>
          </p:cNvPr>
          <p:cNvSpPr/>
          <p:nvPr/>
        </p:nvSpPr>
        <p:spPr>
          <a:xfrm rot="5400000">
            <a:off x="3793918" y="2327620"/>
            <a:ext cx="181393" cy="247773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2" name="Chave Esquerda 81">
            <a:extLst>
              <a:ext uri="{FF2B5EF4-FFF2-40B4-BE49-F238E27FC236}">
                <a16:creationId xmlns:a16="http://schemas.microsoft.com/office/drawing/2014/main" id="{EFFEE509-37D7-4AB0-B75C-FC92EC657B1C}"/>
              </a:ext>
            </a:extLst>
          </p:cNvPr>
          <p:cNvSpPr/>
          <p:nvPr/>
        </p:nvSpPr>
        <p:spPr>
          <a:xfrm rot="16200000">
            <a:off x="5348316" y="5259213"/>
            <a:ext cx="143879" cy="67502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1590E48-2FD8-4221-84AB-88A89193AE2B}"/>
              </a:ext>
            </a:extLst>
          </p:cNvPr>
          <p:cNvSpPr txBox="1"/>
          <p:nvPr/>
        </p:nvSpPr>
        <p:spPr>
          <a:xfrm>
            <a:off x="3541445" y="5782310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Espaço entre os registros</a:t>
            </a:r>
          </a:p>
        </p:txBody>
      </p:sp>
    </p:spTree>
    <p:extLst>
      <p:ext uri="{BB962C8B-B14F-4D97-AF65-F5344CB8AC3E}">
        <p14:creationId xmlns:p14="http://schemas.microsoft.com/office/powerpoint/2010/main" val="2931330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8B81A-C9FD-43D4-AEAF-6FA8DE20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3200" dirty="0"/>
              <a:t>Método de acesso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3DEFDB0-D43E-4F76-A08E-96EE8681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183490-D0AA-45DC-BCAC-DE50458F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CA0FAC-9349-42BB-9955-CCD1F701B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60" y="1489166"/>
            <a:ext cx="4683112" cy="3184434"/>
          </a:xfrm>
        </p:spPr>
        <p:txBody>
          <a:bodyPr>
            <a:normAutofit lnSpcReduction="10000"/>
          </a:bodyPr>
          <a:lstStyle/>
          <a:p>
            <a:r>
              <a:rPr lang="pt-BR" sz="2800" b="1" dirty="0"/>
              <a:t>Acesso direto</a:t>
            </a:r>
          </a:p>
          <a:p>
            <a:pPr lvl="1"/>
            <a:r>
              <a:rPr lang="pt-BR" dirty="0"/>
              <a:t>Os dados são organizados em blocos de memória, podendo ser acessados pelo endereço de memória.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 acesso direto é realizado primeiro pelo acesso a vizinhança, em seguida uma busca sequencial pelo bloco requisitado.</a:t>
            </a:r>
          </a:p>
          <a:p>
            <a:pPr lvl="1"/>
            <a:r>
              <a:rPr lang="pt-BR" dirty="0"/>
              <a:t>Ex.: HD.</a:t>
            </a:r>
          </a:p>
          <a:p>
            <a:pPr lvl="1"/>
            <a:endParaRPr lang="pt-BR" dirty="0"/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262DF727-8FBE-424A-9BD2-8B3C9E7C33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9" t="3650" b="3266"/>
          <a:stretch/>
        </p:blipFill>
        <p:spPr>
          <a:xfrm>
            <a:off x="5662723" y="1400276"/>
            <a:ext cx="4911935" cy="5460652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59E41EC2-4C55-4965-AB50-09D5A86E69A7}"/>
              </a:ext>
            </a:extLst>
          </p:cNvPr>
          <p:cNvSpPr txBox="1"/>
          <p:nvPr/>
        </p:nvSpPr>
        <p:spPr>
          <a:xfrm>
            <a:off x="1389070" y="5368834"/>
            <a:ext cx="25199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</a:t>
            </a:r>
            <a:r>
              <a:rPr lang="pt-BR" dirty="0">
                <a:solidFill>
                  <a:schemeClr val="bg1"/>
                </a:solidFill>
              </a:rPr>
              <a:t> – Trilha</a:t>
            </a:r>
          </a:p>
          <a:p>
            <a:r>
              <a:rPr lang="pt-BR" b="1" dirty="0">
                <a:solidFill>
                  <a:schemeClr val="bg1"/>
                </a:solidFill>
              </a:rPr>
              <a:t>B</a:t>
            </a:r>
            <a:r>
              <a:rPr lang="pt-BR" dirty="0">
                <a:solidFill>
                  <a:schemeClr val="bg1"/>
                </a:solidFill>
              </a:rPr>
              <a:t> – Setor geométrico</a:t>
            </a:r>
          </a:p>
          <a:p>
            <a:r>
              <a:rPr lang="pt-BR" b="1" dirty="0">
                <a:solidFill>
                  <a:schemeClr val="bg1"/>
                </a:solidFill>
              </a:rPr>
              <a:t>C</a:t>
            </a:r>
            <a:r>
              <a:rPr lang="pt-BR" dirty="0">
                <a:solidFill>
                  <a:schemeClr val="bg1"/>
                </a:solidFill>
              </a:rPr>
              <a:t> – Setor de trilha</a:t>
            </a:r>
          </a:p>
          <a:p>
            <a:r>
              <a:rPr lang="pt-BR" b="1" dirty="0">
                <a:solidFill>
                  <a:schemeClr val="bg1"/>
                </a:solidFill>
              </a:rPr>
              <a:t>D</a:t>
            </a:r>
            <a:r>
              <a:rPr lang="pt-BR" dirty="0">
                <a:solidFill>
                  <a:schemeClr val="bg1"/>
                </a:solidFill>
              </a:rPr>
              <a:t> – Unidade de alocação</a:t>
            </a:r>
          </a:p>
        </p:txBody>
      </p:sp>
    </p:spTree>
    <p:extLst>
      <p:ext uri="{BB962C8B-B14F-4D97-AF65-F5344CB8AC3E}">
        <p14:creationId xmlns:p14="http://schemas.microsoft.com/office/powerpoint/2010/main" val="98875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78628-0366-4801-8EFF-3D8C22D6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 aula passada...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6288B5-9404-4A8F-A6A3-BB2789A13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Visão geral de um computador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Componentes de um computador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Componentes de interconexão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Modelos de barramento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009048-269B-4F1D-B101-AADEF169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D9C731-07C2-463E-8434-34B48C1D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33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8B81A-C9FD-43D4-AEAF-6FA8DE20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3200" dirty="0"/>
              <a:t>Método de acesso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3DEFDB0-D43E-4F76-A08E-96EE8681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CA0FAC-9349-42BB-9955-CCD1F701B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489166"/>
            <a:ext cx="10732541" cy="4124234"/>
          </a:xfrm>
        </p:spPr>
        <p:txBody>
          <a:bodyPr/>
          <a:lstStyle/>
          <a:p>
            <a:r>
              <a:rPr lang="pt-BR" sz="2800" b="1" dirty="0"/>
              <a:t>Acesso Aleatório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Os dados são organizados em endereços únicos. 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O acesso é direto a célula de memória. 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O tempo de acesso é constante para todos os endereços. 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Ex.: Memória DRAM (Memória RAM) e SRAM (Registradores).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16169A26-EA21-4649-B454-489912B815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19" b="26936"/>
          <a:stretch/>
        </p:blipFill>
        <p:spPr>
          <a:xfrm>
            <a:off x="2826187" y="4564878"/>
            <a:ext cx="6539626" cy="14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80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8B81A-C9FD-43D4-AEAF-6FA8DE20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3200" dirty="0"/>
              <a:t>Método de acesso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3DEFDB0-D43E-4F76-A08E-96EE8681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CA0FAC-9349-42BB-9955-CCD1F701B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489166"/>
            <a:ext cx="10732541" cy="538681"/>
          </a:xfrm>
        </p:spPr>
        <p:txBody>
          <a:bodyPr/>
          <a:lstStyle/>
          <a:p>
            <a:r>
              <a:rPr lang="pt-BR" sz="2800" b="1" dirty="0"/>
              <a:t>Acesso Aleatório</a:t>
            </a:r>
          </a:p>
          <a:p>
            <a:pPr lvl="1"/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0CC32C-2514-4C5D-8D4B-8AE5FBAC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927" y="6422856"/>
            <a:ext cx="946264" cy="365125"/>
          </a:xfrm>
        </p:spPr>
        <p:txBody>
          <a:bodyPr/>
          <a:lstStyle/>
          <a:p>
            <a:fld id="{9648F39E-9C37-485F-AC97-16BB4BDF9F4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32493DA-5C37-4591-B521-08F3CB9F4D31}"/>
              </a:ext>
            </a:extLst>
          </p:cNvPr>
          <p:cNvSpPr/>
          <p:nvPr/>
        </p:nvSpPr>
        <p:spPr>
          <a:xfrm>
            <a:off x="6520177" y="2743200"/>
            <a:ext cx="2105591" cy="399959"/>
          </a:xfrm>
          <a:prstGeom prst="roundRect">
            <a:avLst/>
          </a:prstGeom>
          <a:gradFill flip="none" rotWithShape="1">
            <a:gsLst>
              <a:gs pos="0">
                <a:srgbClr val="339933">
                  <a:shade val="30000"/>
                  <a:satMod val="115000"/>
                </a:srgbClr>
              </a:gs>
              <a:gs pos="50000">
                <a:srgbClr val="339933">
                  <a:shade val="67500"/>
                  <a:satMod val="115000"/>
                </a:srgbClr>
              </a:gs>
              <a:gs pos="100000">
                <a:srgbClr val="339933">
                  <a:shade val="100000"/>
                  <a:satMod val="115000"/>
                </a:srgbClr>
              </a:gs>
            </a:gsLst>
            <a:lin ang="5400000" scaled="1"/>
            <a:tileRect/>
          </a:gradFill>
          <a:ln w="28575">
            <a:solidFill>
              <a:schemeClr val="bg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B769C0A-7BB8-4D00-8673-183EACA4EA06}"/>
              </a:ext>
            </a:extLst>
          </p:cNvPr>
          <p:cNvSpPr txBox="1"/>
          <p:nvPr/>
        </p:nvSpPr>
        <p:spPr>
          <a:xfrm>
            <a:off x="5652950" y="274519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</a:rPr>
              <a:t>000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3819BA1-4BAF-4809-97C4-B6E2E7A3E857}"/>
              </a:ext>
            </a:extLst>
          </p:cNvPr>
          <p:cNvSpPr/>
          <p:nvPr/>
        </p:nvSpPr>
        <p:spPr>
          <a:xfrm>
            <a:off x="6520177" y="3149600"/>
            <a:ext cx="2105591" cy="399959"/>
          </a:xfrm>
          <a:prstGeom prst="roundRect">
            <a:avLst/>
          </a:prstGeom>
          <a:gradFill flip="none" rotWithShape="1">
            <a:gsLst>
              <a:gs pos="0">
                <a:srgbClr val="339933">
                  <a:shade val="30000"/>
                  <a:satMod val="115000"/>
                </a:srgbClr>
              </a:gs>
              <a:gs pos="50000">
                <a:srgbClr val="339933">
                  <a:shade val="67500"/>
                  <a:satMod val="115000"/>
                </a:srgbClr>
              </a:gs>
              <a:gs pos="100000">
                <a:srgbClr val="339933">
                  <a:shade val="100000"/>
                  <a:satMod val="115000"/>
                </a:srgbClr>
              </a:gs>
            </a:gsLst>
            <a:lin ang="5400000" scaled="1"/>
            <a:tileRect/>
          </a:gradFill>
          <a:ln w="28575">
            <a:solidFill>
              <a:schemeClr val="bg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D49B231-71EF-4B7E-AB2E-AE2169401E6B}"/>
              </a:ext>
            </a:extLst>
          </p:cNvPr>
          <p:cNvSpPr txBox="1"/>
          <p:nvPr/>
        </p:nvSpPr>
        <p:spPr>
          <a:xfrm>
            <a:off x="5640250" y="315159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</a:rPr>
              <a:t>001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3FA2F1A-19A2-425E-B27A-B6CA826A8E06}"/>
              </a:ext>
            </a:extLst>
          </p:cNvPr>
          <p:cNvSpPr/>
          <p:nvPr/>
        </p:nvSpPr>
        <p:spPr>
          <a:xfrm>
            <a:off x="6520177" y="3556000"/>
            <a:ext cx="2105591" cy="399959"/>
          </a:xfrm>
          <a:prstGeom prst="roundRect">
            <a:avLst/>
          </a:prstGeom>
          <a:gradFill flip="none" rotWithShape="1">
            <a:gsLst>
              <a:gs pos="0">
                <a:srgbClr val="339933">
                  <a:shade val="30000"/>
                  <a:satMod val="115000"/>
                </a:srgbClr>
              </a:gs>
              <a:gs pos="50000">
                <a:srgbClr val="339933">
                  <a:shade val="67500"/>
                  <a:satMod val="115000"/>
                </a:srgbClr>
              </a:gs>
              <a:gs pos="100000">
                <a:srgbClr val="339933">
                  <a:shade val="100000"/>
                  <a:satMod val="115000"/>
                </a:srgbClr>
              </a:gs>
            </a:gsLst>
            <a:lin ang="5400000" scaled="1"/>
            <a:tileRect/>
          </a:gradFill>
          <a:ln w="28575">
            <a:solidFill>
              <a:schemeClr val="bg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7A1D8EF-5700-484B-B9AE-F596B3889195}"/>
              </a:ext>
            </a:extLst>
          </p:cNvPr>
          <p:cNvSpPr txBox="1"/>
          <p:nvPr/>
        </p:nvSpPr>
        <p:spPr>
          <a:xfrm>
            <a:off x="5652950" y="355799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</a:rPr>
              <a:t>002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E7F2C6A-A1C8-47DE-9DC2-83C1A142CE71}"/>
              </a:ext>
            </a:extLst>
          </p:cNvPr>
          <p:cNvSpPr/>
          <p:nvPr/>
        </p:nvSpPr>
        <p:spPr>
          <a:xfrm>
            <a:off x="6520177" y="3962400"/>
            <a:ext cx="2105591" cy="399959"/>
          </a:xfrm>
          <a:prstGeom prst="roundRect">
            <a:avLst/>
          </a:prstGeom>
          <a:gradFill flip="none" rotWithShape="1">
            <a:gsLst>
              <a:gs pos="0">
                <a:srgbClr val="339933">
                  <a:shade val="30000"/>
                  <a:satMod val="115000"/>
                </a:srgbClr>
              </a:gs>
              <a:gs pos="50000">
                <a:srgbClr val="339933">
                  <a:shade val="67500"/>
                  <a:satMod val="115000"/>
                </a:srgbClr>
              </a:gs>
              <a:gs pos="100000">
                <a:srgbClr val="339933">
                  <a:shade val="100000"/>
                  <a:satMod val="115000"/>
                </a:srgbClr>
              </a:gs>
            </a:gsLst>
            <a:lin ang="5400000" scaled="1"/>
            <a:tileRect/>
          </a:gradFill>
          <a:ln w="28575">
            <a:solidFill>
              <a:schemeClr val="bg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688E786-0BF9-47B6-BD60-6376B3E22BF9}"/>
              </a:ext>
            </a:extLst>
          </p:cNvPr>
          <p:cNvSpPr txBox="1"/>
          <p:nvPr/>
        </p:nvSpPr>
        <p:spPr>
          <a:xfrm>
            <a:off x="5652950" y="396439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</a:rPr>
              <a:t>003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2C312D9-8444-418F-B360-3E3419546E5B}"/>
              </a:ext>
            </a:extLst>
          </p:cNvPr>
          <p:cNvSpPr/>
          <p:nvPr/>
        </p:nvSpPr>
        <p:spPr>
          <a:xfrm>
            <a:off x="6520177" y="4368800"/>
            <a:ext cx="2105591" cy="399959"/>
          </a:xfrm>
          <a:prstGeom prst="roundRect">
            <a:avLst/>
          </a:prstGeom>
          <a:gradFill flip="none" rotWithShape="1">
            <a:gsLst>
              <a:gs pos="0">
                <a:srgbClr val="339933">
                  <a:shade val="30000"/>
                  <a:satMod val="115000"/>
                </a:srgbClr>
              </a:gs>
              <a:gs pos="50000">
                <a:srgbClr val="339933">
                  <a:shade val="67500"/>
                  <a:satMod val="115000"/>
                </a:srgbClr>
              </a:gs>
              <a:gs pos="100000">
                <a:srgbClr val="339933">
                  <a:shade val="100000"/>
                  <a:satMod val="115000"/>
                </a:srgbClr>
              </a:gs>
            </a:gsLst>
            <a:lin ang="5400000" scaled="1"/>
            <a:tileRect/>
          </a:gradFill>
          <a:ln w="28575">
            <a:solidFill>
              <a:schemeClr val="bg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C00FA4E-BE7D-41A1-9180-37CF5F7FFA4B}"/>
              </a:ext>
            </a:extLst>
          </p:cNvPr>
          <p:cNvSpPr txBox="1"/>
          <p:nvPr/>
        </p:nvSpPr>
        <p:spPr>
          <a:xfrm>
            <a:off x="5652950" y="437079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</a:rPr>
              <a:t>004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E72BCBA-10C0-4869-90CB-EF11259E702C}"/>
              </a:ext>
            </a:extLst>
          </p:cNvPr>
          <p:cNvSpPr/>
          <p:nvPr/>
        </p:nvSpPr>
        <p:spPr>
          <a:xfrm>
            <a:off x="6520177" y="4775200"/>
            <a:ext cx="2105591" cy="399959"/>
          </a:xfrm>
          <a:prstGeom prst="roundRect">
            <a:avLst/>
          </a:prstGeom>
          <a:gradFill flip="none" rotWithShape="1">
            <a:gsLst>
              <a:gs pos="0">
                <a:srgbClr val="339933">
                  <a:shade val="30000"/>
                  <a:satMod val="115000"/>
                </a:srgbClr>
              </a:gs>
              <a:gs pos="50000">
                <a:srgbClr val="339933">
                  <a:shade val="67500"/>
                  <a:satMod val="115000"/>
                </a:srgbClr>
              </a:gs>
              <a:gs pos="100000">
                <a:srgbClr val="339933">
                  <a:shade val="100000"/>
                  <a:satMod val="115000"/>
                </a:srgbClr>
              </a:gs>
            </a:gsLst>
            <a:lin ang="5400000" scaled="1"/>
            <a:tileRect/>
          </a:gradFill>
          <a:ln w="28575">
            <a:solidFill>
              <a:schemeClr val="bg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3CE64DE-3B6D-428C-8E63-0B6D0329A8AC}"/>
              </a:ext>
            </a:extLst>
          </p:cNvPr>
          <p:cNvSpPr txBox="1"/>
          <p:nvPr/>
        </p:nvSpPr>
        <p:spPr>
          <a:xfrm>
            <a:off x="5792650" y="477719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</a:rPr>
              <a:t>...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5BDED9C-7337-4D38-886F-8C0241FA2A5D}"/>
              </a:ext>
            </a:extLst>
          </p:cNvPr>
          <p:cNvSpPr/>
          <p:nvPr/>
        </p:nvSpPr>
        <p:spPr>
          <a:xfrm>
            <a:off x="6520177" y="5181600"/>
            <a:ext cx="2105591" cy="399959"/>
          </a:xfrm>
          <a:prstGeom prst="roundRect">
            <a:avLst/>
          </a:prstGeom>
          <a:gradFill flip="none" rotWithShape="1">
            <a:gsLst>
              <a:gs pos="0">
                <a:srgbClr val="339933">
                  <a:shade val="30000"/>
                  <a:satMod val="115000"/>
                </a:srgbClr>
              </a:gs>
              <a:gs pos="50000">
                <a:srgbClr val="339933">
                  <a:shade val="67500"/>
                  <a:satMod val="115000"/>
                </a:srgbClr>
              </a:gs>
              <a:gs pos="100000">
                <a:srgbClr val="339933">
                  <a:shade val="100000"/>
                  <a:satMod val="115000"/>
                </a:srgbClr>
              </a:gs>
            </a:gsLst>
            <a:lin ang="5400000" scaled="1"/>
            <a:tileRect/>
          </a:gradFill>
          <a:ln w="28575">
            <a:solidFill>
              <a:schemeClr val="bg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5E075CC-362C-4BED-885E-1CF7F7E2AFD1}"/>
              </a:ext>
            </a:extLst>
          </p:cNvPr>
          <p:cNvSpPr txBox="1"/>
          <p:nvPr/>
        </p:nvSpPr>
        <p:spPr>
          <a:xfrm>
            <a:off x="5500550" y="5183592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</a:rPr>
              <a:t>1022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1030E1E-1B91-4692-B4F2-8D87EB2047C0}"/>
              </a:ext>
            </a:extLst>
          </p:cNvPr>
          <p:cNvSpPr/>
          <p:nvPr/>
        </p:nvSpPr>
        <p:spPr>
          <a:xfrm>
            <a:off x="6520177" y="5588000"/>
            <a:ext cx="2105591" cy="399959"/>
          </a:xfrm>
          <a:prstGeom prst="roundRect">
            <a:avLst/>
          </a:prstGeom>
          <a:gradFill flip="none" rotWithShape="1">
            <a:gsLst>
              <a:gs pos="0">
                <a:srgbClr val="339933">
                  <a:shade val="30000"/>
                  <a:satMod val="115000"/>
                </a:srgbClr>
              </a:gs>
              <a:gs pos="50000">
                <a:srgbClr val="339933">
                  <a:shade val="67500"/>
                  <a:satMod val="115000"/>
                </a:srgbClr>
              </a:gs>
              <a:gs pos="100000">
                <a:srgbClr val="339933">
                  <a:shade val="100000"/>
                  <a:satMod val="115000"/>
                </a:srgbClr>
              </a:gs>
            </a:gsLst>
            <a:lin ang="5400000" scaled="1"/>
            <a:tileRect/>
          </a:gradFill>
          <a:ln w="28575">
            <a:solidFill>
              <a:schemeClr val="bg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AD167C1-E841-465B-87DD-B21879FDC5D0}"/>
              </a:ext>
            </a:extLst>
          </p:cNvPr>
          <p:cNvSpPr txBox="1"/>
          <p:nvPr/>
        </p:nvSpPr>
        <p:spPr>
          <a:xfrm>
            <a:off x="5525950" y="5589992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</a:rPr>
              <a:t>1023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727F578-15A1-4CE8-95B0-0CA86C10E3C5}"/>
              </a:ext>
            </a:extLst>
          </p:cNvPr>
          <p:cNvSpPr txBox="1"/>
          <p:nvPr/>
        </p:nvSpPr>
        <p:spPr>
          <a:xfrm>
            <a:off x="3140844" y="4197457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Endereços</a:t>
            </a:r>
          </a:p>
        </p:txBody>
      </p:sp>
      <p:sp>
        <p:nvSpPr>
          <p:cNvPr id="25" name="Chave Esquerda 24">
            <a:extLst>
              <a:ext uri="{FF2B5EF4-FFF2-40B4-BE49-F238E27FC236}">
                <a16:creationId xmlns:a16="http://schemas.microsoft.com/office/drawing/2014/main" id="{659CEBE5-32FD-484F-86E8-14F4E2F98E9E}"/>
              </a:ext>
            </a:extLst>
          </p:cNvPr>
          <p:cNvSpPr/>
          <p:nvPr/>
        </p:nvSpPr>
        <p:spPr>
          <a:xfrm>
            <a:off x="4945666" y="2824414"/>
            <a:ext cx="698500" cy="322463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EA349A3-2211-43C8-8944-5522002D985F}"/>
              </a:ext>
            </a:extLst>
          </p:cNvPr>
          <p:cNvSpPr txBox="1"/>
          <p:nvPr/>
        </p:nvSpPr>
        <p:spPr>
          <a:xfrm>
            <a:off x="1177339" y="3632508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Acesso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88EC1387-0B41-474F-9F95-540FAF8CBDCC}"/>
              </a:ext>
            </a:extLst>
          </p:cNvPr>
          <p:cNvCxnSpPr>
            <a:stCxn id="26" idx="3"/>
            <a:endCxn id="10" idx="1"/>
          </p:cNvCxnSpPr>
          <p:nvPr/>
        </p:nvCxnSpPr>
        <p:spPr>
          <a:xfrm flipV="1">
            <a:off x="2431208" y="3382425"/>
            <a:ext cx="3209042" cy="480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8D716-4444-401A-B692-44461312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3200" dirty="0"/>
              <a:t>Método de acesso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692EAA-7BED-4958-A6E7-DE8225C5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A07A20-1EEB-425A-9C5D-C2004A71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742BCF2-9375-48A8-81D6-CA4923C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Acesso Associativo</a:t>
            </a:r>
          </a:p>
          <a:p>
            <a:endParaRPr lang="pt-BR" sz="2400" dirty="0"/>
          </a:p>
          <a:p>
            <a:r>
              <a:rPr lang="pt-BR" sz="2400" dirty="0"/>
              <a:t>O método realiza uma comparação entre um certo número de bits dentro de uma palavra com todas as palavras na memória em busca de um padrão. Assim, a palavra é recuperada com base em seu conteúdo, não no endereço.</a:t>
            </a:r>
          </a:p>
          <a:p>
            <a:r>
              <a:rPr lang="pt-BR" sz="2400" dirty="0"/>
              <a:t>Ex.: Memória cache.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71545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7C9BA-1482-4979-9F74-1171352F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2800" dirty="0"/>
              <a:t>Características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B6D23E-29D6-4F9B-BF19-F17770FA7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Desempenho</a:t>
            </a:r>
            <a:endParaRPr lang="pt-BR" sz="2400" b="1" dirty="0"/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Tempo de acesso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Tempo de ciclo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Taxa de transferência</a:t>
            </a:r>
          </a:p>
          <a:p>
            <a:pPr lvl="1"/>
            <a:endParaRPr lang="pt-BR" sz="2400" dirty="0"/>
          </a:p>
          <a:p>
            <a:pPr lvl="1"/>
            <a:endParaRPr lang="pt-BR" dirty="0"/>
          </a:p>
          <a:p>
            <a:pPr marL="228595" lvl="1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4EFE7C-02E5-4DC1-A775-F3E2338A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31BE0B-EF9D-4842-B70F-27E2E278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43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7C9BA-1482-4979-9F74-1171352F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2800" dirty="0"/>
              <a:t>Características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B6D23E-29D6-4F9B-BF19-F17770FA72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Tipo físico</a:t>
            </a:r>
          </a:p>
          <a:p>
            <a:pPr lvl="1"/>
            <a:r>
              <a:rPr lang="pt-BR" sz="2400" dirty="0"/>
              <a:t>Semicondutor</a:t>
            </a:r>
          </a:p>
          <a:p>
            <a:pPr lvl="1"/>
            <a:r>
              <a:rPr lang="pt-BR" sz="2400" dirty="0"/>
              <a:t>Magnético</a:t>
            </a:r>
          </a:p>
          <a:p>
            <a:pPr lvl="1"/>
            <a:r>
              <a:rPr lang="pt-BR" sz="2400" dirty="0"/>
              <a:t>Óptico</a:t>
            </a:r>
          </a:p>
          <a:p>
            <a:pPr lvl="1"/>
            <a:r>
              <a:rPr lang="pt-BR" sz="2400" dirty="0"/>
              <a:t>Magneto-óptico</a:t>
            </a:r>
            <a:endParaRPr lang="pt-BR" sz="2600" dirty="0"/>
          </a:p>
          <a:p>
            <a:pPr lvl="1"/>
            <a:endParaRPr lang="pt-BR" dirty="0"/>
          </a:p>
          <a:p>
            <a:pPr marL="228595" lvl="1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6552CE7-F357-4B71-9B32-A85BDDDAE0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Características físicas</a:t>
            </a:r>
          </a:p>
          <a:p>
            <a:pPr lvl="1"/>
            <a:r>
              <a:rPr lang="pt-BR" sz="2400" dirty="0"/>
              <a:t>Volátil / Não-volátil</a:t>
            </a:r>
          </a:p>
          <a:p>
            <a:pPr lvl="1"/>
            <a:r>
              <a:rPr lang="pt-BR" sz="2400" dirty="0"/>
              <a:t>Apagável/ Não apagável</a:t>
            </a:r>
          </a:p>
          <a:p>
            <a:endParaRPr lang="pt-BR" dirty="0"/>
          </a:p>
          <a:p>
            <a:r>
              <a:rPr lang="pt-BR" sz="2800" b="1" dirty="0"/>
              <a:t>Organização</a:t>
            </a:r>
            <a:endParaRPr lang="pt-BR" b="1" dirty="0"/>
          </a:p>
          <a:p>
            <a:pPr lvl="1"/>
            <a:r>
              <a:rPr lang="pt-BR" sz="2400" dirty="0"/>
              <a:t>Módulos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4EFE7C-02E5-4DC1-A775-F3E2338A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31BE0B-EF9D-4842-B70F-27E2E278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89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D03F4-34C8-467B-99C3-DC3A5880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pt-BR" dirty="0"/>
              <a:t>Hierarquia de Memória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1971DE-13E1-4D96-BDB4-E501EBF7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2EBD18-D5B1-4BBE-BAE8-A994C059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ED4310F-CD1A-47BF-9D6F-6D2538DF9832}"/>
              </a:ext>
            </a:extLst>
          </p:cNvPr>
          <p:cNvSpPr txBox="1"/>
          <p:nvPr/>
        </p:nvSpPr>
        <p:spPr>
          <a:xfrm>
            <a:off x="333036" y="1858175"/>
            <a:ext cx="615553" cy="386963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t-BR" sz="2800" b="1" dirty="0"/>
              <a:t>CUSTO &amp; VELOCIDADE</a:t>
            </a:r>
            <a:endParaRPr lang="pt-BR" sz="3200" b="1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A0F458F-5406-4552-BE62-EDF937BD0959}"/>
              </a:ext>
            </a:extLst>
          </p:cNvPr>
          <p:cNvCxnSpPr>
            <a:cxnSpLocks/>
          </p:cNvCxnSpPr>
          <p:nvPr/>
        </p:nvCxnSpPr>
        <p:spPr>
          <a:xfrm flipV="1">
            <a:off x="1378226" y="1907918"/>
            <a:ext cx="0" cy="38696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D29846F-64F5-41E2-8482-85FAFB46AC01}"/>
              </a:ext>
            </a:extLst>
          </p:cNvPr>
          <p:cNvCxnSpPr/>
          <p:nvPr/>
        </p:nvCxnSpPr>
        <p:spPr>
          <a:xfrm>
            <a:off x="1404730" y="5749075"/>
            <a:ext cx="449248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CE59EC-E4F3-42E7-8EFD-277E3B64E9F8}"/>
              </a:ext>
            </a:extLst>
          </p:cNvPr>
          <p:cNvSpPr txBox="1"/>
          <p:nvPr/>
        </p:nvSpPr>
        <p:spPr>
          <a:xfrm>
            <a:off x="8006463" y="4895062"/>
            <a:ext cx="384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Memória secundária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2017D90-D767-4306-8AC8-EC80DA23118E}"/>
              </a:ext>
            </a:extLst>
          </p:cNvPr>
          <p:cNvSpPr txBox="1"/>
          <p:nvPr/>
        </p:nvSpPr>
        <p:spPr>
          <a:xfrm>
            <a:off x="8017096" y="4089957"/>
            <a:ext cx="3658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Memória principal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D36E9B5-AB81-4B4E-B1C3-186198A20D57}"/>
              </a:ext>
            </a:extLst>
          </p:cNvPr>
          <p:cNvSpPr txBox="1"/>
          <p:nvPr/>
        </p:nvSpPr>
        <p:spPr>
          <a:xfrm>
            <a:off x="8018064" y="3396162"/>
            <a:ext cx="3084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u="sng" dirty="0"/>
              <a:t>Memória cache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00EEDED-4FB2-4094-9B43-9D989BB1BD34}"/>
              </a:ext>
            </a:extLst>
          </p:cNvPr>
          <p:cNvSpPr txBox="1"/>
          <p:nvPr/>
        </p:nvSpPr>
        <p:spPr>
          <a:xfrm>
            <a:off x="7994185" y="2676095"/>
            <a:ext cx="2674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Registradores</a:t>
            </a:r>
            <a:endParaRPr lang="pt-BR" sz="3600" b="1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B351DFD-8696-43A7-9B21-E6A4BE53F04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2621121" y="2920474"/>
            <a:ext cx="5373064" cy="48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4132F703-A9B4-4D2E-97E9-109D037F6A5F}"/>
              </a:ext>
            </a:extLst>
          </p:cNvPr>
          <p:cNvCxnSpPr>
            <a:cxnSpLocks/>
          </p:cNvCxnSpPr>
          <p:nvPr/>
        </p:nvCxnSpPr>
        <p:spPr>
          <a:xfrm flipH="1" flipV="1">
            <a:off x="3571383" y="3722991"/>
            <a:ext cx="4440058" cy="1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ABED0F6-9BC4-4929-AC05-64FFEA221D64}"/>
              </a:ext>
            </a:extLst>
          </p:cNvPr>
          <p:cNvCxnSpPr>
            <a:cxnSpLocks/>
          </p:cNvCxnSpPr>
          <p:nvPr/>
        </p:nvCxnSpPr>
        <p:spPr>
          <a:xfrm flipH="1">
            <a:off x="4476307" y="4418195"/>
            <a:ext cx="35403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3B4A3433-410B-474A-AAB5-65196B4010B7}"/>
              </a:ext>
            </a:extLst>
          </p:cNvPr>
          <p:cNvCxnSpPr>
            <a:cxnSpLocks/>
          </p:cNvCxnSpPr>
          <p:nvPr/>
        </p:nvCxnSpPr>
        <p:spPr>
          <a:xfrm flipH="1" flipV="1">
            <a:off x="5548818" y="5187449"/>
            <a:ext cx="245061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riângulo Retângulo 50">
            <a:extLst>
              <a:ext uri="{FF2B5EF4-FFF2-40B4-BE49-F238E27FC236}">
                <a16:creationId xmlns:a16="http://schemas.microsoft.com/office/drawing/2014/main" id="{38B65B8B-A3E8-4CDF-AEB5-785731C73F96}"/>
              </a:ext>
            </a:extLst>
          </p:cNvPr>
          <p:cNvSpPr/>
          <p:nvPr/>
        </p:nvSpPr>
        <p:spPr>
          <a:xfrm>
            <a:off x="1593949" y="2482266"/>
            <a:ext cx="3954869" cy="3015422"/>
          </a:xfrm>
          <a:prstGeom prst="rtTriangl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Triângulo Retângulo 52">
            <a:extLst>
              <a:ext uri="{FF2B5EF4-FFF2-40B4-BE49-F238E27FC236}">
                <a16:creationId xmlns:a16="http://schemas.microsoft.com/office/drawing/2014/main" id="{56DB7581-13A4-4677-AD2F-3F02E898C122}"/>
              </a:ext>
            </a:extLst>
          </p:cNvPr>
          <p:cNvSpPr/>
          <p:nvPr/>
        </p:nvSpPr>
        <p:spPr>
          <a:xfrm>
            <a:off x="1593949" y="2482266"/>
            <a:ext cx="3148173" cy="2403453"/>
          </a:xfrm>
          <a:prstGeom prst="rtTriangle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Triângulo Retângulo 53">
            <a:extLst>
              <a:ext uri="{FF2B5EF4-FFF2-40B4-BE49-F238E27FC236}">
                <a16:creationId xmlns:a16="http://schemas.microsoft.com/office/drawing/2014/main" id="{08444DCA-34FE-4E69-B619-2706F44679CE}"/>
              </a:ext>
            </a:extLst>
          </p:cNvPr>
          <p:cNvSpPr/>
          <p:nvPr/>
        </p:nvSpPr>
        <p:spPr>
          <a:xfrm>
            <a:off x="1586730" y="2476648"/>
            <a:ext cx="2236864" cy="1696274"/>
          </a:xfrm>
          <a:prstGeom prst="rtTriangl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Triângulo Retângulo 54">
            <a:extLst>
              <a:ext uri="{FF2B5EF4-FFF2-40B4-BE49-F238E27FC236}">
                <a16:creationId xmlns:a16="http://schemas.microsoft.com/office/drawing/2014/main" id="{1FB42C97-DADC-4010-8512-6EAACF062CC8}"/>
              </a:ext>
            </a:extLst>
          </p:cNvPr>
          <p:cNvSpPr/>
          <p:nvPr/>
        </p:nvSpPr>
        <p:spPr>
          <a:xfrm>
            <a:off x="1585331" y="2416888"/>
            <a:ext cx="1253664" cy="1017051"/>
          </a:xfrm>
          <a:prstGeom prst="rtTriangle">
            <a:avLst/>
          </a:prstGeom>
          <a:solidFill>
            <a:srgbClr val="92F6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D2D43D15-5AE4-4B61-81DC-721CFBD1ABE9}"/>
              </a:ext>
            </a:extLst>
          </p:cNvPr>
          <p:cNvSpPr txBox="1"/>
          <p:nvPr/>
        </p:nvSpPr>
        <p:spPr>
          <a:xfrm>
            <a:off x="1404730" y="5991170"/>
            <a:ext cx="561055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2800" b="1" dirty="0"/>
              <a:t>CAPACIDADE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26034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54" grpId="0" animBg="1"/>
      <p:bldP spid="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D14C0-ECB9-43DF-A0F6-93891F02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cache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C4AA12-D27B-4CAE-9D8E-E92991D6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95" y="2011680"/>
            <a:ext cx="11036968" cy="4206240"/>
          </a:xfrm>
        </p:spPr>
        <p:txBody>
          <a:bodyPr>
            <a:normAutofit/>
          </a:bodyPr>
          <a:lstStyle/>
          <a:p>
            <a:endParaRPr lang="pt-BR" sz="3200" dirty="0"/>
          </a:p>
          <a:p>
            <a:r>
              <a:rPr lang="pt-BR" sz="3200" dirty="0"/>
              <a:t>Memória de acesso aleatório </a:t>
            </a:r>
            <a:r>
              <a:rPr lang="pt-BR" sz="3200" b="1" u="sng" dirty="0"/>
              <a:t>localizada</a:t>
            </a:r>
            <a:r>
              <a:rPr lang="pt-BR" sz="3200" dirty="0"/>
              <a:t> entre o processador e a memória principal. </a:t>
            </a:r>
          </a:p>
          <a:p>
            <a:endParaRPr lang="pt-BR" sz="3200" dirty="0"/>
          </a:p>
          <a:p>
            <a:r>
              <a:rPr lang="pt-BR" sz="3200" dirty="0"/>
              <a:t>A memória cache armazena </a:t>
            </a:r>
            <a:r>
              <a:rPr lang="pt-BR" sz="3200" b="1" dirty="0"/>
              <a:t>instruções</a:t>
            </a:r>
            <a:r>
              <a:rPr lang="pt-BR" sz="3200" dirty="0"/>
              <a:t> e </a:t>
            </a:r>
            <a:r>
              <a:rPr lang="pt-BR" sz="3200" b="1" dirty="0"/>
              <a:t>dados </a:t>
            </a:r>
            <a:r>
              <a:rPr lang="pt-BR" sz="3200" dirty="0"/>
              <a:t>de programas que estão sendo </a:t>
            </a:r>
            <a:r>
              <a:rPr lang="pt-BR" sz="3200" b="1" dirty="0"/>
              <a:t>referenciados com frequência</a:t>
            </a:r>
            <a:r>
              <a:rPr lang="pt-BR" sz="3200" dirty="0"/>
              <a:t> pela CPU.</a:t>
            </a:r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C96582-E8C4-4621-8542-24676C0F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90812E-13E2-4C98-BC4E-BFF2A73F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5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3249D-EB1F-450A-92DA-33775E04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cache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EDABB6-F701-4C3B-AA2D-CB2071E63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/>
              <a:t>Memória cache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C09506-1AA5-4854-912D-06E1EA57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EF4CA9-C795-4D5E-80F9-C2A7EBB1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652ED19-2392-4A92-9594-92934FF2EE7B}"/>
              </a:ext>
            </a:extLst>
          </p:cNvPr>
          <p:cNvSpPr/>
          <p:nvPr/>
        </p:nvSpPr>
        <p:spPr>
          <a:xfrm>
            <a:off x="4520527" y="3293057"/>
            <a:ext cx="871115" cy="3407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B12A824-92AE-449B-97FD-3D744084E749}"/>
              </a:ext>
            </a:extLst>
          </p:cNvPr>
          <p:cNvSpPr/>
          <p:nvPr/>
        </p:nvSpPr>
        <p:spPr>
          <a:xfrm>
            <a:off x="5406804" y="3304141"/>
            <a:ext cx="3547364" cy="342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AC62B90-5082-4B9D-BAA4-50277823A6A0}"/>
              </a:ext>
            </a:extLst>
          </p:cNvPr>
          <p:cNvSpPr/>
          <p:nvPr/>
        </p:nvSpPr>
        <p:spPr>
          <a:xfrm>
            <a:off x="4521932" y="3643467"/>
            <a:ext cx="871115" cy="3407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3F8598B-5D69-4F09-9B70-5C2C9A609AAC}"/>
              </a:ext>
            </a:extLst>
          </p:cNvPr>
          <p:cNvSpPr/>
          <p:nvPr/>
        </p:nvSpPr>
        <p:spPr>
          <a:xfrm>
            <a:off x="5401165" y="3644564"/>
            <a:ext cx="3553020" cy="342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16DE373-F4FC-4534-8A5F-3BC4F6DFCE7A}"/>
              </a:ext>
            </a:extLst>
          </p:cNvPr>
          <p:cNvSpPr txBox="1"/>
          <p:nvPr/>
        </p:nvSpPr>
        <p:spPr>
          <a:xfrm>
            <a:off x="4177665" y="3277830"/>
            <a:ext cx="382235" cy="381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2400" dirty="0"/>
              <a:t>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6B16273-6833-4B5C-BC75-E4303B56C6C7}"/>
              </a:ext>
            </a:extLst>
          </p:cNvPr>
          <p:cNvSpPr txBox="1"/>
          <p:nvPr/>
        </p:nvSpPr>
        <p:spPr>
          <a:xfrm>
            <a:off x="4184696" y="3630310"/>
            <a:ext cx="323427" cy="38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2400" dirty="0"/>
              <a:t>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D7E513D-02ED-4F6A-A0D2-ABFBF1B7933E}"/>
              </a:ext>
            </a:extLst>
          </p:cNvPr>
          <p:cNvSpPr txBox="1"/>
          <p:nvPr/>
        </p:nvSpPr>
        <p:spPr>
          <a:xfrm>
            <a:off x="3634122" y="5370117"/>
            <a:ext cx="888141" cy="381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2400" dirty="0"/>
              <a:t>C - 1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F1CACD0-787A-44CD-9031-48AF048CC3DE}"/>
              </a:ext>
            </a:extLst>
          </p:cNvPr>
          <p:cNvSpPr txBox="1"/>
          <p:nvPr/>
        </p:nvSpPr>
        <p:spPr>
          <a:xfrm>
            <a:off x="3226809" y="2641904"/>
            <a:ext cx="1333092" cy="662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b="1" dirty="0"/>
              <a:t>Número</a:t>
            </a:r>
          </a:p>
          <a:p>
            <a:pPr>
              <a:lnSpc>
                <a:spcPts val="2000"/>
              </a:lnSpc>
            </a:pPr>
            <a:r>
              <a:rPr lang="pt-BR" b="1" dirty="0"/>
              <a:t> da linha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C0852F1-F2D8-4EE4-99EF-D26BD21401D6}"/>
              </a:ext>
            </a:extLst>
          </p:cNvPr>
          <p:cNvSpPr txBox="1"/>
          <p:nvPr/>
        </p:nvSpPr>
        <p:spPr>
          <a:xfrm>
            <a:off x="4593017" y="2880800"/>
            <a:ext cx="695838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b="1" dirty="0"/>
              <a:t>Tag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38BE4C1-44F3-4BA7-80A3-0B911BE98E0D}"/>
              </a:ext>
            </a:extLst>
          </p:cNvPr>
          <p:cNvSpPr txBox="1"/>
          <p:nvPr/>
        </p:nvSpPr>
        <p:spPr>
          <a:xfrm>
            <a:off x="6753300" y="2912059"/>
            <a:ext cx="871115" cy="381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b="1" dirty="0"/>
              <a:t>Bloco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0C243C3-99A2-4BB9-92D3-5D5F39FEBF0A}"/>
              </a:ext>
            </a:extLst>
          </p:cNvPr>
          <p:cNvSpPr txBox="1"/>
          <p:nvPr/>
        </p:nvSpPr>
        <p:spPr>
          <a:xfrm>
            <a:off x="6050130" y="5728788"/>
            <a:ext cx="2230804" cy="662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dirty="0"/>
              <a:t>Tamanho do bloco</a:t>
            </a:r>
          </a:p>
          <a:p>
            <a:pPr algn="ctr">
              <a:lnSpc>
                <a:spcPts val="2000"/>
              </a:lnSpc>
            </a:pPr>
            <a:r>
              <a:rPr lang="pt-BR" dirty="0"/>
              <a:t>(K palavras)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37F9FD2-8DBE-461E-B8F3-A55AC87C8FD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5414559" y="6059866"/>
            <a:ext cx="635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3EC7D235-34C5-4E74-A5B7-6E901D74F83F}"/>
              </a:ext>
            </a:extLst>
          </p:cNvPr>
          <p:cNvCxnSpPr>
            <a:cxnSpLocks/>
          </p:cNvCxnSpPr>
          <p:nvPr/>
        </p:nvCxnSpPr>
        <p:spPr>
          <a:xfrm>
            <a:off x="8280934" y="6115438"/>
            <a:ext cx="635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261084A-193F-40E0-94EC-DC51692D0552}"/>
              </a:ext>
            </a:extLst>
          </p:cNvPr>
          <p:cNvSpPr txBox="1"/>
          <p:nvPr/>
        </p:nvSpPr>
        <p:spPr>
          <a:xfrm>
            <a:off x="4180232" y="3928646"/>
            <a:ext cx="323427" cy="400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2400" dirty="0"/>
              <a:t>2</a:t>
            </a: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DD3167AD-ADA0-4A43-B817-EF5A5A9583BE}"/>
              </a:ext>
            </a:extLst>
          </p:cNvPr>
          <p:cNvGrpSpPr/>
          <p:nvPr/>
        </p:nvGrpSpPr>
        <p:grpSpPr>
          <a:xfrm>
            <a:off x="5405616" y="3292779"/>
            <a:ext cx="3547363" cy="349169"/>
            <a:chOff x="5422102" y="3280079"/>
            <a:chExt cx="3506841" cy="385802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1EF20F99-B954-4E0D-907C-77D2A63E6EF4}"/>
                </a:ext>
              </a:extLst>
            </p:cNvPr>
            <p:cNvSpPr/>
            <p:nvPr/>
          </p:nvSpPr>
          <p:spPr>
            <a:xfrm>
              <a:off x="5422102" y="3280834"/>
              <a:ext cx="871115" cy="3815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88B1EF30-CF53-47BB-B1BC-4E4CB31FE674}"/>
                </a:ext>
              </a:extLst>
            </p:cNvPr>
            <p:cNvSpPr/>
            <p:nvPr/>
          </p:nvSpPr>
          <p:spPr>
            <a:xfrm>
              <a:off x="6298155" y="3284300"/>
              <a:ext cx="871115" cy="3815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0132B9F0-B203-49C7-92CB-235031511885}"/>
                </a:ext>
              </a:extLst>
            </p:cNvPr>
            <p:cNvSpPr/>
            <p:nvPr/>
          </p:nvSpPr>
          <p:spPr>
            <a:xfrm>
              <a:off x="7174208" y="3281159"/>
              <a:ext cx="871115" cy="38158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C253463-0F35-4729-9E64-7F2C1444EFFD}"/>
                </a:ext>
              </a:extLst>
            </p:cNvPr>
            <p:cNvSpPr/>
            <p:nvPr/>
          </p:nvSpPr>
          <p:spPr>
            <a:xfrm>
              <a:off x="8057828" y="3280079"/>
              <a:ext cx="871115" cy="381581"/>
            </a:xfrm>
            <a:prstGeom prst="rect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1" name="Retângulo 40">
            <a:extLst>
              <a:ext uri="{FF2B5EF4-FFF2-40B4-BE49-F238E27FC236}">
                <a16:creationId xmlns:a16="http://schemas.microsoft.com/office/drawing/2014/main" id="{31C9FE55-C6E8-4990-9445-9192DDC1AE98}"/>
              </a:ext>
            </a:extLst>
          </p:cNvPr>
          <p:cNvSpPr/>
          <p:nvPr/>
        </p:nvSpPr>
        <p:spPr>
          <a:xfrm>
            <a:off x="4521932" y="3972816"/>
            <a:ext cx="871115" cy="3407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7914B17-3CCB-44D0-8105-35FB4DD96149}"/>
              </a:ext>
            </a:extLst>
          </p:cNvPr>
          <p:cNvSpPr/>
          <p:nvPr/>
        </p:nvSpPr>
        <p:spPr>
          <a:xfrm>
            <a:off x="5401165" y="3973913"/>
            <a:ext cx="3553020" cy="342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4D97FE04-C9BD-439C-B57A-7D04ED3DF88D}"/>
              </a:ext>
            </a:extLst>
          </p:cNvPr>
          <p:cNvSpPr/>
          <p:nvPr/>
        </p:nvSpPr>
        <p:spPr>
          <a:xfrm>
            <a:off x="4521932" y="4302165"/>
            <a:ext cx="871115" cy="3407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BE67C2C5-AA75-48B5-8C7D-781077F6435A}"/>
              </a:ext>
            </a:extLst>
          </p:cNvPr>
          <p:cNvSpPr/>
          <p:nvPr/>
        </p:nvSpPr>
        <p:spPr>
          <a:xfrm>
            <a:off x="5401165" y="4303262"/>
            <a:ext cx="3553020" cy="342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DBE4E37F-9A83-49CF-8EEB-B1D37C1300C5}"/>
              </a:ext>
            </a:extLst>
          </p:cNvPr>
          <p:cNvSpPr/>
          <p:nvPr/>
        </p:nvSpPr>
        <p:spPr>
          <a:xfrm>
            <a:off x="4521932" y="4631514"/>
            <a:ext cx="871115" cy="3407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4DDE413B-F1FB-4D51-B883-D4E39CE0BF43}"/>
              </a:ext>
            </a:extLst>
          </p:cNvPr>
          <p:cNvSpPr/>
          <p:nvPr/>
        </p:nvSpPr>
        <p:spPr>
          <a:xfrm>
            <a:off x="5401165" y="4632611"/>
            <a:ext cx="3553020" cy="342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DBCA3EB8-BE61-47C6-B7B0-A7B459E1E314}"/>
              </a:ext>
            </a:extLst>
          </p:cNvPr>
          <p:cNvSpPr/>
          <p:nvPr/>
        </p:nvSpPr>
        <p:spPr>
          <a:xfrm>
            <a:off x="4521932" y="4960863"/>
            <a:ext cx="871115" cy="3407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986C5D9D-4905-43C0-A616-2F7DEED73AEC}"/>
              </a:ext>
            </a:extLst>
          </p:cNvPr>
          <p:cNvSpPr/>
          <p:nvPr/>
        </p:nvSpPr>
        <p:spPr>
          <a:xfrm>
            <a:off x="5401165" y="4961960"/>
            <a:ext cx="3553020" cy="342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FB2B82F5-F2EE-47AC-A3C5-DA41594556AC}"/>
              </a:ext>
            </a:extLst>
          </p:cNvPr>
          <p:cNvSpPr/>
          <p:nvPr/>
        </p:nvSpPr>
        <p:spPr>
          <a:xfrm>
            <a:off x="4521932" y="5290212"/>
            <a:ext cx="871115" cy="3407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EFF2E61A-7FC4-44CE-8C0D-BFE77C3F4B8B}"/>
              </a:ext>
            </a:extLst>
          </p:cNvPr>
          <p:cNvSpPr/>
          <p:nvPr/>
        </p:nvSpPr>
        <p:spPr>
          <a:xfrm>
            <a:off x="5401165" y="5291309"/>
            <a:ext cx="3553020" cy="342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6A57DFAF-5DBD-4490-AC01-4BE0A55BA6DC}"/>
              </a:ext>
            </a:extLst>
          </p:cNvPr>
          <p:cNvSpPr txBox="1"/>
          <p:nvPr/>
        </p:nvSpPr>
        <p:spPr>
          <a:xfrm>
            <a:off x="4197100" y="4256521"/>
            <a:ext cx="323427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2400" dirty="0"/>
              <a:t>3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A1507AFD-C599-4FD2-8976-011B3CF76FD4}"/>
              </a:ext>
            </a:extLst>
          </p:cNvPr>
          <p:cNvSpPr txBox="1"/>
          <p:nvPr/>
        </p:nvSpPr>
        <p:spPr>
          <a:xfrm>
            <a:off x="4177665" y="4491222"/>
            <a:ext cx="323427" cy="87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2400" dirty="0"/>
              <a:t>...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19027AE-025F-403C-A71E-4E03C4221DAB}"/>
              </a:ext>
            </a:extLst>
          </p:cNvPr>
          <p:cNvSpPr txBox="1"/>
          <p:nvPr/>
        </p:nvSpPr>
        <p:spPr>
          <a:xfrm rot="5400000">
            <a:off x="7011984" y="4361622"/>
            <a:ext cx="323427" cy="87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24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A6E0335B-6E5A-4BA3-B645-EC9589738EE3}"/>
              </a:ext>
            </a:extLst>
          </p:cNvPr>
          <p:cNvSpPr txBox="1"/>
          <p:nvPr/>
        </p:nvSpPr>
        <p:spPr>
          <a:xfrm rot="5400000">
            <a:off x="7018772" y="4709759"/>
            <a:ext cx="323427" cy="87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24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3E8370C-53E5-4BE1-ADEA-302DF5A86C95}"/>
              </a:ext>
            </a:extLst>
          </p:cNvPr>
          <p:cNvSpPr txBox="1"/>
          <p:nvPr/>
        </p:nvSpPr>
        <p:spPr>
          <a:xfrm>
            <a:off x="9486922" y="3291126"/>
            <a:ext cx="133309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b="1" dirty="0"/>
              <a:t>Palavra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5BBF95A4-1905-4637-A3E4-3F68BE3D5FA1}"/>
              </a:ext>
            </a:extLst>
          </p:cNvPr>
          <p:cNvCxnSpPr>
            <a:cxnSpLocks/>
            <a:stCxn id="56" idx="1"/>
            <a:endCxn id="36" idx="3"/>
          </p:cNvCxnSpPr>
          <p:nvPr/>
        </p:nvCxnSpPr>
        <p:spPr>
          <a:xfrm flipH="1" flipV="1">
            <a:off x="8952979" y="3465454"/>
            <a:ext cx="533943" cy="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07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EA9B8-1739-4C4D-88A3-AE5D9FB0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cache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94ED02-F338-47A4-8343-4C88A3D01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dirty="0"/>
          </a:p>
          <a:p>
            <a:r>
              <a:rPr lang="pt-BR" sz="2800" dirty="0"/>
              <a:t>A memória cache consiste de M blocos, chamados linhas.</a:t>
            </a:r>
          </a:p>
          <a:p>
            <a:endParaRPr lang="pt-BR" sz="2800" dirty="0"/>
          </a:p>
          <a:p>
            <a:r>
              <a:rPr lang="pt-BR" sz="2800" dirty="0"/>
              <a:t>Cada linha da cache armazena um bloco com K palavras da memória principal, mais uma tag.</a:t>
            </a:r>
          </a:p>
          <a:p>
            <a:endParaRPr lang="pt-BR" sz="2800" dirty="0"/>
          </a:p>
          <a:p>
            <a:r>
              <a:rPr lang="pt-BR" sz="2800" dirty="0"/>
              <a:t>A tag indica o bloco da MP que está armazenado.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BACFB3-8D64-494F-92B4-12765C48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B00AB2-83C8-421B-BDD1-EF40E9B6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06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EA9B8-1739-4C4D-88A3-AE5D9FB0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cache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B94ED02-F338-47A4-8343-4C88A3D01A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800" dirty="0"/>
                  <a:t>A memória principal possui 2</a:t>
                </a:r>
                <a:r>
                  <a:rPr lang="pt-BR" sz="2800" baseline="30000" dirty="0"/>
                  <a:t>n</a:t>
                </a:r>
                <a:r>
                  <a:rPr lang="pt-BR" sz="2800" dirty="0"/>
                  <a:t> endereços de n bits.</a:t>
                </a:r>
              </a:p>
              <a:p>
                <a:endParaRPr lang="pt-BR" sz="2800" dirty="0"/>
              </a:p>
              <a:p>
                <a:r>
                  <a:rPr lang="pt-BR" sz="2800" dirty="0"/>
                  <a:t>A memória cache divide a memória principal em:</a:t>
                </a:r>
              </a:p>
              <a:p>
                <a:pPr marL="0" indent="0" algn="ctr">
                  <a:buNone/>
                </a:pPr>
                <a:r>
                  <a:rPr lang="pt-BR" sz="4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4800" dirty="0"/>
                          <m:t>2</m:t>
                        </m:r>
                        <m:r>
                          <m:rPr>
                            <m:nor/>
                          </m:rPr>
                          <a:rPr lang="pt-BR" sz="4800" baseline="30000" dirty="0"/>
                          <m:t>n</m:t>
                        </m:r>
                      </m:num>
                      <m:den>
                        <m:r>
                          <a:rPr lang="pt-BR" sz="4800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pt-BR" sz="4800" dirty="0"/>
              </a:p>
              <a:p>
                <a:endParaRPr lang="pt-BR" sz="2800" dirty="0"/>
              </a:p>
              <a:p>
                <a:r>
                  <a:rPr lang="pt-BR" sz="2800" dirty="0"/>
                  <a:t>O campo tag indica qual bloco da MP está armazenado.</a:t>
                </a:r>
              </a:p>
              <a:p>
                <a:endParaRPr lang="pt-BR" sz="2800" dirty="0"/>
              </a:p>
              <a:p>
                <a:endParaRPr lang="pt-BR" sz="2800" dirty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B94ED02-F338-47A4-8343-4C88A3D01A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24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BACFB3-8D64-494F-92B4-12765C48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B00AB2-83C8-421B-BDD1-EF40E9B6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8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78628-0366-4801-8EFF-3D8C22D6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6288B5-9404-4A8F-A6A3-BB2789A13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835139"/>
            <a:ext cx="9784080" cy="4587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Memória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Principais características de circuitos de memória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Hierarquia de memórias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Memória Cache</a:t>
            </a:r>
          </a:p>
          <a:p>
            <a:pPr lvl="1">
              <a:lnSpc>
                <a:spcPct val="150000"/>
              </a:lnSpc>
            </a:pPr>
            <a:r>
              <a:rPr lang="pt-BR" sz="2200" dirty="0"/>
              <a:t>Localização </a:t>
            </a:r>
          </a:p>
          <a:p>
            <a:pPr lvl="1">
              <a:lnSpc>
                <a:spcPct val="150000"/>
              </a:lnSpc>
            </a:pPr>
            <a:r>
              <a:rPr lang="pt-BR" sz="2200" dirty="0"/>
              <a:t>Níveis de memória cache</a:t>
            </a:r>
          </a:p>
          <a:p>
            <a:pPr lvl="1">
              <a:lnSpc>
                <a:spcPct val="150000"/>
              </a:lnSpc>
            </a:pPr>
            <a:r>
              <a:rPr lang="pt-BR" sz="2200" dirty="0"/>
              <a:t>Acesso a memória cache</a:t>
            </a:r>
          </a:p>
          <a:p>
            <a:pPr lvl="1">
              <a:lnSpc>
                <a:spcPct val="150000"/>
              </a:lnSpc>
            </a:pPr>
            <a:endParaRPr lang="pt-BR" sz="2200" dirty="0"/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009048-269B-4F1D-B101-AADEF169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D9C731-07C2-463E-8434-34B48C1D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75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E5063-8173-4826-831F-355EF0DE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cache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5C688-62A6-47C2-9271-71593E061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4298229" cy="482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b="1" dirty="0"/>
              <a:t>Memória cache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0CDBB2-F186-431B-B55B-F6DECA69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FD992B0-9F67-4A45-9D37-7355A278E365}"/>
              </a:ext>
            </a:extLst>
          </p:cNvPr>
          <p:cNvSpPr/>
          <p:nvPr/>
        </p:nvSpPr>
        <p:spPr>
          <a:xfrm>
            <a:off x="1910687" y="3424538"/>
            <a:ext cx="782528" cy="3114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1CEC9E5-8D3B-4FD1-9226-8ACC87C6C997}"/>
              </a:ext>
            </a:extLst>
          </p:cNvPr>
          <p:cNvSpPr/>
          <p:nvPr/>
        </p:nvSpPr>
        <p:spPr>
          <a:xfrm>
            <a:off x="2706834" y="3425144"/>
            <a:ext cx="3191697" cy="313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123CDAD-5A27-4526-8887-1D672989489F}"/>
              </a:ext>
            </a:extLst>
          </p:cNvPr>
          <p:cNvSpPr/>
          <p:nvPr/>
        </p:nvSpPr>
        <p:spPr>
          <a:xfrm>
            <a:off x="1912073" y="3747748"/>
            <a:ext cx="782528" cy="3114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1BE6EE5-AC6C-41E8-A5FA-4D3B097D3895}"/>
              </a:ext>
            </a:extLst>
          </p:cNvPr>
          <p:cNvSpPr/>
          <p:nvPr/>
        </p:nvSpPr>
        <p:spPr>
          <a:xfrm>
            <a:off x="2706532" y="3745859"/>
            <a:ext cx="3191698" cy="313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500607E-95C0-4EF9-92B3-F2A2381E00FF}"/>
              </a:ext>
            </a:extLst>
          </p:cNvPr>
          <p:cNvSpPr/>
          <p:nvPr/>
        </p:nvSpPr>
        <p:spPr>
          <a:xfrm>
            <a:off x="1912893" y="4989974"/>
            <a:ext cx="782527" cy="3114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...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778546D4-86FB-438B-928B-FC95F965934C}"/>
              </a:ext>
            </a:extLst>
          </p:cNvPr>
          <p:cNvSpPr/>
          <p:nvPr/>
        </p:nvSpPr>
        <p:spPr>
          <a:xfrm>
            <a:off x="2708121" y="4992833"/>
            <a:ext cx="3191696" cy="313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 . . .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1D39C3B-0B6C-4281-940D-170C9CB47CDA}"/>
              </a:ext>
            </a:extLst>
          </p:cNvPr>
          <p:cNvSpPr txBox="1"/>
          <p:nvPr/>
        </p:nvSpPr>
        <p:spPr>
          <a:xfrm>
            <a:off x="1602692" y="3410618"/>
            <a:ext cx="34336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831E9D3-4AC2-41EC-A218-B08658A169B7}"/>
              </a:ext>
            </a:extLst>
          </p:cNvPr>
          <p:cNvSpPr txBox="1"/>
          <p:nvPr/>
        </p:nvSpPr>
        <p:spPr>
          <a:xfrm>
            <a:off x="1609008" y="3732829"/>
            <a:ext cx="290536" cy="35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DB8FDB3-9C23-4E4E-A392-1B893B2064CD}"/>
              </a:ext>
            </a:extLst>
          </p:cNvPr>
          <p:cNvSpPr txBox="1"/>
          <p:nvPr/>
        </p:nvSpPr>
        <p:spPr>
          <a:xfrm>
            <a:off x="1112865" y="5393670"/>
            <a:ext cx="79782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 - 1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5D34DE6-3169-4D99-AB12-4C090DE20A5F}"/>
              </a:ext>
            </a:extLst>
          </p:cNvPr>
          <p:cNvSpPr txBox="1"/>
          <p:nvPr/>
        </p:nvSpPr>
        <p:spPr>
          <a:xfrm>
            <a:off x="748533" y="2829302"/>
            <a:ext cx="1197524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b="1" dirty="0"/>
              <a:t>Número</a:t>
            </a:r>
          </a:p>
          <a:p>
            <a:pPr>
              <a:lnSpc>
                <a:spcPts val="2000"/>
              </a:lnSpc>
            </a:pPr>
            <a:r>
              <a:rPr lang="pt-BR" b="1" dirty="0"/>
              <a:t> da linha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18F86D-1B96-43A7-AE2D-09C2D6E76379}"/>
              </a:ext>
            </a:extLst>
          </p:cNvPr>
          <p:cNvSpPr txBox="1"/>
          <p:nvPr/>
        </p:nvSpPr>
        <p:spPr>
          <a:xfrm>
            <a:off x="1975805" y="3047683"/>
            <a:ext cx="625075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b="1" dirty="0"/>
              <a:t>Tag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E342691-A305-4F1B-94A2-A7D0629F5D5C}"/>
              </a:ext>
            </a:extLst>
          </p:cNvPr>
          <p:cNvSpPr txBox="1"/>
          <p:nvPr/>
        </p:nvSpPr>
        <p:spPr>
          <a:xfrm>
            <a:off x="3916400" y="3076258"/>
            <a:ext cx="782528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b="1" dirty="0"/>
              <a:t>Bloco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31F8B38-6596-4799-831F-651BB1E984A3}"/>
              </a:ext>
            </a:extLst>
          </p:cNvPr>
          <p:cNvSpPr txBox="1"/>
          <p:nvPr/>
        </p:nvSpPr>
        <p:spPr>
          <a:xfrm>
            <a:off x="3284738" y="5651102"/>
            <a:ext cx="2003944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dirty="0"/>
              <a:t>Tamanho do bloco</a:t>
            </a:r>
          </a:p>
          <a:p>
            <a:pPr algn="ctr">
              <a:lnSpc>
                <a:spcPts val="2000"/>
              </a:lnSpc>
            </a:pPr>
            <a:r>
              <a:rPr lang="pt-BR" dirty="0"/>
              <a:t>(K palavras)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DF4FB95C-CDC4-4CD9-944E-67B533AF02F8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2713801" y="5953749"/>
            <a:ext cx="5709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868F8F14-3A88-4D6C-A390-3D1B5BDA34FB}"/>
              </a:ext>
            </a:extLst>
          </p:cNvPr>
          <p:cNvCxnSpPr>
            <a:cxnSpLocks/>
          </p:cNvCxnSpPr>
          <p:nvPr/>
        </p:nvCxnSpPr>
        <p:spPr>
          <a:xfrm>
            <a:off x="5288682" y="6004549"/>
            <a:ext cx="5709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8C141B1F-33ED-4F4B-96B5-7144EDA4BF8E}"/>
              </a:ext>
            </a:extLst>
          </p:cNvPr>
          <p:cNvSpPr/>
          <p:nvPr/>
        </p:nvSpPr>
        <p:spPr>
          <a:xfrm>
            <a:off x="8373296" y="2622733"/>
            <a:ext cx="1197524" cy="3488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6D3A6C8D-D508-45B9-9423-2261840A1C4E}"/>
              </a:ext>
            </a:extLst>
          </p:cNvPr>
          <p:cNvSpPr/>
          <p:nvPr/>
        </p:nvSpPr>
        <p:spPr>
          <a:xfrm>
            <a:off x="8373296" y="2975974"/>
            <a:ext cx="1197524" cy="3488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3FE6E355-C4C5-48D2-8C6C-4FA5B42C9CBB}"/>
              </a:ext>
            </a:extLst>
          </p:cNvPr>
          <p:cNvSpPr/>
          <p:nvPr/>
        </p:nvSpPr>
        <p:spPr>
          <a:xfrm>
            <a:off x="8373296" y="3326411"/>
            <a:ext cx="1197524" cy="3488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0470D752-E9EB-4E2F-8535-D21433DB5F6B}"/>
              </a:ext>
            </a:extLst>
          </p:cNvPr>
          <p:cNvSpPr/>
          <p:nvPr/>
        </p:nvSpPr>
        <p:spPr>
          <a:xfrm>
            <a:off x="8368935" y="3677494"/>
            <a:ext cx="1197524" cy="348813"/>
          </a:xfrm>
          <a:prstGeom prst="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0372C616-DAEA-4591-A6CF-C58C75C52B73}"/>
              </a:ext>
            </a:extLst>
          </p:cNvPr>
          <p:cNvSpPr/>
          <p:nvPr/>
        </p:nvSpPr>
        <p:spPr>
          <a:xfrm>
            <a:off x="8368935" y="4018703"/>
            <a:ext cx="1197524" cy="34881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. . . 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8088B68D-F88F-4B21-B70E-69EC7147CBED}"/>
              </a:ext>
            </a:extLst>
          </p:cNvPr>
          <p:cNvSpPr/>
          <p:nvPr/>
        </p:nvSpPr>
        <p:spPr>
          <a:xfrm>
            <a:off x="8368935" y="4372463"/>
            <a:ext cx="1197524" cy="34881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197BD70F-70AC-4102-976C-785A134199F3}"/>
              </a:ext>
            </a:extLst>
          </p:cNvPr>
          <p:cNvSpPr/>
          <p:nvPr/>
        </p:nvSpPr>
        <p:spPr>
          <a:xfrm>
            <a:off x="8368939" y="4719197"/>
            <a:ext cx="1197524" cy="34881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F5BA5F36-6ADD-4983-A429-B89BFEC6984F}"/>
              </a:ext>
            </a:extLst>
          </p:cNvPr>
          <p:cNvSpPr/>
          <p:nvPr/>
        </p:nvSpPr>
        <p:spPr>
          <a:xfrm>
            <a:off x="8368939" y="5072438"/>
            <a:ext cx="1197524" cy="34881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24ADCD6A-1E85-47E3-83C2-DF9D8557E246}"/>
              </a:ext>
            </a:extLst>
          </p:cNvPr>
          <p:cNvSpPr txBox="1"/>
          <p:nvPr/>
        </p:nvSpPr>
        <p:spPr>
          <a:xfrm>
            <a:off x="8007865" y="2677174"/>
            <a:ext cx="34336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88E9353C-6FE3-4633-930D-25EB7484C42E}"/>
              </a:ext>
            </a:extLst>
          </p:cNvPr>
          <p:cNvSpPr txBox="1"/>
          <p:nvPr/>
        </p:nvSpPr>
        <p:spPr>
          <a:xfrm>
            <a:off x="8030514" y="2997057"/>
            <a:ext cx="225136" cy="35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21850301-9A1B-4BAC-B528-E33602317EFC}"/>
              </a:ext>
            </a:extLst>
          </p:cNvPr>
          <p:cNvSpPr txBox="1"/>
          <p:nvPr/>
        </p:nvSpPr>
        <p:spPr>
          <a:xfrm>
            <a:off x="8030514" y="3383505"/>
            <a:ext cx="29053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76A1B43-2057-4A59-9735-3F3A3FB5E7CE}"/>
              </a:ext>
            </a:extLst>
          </p:cNvPr>
          <p:cNvSpPr txBox="1"/>
          <p:nvPr/>
        </p:nvSpPr>
        <p:spPr>
          <a:xfrm>
            <a:off x="8042237" y="3705007"/>
            <a:ext cx="23719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8D5179ED-DE62-4EAC-902A-FC39224162DA}"/>
              </a:ext>
            </a:extLst>
          </p:cNvPr>
          <p:cNvSpPr txBox="1"/>
          <p:nvPr/>
        </p:nvSpPr>
        <p:spPr>
          <a:xfrm>
            <a:off x="9604797" y="3526831"/>
            <a:ext cx="343364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11500" dirty="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153038EC-3029-4C3F-9B00-7A2158ADAB6F}"/>
              </a:ext>
            </a:extLst>
          </p:cNvPr>
          <p:cNvSpPr txBox="1"/>
          <p:nvPr/>
        </p:nvSpPr>
        <p:spPr>
          <a:xfrm>
            <a:off x="10093575" y="3195340"/>
            <a:ext cx="1197524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600" dirty="0"/>
              <a:t>Bloco</a:t>
            </a:r>
          </a:p>
          <a:p>
            <a:pPr algn="ctr">
              <a:lnSpc>
                <a:spcPts val="2000"/>
              </a:lnSpc>
            </a:pPr>
            <a:r>
              <a:rPr lang="pt-BR" sz="1600" dirty="0"/>
              <a:t>(K palavras)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0D66729-2D71-46AB-8C26-1345E3F35B4C}"/>
              </a:ext>
            </a:extLst>
          </p:cNvPr>
          <p:cNvSpPr txBox="1"/>
          <p:nvPr/>
        </p:nvSpPr>
        <p:spPr>
          <a:xfrm>
            <a:off x="7838416" y="5984165"/>
            <a:ext cx="2282625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dirty="0"/>
              <a:t>Tamanho do palavra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766B2C1F-9FC3-4840-A695-6C50BF1FFCEA}"/>
              </a:ext>
            </a:extLst>
          </p:cNvPr>
          <p:cNvSpPr txBox="1"/>
          <p:nvPr/>
        </p:nvSpPr>
        <p:spPr>
          <a:xfrm>
            <a:off x="8404513" y="5401106"/>
            <a:ext cx="441146" cy="67403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11500" dirty="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79371523-2B99-47D2-8D93-C3C6C9F6C8D2}"/>
              </a:ext>
            </a:extLst>
          </p:cNvPr>
          <p:cNvSpPr/>
          <p:nvPr/>
        </p:nvSpPr>
        <p:spPr>
          <a:xfrm>
            <a:off x="1913476" y="4060785"/>
            <a:ext cx="782528" cy="3114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93D65F5C-7533-47FF-9AA0-F1A6AD4B82E2}"/>
              </a:ext>
            </a:extLst>
          </p:cNvPr>
          <p:cNvSpPr/>
          <p:nvPr/>
        </p:nvSpPr>
        <p:spPr>
          <a:xfrm>
            <a:off x="2706833" y="4068870"/>
            <a:ext cx="3191698" cy="313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D424B4CA-6CDF-4B1D-913A-625BB4AE5B40}"/>
              </a:ext>
            </a:extLst>
          </p:cNvPr>
          <p:cNvSpPr/>
          <p:nvPr/>
        </p:nvSpPr>
        <p:spPr>
          <a:xfrm>
            <a:off x="1913315" y="4364843"/>
            <a:ext cx="782528" cy="3114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008E6EA2-F09D-4060-BB02-13E1ED5AD2FD}"/>
              </a:ext>
            </a:extLst>
          </p:cNvPr>
          <p:cNvSpPr/>
          <p:nvPr/>
        </p:nvSpPr>
        <p:spPr>
          <a:xfrm>
            <a:off x="2708626" y="4367752"/>
            <a:ext cx="3191698" cy="313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F94D3700-A499-4889-B76C-E37ABA9FEA5B}"/>
              </a:ext>
            </a:extLst>
          </p:cNvPr>
          <p:cNvSpPr/>
          <p:nvPr/>
        </p:nvSpPr>
        <p:spPr>
          <a:xfrm>
            <a:off x="1912875" y="4673454"/>
            <a:ext cx="782528" cy="3114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99D3F66C-77BD-4864-A3F8-0D3E0B0AB7AB}"/>
              </a:ext>
            </a:extLst>
          </p:cNvPr>
          <p:cNvSpPr/>
          <p:nvPr/>
        </p:nvSpPr>
        <p:spPr>
          <a:xfrm>
            <a:off x="2708103" y="4671550"/>
            <a:ext cx="3191698" cy="313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685E3D2F-F83C-45C7-B723-43EB3DAC5CDB}"/>
              </a:ext>
            </a:extLst>
          </p:cNvPr>
          <p:cNvSpPr txBox="1"/>
          <p:nvPr/>
        </p:nvSpPr>
        <p:spPr>
          <a:xfrm>
            <a:off x="1604998" y="4005546"/>
            <a:ext cx="29053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EB8CA441-F4C1-464C-BE62-07D9D870A552}"/>
              </a:ext>
            </a:extLst>
          </p:cNvPr>
          <p:cNvSpPr txBox="1"/>
          <p:nvPr/>
        </p:nvSpPr>
        <p:spPr>
          <a:xfrm>
            <a:off x="1600988" y="4278263"/>
            <a:ext cx="29053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AFD33DEB-E7CF-462E-A50A-EF69323707D8}"/>
              </a:ext>
            </a:extLst>
          </p:cNvPr>
          <p:cNvSpPr txBox="1"/>
          <p:nvPr/>
        </p:nvSpPr>
        <p:spPr>
          <a:xfrm>
            <a:off x="1596978" y="4550980"/>
            <a:ext cx="29053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A008517-FA45-45D6-A341-F8A28FF4D086}"/>
              </a:ext>
            </a:extLst>
          </p:cNvPr>
          <p:cNvGrpSpPr/>
          <p:nvPr/>
        </p:nvGrpSpPr>
        <p:grpSpPr>
          <a:xfrm>
            <a:off x="2707071" y="3425078"/>
            <a:ext cx="3181935" cy="318674"/>
            <a:chOff x="2720577" y="3413364"/>
            <a:chExt cx="3159088" cy="350478"/>
          </a:xfrm>
        </p:grpSpPr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0A61897C-7C04-44AF-ADF6-C6D19B76E036}"/>
                </a:ext>
              </a:extLst>
            </p:cNvPr>
            <p:cNvSpPr/>
            <p:nvPr/>
          </p:nvSpPr>
          <p:spPr>
            <a:xfrm>
              <a:off x="2720577" y="3413364"/>
              <a:ext cx="782528" cy="3488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946AD953-2D98-4808-BE3E-7BAAF56C1269}"/>
                </a:ext>
              </a:extLst>
            </p:cNvPr>
            <p:cNvSpPr/>
            <p:nvPr/>
          </p:nvSpPr>
          <p:spPr>
            <a:xfrm>
              <a:off x="3514393" y="3415029"/>
              <a:ext cx="782528" cy="3488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8" name="Retângulo 97">
              <a:extLst>
                <a:ext uri="{FF2B5EF4-FFF2-40B4-BE49-F238E27FC236}">
                  <a16:creationId xmlns:a16="http://schemas.microsoft.com/office/drawing/2014/main" id="{1E622D5C-2B1E-4FDF-9AA4-48ED96336769}"/>
                </a:ext>
              </a:extLst>
            </p:cNvPr>
            <p:cNvSpPr/>
            <p:nvPr/>
          </p:nvSpPr>
          <p:spPr>
            <a:xfrm>
              <a:off x="4305702" y="3414187"/>
              <a:ext cx="782528" cy="3488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05FF02E1-2BB8-4101-9074-3B26FFD4216C}"/>
                </a:ext>
              </a:extLst>
            </p:cNvPr>
            <p:cNvSpPr/>
            <p:nvPr/>
          </p:nvSpPr>
          <p:spPr>
            <a:xfrm>
              <a:off x="5097137" y="3413470"/>
              <a:ext cx="782528" cy="348813"/>
            </a:xfrm>
            <a:prstGeom prst="rect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2" name="Espaço Reservado para Conteúdo 2">
            <a:extLst>
              <a:ext uri="{FF2B5EF4-FFF2-40B4-BE49-F238E27FC236}">
                <a16:creationId xmlns:a16="http://schemas.microsoft.com/office/drawing/2014/main" id="{6E41DE62-DF34-4933-85A9-1ED6314B7AB0}"/>
              </a:ext>
            </a:extLst>
          </p:cNvPr>
          <p:cNvSpPr txBox="1">
            <a:spLocks/>
          </p:cNvSpPr>
          <p:nvPr/>
        </p:nvSpPr>
        <p:spPr>
          <a:xfrm>
            <a:off x="7075371" y="1987297"/>
            <a:ext cx="4298229" cy="482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70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6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5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53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5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7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959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155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t-BR" sz="2600" b="1" dirty="0"/>
              <a:t>Memória principal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2CA93FFD-068D-4003-BB90-E265630F281C}"/>
              </a:ext>
            </a:extLst>
          </p:cNvPr>
          <p:cNvSpPr/>
          <p:nvPr/>
        </p:nvSpPr>
        <p:spPr>
          <a:xfrm>
            <a:off x="1912893" y="5310014"/>
            <a:ext cx="782527" cy="3114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K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B9C73912-5D86-428B-916E-A764ACF75EC6}"/>
              </a:ext>
            </a:extLst>
          </p:cNvPr>
          <p:cNvSpPr/>
          <p:nvPr/>
        </p:nvSpPr>
        <p:spPr>
          <a:xfrm>
            <a:off x="2708121" y="5312873"/>
            <a:ext cx="3191696" cy="313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4677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C009F-2AE9-4A1D-83BC-02CEED42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cache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A0760E-89D0-4CA3-8A91-2067C782F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dirty="0"/>
          </a:p>
          <a:p>
            <a:r>
              <a:rPr lang="pt-BR" sz="2800" dirty="0"/>
              <a:t>Além dos campos de tag e dados, a memória cache possui um bit de controle para cada linha.</a:t>
            </a:r>
          </a:p>
          <a:p>
            <a:endParaRPr lang="pt-BR" sz="2800" dirty="0"/>
          </a:p>
          <a:p>
            <a:r>
              <a:rPr lang="pt-BR" sz="2800" dirty="0"/>
              <a:t>O bit de controle indica se aquela linha já foi alterada após ter sido carregada na memória cache.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1CC8CF-3A30-4C5E-B60C-A7B15032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4196D0-7DF0-43EA-9357-F1279EA9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79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2988F-C8BF-40F0-938C-D1A01A48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cache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771BDB6-E9DC-48F8-A75B-3C6E74D1C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41" y="2671561"/>
            <a:ext cx="9707330" cy="2886478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86C631-2163-4384-BB7D-C6F25C04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81C85F-9D6C-4776-A914-4FC02DE3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86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9F849FD-6543-4949-A652-356E4A3F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483" y="230566"/>
            <a:ext cx="10363200" cy="1061298"/>
          </a:xfrm>
        </p:spPr>
        <p:txBody>
          <a:bodyPr>
            <a:normAutofit fontScale="90000"/>
          </a:bodyPr>
          <a:lstStyle/>
          <a:p>
            <a:r>
              <a:rPr lang="pt-BR" dirty="0"/>
              <a:t>Memória cache</a:t>
            </a:r>
            <a:br>
              <a:rPr lang="pt-BR" dirty="0"/>
            </a:br>
            <a:r>
              <a:rPr lang="pt-BR" cap="none" dirty="0"/>
              <a:t>Acesso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8FEBF7-E327-4E42-99FA-FA5F05A4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0AE6ED-1EFC-49B8-B11C-D4E35C4B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B2187B7-342B-4B35-B78F-D2585CB755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78" y="2651280"/>
            <a:ext cx="2101868" cy="2101868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81152377-59F1-4442-87C1-468F8163B054}"/>
              </a:ext>
            </a:extLst>
          </p:cNvPr>
          <p:cNvSpPr txBox="1"/>
          <p:nvPr/>
        </p:nvSpPr>
        <p:spPr>
          <a:xfrm>
            <a:off x="9541901" y="3549169"/>
            <a:ext cx="1813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Endereços 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</a:rPr>
              <a:t>De memória</a:t>
            </a:r>
          </a:p>
        </p:txBody>
      </p:sp>
      <p:sp>
        <p:nvSpPr>
          <p:cNvPr id="31" name="Chave Esquerda 30">
            <a:extLst>
              <a:ext uri="{FF2B5EF4-FFF2-40B4-BE49-F238E27FC236}">
                <a16:creationId xmlns:a16="http://schemas.microsoft.com/office/drawing/2014/main" id="{1B213F31-FD43-4A63-9701-39F5086A1D8B}"/>
              </a:ext>
            </a:extLst>
          </p:cNvPr>
          <p:cNvSpPr/>
          <p:nvPr/>
        </p:nvSpPr>
        <p:spPr>
          <a:xfrm rot="10800000">
            <a:off x="9232997" y="1750649"/>
            <a:ext cx="217152" cy="4342361"/>
          </a:xfrm>
          <a:prstGeom prst="leftBrace">
            <a:avLst>
              <a:gd name="adj1" fmla="val 41927"/>
              <a:gd name="adj2" fmla="val 50000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8BDB6EE7-1776-4EEA-912D-825535A3759D}"/>
              </a:ext>
            </a:extLst>
          </p:cNvPr>
          <p:cNvGrpSpPr/>
          <p:nvPr/>
        </p:nvGrpSpPr>
        <p:grpSpPr>
          <a:xfrm>
            <a:off x="7137288" y="1677117"/>
            <a:ext cx="1770677" cy="4456415"/>
            <a:chOff x="6260988" y="1508301"/>
            <a:chExt cx="1770677" cy="4456415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B8E6FD88-2A54-405A-AD26-6B14B5C01E27}"/>
                </a:ext>
              </a:extLst>
            </p:cNvPr>
            <p:cNvSpPr/>
            <p:nvPr/>
          </p:nvSpPr>
          <p:spPr>
            <a:xfrm>
              <a:off x="6260988" y="3121917"/>
              <a:ext cx="1770677" cy="258436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52D158D1-5E2D-4928-8BD9-76AAC38801D9}"/>
                </a:ext>
              </a:extLst>
            </p:cNvPr>
            <p:cNvSpPr/>
            <p:nvPr/>
          </p:nvSpPr>
          <p:spPr>
            <a:xfrm>
              <a:off x="6260988" y="3380353"/>
              <a:ext cx="1770677" cy="258436"/>
            </a:xfrm>
            <a:prstGeom prst="roundRect">
              <a:avLst/>
            </a:prstGeom>
            <a:solidFill>
              <a:srgbClr val="00FF00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B03BE41D-BF72-477F-B294-CEA0AB938332}"/>
                </a:ext>
              </a:extLst>
            </p:cNvPr>
            <p:cNvSpPr/>
            <p:nvPr/>
          </p:nvSpPr>
          <p:spPr>
            <a:xfrm>
              <a:off x="6260988" y="3638790"/>
              <a:ext cx="1770677" cy="258436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4CF1E01-8476-4F84-90E8-502571FF6DBC}"/>
                </a:ext>
              </a:extLst>
            </p:cNvPr>
            <p:cNvSpPr/>
            <p:nvPr/>
          </p:nvSpPr>
          <p:spPr>
            <a:xfrm>
              <a:off x="6260988" y="3897225"/>
              <a:ext cx="1770677" cy="258436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E8DED7D7-C3C3-48EE-9AB3-AA199DDAAA5D}"/>
                </a:ext>
              </a:extLst>
            </p:cNvPr>
            <p:cNvSpPr/>
            <p:nvPr/>
          </p:nvSpPr>
          <p:spPr>
            <a:xfrm>
              <a:off x="6260988" y="4155662"/>
              <a:ext cx="1770677" cy="258436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DE25FA2C-BACF-4D7B-93F0-1E05A74135EB}"/>
                </a:ext>
              </a:extLst>
            </p:cNvPr>
            <p:cNvSpPr/>
            <p:nvPr/>
          </p:nvSpPr>
          <p:spPr>
            <a:xfrm>
              <a:off x="6260988" y="4414098"/>
              <a:ext cx="1770677" cy="258436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F697308B-64F9-4B45-B1FA-F62851050ACD}"/>
                </a:ext>
              </a:extLst>
            </p:cNvPr>
            <p:cNvSpPr/>
            <p:nvPr/>
          </p:nvSpPr>
          <p:spPr>
            <a:xfrm>
              <a:off x="6260988" y="4672535"/>
              <a:ext cx="1770677" cy="258436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209ED674-0EBE-41FD-B5A7-5FA012BF121B}"/>
                </a:ext>
              </a:extLst>
            </p:cNvPr>
            <p:cNvSpPr/>
            <p:nvPr/>
          </p:nvSpPr>
          <p:spPr>
            <a:xfrm>
              <a:off x="6260988" y="4930971"/>
              <a:ext cx="1770677" cy="258436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F9432845-543F-4518-B8B8-15D293E208D3}"/>
                </a:ext>
              </a:extLst>
            </p:cNvPr>
            <p:cNvSpPr/>
            <p:nvPr/>
          </p:nvSpPr>
          <p:spPr>
            <a:xfrm>
              <a:off x="6260988" y="5189407"/>
              <a:ext cx="1770677" cy="258436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A76D3B8C-6379-4C03-AE7C-A652C8E76067}"/>
                </a:ext>
              </a:extLst>
            </p:cNvPr>
            <p:cNvSpPr/>
            <p:nvPr/>
          </p:nvSpPr>
          <p:spPr>
            <a:xfrm>
              <a:off x="6260988" y="5447843"/>
              <a:ext cx="1770677" cy="258436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8B5F346B-2667-4B24-82F4-DC5D05AE4F88}"/>
                </a:ext>
              </a:extLst>
            </p:cNvPr>
            <p:cNvSpPr/>
            <p:nvPr/>
          </p:nvSpPr>
          <p:spPr>
            <a:xfrm>
              <a:off x="6260988" y="5706280"/>
              <a:ext cx="1770677" cy="258436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AD6D305B-37BE-4C62-8B9C-D747C48CFFD6}"/>
                </a:ext>
              </a:extLst>
            </p:cNvPr>
            <p:cNvSpPr/>
            <p:nvPr/>
          </p:nvSpPr>
          <p:spPr>
            <a:xfrm>
              <a:off x="6260988" y="2852981"/>
              <a:ext cx="1770677" cy="258436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84179C55-95DD-41F6-99E2-47FC599C41D1}"/>
                </a:ext>
              </a:extLst>
            </p:cNvPr>
            <p:cNvSpPr/>
            <p:nvPr/>
          </p:nvSpPr>
          <p:spPr>
            <a:xfrm>
              <a:off x="6260988" y="2584045"/>
              <a:ext cx="1770677" cy="258436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C4273AAB-925E-4789-B6E2-4067A8397B38}"/>
                </a:ext>
              </a:extLst>
            </p:cNvPr>
            <p:cNvSpPr/>
            <p:nvPr/>
          </p:nvSpPr>
          <p:spPr>
            <a:xfrm>
              <a:off x="6260988" y="2315109"/>
              <a:ext cx="1770677" cy="258436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A061FCEF-9114-45D2-8EC4-359A53EDE5DA}"/>
                </a:ext>
              </a:extLst>
            </p:cNvPr>
            <p:cNvSpPr/>
            <p:nvPr/>
          </p:nvSpPr>
          <p:spPr>
            <a:xfrm>
              <a:off x="6260988" y="2046173"/>
              <a:ext cx="1770677" cy="258436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4BB3F3D1-8EBA-48FF-A5DC-FE646C504CF3}"/>
                </a:ext>
              </a:extLst>
            </p:cNvPr>
            <p:cNvSpPr/>
            <p:nvPr/>
          </p:nvSpPr>
          <p:spPr>
            <a:xfrm>
              <a:off x="6260988" y="1777237"/>
              <a:ext cx="1770677" cy="258436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198F0EA3-DF99-43F4-828F-3F59304B0A84}"/>
                </a:ext>
              </a:extLst>
            </p:cNvPr>
            <p:cNvSpPr/>
            <p:nvPr/>
          </p:nvSpPr>
          <p:spPr>
            <a:xfrm>
              <a:off x="6260988" y="1508301"/>
              <a:ext cx="1770677" cy="258436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D8FDA35A-9DD1-40A0-95A9-32890B0EE6FB}"/>
              </a:ext>
            </a:extLst>
          </p:cNvPr>
          <p:cNvGrpSpPr/>
          <p:nvPr/>
        </p:nvGrpSpPr>
        <p:grpSpPr>
          <a:xfrm>
            <a:off x="4559298" y="3065623"/>
            <a:ext cx="1272301" cy="1272301"/>
            <a:chOff x="3683000" y="2982199"/>
            <a:chExt cx="1581205" cy="1581205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C130666D-4FE9-4DBB-9F54-3DF0D6E86D9C}"/>
                </a:ext>
              </a:extLst>
            </p:cNvPr>
            <p:cNvSpPr/>
            <p:nvPr/>
          </p:nvSpPr>
          <p:spPr>
            <a:xfrm>
              <a:off x="3683000" y="2982199"/>
              <a:ext cx="1581205" cy="1581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954C6BA5-9E74-45A1-BDCE-5853C35D0C29}"/>
                </a:ext>
              </a:extLst>
            </p:cNvPr>
            <p:cNvSpPr/>
            <p:nvPr/>
          </p:nvSpPr>
          <p:spPr>
            <a:xfrm>
              <a:off x="3835401" y="3134600"/>
              <a:ext cx="1282700" cy="1282700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CE244457-B145-4FC1-A215-913FC3FB7768}"/>
                </a:ext>
              </a:extLst>
            </p:cNvPr>
            <p:cNvSpPr/>
            <p:nvPr/>
          </p:nvSpPr>
          <p:spPr>
            <a:xfrm>
              <a:off x="3987801" y="3287000"/>
              <a:ext cx="977899" cy="977899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EF1E18C-26E9-4B32-82C2-61EAA1C14B96}"/>
              </a:ext>
            </a:extLst>
          </p:cNvPr>
          <p:cNvSpPr txBox="1"/>
          <p:nvPr/>
        </p:nvSpPr>
        <p:spPr>
          <a:xfrm>
            <a:off x="4097232" y="5434686"/>
            <a:ext cx="2196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Memória cache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14B0897-FDDC-4537-9532-5853E741B403}"/>
              </a:ext>
            </a:extLst>
          </p:cNvPr>
          <p:cNvSpPr txBox="1"/>
          <p:nvPr/>
        </p:nvSpPr>
        <p:spPr>
          <a:xfrm>
            <a:off x="1328959" y="5475446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Processador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11DE844-E0BF-4F22-8923-756415A548FC}"/>
              </a:ext>
            </a:extLst>
          </p:cNvPr>
          <p:cNvCxnSpPr>
            <a:stCxn id="49" idx="0"/>
            <a:endCxn id="8" idx="2"/>
          </p:cNvCxnSpPr>
          <p:nvPr/>
        </p:nvCxnSpPr>
        <p:spPr>
          <a:xfrm flipV="1">
            <a:off x="2232412" y="4753148"/>
            <a:ext cx="0" cy="7222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E56029F5-341B-426E-ADC4-768895AAF65B}"/>
              </a:ext>
            </a:extLst>
          </p:cNvPr>
          <p:cNvCxnSpPr>
            <a:stCxn id="48" idx="0"/>
            <a:endCxn id="43" idx="2"/>
          </p:cNvCxnSpPr>
          <p:nvPr/>
        </p:nvCxnSpPr>
        <p:spPr>
          <a:xfrm flipH="1" flipV="1">
            <a:off x="5195449" y="4337924"/>
            <a:ext cx="1" cy="10967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F56C7432-AF16-4FB0-94F3-DF77EEA3E9DC}"/>
              </a:ext>
            </a:extLst>
          </p:cNvPr>
          <p:cNvCxnSpPr>
            <a:cxnSpLocks/>
            <a:stCxn id="43" idx="3"/>
            <a:endCxn id="11" idx="1"/>
          </p:cNvCxnSpPr>
          <p:nvPr/>
        </p:nvCxnSpPr>
        <p:spPr>
          <a:xfrm flipV="1">
            <a:off x="5831599" y="3678387"/>
            <a:ext cx="1305689" cy="2338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1427B422-E685-42DC-A488-A87B3DFF4D99}"/>
              </a:ext>
            </a:extLst>
          </p:cNvPr>
          <p:cNvCxnSpPr>
            <a:stCxn id="8" idx="3"/>
            <a:endCxn id="43" idx="1"/>
          </p:cNvCxnSpPr>
          <p:nvPr/>
        </p:nvCxnSpPr>
        <p:spPr>
          <a:xfrm flipV="1">
            <a:off x="3283346" y="3701774"/>
            <a:ext cx="1275952" cy="44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2058EEE-7099-4E43-AC64-6A1B2F26B8E9}"/>
              </a:ext>
            </a:extLst>
          </p:cNvPr>
          <p:cNvCxnSpPr/>
          <p:nvPr/>
        </p:nvCxnSpPr>
        <p:spPr>
          <a:xfrm flipV="1">
            <a:off x="3285238" y="3701773"/>
            <a:ext cx="1275952" cy="44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01113D7B-56B0-4C69-8C7C-56CD81154904}"/>
              </a:ext>
            </a:extLst>
          </p:cNvPr>
          <p:cNvCxnSpPr>
            <a:stCxn id="8" idx="0"/>
            <a:endCxn id="43" idx="0"/>
          </p:cNvCxnSpPr>
          <p:nvPr/>
        </p:nvCxnSpPr>
        <p:spPr>
          <a:xfrm rot="16200000" flipH="1">
            <a:off x="3506758" y="1376933"/>
            <a:ext cx="414343" cy="2963037"/>
          </a:xfrm>
          <a:prstGeom prst="bentConnector3">
            <a:avLst>
              <a:gd name="adj1" fmla="val -217184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57197CEF-18D7-4BF0-9749-5D16F60336BD}"/>
              </a:ext>
            </a:extLst>
          </p:cNvPr>
          <p:cNvCxnSpPr>
            <a:endCxn id="8" idx="0"/>
          </p:cNvCxnSpPr>
          <p:nvPr/>
        </p:nvCxnSpPr>
        <p:spPr>
          <a:xfrm rot="10800000" flipV="1">
            <a:off x="2232412" y="1750648"/>
            <a:ext cx="4904876" cy="900631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53B7ED4C-B7BB-4060-966B-31A2B6E490B0}"/>
              </a:ext>
            </a:extLst>
          </p:cNvPr>
          <p:cNvCxnSpPr/>
          <p:nvPr/>
        </p:nvCxnSpPr>
        <p:spPr>
          <a:xfrm flipV="1">
            <a:off x="3283346" y="3701553"/>
            <a:ext cx="1275952" cy="44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04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2988F-C8BF-40F0-938C-D1A01A48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cache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86C631-2163-4384-BB7D-C6F25C04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81C85F-9D6C-4776-A914-4FC02DE3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F28278C8-5561-4FE3-BB56-DAC15E259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267312"/>
            <a:ext cx="9783763" cy="3694976"/>
          </a:xfrm>
        </p:spPr>
      </p:pic>
    </p:spTree>
    <p:extLst>
      <p:ext uri="{BB962C8B-B14F-4D97-AF65-F5344CB8AC3E}">
        <p14:creationId xmlns:p14="http://schemas.microsoft.com/office/powerpoint/2010/main" val="1421817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E5063-8173-4826-831F-355EF0DE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cache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5C688-62A6-47C2-9271-71593E061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2800" b="1" dirty="0"/>
              <a:t>Endereçamento da cache</a:t>
            </a:r>
          </a:p>
          <a:p>
            <a:pPr lvl="1"/>
            <a:endParaRPr lang="pt-BR" sz="2600" dirty="0"/>
          </a:p>
          <a:p>
            <a:pPr lvl="1"/>
            <a:endParaRPr lang="pt-BR" sz="2600" dirty="0"/>
          </a:p>
          <a:p>
            <a:pPr lvl="1">
              <a:lnSpc>
                <a:spcPct val="100000"/>
              </a:lnSpc>
            </a:pPr>
            <a:r>
              <a:rPr lang="pt-BR" sz="2800" b="1" dirty="0"/>
              <a:t>Lógico</a:t>
            </a:r>
          </a:p>
          <a:p>
            <a:pPr lvl="2">
              <a:lnSpc>
                <a:spcPct val="100000"/>
              </a:lnSpc>
            </a:pPr>
            <a:r>
              <a:rPr lang="pt-BR" sz="2600" dirty="0"/>
              <a:t>Uma cache lógica armazena dados utilizando endereços virtuais.</a:t>
            </a:r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pPr lvl="1"/>
            <a:r>
              <a:rPr lang="pt-BR" sz="2800" b="1" dirty="0"/>
              <a:t>Físico</a:t>
            </a:r>
          </a:p>
          <a:p>
            <a:pPr lvl="2"/>
            <a:r>
              <a:rPr lang="pt-BR" sz="2400" dirty="0"/>
              <a:t>Uma cache física armazena dados utilizando endereços da memória principal.</a:t>
            </a:r>
            <a:endParaRPr lang="pt-BR" sz="2200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9BCA70-27B7-42F9-A2C6-3BC069B4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0CDBB2-F186-431B-B55B-F6DECA69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09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F381E-9B69-48CD-A04B-45531675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cache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1410D3-FC43-413A-A943-60411D60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609460" cy="4206240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/>
              <a:t>MMU – Memory Management Unit</a:t>
            </a:r>
          </a:p>
          <a:p>
            <a:pPr lvl="1" algn="just"/>
            <a:endParaRPr lang="pt-BR" sz="2400" dirty="0"/>
          </a:p>
          <a:p>
            <a:pPr marL="228595" lvl="1" indent="0" algn="just">
              <a:buNone/>
            </a:pPr>
            <a:r>
              <a:rPr lang="pt-BR" sz="2800" dirty="0"/>
              <a:t>A unidade de gerenciamento de memória traduz endereços virtuais da memória cache para endereços físicos da memória principal.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80D0FA-8313-45D9-8AE0-5AE99961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23B925-ACE1-4052-9E70-000B1F6B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57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8C209-72B6-4568-A54E-2A8D3F83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Memória cache</a:t>
            </a:r>
            <a:br>
              <a:rPr lang="pt-BR" sz="3600" dirty="0"/>
            </a:br>
            <a:r>
              <a:rPr lang="pt-BR" sz="3600" cap="none" dirty="0"/>
              <a:t>Cache Lógica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6C2553-C184-4696-B930-5559FFC3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64468E-31A8-443A-9851-FD933858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F32BB825-6C7B-479D-A636-A5A2C214D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28" y="1947637"/>
            <a:ext cx="10334171" cy="4407941"/>
          </a:xfrm>
        </p:spPr>
      </p:pic>
    </p:spTree>
    <p:extLst>
      <p:ext uri="{BB962C8B-B14F-4D97-AF65-F5344CB8AC3E}">
        <p14:creationId xmlns:p14="http://schemas.microsoft.com/office/powerpoint/2010/main" val="648414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8C209-72B6-4568-A54E-2A8D3F83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Memória cache</a:t>
            </a:r>
            <a:br>
              <a:rPr lang="pt-BR" sz="3600" dirty="0"/>
            </a:br>
            <a:r>
              <a:rPr lang="pt-BR" cap="none" dirty="0"/>
              <a:t>Cache Física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6C2553-C184-4696-B930-5559FFC3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64468E-31A8-443A-9851-FD933858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9F7D5DE2-2CB6-4453-A900-CB4482CBA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29" y="1914417"/>
            <a:ext cx="10218057" cy="4437902"/>
          </a:xfrm>
        </p:spPr>
      </p:pic>
    </p:spTree>
    <p:extLst>
      <p:ext uri="{BB962C8B-B14F-4D97-AF65-F5344CB8AC3E}">
        <p14:creationId xmlns:p14="http://schemas.microsoft.com/office/powerpoint/2010/main" val="833317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78F85-985D-433E-B5AD-B80E40E8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2CC31C-C1E9-4982-8D38-5560D789E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1957136"/>
            <a:ext cx="11389894" cy="426078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pt-BR" sz="2400" dirty="0"/>
              <a:t>Explique o funcionamento básico de um circuito de memória.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pt-BR" sz="2400" dirty="0"/>
              <a:t>Quais as diferenças entre acesso sequencial, acesso direto e acesso aleatório?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pt-BR" sz="2400" dirty="0"/>
              <a:t>Qual a relação entre tempo de acesso, custo e capacidade das memória?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pt-BR" sz="2400" dirty="0"/>
              <a:t>Como o princípio da localidade se relaciona com os diversos níveis de memória?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pt-BR" sz="2400" dirty="0"/>
              <a:t>Quais as funções de cada campo nas linhas da memória cache?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715DD9-A8EA-40DE-AFAA-528CB08A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07D92C-4DE9-48BE-A716-6F40DB59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6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7C9BA-1482-4979-9F74-1171352F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do computador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B6D23E-29D6-4F9B-BF19-F17770FA7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Memória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 </a:t>
            </a:r>
            <a:r>
              <a:rPr lang="pt-BR" sz="2400" dirty="0"/>
              <a:t>Circuito com capacidade de </a:t>
            </a:r>
            <a:r>
              <a:rPr lang="pt-BR" sz="2400" u="sng" dirty="0"/>
              <a:t>manter</a:t>
            </a:r>
            <a:r>
              <a:rPr lang="pt-BR" sz="2400" dirty="0"/>
              <a:t> seu estado (saída) indefinidamente ao receber um sinal temporário.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4EFE7C-02E5-4DC1-A775-F3E2338A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31BE0B-EF9D-4842-B70F-27E2E278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393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78628-0366-4801-8EFF-3D8C22D6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 aula passada...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6288B5-9404-4A8F-A6A3-BB2789A13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835139"/>
            <a:ext cx="9784080" cy="458771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sz="2800" b="1" dirty="0"/>
              <a:t>Memória</a:t>
            </a:r>
          </a:p>
          <a:p>
            <a:pPr>
              <a:lnSpc>
                <a:spcPct val="150000"/>
              </a:lnSpc>
            </a:pPr>
            <a:r>
              <a:rPr lang="pt-BR" sz="2800" b="1" dirty="0"/>
              <a:t>Principais características de circuitos de memória</a:t>
            </a:r>
          </a:p>
          <a:p>
            <a:pPr>
              <a:lnSpc>
                <a:spcPct val="150000"/>
              </a:lnSpc>
            </a:pPr>
            <a:r>
              <a:rPr lang="pt-BR" sz="2800" b="1" dirty="0"/>
              <a:t>Hierarquia de memórias</a:t>
            </a:r>
          </a:p>
          <a:p>
            <a:pPr>
              <a:lnSpc>
                <a:spcPct val="150000"/>
              </a:lnSpc>
            </a:pPr>
            <a:r>
              <a:rPr lang="pt-BR" sz="2800" b="1" dirty="0"/>
              <a:t>Memória Cache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Localização 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Níveis de memória cache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Acesso a memória cache</a:t>
            </a:r>
          </a:p>
          <a:p>
            <a:pPr lvl="1">
              <a:lnSpc>
                <a:spcPct val="150000"/>
              </a:lnSpc>
            </a:pPr>
            <a:endParaRPr lang="pt-BR" sz="2400" dirty="0"/>
          </a:p>
          <a:p>
            <a:pPr>
              <a:lnSpc>
                <a:spcPct val="150000"/>
              </a:lnSpc>
            </a:pPr>
            <a:endParaRPr lang="pt-BR" sz="28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009048-269B-4F1D-B101-AADEF169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D9C731-07C2-463E-8434-34B48C1D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89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361E4-4C03-4175-BEE7-4CA00DCA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52DED4-ABE4-41EE-97F9-5820308DD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dirty="0"/>
              <a:t>Ciclo de instrução</a:t>
            </a:r>
          </a:p>
          <a:p>
            <a:pPr>
              <a:lnSpc>
                <a:spcPct val="100000"/>
              </a:lnSpc>
            </a:pPr>
            <a:r>
              <a:rPr lang="pt-BR" sz="2800" dirty="0"/>
              <a:t>Acesso a memória cache</a:t>
            </a:r>
          </a:p>
          <a:p>
            <a:pPr>
              <a:lnSpc>
                <a:spcPct val="100000"/>
              </a:lnSpc>
            </a:pPr>
            <a:r>
              <a:rPr lang="pt-BR" sz="2800" dirty="0"/>
              <a:t>Mapeamento de memória cache</a:t>
            </a:r>
          </a:p>
          <a:p>
            <a:pPr>
              <a:lnSpc>
                <a:spcPct val="100000"/>
              </a:lnSpc>
            </a:pPr>
            <a:r>
              <a:rPr lang="pt-BR" sz="2800" dirty="0"/>
              <a:t>Tipos de mapeamento</a:t>
            </a:r>
          </a:p>
          <a:p>
            <a:pPr>
              <a:lnSpc>
                <a:spcPct val="100000"/>
              </a:lnSpc>
            </a:pPr>
            <a:r>
              <a:rPr lang="pt-BR" sz="2800" dirty="0"/>
              <a:t>Algoritmos de substituição</a:t>
            </a:r>
          </a:p>
          <a:p>
            <a:pPr>
              <a:lnSpc>
                <a:spcPct val="100000"/>
              </a:lnSpc>
            </a:pPr>
            <a:r>
              <a:rPr lang="pt-BR" sz="2800" dirty="0"/>
              <a:t>Política de escrita</a:t>
            </a:r>
          </a:p>
          <a:p>
            <a:pPr>
              <a:lnSpc>
                <a:spcPct val="100000"/>
              </a:lnSpc>
            </a:pPr>
            <a:endParaRPr lang="pt-BR" sz="2800" dirty="0"/>
          </a:p>
          <a:p>
            <a:pPr>
              <a:lnSpc>
                <a:spcPct val="100000"/>
              </a:lnSpc>
            </a:pPr>
            <a:endParaRPr lang="pt-BR" sz="2800" dirty="0"/>
          </a:p>
          <a:p>
            <a:pPr>
              <a:lnSpc>
                <a:spcPct val="100000"/>
              </a:lnSpc>
            </a:pPr>
            <a:endParaRPr lang="pt-BR" sz="28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8C4D0A-A052-41C0-A5B8-36C5B6AA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9A7E17B-9B1E-4FC1-B539-5BF0854D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432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23592-D273-4190-87F6-9546DCA4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cache</a:t>
            </a:r>
            <a:br>
              <a:rPr lang="pt-BR" dirty="0"/>
            </a:br>
            <a:r>
              <a:rPr lang="pt-BR" cap="none" dirty="0"/>
              <a:t>Ciclo de instrução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238C7A-7AC7-4036-A0E4-ED17F65E9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dirty="0"/>
              <a:t>Busca instrução</a:t>
            </a:r>
          </a:p>
          <a:p>
            <a:pPr>
              <a:lnSpc>
                <a:spcPct val="100000"/>
              </a:lnSpc>
            </a:pPr>
            <a:r>
              <a:rPr lang="pt-BR" sz="2800" dirty="0"/>
              <a:t>Decodifica operação</a:t>
            </a:r>
          </a:p>
          <a:p>
            <a:pPr>
              <a:lnSpc>
                <a:spcPct val="100000"/>
              </a:lnSpc>
            </a:pPr>
            <a:r>
              <a:rPr lang="pt-BR" sz="2800" dirty="0"/>
              <a:t>Cálculo do endereço de operandos fonte</a:t>
            </a:r>
          </a:p>
          <a:p>
            <a:pPr>
              <a:lnSpc>
                <a:spcPct val="100000"/>
              </a:lnSpc>
            </a:pPr>
            <a:r>
              <a:rPr lang="pt-BR" sz="2800" dirty="0"/>
              <a:t>Busca operandos</a:t>
            </a:r>
          </a:p>
          <a:p>
            <a:pPr>
              <a:lnSpc>
                <a:spcPct val="100000"/>
              </a:lnSpc>
            </a:pPr>
            <a:r>
              <a:rPr lang="pt-BR" sz="2800" dirty="0"/>
              <a:t>Executa instrução</a:t>
            </a:r>
          </a:p>
          <a:p>
            <a:pPr>
              <a:lnSpc>
                <a:spcPct val="100000"/>
              </a:lnSpc>
            </a:pPr>
            <a:r>
              <a:rPr lang="pt-BR" sz="2800" dirty="0"/>
              <a:t>Cálculo do endereço de operandos destino</a:t>
            </a:r>
          </a:p>
          <a:p>
            <a:pPr>
              <a:lnSpc>
                <a:spcPct val="100000"/>
              </a:lnSpc>
            </a:pPr>
            <a:r>
              <a:rPr lang="pt-BR" sz="2800" dirty="0"/>
              <a:t>Armazenamento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C60C8D-26BE-48F6-82B4-E49B44E6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1D77FD-A555-4F40-B332-4E3610F8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314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23592-D273-4190-87F6-9546DCA4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cache</a:t>
            </a:r>
            <a:br>
              <a:rPr lang="pt-BR" dirty="0"/>
            </a:br>
            <a:r>
              <a:rPr lang="pt-BR" cap="none" dirty="0"/>
              <a:t>Ciclo de instrução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238C7A-7AC7-4036-A0E4-ED17F65E9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792936"/>
            <a:ext cx="9784080" cy="442498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200" b="1" dirty="0"/>
              <a:t>Registradores</a:t>
            </a:r>
            <a:endParaRPr lang="pt-BR" sz="2400" b="1" dirty="0"/>
          </a:p>
          <a:p>
            <a:r>
              <a:rPr lang="pt-BR" sz="2400" b="1" dirty="0"/>
              <a:t> PC – </a:t>
            </a:r>
            <a:r>
              <a:rPr lang="pt-BR" sz="2400" dirty="0"/>
              <a:t>Contador de instrução</a:t>
            </a:r>
          </a:p>
          <a:p>
            <a:pPr lvl="1"/>
            <a:r>
              <a:rPr lang="pt-BR" sz="2200" dirty="0"/>
              <a:t>Endereço da próxima instrução</a:t>
            </a:r>
          </a:p>
          <a:p>
            <a:r>
              <a:rPr lang="pt-BR" sz="2400" b="1" dirty="0"/>
              <a:t> IR – </a:t>
            </a:r>
            <a:r>
              <a:rPr lang="pt-BR" sz="2400" dirty="0"/>
              <a:t>Registrador de instrução</a:t>
            </a:r>
          </a:p>
          <a:p>
            <a:pPr lvl="1"/>
            <a:r>
              <a:rPr lang="pt-BR" sz="2200" dirty="0"/>
              <a:t>Armazena a instrução em execução</a:t>
            </a:r>
          </a:p>
          <a:p>
            <a:r>
              <a:rPr lang="pt-BR" sz="2400" b="1" dirty="0"/>
              <a:t> MAR – </a:t>
            </a:r>
            <a:r>
              <a:rPr lang="pt-BR" sz="2400" dirty="0"/>
              <a:t>Registrador do endereço de memória</a:t>
            </a:r>
          </a:p>
          <a:p>
            <a:pPr lvl="1"/>
            <a:r>
              <a:rPr lang="pt-BR" sz="2200" dirty="0"/>
              <a:t>Armazena endereços de memória</a:t>
            </a:r>
          </a:p>
          <a:p>
            <a:r>
              <a:rPr lang="pt-BR" sz="2400" b="1" dirty="0"/>
              <a:t> MBR – </a:t>
            </a:r>
            <a:r>
              <a:rPr lang="pt-BR" sz="2400" dirty="0"/>
              <a:t>Registrador do buffer de memória</a:t>
            </a:r>
          </a:p>
          <a:p>
            <a:pPr lvl="1"/>
            <a:r>
              <a:rPr lang="pt-BR" sz="2200" dirty="0"/>
              <a:t>Registrador de buffer de memória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C60C8D-26BE-48F6-82B4-E49B44E6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1D77FD-A555-4F40-B332-4E3610F8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59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>
            <a:extLst>
              <a:ext uri="{FF2B5EF4-FFF2-40B4-BE49-F238E27FC236}">
                <a16:creationId xmlns:a16="http://schemas.microsoft.com/office/drawing/2014/main" id="{46C1A42C-EE3C-4AE5-A0E3-A94318D308BC}"/>
              </a:ext>
            </a:extLst>
          </p:cNvPr>
          <p:cNvSpPr/>
          <p:nvPr/>
        </p:nvSpPr>
        <p:spPr>
          <a:xfrm>
            <a:off x="9458325" y="2162662"/>
            <a:ext cx="2097843" cy="3781272"/>
          </a:xfrm>
          <a:prstGeom prst="rect">
            <a:avLst/>
          </a:prstGeom>
          <a:solidFill>
            <a:srgbClr val="077B0D"/>
          </a:solidFill>
          <a:ln w="66675" cap="rnd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22195F5-F3E5-40A5-8FD5-CEB85379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Memória  cache</a:t>
            </a:r>
            <a:br>
              <a:rPr lang="pt-BR" dirty="0"/>
            </a:br>
            <a:r>
              <a:rPr lang="pt-BR" cap="none" dirty="0"/>
              <a:t>Acesso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ECDA52-6000-4160-94E3-71988D82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C195E2-B04F-4808-8C4D-AE5A4E17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4B87B45-493F-431C-9F07-9E674D8286FA}"/>
              </a:ext>
            </a:extLst>
          </p:cNvPr>
          <p:cNvGrpSpPr/>
          <p:nvPr/>
        </p:nvGrpSpPr>
        <p:grpSpPr>
          <a:xfrm>
            <a:off x="1208683" y="2110019"/>
            <a:ext cx="4633317" cy="3948215"/>
            <a:chOff x="2411895" y="2066783"/>
            <a:chExt cx="6467061" cy="4188242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7BE63B9C-F699-4075-868B-F8377B0CAF06}"/>
                </a:ext>
              </a:extLst>
            </p:cNvPr>
            <p:cNvSpPr/>
            <p:nvPr/>
          </p:nvSpPr>
          <p:spPr>
            <a:xfrm>
              <a:off x="2411895" y="2066783"/>
              <a:ext cx="6467061" cy="4188242"/>
            </a:xfrm>
            <a:prstGeom prst="roundRect">
              <a:avLst>
                <a:gd name="adj" fmla="val 5220"/>
              </a:avLst>
            </a:prstGeom>
            <a:solidFill>
              <a:schemeClr val="accent1"/>
            </a:solidFill>
            <a:ln w="12700" cap="sq"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41B4D385-DB57-4864-B15B-8A8340467A0E}"/>
                </a:ext>
              </a:extLst>
            </p:cNvPr>
            <p:cNvSpPr/>
            <p:nvPr/>
          </p:nvSpPr>
          <p:spPr>
            <a:xfrm>
              <a:off x="2564296" y="2219183"/>
              <a:ext cx="6144990" cy="3866824"/>
            </a:xfrm>
            <a:prstGeom prst="roundRect">
              <a:avLst>
                <a:gd name="adj" fmla="val 3776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52CF0EC2-C628-4830-A435-11D68291C010}"/>
              </a:ext>
            </a:extLst>
          </p:cNvPr>
          <p:cNvSpPr/>
          <p:nvPr/>
        </p:nvSpPr>
        <p:spPr>
          <a:xfrm>
            <a:off x="3785200" y="3309953"/>
            <a:ext cx="1383040" cy="3416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 Black" panose="020B0A04020102020204" pitchFamily="34" charset="0"/>
              </a:rPr>
              <a:t>PC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01BF300-8977-4DA8-9BB6-8D18A79B4A09}"/>
              </a:ext>
            </a:extLst>
          </p:cNvPr>
          <p:cNvSpPr/>
          <p:nvPr/>
        </p:nvSpPr>
        <p:spPr>
          <a:xfrm>
            <a:off x="3785200" y="4534310"/>
            <a:ext cx="1383040" cy="34169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 Black" panose="020B0A04020102020204" pitchFamily="34" charset="0"/>
              </a:rPr>
              <a:t>MAR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1B37408-861C-46AC-99BC-1F4A5487F3CC}"/>
              </a:ext>
            </a:extLst>
          </p:cNvPr>
          <p:cNvSpPr/>
          <p:nvPr/>
        </p:nvSpPr>
        <p:spPr>
          <a:xfrm>
            <a:off x="3785200" y="5235719"/>
            <a:ext cx="1383040" cy="34169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 Black" panose="020B0A04020102020204" pitchFamily="34" charset="0"/>
              </a:rPr>
              <a:t>MBR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10AA397-5E72-4621-88D1-F023ED32DC3C}"/>
              </a:ext>
            </a:extLst>
          </p:cNvPr>
          <p:cNvSpPr/>
          <p:nvPr/>
        </p:nvSpPr>
        <p:spPr>
          <a:xfrm>
            <a:off x="1640384" y="3269411"/>
            <a:ext cx="1383041" cy="873146"/>
          </a:xfrm>
          <a:prstGeom prst="roundRect">
            <a:avLst>
              <a:gd name="adj" fmla="val 9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Arial Black" panose="020B0A04020102020204" pitchFamily="34" charset="0"/>
              </a:rPr>
              <a:t>ULA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792AB4B-DA1B-438A-BC99-5215EF64CD41}"/>
              </a:ext>
            </a:extLst>
          </p:cNvPr>
          <p:cNvSpPr/>
          <p:nvPr/>
        </p:nvSpPr>
        <p:spPr>
          <a:xfrm>
            <a:off x="3794725" y="3905291"/>
            <a:ext cx="1383040" cy="34169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 Black" panose="020B0A04020102020204" pitchFamily="34" charset="0"/>
              </a:rPr>
              <a:t>IR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A2E6DC0-038B-4204-8621-F6F18F444F3F}"/>
              </a:ext>
            </a:extLst>
          </p:cNvPr>
          <p:cNvGrpSpPr/>
          <p:nvPr/>
        </p:nvGrpSpPr>
        <p:grpSpPr>
          <a:xfrm>
            <a:off x="1648096" y="4229961"/>
            <a:ext cx="1383040" cy="1453335"/>
            <a:chOff x="4066683" y="4198430"/>
            <a:chExt cx="1383040" cy="1453335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70019A37-9BC1-488D-8B39-B79DC940ED9F}"/>
                </a:ext>
              </a:extLst>
            </p:cNvPr>
            <p:cNvSpPr/>
            <p:nvPr/>
          </p:nvSpPr>
          <p:spPr>
            <a:xfrm>
              <a:off x="4066683" y="4198430"/>
              <a:ext cx="1383040" cy="34169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612FAF1-8D3F-4201-9197-A05621123006}"/>
                </a:ext>
              </a:extLst>
            </p:cNvPr>
            <p:cNvSpPr/>
            <p:nvPr/>
          </p:nvSpPr>
          <p:spPr>
            <a:xfrm>
              <a:off x="4066683" y="4568978"/>
              <a:ext cx="1383040" cy="34169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3800B76-69FD-47E9-B165-EE5B88D8F571}"/>
                </a:ext>
              </a:extLst>
            </p:cNvPr>
            <p:cNvSpPr/>
            <p:nvPr/>
          </p:nvSpPr>
          <p:spPr>
            <a:xfrm>
              <a:off x="4066683" y="4939526"/>
              <a:ext cx="1383040" cy="34169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82E1203-8142-4EC3-A94E-B3B00DF4BC91}"/>
                </a:ext>
              </a:extLst>
            </p:cNvPr>
            <p:cNvSpPr/>
            <p:nvPr/>
          </p:nvSpPr>
          <p:spPr>
            <a:xfrm>
              <a:off x="4066683" y="5310074"/>
              <a:ext cx="1383040" cy="34169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latin typeface="Arial Black" panose="020B0A04020102020204" pitchFamily="34" charset="0"/>
                </a:rPr>
                <a:t>R</a:t>
              </a:r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2A103E2-6548-4796-99F3-8403A2EB5D5A}"/>
              </a:ext>
            </a:extLst>
          </p:cNvPr>
          <p:cNvSpPr txBox="1"/>
          <p:nvPr/>
        </p:nvSpPr>
        <p:spPr>
          <a:xfrm>
            <a:off x="3496581" y="2329714"/>
            <a:ext cx="225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UC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Unidade de controle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B44ECB6-2F0B-4FAD-A180-13E8B98D5D7C}"/>
              </a:ext>
            </a:extLst>
          </p:cNvPr>
          <p:cNvSpPr txBox="1"/>
          <p:nvPr/>
        </p:nvSpPr>
        <p:spPr>
          <a:xfrm>
            <a:off x="1205593" y="2317224"/>
            <a:ext cx="2252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ULA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Unidade Lógica e Aritmética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619FAE3-09FC-4834-80F8-40FA83424576}"/>
              </a:ext>
            </a:extLst>
          </p:cNvPr>
          <p:cNvGrpSpPr/>
          <p:nvPr/>
        </p:nvGrpSpPr>
        <p:grpSpPr>
          <a:xfrm>
            <a:off x="9753686" y="2181712"/>
            <a:ext cx="1770677" cy="3752696"/>
            <a:chOff x="7547429" y="2152141"/>
            <a:chExt cx="2540000" cy="5111750"/>
          </a:xfrm>
          <a:solidFill>
            <a:srgbClr val="00FF00"/>
          </a:solidFill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FB523113-42A7-4831-9654-ED53841B118E}"/>
                </a:ext>
              </a:extLst>
            </p:cNvPr>
            <p:cNvSpPr/>
            <p:nvPr/>
          </p:nvSpPr>
          <p:spPr>
            <a:xfrm>
              <a:off x="7547429" y="215214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793CA42C-3AD0-4FC7-9411-A848BDB243D7}"/>
                </a:ext>
              </a:extLst>
            </p:cNvPr>
            <p:cNvSpPr/>
            <p:nvPr/>
          </p:nvSpPr>
          <p:spPr>
            <a:xfrm>
              <a:off x="7547429" y="251726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5A4FF1A7-B0C3-4716-A1A2-0FC8EA918B92}"/>
                </a:ext>
              </a:extLst>
            </p:cNvPr>
            <p:cNvSpPr/>
            <p:nvPr/>
          </p:nvSpPr>
          <p:spPr>
            <a:xfrm>
              <a:off x="7547429" y="288239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8FB881DB-CFB0-4403-B0BD-226D05A576DA}"/>
                </a:ext>
              </a:extLst>
            </p:cNvPr>
            <p:cNvSpPr/>
            <p:nvPr/>
          </p:nvSpPr>
          <p:spPr>
            <a:xfrm>
              <a:off x="7547429" y="324751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EFAD2C3B-DDC8-4458-885C-51C80FD8DAF9}"/>
                </a:ext>
              </a:extLst>
            </p:cNvPr>
            <p:cNvSpPr/>
            <p:nvPr/>
          </p:nvSpPr>
          <p:spPr>
            <a:xfrm>
              <a:off x="7547429" y="361264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9663A3E6-6796-4604-A53D-CBA9320F74A5}"/>
                </a:ext>
              </a:extLst>
            </p:cNvPr>
            <p:cNvSpPr/>
            <p:nvPr/>
          </p:nvSpPr>
          <p:spPr>
            <a:xfrm>
              <a:off x="7547429" y="397776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E26EA47D-AABE-4300-AAAA-505E8571037D}"/>
                </a:ext>
              </a:extLst>
            </p:cNvPr>
            <p:cNvSpPr/>
            <p:nvPr/>
          </p:nvSpPr>
          <p:spPr>
            <a:xfrm>
              <a:off x="7547429" y="434289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14860C3B-DACF-4F14-B2CA-CC8813DE9E05}"/>
                </a:ext>
              </a:extLst>
            </p:cNvPr>
            <p:cNvSpPr/>
            <p:nvPr/>
          </p:nvSpPr>
          <p:spPr>
            <a:xfrm>
              <a:off x="7547429" y="470801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F9ED129B-FF96-4A7A-8B5D-534D3BB528C0}"/>
                </a:ext>
              </a:extLst>
            </p:cNvPr>
            <p:cNvSpPr/>
            <p:nvPr/>
          </p:nvSpPr>
          <p:spPr>
            <a:xfrm>
              <a:off x="7547429" y="507314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1EF09632-627C-4523-8F5A-D56825362DF0}"/>
                </a:ext>
              </a:extLst>
            </p:cNvPr>
            <p:cNvSpPr/>
            <p:nvPr/>
          </p:nvSpPr>
          <p:spPr>
            <a:xfrm>
              <a:off x="7547429" y="543826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04C011E0-A35D-4387-9CDB-B77000F3AC65}"/>
                </a:ext>
              </a:extLst>
            </p:cNvPr>
            <p:cNvSpPr/>
            <p:nvPr/>
          </p:nvSpPr>
          <p:spPr>
            <a:xfrm>
              <a:off x="7547429" y="580339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664F5B2F-403B-4D7C-B154-67B6DF2A7C60}"/>
                </a:ext>
              </a:extLst>
            </p:cNvPr>
            <p:cNvSpPr/>
            <p:nvPr/>
          </p:nvSpPr>
          <p:spPr>
            <a:xfrm>
              <a:off x="7547429" y="616851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772A17E2-C105-49C5-BC1F-E0E29BA62B5B}"/>
                </a:ext>
              </a:extLst>
            </p:cNvPr>
            <p:cNvSpPr/>
            <p:nvPr/>
          </p:nvSpPr>
          <p:spPr>
            <a:xfrm>
              <a:off x="7547429" y="653364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DF78B89E-E882-4E91-92A8-825852F2E8F5}"/>
                </a:ext>
              </a:extLst>
            </p:cNvPr>
            <p:cNvSpPr/>
            <p:nvPr/>
          </p:nvSpPr>
          <p:spPr>
            <a:xfrm>
              <a:off x="7547429" y="689876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487AEB54-B02F-48C1-852D-C52E02EDC966}"/>
              </a:ext>
            </a:extLst>
          </p:cNvPr>
          <p:cNvCxnSpPr>
            <a:cxnSpLocks/>
          </p:cNvCxnSpPr>
          <p:nvPr/>
        </p:nvCxnSpPr>
        <p:spPr>
          <a:xfrm>
            <a:off x="5842000" y="5520864"/>
            <a:ext cx="3663950" cy="4144"/>
          </a:xfrm>
          <a:prstGeom prst="line">
            <a:avLst/>
          </a:prstGeom>
          <a:ln w="76200">
            <a:solidFill>
              <a:schemeClr val="accent1"/>
            </a:solidFill>
            <a:prstDash val="dash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F47C3F94-BB97-4AF6-A243-74D85C0224B8}"/>
              </a:ext>
            </a:extLst>
          </p:cNvPr>
          <p:cNvCxnSpPr>
            <a:cxnSpLocks/>
          </p:cNvCxnSpPr>
          <p:nvPr/>
        </p:nvCxnSpPr>
        <p:spPr>
          <a:xfrm>
            <a:off x="5839152" y="4155045"/>
            <a:ext cx="3676323" cy="5506"/>
          </a:xfrm>
          <a:prstGeom prst="line">
            <a:avLst/>
          </a:prstGeom>
          <a:ln w="76200">
            <a:solidFill>
              <a:schemeClr val="accent1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96BE1810-8083-4531-B66D-1B10133F8BDA}"/>
              </a:ext>
            </a:extLst>
          </p:cNvPr>
          <p:cNvSpPr txBox="1"/>
          <p:nvPr/>
        </p:nvSpPr>
        <p:spPr>
          <a:xfrm>
            <a:off x="6596064" y="5178482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Barramento de dados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6B1177D2-8757-4A08-84E3-3EC78500CB44}"/>
              </a:ext>
            </a:extLst>
          </p:cNvPr>
          <p:cNvSpPr txBox="1"/>
          <p:nvPr/>
        </p:nvSpPr>
        <p:spPr>
          <a:xfrm>
            <a:off x="6426958" y="4476793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Barramento de endereço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A837B0B5-A10F-48C8-AC07-D57AAC8EC8C1}"/>
              </a:ext>
            </a:extLst>
          </p:cNvPr>
          <p:cNvSpPr txBox="1"/>
          <p:nvPr/>
        </p:nvSpPr>
        <p:spPr>
          <a:xfrm>
            <a:off x="6319251" y="3780152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Barramento de controle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C1B25FBF-FA6D-43D5-B7F0-754EDACBD4C7}"/>
              </a:ext>
            </a:extLst>
          </p:cNvPr>
          <p:cNvCxnSpPr>
            <a:cxnSpLocks/>
          </p:cNvCxnSpPr>
          <p:nvPr/>
        </p:nvCxnSpPr>
        <p:spPr>
          <a:xfrm>
            <a:off x="5839153" y="4828774"/>
            <a:ext cx="3676323" cy="6516"/>
          </a:xfrm>
          <a:prstGeom prst="line">
            <a:avLst/>
          </a:prstGeom>
          <a:ln w="76200">
            <a:solidFill>
              <a:schemeClr val="accent1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77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9F849FD-6543-4949-A652-356E4A3F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483" y="230566"/>
            <a:ext cx="10363200" cy="1061298"/>
          </a:xfrm>
        </p:spPr>
        <p:txBody>
          <a:bodyPr>
            <a:normAutofit fontScale="90000"/>
          </a:bodyPr>
          <a:lstStyle/>
          <a:p>
            <a:r>
              <a:rPr lang="pt-BR" dirty="0"/>
              <a:t>Memória cache</a:t>
            </a:r>
            <a:br>
              <a:rPr lang="pt-BR" dirty="0"/>
            </a:br>
            <a:r>
              <a:rPr lang="pt-BR" cap="none" dirty="0"/>
              <a:t>Acesso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8FEBF7-E327-4E42-99FA-FA5F05A4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0AE6ED-1EFC-49B8-B11C-D4E35C4B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D8FDA35A-9DD1-40A0-95A9-32890B0EE6FB}"/>
              </a:ext>
            </a:extLst>
          </p:cNvPr>
          <p:cNvGrpSpPr/>
          <p:nvPr/>
        </p:nvGrpSpPr>
        <p:grpSpPr>
          <a:xfrm>
            <a:off x="7140812" y="3481259"/>
            <a:ext cx="1272301" cy="1272301"/>
            <a:chOff x="3683000" y="2982199"/>
            <a:chExt cx="1581205" cy="1581205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C130666D-4FE9-4DBB-9F54-3DF0D6E86D9C}"/>
                </a:ext>
              </a:extLst>
            </p:cNvPr>
            <p:cNvSpPr/>
            <p:nvPr/>
          </p:nvSpPr>
          <p:spPr>
            <a:xfrm>
              <a:off x="3683000" y="2982199"/>
              <a:ext cx="1581205" cy="1581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954C6BA5-9E74-45A1-BDCE-5853C35D0C29}"/>
                </a:ext>
              </a:extLst>
            </p:cNvPr>
            <p:cNvSpPr/>
            <p:nvPr/>
          </p:nvSpPr>
          <p:spPr>
            <a:xfrm>
              <a:off x="3835401" y="3134600"/>
              <a:ext cx="1282700" cy="1282700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CE244457-B145-4FC1-A215-913FC3FB7768}"/>
                </a:ext>
              </a:extLst>
            </p:cNvPr>
            <p:cNvSpPr/>
            <p:nvPr/>
          </p:nvSpPr>
          <p:spPr>
            <a:xfrm>
              <a:off x="3987801" y="3287000"/>
              <a:ext cx="977899" cy="977899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99B071AE-835D-4B07-BFCC-4C263E547CC0}"/>
              </a:ext>
            </a:extLst>
          </p:cNvPr>
          <p:cNvGrpSpPr/>
          <p:nvPr/>
        </p:nvGrpSpPr>
        <p:grpSpPr>
          <a:xfrm>
            <a:off x="586809" y="1848295"/>
            <a:ext cx="4137270" cy="4188242"/>
            <a:chOff x="2411895" y="2066783"/>
            <a:chExt cx="6467061" cy="4188242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27FD4678-50E9-4307-8317-FC25CE6E571C}"/>
                </a:ext>
              </a:extLst>
            </p:cNvPr>
            <p:cNvSpPr/>
            <p:nvPr/>
          </p:nvSpPr>
          <p:spPr>
            <a:xfrm>
              <a:off x="2411895" y="2066783"/>
              <a:ext cx="6467061" cy="4188242"/>
            </a:xfrm>
            <a:prstGeom prst="roundRect">
              <a:avLst>
                <a:gd name="adj" fmla="val 11891"/>
              </a:avLst>
            </a:prstGeom>
            <a:solidFill>
              <a:schemeClr val="tx2">
                <a:lumMod val="50000"/>
              </a:schemeClr>
            </a:solidFill>
            <a:ln w="12700" cap="sq"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2CBF790A-36F8-4890-AD1B-06CE5710E712}"/>
                </a:ext>
              </a:extLst>
            </p:cNvPr>
            <p:cNvSpPr/>
            <p:nvPr/>
          </p:nvSpPr>
          <p:spPr>
            <a:xfrm>
              <a:off x="2564296" y="2219183"/>
              <a:ext cx="6144990" cy="3866824"/>
            </a:xfrm>
            <a:prstGeom prst="roundRect">
              <a:avLst>
                <a:gd name="adj" fmla="val 9031"/>
              </a:avLst>
            </a:prstGeom>
            <a:solidFill>
              <a:schemeClr val="tx1"/>
            </a:solidFill>
            <a:ln w="12700" cap="sq">
              <a:solidFill>
                <a:srgbClr val="FFFF00"/>
              </a:solidFill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2" name="Retângulo 51">
            <a:extLst>
              <a:ext uri="{FF2B5EF4-FFF2-40B4-BE49-F238E27FC236}">
                <a16:creationId xmlns:a16="http://schemas.microsoft.com/office/drawing/2014/main" id="{771ABAB2-B8CB-428E-9E0E-0CC75A077181}"/>
              </a:ext>
            </a:extLst>
          </p:cNvPr>
          <p:cNvSpPr/>
          <p:nvPr/>
        </p:nvSpPr>
        <p:spPr>
          <a:xfrm>
            <a:off x="2927260" y="3162529"/>
            <a:ext cx="1383040" cy="3416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 Black" panose="020B0A04020102020204" pitchFamily="34" charset="0"/>
              </a:rPr>
              <a:t>PC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B6A96815-CDBF-4F4B-998D-3B6C0F15B95E}"/>
              </a:ext>
            </a:extLst>
          </p:cNvPr>
          <p:cNvSpPr/>
          <p:nvPr/>
        </p:nvSpPr>
        <p:spPr>
          <a:xfrm>
            <a:off x="2927260" y="3910636"/>
            <a:ext cx="1383040" cy="34169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 Black" panose="020B0A04020102020204" pitchFamily="34" charset="0"/>
              </a:rPr>
              <a:t>MAR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5E00B01B-5921-4392-95BE-959A42870054}"/>
              </a:ext>
            </a:extLst>
          </p:cNvPr>
          <p:cNvSpPr/>
          <p:nvPr/>
        </p:nvSpPr>
        <p:spPr>
          <a:xfrm>
            <a:off x="2927260" y="4288195"/>
            <a:ext cx="1383040" cy="34169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 Black" panose="020B0A04020102020204" pitchFamily="34" charset="0"/>
              </a:rPr>
              <a:t>MBR</a:t>
            </a: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AF67DFD1-52F6-45B9-BD25-E9B335236407}"/>
              </a:ext>
            </a:extLst>
          </p:cNvPr>
          <p:cNvSpPr/>
          <p:nvPr/>
        </p:nvSpPr>
        <p:spPr>
          <a:xfrm>
            <a:off x="1021600" y="3121987"/>
            <a:ext cx="1383041" cy="873146"/>
          </a:xfrm>
          <a:prstGeom prst="roundRect">
            <a:avLst>
              <a:gd name="adj" fmla="val 9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Arial Black" panose="020B0A04020102020204" pitchFamily="34" charset="0"/>
              </a:rPr>
              <a:t>ULA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A463FEB9-EC88-40C9-B733-7595C7CB6229}"/>
              </a:ext>
            </a:extLst>
          </p:cNvPr>
          <p:cNvSpPr/>
          <p:nvPr/>
        </p:nvSpPr>
        <p:spPr>
          <a:xfrm>
            <a:off x="2927260" y="3533077"/>
            <a:ext cx="1383040" cy="34169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 Black" panose="020B0A04020102020204" pitchFamily="34" charset="0"/>
              </a:rPr>
              <a:t>IR</a:t>
            </a:r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793FB05B-4F09-45E1-B6A6-472C9F660632}"/>
              </a:ext>
            </a:extLst>
          </p:cNvPr>
          <p:cNvGrpSpPr/>
          <p:nvPr/>
        </p:nvGrpSpPr>
        <p:grpSpPr>
          <a:xfrm>
            <a:off x="1029312" y="4082537"/>
            <a:ext cx="1383040" cy="1453335"/>
            <a:chOff x="4066683" y="4198430"/>
            <a:chExt cx="1383040" cy="1453335"/>
          </a:xfrm>
        </p:grpSpPr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26DD772D-F7DD-4A09-8941-F6FF27AB71F6}"/>
                </a:ext>
              </a:extLst>
            </p:cNvPr>
            <p:cNvSpPr/>
            <p:nvPr/>
          </p:nvSpPr>
          <p:spPr>
            <a:xfrm>
              <a:off x="4066683" y="4198430"/>
              <a:ext cx="1383040" cy="34169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C848DD3B-045B-430C-A1AE-D370D9945800}"/>
                </a:ext>
              </a:extLst>
            </p:cNvPr>
            <p:cNvSpPr/>
            <p:nvPr/>
          </p:nvSpPr>
          <p:spPr>
            <a:xfrm>
              <a:off x="4066683" y="4568978"/>
              <a:ext cx="1383040" cy="34169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9E8DA262-1FE1-4693-858A-90D4949FC00B}"/>
                </a:ext>
              </a:extLst>
            </p:cNvPr>
            <p:cNvSpPr/>
            <p:nvPr/>
          </p:nvSpPr>
          <p:spPr>
            <a:xfrm>
              <a:off x="4066683" y="4939526"/>
              <a:ext cx="1383040" cy="34169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F1D29619-F5C7-45D5-BE24-BF3D170B892B}"/>
                </a:ext>
              </a:extLst>
            </p:cNvPr>
            <p:cNvSpPr/>
            <p:nvPr/>
          </p:nvSpPr>
          <p:spPr>
            <a:xfrm>
              <a:off x="4066683" y="5310074"/>
              <a:ext cx="1383040" cy="34169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latin typeface="Arial Black" panose="020B0A04020102020204" pitchFamily="34" charset="0"/>
                </a:rPr>
                <a:t>R</a:t>
              </a:r>
            </a:p>
          </p:txBody>
        </p:sp>
      </p:grp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53DC022B-847D-4C5A-9873-A0A5318D7E0F}"/>
              </a:ext>
            </a:extLst>
          </p:cNvPr>
          <p:cNvSpPr txBox="1"/>
          <p:nvPr/>
        </p:nvSpPr>
        <p:spPr>
          <a:xfrm>
            <a:off x="2877797" y="2182290"/>
            <a:ext cx="1383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UC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Unidade de controle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B0C77BB1-53E5-4BDE-ABE7-430B94AAAFFC}"/>
              </a:ext>
            </a:extLst>
          </p:cNvPr>
          <p:cNvSpPr txBox="1"/>
          <p:nvPr/>
        </p:nvSpPr>
        <p:spPr>
          <a:xfrm>
            <a:off x="586809" y="2169800"/>
            <a:ext cx="1825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ULA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Unidade Lógica e Aritmética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35D2D162-9BDD-4AC8-8FF5-2E190F8E883C}"/>
              </a:ext>
            </a:extLst>
          </p:cNvPr>
          <p:cNvCxnSpPr/>
          <p:nvPr/>
        </p:nvCxnSpPr>
        <p:spPr>
          <a:xfrm>
            <a:off x="6963922" y="3471988"/>
            <a:ext cx="0" cy="1317880"/>
          </a:xfrm>
          <a:prstGeom prst="straightConnector1">
            <a:avLst/>
          </a:prstGeom>
          <a:ln w="76200">
            <a:solidFill>
              <a:srgbClr val="008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2430330-82DD-4ABD-8803-E2C6A1BBB45D}"/>
              </a:ext>
            </a:extLst>
          </p:cNvPr>
          <p:cNvCxnSpPr/>
          <p:nvPr/>
        </p:nvCxnSpPr>
        <p:spPr>
          <a:xfrm>
            <a:off x="4724079" y="3876681"/>
            <a:ext cx="2191071" cy="0"/>
          </a:xfrm>
          <a:prstGeom prst="straightConnector1">
            <a:avLst/>
          </a:prstGeom>
          <a:ln w="762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83938B3-3930-48A9-8E6B-04B9D64C3967}"/>
              </a:ext>
            </a:extLst>
          </p:cNvPr>
          <p:cNvCxnSpPr>
            <a:cxnSpLocks/>
          </p:cNvCxnSpPr>
          <p:nvPr/>
        </p:nvCxnSpPr>
        <p:spPr>
          <a:xfrm flipH="1">
            <a:off x="4724080" y="4358726"/>
            <a:ext cx="2212501" cy="0"/>
          </a:xfrm>
          <a:prstGeom prst="straightConnector1">
            <a:avLst/>
          </a:prstGeom>
          <a:ln w="762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B0BDB49E-8D7E-406D-81AC-6ED29D9303DF}"/>
              </a:ext>
            </a:extLst>
          </p:cNvPr>
          <p:cNvSpPr/>
          <p:nvPr/>
        </p:nvSpPr>
        <p:spPr>
          <a:xfrm>
            <a:off x="9458325" y="2162662"/>
            <a:ext cx="2097843" cy="3781272"/>
          </a:xfrm>
          <a:prstGeom prst="rect">
            <a:avLst/>
          </a:prstGeom>
          <a:solidFill>
            <a:srgbClr val="077B0D"/>
          </a:solidFill>
          <a:ln w="66675" cap="rnd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C4D65D60-890A-4C58-A3FA-5EF55077DC63}"/>
              </a:ext>
            </a:extLst>
          </p:cNvPr>
          <p:cNvGrpSpPr/>
          <p:nvPr/>
        </p:nvGrpSpPr>
        <p:grpSpPr>
          <a:xfrm>
            <a:off x="9753686" y="2181712"/>
            <a:ext cx="1770677" cy="3752696"/>
            <a:chOff x="7547429" y="2152141"/>
            <a:chExt cx="2540000" cy="5111750"/>
          </a:xfrm>
          <a:solidFill>
            <a:srgbClr val="00FF00"/>
          </a:solidFill>
        </p:grpSpPr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898232BE-EF8D-4914-8ABE-19962E411BF9}"/>
                </a:ext>
              </a:extLst>
            </p:cNvPr>
            <p:cNvSpPr/>
            <p:nvPr/>
          </p:nvSpPr>
          <p:spPr>
            <a:xfrm>
              <a:off x="7547429" y="215214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1488A0F3-888B-4A47-BC33-1145037AF744}"/>
                </a:ext>
              </a:extLst>
            </p:cNvPr>
            <p:cNvSpPr/>
            <p:nvPr/>
          </p:nvSpPr>
          <p:spPr>
            <a:xfrm>
              <a:off x="7547429" y="251726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08C7DCF4-D97D-4903-85D6-7F7A99810DAE}"/>
                </a:ext>
              </a:extLst>
            </p:cNvPr>
            <p:cNvSpPr/>
            <p:nvPr/>
          </p:nvSpPr>
          <p:spPr>
            <a:xfrm>
              <a:off x="7547429" y="288239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D1300564-42A0-403A-B172-24C34A89E192}"/>
                </a:ext>
              </a:extLst>
            </p:cNvPr>
            <p:cNvSpPr/>
            <p:nvPr/>
          </p:nvSpPr>
          <p:spPr>
            <a:xfrm>
              <a:off x="7547429" y="324751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DF034A28-0BA1-47D7-B268-C93FD68F3509}"/>
                </a:ext>
              </a:extLst>
            </p:cNvPr>
            <p:cNvSpPr/>
            <p:nvPr/>
          </p:nvSpPr>
          <p:spPr>
            <a:xfrm>
              <a:off x="7547429" y="361264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8A323B5F-38D2-4A1B-8A41-6AB12264B3F8}"/>
                </a:ext>
              </a:extLst>
            </p:cNvPr>
            <p:cNvSpPr/>
            <p:nvPr/>
          </p:nvSpPr>
          <p:spPr>
            <a:xfrm>
              <a:off x="7547429" y="397776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9376C0A2-73EF-4743-8D92-CA0A084F2B03}"/>
                </a:ext>
              </a:extLst>
            </p:cNvPr>
            <p:cNvSpPr/>
            <p:nvPr/>
          </p:nvSpPr>
          <p:spPr>
            <a:xfrm>
              <a:off x="7547429" y="434289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: Cantos Arredondados 78">
              <a:extLst>
                <a:ext uri="{FF2B5EF4-FFF2-40B4-BE49-F238E27FC236}">
                  <a16:creationId xmlns:a16="http://schemas.microsoft.com/office/drawing/2014/main" id="{92B28B2C-B5C0-460E-B130-696F3FDB95F6}"/>
                </a:ext>
              </a:extLst>
            </p:cNvPr>
            <p:cNvSpPr/>
            <p:nvPr/>
          </p:nvSpPr>
          <p:spPr>
            <a:xfrm>
              <a:off x="7547429" y="470801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0" name="Retângulo: Cantos Arredondados 79">
              <a:extLst>
                <a:ext uri="{FF2B5EF4-FFF2-40B4-BE49-F238E27FC236}">
                  <a16:creationId xmlns:a16="http://schemas.microsoft.com/office/drawing/2014/main" id="{558EDEB0-D065-48D4-8489-C1F4AF7778DD}"/>
                </a:ext>
              </a:extLst>
            </p:cNvPr>
            <p:cNvSpPr/>
            <p:nvPr/>
          </p:nvSpPr>
          <p:spPr>
            <a:xfrm>
              <a:off x="7547429" y="507314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48E157A8-0CB8-41A7-80CB-730D497E1A94}"/>
                </a:ext>
              </a:extLst>
            </p:cNvPr>
            <p:cNvSpPr/>
            <p:nvPr/>
          </p:nvSpPr>
          <p:spPr>
            <a:xfrm>
              <a:off x="7547429" y="543826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id="{9B17BB21-EADF-4DA5-B0B3-D7D5B31AF38B}"/>
                </a:ext>
              </a:extLst>
            </p:cNvPr>
            <p:cNvSpPr/>
            <p:nvPr/>
          </p:nvSpPr>
          <p:spPr>
            <a:xfrm>
              <a:off x="7547429" y="580339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Retângulo: Cantos Arredondados 82">
              <a:extLst>
                <a:ext uri="{FF2B5EF4-FFF2-40B4-BE49-F238E27FC236}">
                  <a16:creationId xmlns:a16="http://schemas.microsoft.com/office/drawing/2014/main" id="{B22632D6-31DC-4771-8AEF-830342FD452D}"/>
                </a:ext>
              </a:extLst>
            </p:cNvPr>
            <p:cNvSpPr/>
            <p:nvPr/>
          </p:nvSpPr>
          <p:spPr>
            <a:xfrm>
              <a:off x="7547429" y="616851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771EFCED-7E68-4AF9-9A32-22C7DB11B229}"/>
                </a:ext>
              </a:extLst>
            </p:cNvPr>
            <p:cNvSpPr/>
            <p:nvPr/>
          </p:nvSpPr>
          <p:spPr>
            <a:xfrm>
              <a:off x="7547429" y="653364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F5EB2622-6DBE-4561-8D71-DF466EE70FD3}"/>
                </a:ext>
              </a:extLst>
            </p:cNvPr>
            <p:cNvSpPr/>
            <p:nvPr/>
          </p:nvSpPr>
          <p:spPr>
            <a:xfrm>
              <a:off x="7547429" y="689876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1968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9F849FD-6543-4949-A652-356E4A3F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483" y="230566"/>
            <a:ext cx="10363200" cy="1061298"/>
          </a:xfrm>
        </p:spPr>
        <p:txBody>
          <a:bodyPr>
            <a:normAutofit fontScale="90000"/>
          </a:bodyPr>
          <a:lstStyle/>
          <a:p>
            <a:r>
              <a:rPr lang="pt-BR" dirty="0"/>
              <a:t>Memória cache</a:t>
            </a:r>
            <a:br>
              <a:rPr lang="pt-BR" dirty="0"/>
            </a:br>
            <a:r>
              <a:rPr lang="pt-BR" cap="none" dirty="0"/>
              <a:t>Acesso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8FEBF7-E327-4E42-99FA-FA5F05A4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0AE6ED-1EFC-49B8-B11C-D4E35C4B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D8FDA35A-9DD1-40A0-95A9-32890B0EE6FB}"/>
              </a:ext>
            </a:extLst>
          </p:cNvPr>
          <p:cNvGrpSpPr/>
          <p:nvPr/>
        </p:nvGrpSpPr>
        <p:grpSpPr>
          <a:xfrm>
            <a:off x="7140812" y="3481259"/>
            <a:ext cx="1272301" cy="1272301"/>
            <a:chOff x="3683000" y="2982199"/>
            <a:chExt cx="1581205" cy="1581205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C130666D-4FE9-4DBB-9F54-3DF0D6E86D9C}"/>
                </a:ext>
              </a:extLst>
            </p:cNvPr>
            <p:cNvSpPr/>
            <p:nvPr/>
          </p:nvSpPr>
          <p:spPr>
            <a:xfrm>
              <a:off x="3683000" y="2982199"/>
              <a:ext cx="1581205" cy="1581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954C6BA5-9E74-45A1-BDCE-5853C35D0C29}"/>
                </a:ext>
              </a:extLst>
            </p:cNvPr>
            <p:cNvSpPr/>
            <p:nvPr/>
          </p:nvSpPr>
          <p:spPr>
            <a:xfrm>
              <a:off x="3835401" y="3134600"/>
              <a:ext cx="1282700" cy="1282700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CE244457-B145-4FC1-A215-913FC3FB7768}"/>
                </a:ext>
              </a:extLst>
            </p:cNvPr>
            <p:cNvSpPr/>
            <p:nvPr/>
          </p:nvSpPr>
          <p:spPr>
            <a:xfrm>
              <a:off x="3987801" y="3287000"/>
              <a:ext cx="977899" cy="977899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99B071AE-835D-4B07-BFCC-4C263E547CC0}"/>
              </a:ext>
            </a:extLst>
          </p:cNvPr>
          <p:cNvGrpSpPr/>
          <p:nvPr/>
        </p:nvGrpSpPr>
        <p:grpSpPr>
          <a:xfrm>
            <a:off x="586809" y="1848295"/>
            <a:ext cx="4137270" cy="4188242"/>
            <a:chOff x="2411895" y="2066783"/>
            <a:chExt cx="6467061" cy="4188242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27FD4678-50E9-4307-8317-FC25CE6E571C}"/>
                </a:ext>
              </a:extLst>
            </p:cNvPr>
            <p:cNvSpPr/>
            <p:nvPr/>
          </p:nvSpPr>
          <p:spPr>
            <a:xfrm>
              <a:off x="2411895" y="2066783"/>
              <a:ext cx="6467061" cy="4188242"/>
            </a:xfrm>
            <a:prstGeom prst="roundRect">
              <a:avLst>
                <a:gd name="adj" fmla="val 11891"/>
              </a:avLst>
            </a:prstGeom>
            <a:solidFill>
              <a:schemeClr val="accent1"/>
            </a:solidFill>
            <a:ln w="12700" cap="sq"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2CBF790A-36F8-4890-AD1B-06CE5710E712}"/>
                </a:ext>
              </a:extLst>
            </p:cNvPr>
            <p:cNvSpPr/>
            <p:nvPr/>
          </p:nvSpPr>
          <p:spPr>
            <a:xfrm>
              <a:off x="2564296" y="2219183"/>
              <a:ext cx="6144990" cy="3866824"/>
            </a:xfrm>
            <a:prstGeom prst="roundRect">
              <a:avLst>
                <a:gd name="adj" fmla="val 9031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2" name="Retângulo 51">
            <a:extLst>
              <a:ext uri="{FF2B5EF4-FFF2-40B4-BE49-F238E27FC236}">
                <a16:creationId xmlns:a16="http://schemas.microsoft.com/office/drawing/2014/main" id="{771ABAB2-B8CB-428E-9E0E-0CC75A077181}"/>
              </a:ext>
            </a:extLst>
          </p:cNvPr>
          <p:cNvSpPr/>
          <p:nvPr/>
        </p:nvSpPr>
        <p:spPr>
          <a:xfrm>
            <a:off x="2927260" y="3162529"/>
            <a:ext cx="1383040" cy="3416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 Black" panose="020B0A04020102020204" pitchFamily="34" charset="0"/>
              </a:rPr>
              <a:t>PC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B6A96815-CDBF-4F4B-998D-3B6C0F15B95E}"/>
              </a:ext>
            </a:extLst>
          </p:cNvPr>
          <p:cNvSpPr/>
          <p:nvPr/>
        </p:nvSpPr>
        <p:spPr>
          <a:xfrm>
            <a:off x="2927260" y="3910636"/>
            <a:ext cx="1383040" cy="34169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 Black" panose="020B0A04020102020204" pitchFamily="34" charset="0"/>
              </a:rPr>
              <a:t>MAR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5E00B01B-5921-4392-95BE-959A42870054}"/>
              </a:ext>
            </a:extLst>
          </p:cNvPr>
          <p:cNvSpPr/>
          <p:nvPr/>
        </p:nvSpPr>
        <p:spPr>
          <a:xfrm>
            <a:off x="2927260" y="4288195"/>
            <a:ext cx="1383040" cy="34169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 Black" panose="020B0A04020102020204" pitchFamily="34" charset="0"/>
              </a:rPr>
              <a:t>MBR</a:t>
            </a: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AF67DFD1-52F6-45B9-BD25-E9B335236407}"/>
              </a:ext>
            </a:extLst>
          </p:cNvPr>
          <p:cNvSpPr/>
          <p:nvPr/>
        </p:nvSpPr>
        <p:spPr>
          <a:xfrm>
            <a:off x="1021600" y="3121987"/>
            <a:ext cx="1383041" cy="873146"/>
          </a:xfrm>
          <a:prstGeom prst="roundRect">
            <a:avLst>
              <a:gd name="adj" fmla="val 9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Arial Black" panose="020B0A04020102020204" pitchFamily="34" charset="0"/>
              </a:rPr>
              <a:t>ULA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A463FEB9-EC88-40C9-B733-7595C7CB6229}"/>
              </a:ext>
            </a:extLst>
          </p:cNvPr>
          <p:cNvSpPr/>
          <p:nvPr/>
        </p:nvSpPr>
        <p:spPr>
          <a:xfrm>
            <a:off x="2927260" y="3533077"/>
            <a:ext cx="1383040" cy="34169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 Black" panose="020B0A04020102020204" pitchFamily="34" charset="0"/>
              </a:rPr>
              <a:t>IR</a:t>
            </a:r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793FB05B-4F09-45E1-B6A6-472C9F660632}"/>
              </a:ext>
            </a:extLst>
          </p:cNvPr>
          <p:cNvGrpSpPr/>
          <p:nvPr/>
        </p:nvGrpSpPr>
        <p:grpSpPr>
          <a:xfrm>
            <a:off x="1029312" y="4082537"/>
            <a:ext cx="1383040" cy="1453335"/>
            <a:chOff x="4066683" y="4198430"/>
            <a:chExt cx="1383040" cy="1453335"/>
          </a:xfrm>
        </p:grpSpPr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26DD772D-F7DD-4A09-8941-F6FF27AB71F6}"/>
                </a:ext>
              </a:extLst>
            </p:cNvPr>
            <p:cNvSpPr/>
            <p:nvPr/>
          </p:nvSpPr>
          <p:spPr>
            <a:xfrm>
              <a:off x="4066683" y="4198430"/>
              <a:ext cx="1383040" cy="34169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C848DD3B-045B-430C-A1AE-D370D9945800}"/>
                </a:ext>
              </a:extLst>
            </p:cNvPr>
            <p:cNvSpPr/>
            <p:nvPr/>
          </p:nvSpPr>
          <p:spPr>
            <a:xfrm>
              <a:off x="4066683" y="4568978"/>
              <a:ext cx="1383040" cy="34169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9E8DA262-1FE1-4693-858A-90D4949FC00B}"/>
                </a:ext>
              </a:extLst>
            </p:cNvPr>
            <p:cNvSpPr/>
            <p:nvPr/>
          </p:nvSpPr>
          <p:spPr>
            <a:xfrm>
              <a:off x="4066683" y="4939526"/>
              <a:ext cx="1383040" cy="34169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F1D29619-F5C7-45D5-BE24-BF3D170B892B}"/>
                </a:ext>
              </a:extLst>
            </p:cNvPr>
            <p:cNvSpPr/>
            <p:nvPr/>
          </p:nvSpPr>
          <p:spPr>
            <a:xfrm>
              <a:off x="4066683" y="5310074"/>
              <a:ext cx="1383040" cy="34169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latin typeface="Arial Black" panose="020B0A04020102020204" pitchFamily="34" charset="0"/>
                </a:rPr>
                <a:t>R</a:t>
              </a:r>
            </a:p>
          </p:txBody>
        </p:sp>
      </p:grp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53DC022B-847D-4C5A-9873-A0A5318D7E0F}"/>
              </a:ext>
            </a:extLst>
          </p:cNvPr>
          <p:cNvSpPr txBox="1"/>
          <p:nvPr/>
        </p:nvSpPr>
        <p:spPr>
          <a:xfrm>
            <a:off x="2877797" y="2182290"/>
            <a:ext cx="1383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UC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Unidade de controle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B0C77BB1-53E5-4BDE-ABE7-430B94AAAFFC}"/>
              </a:ext>
            </a:extLst>
          </p:cNvPr>
          <p:cNvSpPr txBox="1"/>
          <p:nvPr/>
        </p:nvSpPr>
        <p:spPr>
          <a:xfrm>
            <a:off x="586809" y="2169800"/>
            <a:ext cx="1825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ULA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Unidade Lógica e Aritmética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35D2D162-9BDD-4AC8-8FF5-2E190F8E883C}"/>
              </a:ext>
            </a:extLst>
          </p:cNvPr>
          <p:cNvCxnSpPr/>
          <p:nvPr/>
        </p:nvCxnSpPr>
        <p:spPr>
          <a:xfrm>
            <a:off x="6963922" y="3471988"/>
            <a:ext cx="0" cy="1317880"/>
          </a:xfrm>
          <a:prstGeom prst="straightConnector1">
            <a:avLst/>
          </a:prstGeom>
          <a:ln w="76200">
            <a:solidFill>
              <a:srgbClr val="008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2430330-82DD-4ABD-8803-E2C6A1BBB45D}"/>
              </a:ext>
            </a:extLst>
          </p:cNvPr>
          <p:cNvCxnSpPr/>
          <p:nvPr/>
        </p:nvCxnSpPr>
        <p:spPr>
          <a:xfrm>
            <a:off x="4724079" y="3978687"/>
            <a:ext cx="2191071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83938B3-3930-48A9-8E6B-04B9D64C3967}"/>
              </a:ext>
            </a:extLst>
          </p:cNvPr>
          <p:cNvCxnSpPr>
            <a:cxnSpLocks/>
          </p:cNvCxnSpPr>
          <p:nvPr/>
        </p:nvCxnSpPr>
        <p:spPr>
          <a:xfrm flipH="1">
            <a:off x="4724080" y="4358726"/>
            <a:ext cx="2212501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8722A8AC-8D04-47C3-A3EE-78F776011F42}"/>
              </a:ext>
            </a:extLst>
          </p:cNvPr>
          <p:cNvCxnSpPr/>
          <p:nvPr/>
        </p:nvCxnSpPr>
        <p:spPr>
          <a:xfrm>
            <a:off x="6967450" y="3481259"/>
            <a:ext cx="0" cy="131788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93E83C4D-7373-4529-9895-25B846065658}"/>
              </a:ext>
            </a:extLst>
          </p:cNvPr>
          <p:cNvCxnSpPr>
            <a:cxnSpLocks/>
          </p:cNvCxnSpPr>
          <p:nvPr/>
        </p:nvCxnSpPr>
        <p:spPr>
          <a:xfrm flipV="1">
            <a:off x="4724079" y="2449763"/>
            <a:ext cx="4734246" cy="67222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A00013C-B212-4EB5-8960-6A3AE00C1117}"/>
              </a:ext>
            </a:extLst>
          </p:cNvPr>
          <p:cNvCxnSpPr>
            <a:cxnSpLocks/>
          </p:cNvCxnSpPr>
          <p:nvPr/>
        </p:nvCxnSpPr>
        <p:spPr>
          <a:xfrm flipV="1">
            <a:off x="8413112" y="3901723"/>
            <a:ext cx="100711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EEB98F65-FC80-444A-881D-F7B20B5D1CBD}"/>
              </a:ext>
            </a:extLst>
          </p:cNvPr>
          <p:cNvCxnSpPr>
            <a:cxnSpLocks/>
          </p:cNvCxnSpPr>
          <p:nvPr/>
        </p:nvCxnSpPr>
        <p:spPr>
          <a:xfrm flipH="1" flipV="1">
            <a:off x="8413112" y="4401040"/>
            <a:ext cx="1421401" cy="23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35F82317-D9BF-4521-8481-E7A8F96B1685}"/>
              </a:ext>
            </a:extLst>
          </p:cNvPr>
          <p:cNvSpPr/>
          <p:nvPr/>
        </p:nvSpPr>
        <p:spPr>
          <a:xfrm>
            <a:off x="9458325" y="2162662"/>
            <a:ext cx="2097843" cy="3781272"/>
          </a:xfrm>
          <a:prstGeom prst="rect">
            <a:avLst/>
          </a:prstGeom>
          <a:solidFill>
            <a:srgbClr val="077B0D"/>
          </a:solidFill>
          <a:ln w="66675" cap="rnd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9226E39E-3956-47A5-941A-2BD31D9A33D8}"/>
              </a:ext>
            </a:extLst>
          </p:cNvPr>
          <p:cNvGrpSpPr/>
          <p:nvPr/>
        </p:nvGrpSpPr>
        <p:grpSpPr>
          <a:xfrm>
            <a:off x="9753686" y="2181712"/>
            <a:ext cx="1770677" cy="3752696"/>
            <a:chOff x="7547429" y="2152141"/>
            <a:chExt cx="2540000" cy="5111750"/>
          </a:xfrm>
          <a:solidFill>
            <a:srgbClr val="00FF00"/>
          </a:solidFill>
        </p:grpSpPr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2AC00553-D551-4FF4-98F2-50A92523ED92}"/>
                </a:ext>
              </a:extLst>
            </p:cNvPr>
            <p:cNvSpPr/>
            <p:nvPr/>
          </p:nvSpPr>
          <p:spPr>
            <a:xfrm>
              <a:off x="7547429" y="215214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47969D03-1C79-4E4A-89AA-A6925A24AD43}"/>
                </a:ext>
              </a:extLst>
            </p:cNvPr>
            <p:cNvSpPr/>
            <p:nvPr/>
          </p:nvSpPr>
          <p:spPr>
            <a:xfrm>
              <a:off x="7547429" y="251726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C5396A57-1638-4759-B639-8FB82AE6889F}"/>
                </a:ext>
              </a:extLst>
            </p:cNvPr>
            <p:cNvSpPr/>
            <p:nvPr/>
          </p:nvSpPr>
          <p:spPr>
            <a:xfrm>
              <a:off x="7547429" y="288239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E323B953-D5D5-4D43-9625-DA99CDD7223D}"/>
                </a:ext>
              </a:extLst>
            </p:cNvPr>
            <p:cNvSpPr/>
            <p:nvPr/>
          </p:nvSpPr>
          <p:spPr>
            <a:xfrm>
              <a:off x="7547429" y="324751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FB7D68C8-4AF9-4164-8575-66C93BE68620}"/>
                </a:ext>
              </a:extLst>
            </p:cNvPr>
            <p:cNvSpPr/>
            <p:nvPr/>
          </p:nvSpPr>
          <p:spPr>
            <a:xfrm>
              <a:off x="7547429" y="361264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DDBF9B44-FE15-42D2-9651-DBED2B12AF1F}"/>
                </a:ext>
              </a:extLst>
            </p:cNvPr>
            <p:cNvSpPr/>
            <p:nvPr/>
          </p:nvSpPr>
          <p:spPr>
            <a:xfrm>
              <a:off x="7547429" y="397776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6F288373-D495-45B2-B5D3-13F0A110ED0F}"/>
                </a:ext>
              </a:extLst>
            </p:cNvPr>
            <p:cNvSpPr/>
            <p:nvPr/>
          </p:nvSpPr>
          <p:spPr>
            <a:xfrm>
              <a:off x="7547429" y="434289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EF336B2F-66A3-4800-99DD-609E050ECCBB}"/>
                </a:ext>
              </a:extLst>
            </p:cNvPr>
            <p:cNvSpPr/>
            <p:nvPr/>
          </p:nvSpPr>
          <p:spPr>
            <a:xfrm>
              <a:off x="7547429" y="470801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3A67C43F-1992-43AC-B80F-B107469B4434}"/>
                </a:ext>
              </a:extLst>
            </p:cNvPr>
            <p:cNvSpPr/>
            <p:nvPr/>
          </p:nvSpPr>
          <p:spPr>
            <a:xfrm>
              <a:off x="7547429" y="507314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1AD0B769-2A33-4B1E-A2D3-6B2D86B92F4C}"/>
                </a:ext>
              </a:extLst>
            </p:cNvPr>
            <p:cNvSpPr/>
            <p:nvPr/>
          </p:nvSpPr>
          <p:spPr>
            <a:xfrm>
              <a:off x="7547429" y="543826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: Cantos Arredondados 78">
              <a:extLst>
                <a:ext uri="{FF2B5EF4-FFF2-40B4-BE49-F238E27FC236}">
                  <a16:creationId xmlns:a16="http://schemas.microsoft.com/office/drawing/2014/main" id="{4BF8DF5E-78FA-4A2D-904F-9A26FB890E1A}"/>
                </a:ext>
              </a:extLst>
            </p:cNvPr>
            <p:cNvSpPr/>
            <p:nvPr/>
          </p:nvSpPr>
          <p:spPr>
            <a:xfrm>
              <a:off x="7547429" y="580339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0" name="Retângulo: Cantos Arredondados 79">
              <a:extLst>
                <a:ext uri="{FF2B5EF4-FFF2-40B4-BE49-F238E27FC236}">
                  <a16:creationId xmlns:a16="http://schemas.microsoft.com/office/drawing/2014/main" id="{8302AD6F-C9E7-48D8-91E4-9C6C37D116FD}"/>
                </a:ext>
              </a:extLst>
            </p:cNvPr>
            <p:cNvSpPr/>
            <p:nvPr/>
          </p:nvSpPr>
          <p:spPr>
            <a:xfrm>
              <a:off x="7547429" y="616851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9FA9B69D-94E6-4CCB-9068-167BF96F0B37}"/>
                </a:ext>
              </a:extLst>
            </p:cNvPr>
            <p:cNvSpPr/>
            <p:nvPr/>
          </p:nvSpPr>
          <p:spPr>
            <a:xfrm>
              <a:off x="7547429" y="653364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id="{327A038B-E7B6-4343-9A4E-BD098A2B0820}"/>
                </a:ext>
              </a:extLst>
            </p:cNvPr>
            <p:cNvSpPr/>
            <p:nvPr/>
          </p:nvSpPr>
          <p:spPr>
            <a:xfrm>
              <a:off x="7547429" y="689876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65826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E5063-8173-4826-831F-355EF0DE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cache</a:t>
            </a:r>
            <a:br>
              <a:rPr lang="pt-BR" dirty="0"/>
            </a:br>
            <a:r>
              <a:rPr lang="pt-BR" cap="none" dirty="0"/>
              <a:t>Mapeamento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5C688-62A6-47C2-9271-71593E061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456008" cy="482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800" b="1" dirty="0"/>
              <a:t>Mapeamento de memória principal para a memória cache</a:t>
            </a:r>
          </a:p>
          <a:p>
            <a:pPr marL="228595" lvl="1" indent="0">
              <a:buNone/>
            </a:pPr>
            <a:endParaRPr lang="pt-BR" sz="26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0CDBB2-F186-431B-B55B-F6DECA69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FD992B0-9F67-4A45-9D37-7355A278E365}"/>
              </a:ext>
            </a:extLst>
          </p:cNvPr>
          <p:cNvSpPr/>
          <p:nvPr/>
        </p:nvSpPr>
        <p:spPr>
          <a:xfrm>
            <a:off x="1910687" y="3424538"/>
            <a:ext cx="782528" cy="3114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1CEC9E5-8D3B-4FD1-9226-8ACC87C6C997}"/>
              </a:ext>
            </a:extLst>
          </p:cNvPr>
          <p:cNvSpPr/>
          <p:nvPr/>
        </p:nvSpPr>
        <p:spPr>
          <a:xfrm>
            <a:off x="2706834" y="3434671"/>
            <a:ext cx="3191697" cy="281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123CDAD-5A27-4526-8887-1D672989489F}"/>
              </a:ext>
            </a:extLst>
          </p:cNvPr>
          <p:cNvSpPr/>
          <p:nvPr/>
        </p:nvSpPr>
        <p:spPr>
          <a:xfrm>
            <a:off x="1917654" y="3747759"/>
            <a:ext cx="782528" cy="3114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1BE6EE5-AC6C-41E8-A5FA-4D3B097D3895}"/>
              </a:ext>
            </a:extLst>
          </p:cNvPr>
          <p:cNvSpPr/>
          <p:nvPr/>
        </p:nvSpPr>
        <p:spPr>
          <a:xfrm>
            <a:off x="2701769" y="3745859"/>
            <a:ext cx="3191698" cy="313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500607E-95C0-4EF9-92B3-F2A2381E00FF}"/>
              </a:ext>
            </a:extLst>
          </p:cNvPr>
          <p:cNvSpPr/>
          <p:nvPr/>
        </p:nvSpPr>
        <p:spPr>
          <a:xfrm>
            <a:off x="1917656" y="4918529"/>
            <a:ext cx="782527" cy="3114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778546D4-86FB-438B-928B-FC95F965934C}"/>
              </a:ext>
            </a:extLst>
          </p:cNvPr>
          <p:cNvSpPr/>
          <p:nvPr/>
        </p:nvSpPr>
        <p:spPr>
          <a:xfrm>
            <a:off x="2701771" y="4916629"/>
            <a:ext cx="3191696" cy="313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 . . .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D229E571-56D1-4421-9BB2-988B54CEE693}"/>
              </a:ext>
            </a:extLst>
          </p:cNvPr>
          <p:cNvGrpSpPr/>
          <p:nvPr/>
        </p:nvGrpSpPr>
        <p:grpSpPr>
          <a:xfrm>
            <a:off x="1909807" y="5239850"/>
            <a:ext cx="3987844" cy="313351"/>
            <a:chOff x="1910687" y="2972460"/>
            <a:chExt cx="2503814" cy="453788"/>
          </a:xfrm>
        </p:grpSpPr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3D56B2E6-C50F-499E-826F-8BAB1AD27507}"/>
                </a:ext>
              </a:extLst>
            </p:cNvPr>
            <p:cNvSpPr/>
            <p:nvPr/>
          </p:nvSpPr>
          <p:spPr>
            <a:xfrm>
              <a:off x="1910687" y="2975212"/>
              <a:ext cx="491319" cy="451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Arial Black" panose="020B0A04020102020204" pitchFamily="34" charset="0"/>
                </a:rPr>
                <a:t>C*4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B13E5785-0293-481A-BF92-973128704158}"/>
                </a:ext>
              </a:extLst>
            </p:cNvPr>
            <p:cNvSpPr/>
            <p:nvPr/>
          </p:nvSpPr>
          <p:spPr>
            <a:xfrm>
              <a:off x="2410557" y="2972460"/>
              <a:ext cx="2003944" cy="4537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1D39C3B-0B6C-4281-940D-170C9CB47CDA}"/>
              </a:ext>
            </a:extLst>
          </p:cNvPr>
          <p:cNvSpPr txBox="1"/>
          <p:nvPr/>
        </p:nvSpPr>
        <p:spPr>
          <a:xfrm>
            <a:off x="1602692" y="3410618"/>
            <a:ext cx="34336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2400" dirty="0"/>
              <a:t>0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831E9D3-4AC2-41EC-A218-B08658A169B7}"/>
              </a:ext>
            </a:extLst>
          </p:cNvPr>
          <p:cNvSpPr txBox="1"/>
          <p:nvPr/>
        </p:nvSpPr>
        <p:spPr>
          <a:xfrm>
            <a:off x="1609008" y="3732829"/>
            <a:ext cx="290536" cy="35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2400" dirty="0"/>
              <a:t>1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DB8FDB3-9C23-4E4E-A392-1B893B2064CD}"/>
              </a:ext>
            </a:extLst>
          </p:cNvPr>
          <p:cNvSpPr txBox="1"/>
          <p:nvPr/>
        </p:nvSpPr>
        <p:spPr>
          <a:xfrm>
            <a:off x="1114425" y="5323232"/>
            <a:ext cx="79782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2400" dirty="0"/>
              <a:t>C - 1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5D34DE6-3169-4D99-AB12-4C090DE20A5F}"/>
              </a:ext>
            </a:extLst>
          </p:cNvPr>
          <p:cNvSpPr txBox="1"/>
          <p:nvPr/>
        </p:nvSpPr>
        <p:spPr>
          <a:xfrm>
            <a:off x="748533" y="2829302"/>
            <a:ext cx="1197524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b="1" dirty="0"/>
              <a:t>Número</a:t>
            </a:r>
          </a:p>
          <a:p>
            <a:pPr>
              <a:lnSpc>
                <a:spcPts val="2000"/>
              </a:lnSpc>
            </a:pPr>
            <a:r>
              <a:rPr lang="pt-BR" b="1" dirty="0"/>
              <a:t> da linha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18F86D-1B96-43A7-AE2D-09C2D6E76379}"/>
              </a:ext>
            </a:extLst>
          </p:cNvPr>
          <p:cNvSpPr txBox="1"/>
          <p:nvPr/>
        </p:nvSpPr>
        <p:spPr>
          <a:xfrm>
            <a:off x="1975805" y="3047683"/>
            <a:ext cx="625075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b="1" dirty="0"/>
              <a:t>Tag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E342691-A305-4F1B-94A2-A7D0629F5D5C}"/>
              </a:ext>
            </a:extLst>
          </p:cNvPr>
          <p:cNvSpPr txBox="1"/>
          <p:nvPr/>
        </p:nvSpPr>
        <p:spPr>
          <a:xfrm>
            <a:off x="3916400" y="3076258"/>
            <a:ext cx="782528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b="1" dirty="0"/>
              <a:t>Bloco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31F8B38-6596-4799-831F-651BB1E984A3}"/>
              </a:ext>
            </a:extLst>
          </p:cNvPr>
          <p:cNvSpPr txBox="1"/>
          <p:nvPr/>
        </p:nvSpPr>
        <p:spPr>
          <a:xfrm>
            <a:off x="3284738" y="5651102"/>
            <a:ext cx="2003944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dirty="0"/>
              <a:t>Tamanho do bloco</a:t>
            </a:r>
          </a:p>
          <a:p>
            <a:pPr algn="ctr">
              <a:lnSpc>
                <a:spcPts val="2000"/>
              </a:lnSpc>
            </a:pPr>
            <a:r>
              <a:rPr lang="pt-BR" dirty="0"/>
              <a:t>(K palavras)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DF4FB95C-CDC4-4CD9-944E-67B533AF02F8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2713801" y="5953749"/>
            <a:ext cx="5709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868F8F14-3A88-4D6C-A390-3D1B5BDA34FB}"/>
              </a:ext>
            </a:extLst>
          </p:cNvPr>
          <p:cNvCxnSpPr>
            <a:cxnSpLocks/>
          </p:cNvCxnSpPr>
          <p:nvPr/>
        </p:nvCxnSpPr>
        <p:spPr>
          <a:xfrm>
            <a:off x="5288682" y="6004549"/>
            <a:ext cx="5709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8C141B1F-33ED-4F4B-96B5-7144EDA4BF8E}"/>
              </a:ext>
            </a:extLst>
          </p:cNvPr>
          <p:cNvSpPr/>
          <p:nvPr/>
        </p:nvSpPr>
        <p:spPr>
          <a:xfrm>
            <a:off x="8373296" y="2534245"/>
            <a:ext cx="1197524" cy="3488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6D3A6C8D-D508-45B9-9423-2261840A1C4E}"/>
              </a:ext>
            </a:extLst>
          </p:cNvPr>
          <p:cNvSpPr/>
          <p:nvPr/>
        </p:nvSpPr>
        <p:spPr>
          <a:xfrm>
            <a:off x="8373296" y="2887486"/>
            <a:ext cx="1197524" cy="3488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3FE6E355-C4C5-48D2-8C6C-4FA5B42C9CBB}"/>
              </a:ext>
            </a:extLst>
          </p:cNvPr>
          <p:cNvSpPr/>
          <p:nvPr/>
        </p:nvSpPr>
        <p:spPr>
          <a:xfrm>
            <a:off x="8373296" y="3237923"/>
            <a:ext cx="1197524" cy="3488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0470D752-E9EB-4E2F-8535-D21433DB5F6B}"/>
              </a:ext>
            </a:extLst>
          </p:cNvPr>
          <p:cNvSpPr/>
          <p:nvPr/>
        </p:nvSpPr>
        <p:spPr>
          <a:xfrm>
            <a:off x="8368935" y="3589006"/>
            <a:ext cx="1197524" cy="348813"/>
          </a:xfrm>
          <a:prstGeom prst="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0372C616-DAEA-4591-A6CF-C58C75C52B73}"/>
              </a:ext>
            </a:extLst>
          </p:cNvPr>
          <p:cNvSpPr/>
          <p:nvPr/>
        </p:nvSpPr>
        <p:spPr>
          <a:xfrm>
            <a:off x="8368935" y="3930215"/>
            <a:ext cx="1197524" cy="34881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. . . 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8088B68D-F88F-4B21-B70E-69EC7147CBED}"/>
              </a:ext>
            </a:extLst>
          </p:cNvPr>
          <p:cNvSpPr/>
          <p:nvPr/>
        </p:nvSpPr>
        <p:spPr>
          <a:xfrm>
            <a:off x="8368935" y="4283975"/>
            <a:ext cx="1197524" cy="34881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197BD70F-70AC-4102-976C-785A134199F3}"/>
              </a:ext>
            </a:extLst>
          </p:cNvPr>
          <p:cNvSpPr/>
          <p:nvPr/>
        </p:nvSpPr>
        <p:spPr>
          <a:xfrm>
            <a:off x="8368939" y="4630709"/>
            <a:ext cx="1197524" cy="34881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F5BA5F36-6ADD-4983-A429-B89BFEC6984F}"/>
              </a:ext>
            </a:extLst>
          </p:cNvPr>
          <p:cNvSpPr/>
          <p:nvPr/>
        </p:nvSpPr>
        <p:spPr>
          <a:xfrm>
            <a:off x="8368939" y="4983950"/>
            <a:ext cx="1197524" cy="34881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24ADCD6A-1E85-47E3-83C2-DF9D8557E246}"/>
              </a:ext>
            </a:extLst>
          </p:cNvPr>
          <p:cNvSpPr txBox="1"/>
          <p:nvPr/>
        </p:nvSpPr>
        <p:spPr>
          <a:xfrm>
            <a:off x="8007865" y="2588686"/>
            <a:ext cx="343364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2400" dirty="0"/>
              <a:t>0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88E9353C-6FE3-4633-930D-25EB7484C42E}"/>
              </a:ext>
            </a:extLst>
          </p:cNvPr>
          <p:cNvSpPr txBox="1"/>
          <p:nvPr/>
        </p:nvSpPr>
        <p:spPr>
          <a:xfrm>
            <a:off x="8014181" y="2910897"/>
            <a:ext cx="290536" cy="35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2400" dirty="0"/>
              <a:t>1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21850301-9A1B-4BAC-B528-E33602317EFC}"/>
              </a:ext>
            </a:extLst>
          </p:cNvPr>
          <p:cNvSpPr txBox="1"/>
          <p:nvPr/>
        </p:nvSpPr>
        <p:spPr>
          <a:xfrm>
            <a:off x="8003178" y="3298435"/>
            <a:ext cx="413367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2400" dirty="0"/>
              <a:t>2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76A1B43-2057-4A59-9735-3F3A3FB5E7CE}"/>
              </a:ext>
            </a:extLst>
          </p:cNvPr>
          <p:cNvSpPr txBox="1"/>
          <p:nvPr/>
        </p:nvSpPr>
        <p:spPr>
          <a:xfrm>
            <a:off x="8035952" y="3620646"/>
            <a:ext cx="237191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2400" dirty="0"/>
              <a:t>3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8D5179ED-DE62-4EAC-902A-FC39224162DA}"/>
              </a:ext>
            </a:extLst>
          </p:cNvPr>
          <p:cNvSpPr txBox="1"/>
          <p:nvPr/>
        </p:nvSpPr>
        <p:spPr>
          <a:xfrm>
            <a:off x="9604797" y="3438343"/>
            <a:ext cx="343364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11500" dirty="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153038EC-3029-4C3F-9B00-7A2158ADAB6F}"/>
              </a:ext>
            </a:extLst>
          </p:cNvPr>
          <p:cNvSpPr txBox="1"/>
          <p:nvPr/>
        </p:nvSpPr>
        <p:spPr>
          <a:xfrm>
            <a:off x="10093575" y="3106852"/>
            <a:ext cx="1197524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600" dirty="0"/>
              <a:t>Bloco</a:t>
            </a:r>
          </a:p>
          <a:p>
            <a:pPr algn="ctr">
              <a:lnSpc>
                <a:spcPts val="2000"/>
              </a:lnSpc>
            </a:pPr>
            <a:r>
              <a:rPr lang="pt-BR" sz="1600" dirty="0"/>
              <a:t>(K palavras)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0D66729-2D71-46AB-8C26-1345E3F35B4C}"/>
              </a:ext>
            </a:extLst>
          </p:cNvPr>
          <p:cNvSpPr txBox="1"/>
          <p:nvPr/>
        </p:nvSpPr>
        <p:spPr>
          <a:xfrm>
            <a:off x="7838416" y="5895677"/>
            <a:ext cx="2282625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dirty="0"/>
              <a:t>Tamanho do palavra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766B2C1F-9FC3-4840-A695-6C50BF1FFCEA}"/>
              </a:ext>
            </a:extLst>
          </p:cNvPr>
          <p:cNvSpPr txBox="1"/>
          <p:nvPr/>
        </p:nvSpPr>
        <p:spPr>
          <a:xfrm>
            <a:off x="8404513" y="5312618"/>
            <a:ext cx="441146" cy="67403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11500" dirty="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79371523-2B99-47D2-8D93-C3C6C9F6C8D2}"/>
              </a:ext>
            </a:extLst>
          </p:cNvPr>
          <p:cNvSpPr/>
          <p:nvPr/>
        </p:nvSpPr>
        <p:spPr>
          <a:xfrm>
            <a:off x="1913638" y="4032509"/>
            <a:ext cx="782528" cy="3114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93D65F5C-7533-47FF-9AA0-F1A6AD4B82E2}"/>
              </a:ext>
            </a:extLst>
          </p:cNvPr>
          <p:cNvSpPr/>
          <p:nvPr/>
        </p:nvSpPr>
        <p:spPr>
          <a:xfrm>
            <a:off x="2709785" y="4030609"/>
            <a:ext cx="3191698" cy="313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D424B4CA-6CDF-4B1D-913A-625BB4AE5B40}"/>
              </a:ext>
            </a:extLst>
          </p:cNvPr>
          <p:cNvSpPr/>
          <p:nvPr/>
        </p:nvSpPr>
        <p:spPr>
          <a:xfrm>
            <a:off x="1909622" y="4317259"/>
            <a:ext cx="782528" cy="3114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12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008E6EA2-F09D-4060-BB02-13E1ED5AD2FD}"/>
              </a:ext>
            </a:extLst>
          </p:cNvPr>
          <p:cNvSpPr/>
          <p:nvPr/>
        </p:nvSpPr>
        <p:spPr>
          <a:xfrm>
            <a:off x="2705769" y="4315359"/>
            <a:ext cx="3191698" cy="313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F94D3700-A499-4889-B76C-E37ABA9FEA5B}"/>
              </a:ext>
            </a:extLst>
          </p:cNvPr>
          <p:cNvSpPr/>
          <p:nvPr/>
        </p:nvSpPr>
        <p:spPr>
          <a:xfrm>
            <a:off x="1917638" y="4602009"/>
            <a:ext cx="782528" cy="3114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16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99D3F66C-77BD-4864-A3F8-0D3E0B0AB7AB}"/>
              </a:ext>
            </a:extLst>
          </p:cNvPr>
          <p:cNvSpPr/>
          <p:nvPr/>
        </p:nvSpPr>
        <p:spPr>
          <a:xfrm>
            <a:off x="2701753" y="4600109"/>
            <a:ext cx="3191698" cy="313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685E3D2F-F83C-45C7-B723-43EB3DAC5CDB}"/>
              </a:ext>
            </a:extLst>
          </p:cNvPr>
          <p:cNvSpPr txBox="1"/>
          <p:nvPr/>
        </p:nvSpPr>
        <p:spPr>
          <a:xfrm>
            <a:off x="1604998" y="4005546"/>
            <a:ext cx="290536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2400" dirty="0"/>
              <a:t>2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EB8CA441-F4C1-464C-BE62-07D9D870A552}"/>
              </a:ext>
            </a:extLst>
          </p:cNvPr>
          <p:cNvSpPr txBox="1"/>
          <p:nvPr/>
        </p:nvSpPr>
        <p:spPr>
          <a:xfrm>
            <a:off x="1600988" y="4278263"/>
            <a:ext cx="290536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2400" dirty="0"/>
              <a:t>3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AFD33DEB-E7CF-462E-A50A-EF69323707D8}"/>
              </a:ext>
            </a:extLst>
          </p:cNvPr>
          <p:cNvSpPr txBox="1"/>
          <p:nvPr/>
        </p:nvSpPr>
        <p:spPr>
          <a:xfrm>
            <a:off x="1596978" y="4550980"/>
            <a:ext cx="290536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pt-BR" sz="2400" dirty="0"/>
              <a:t>4</a:t>
            </a: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946AD953-2D98-4808-BE3E-7BAAF56C1269}"/>
              </a:ext>
            </a:extLst>
          </p:cNvPr>
          <p:cNvSpPr/>
          <p:nvPr/>
        </p:nvSpPr>
        <p:spPr>
          <a:xfrm>
            <a:off x="3504182" y="3433040"/>
            <a:ext cx="782528" cy="2858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1E622D5C-2B1E-4FDF-9AA4-48ED96336769}"/>
              </a:ext>
            </a:extLst>
          </p:cNvPr>
          <p:cNvSpPr/>
          <p:nvPr/>
        </p:nvSpPr>
        <p:spPr>
          <a:xfrm>
            <a:off x="4293317" y="3433040"/>
            <a:ext cx="782528" cy="2858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0A61897C-7C04-44AF-ADF6-C6D19B76E036}"/>
              </a:ext>
            </a:extLst>
          </p:cNvPr>
          <p:cNvSpPr/>
          <p:nvPr/>
        </p:nvSpPr>
        <p:spPr>
          <a:xfrm>
            <a:off x="2713801" y="3431092"/>
            <a:ext cx="782528" cy="28149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05FF02E1-2BB8-4101-9074-3B26FFD4216C}"/>
              </a:ext>
            </a:extLst>
          </p:cNvPr>
          <p:cNvSpPr/>
          <p:nvPr/>
        </p:nvSpPr>
        <p:spPr>
          <a:xfrm>
            <a:off x="5089464" y="3434842"/>
            <a:ext cx="782528" cy="286476"/>
          </a:xfrm>
          <a:prstGeom prst="rect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462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B1CD4EC-E59B-4692-8FF8-9F43C98A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cache</a:t>
            </a:r>
            <a:br>
              <a:rPr lang="pt-BR" dirty="0"/>
            </a:br>
            <a:r>
              <a:rPr lang="pt-BR" cap="none" dirty="0"/>
              <a:t>Mapeamento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4DF024E-5817-4E6F-8130-0F1E6EBEB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 memória cache tem um número de linhas menor que a memória principal.</a:t>
            </a:r>
          </a:p>
          <a:p>
            <a:endParaRPr lang="pt-BR" sz="2800" dirty="0"/>
          </a:p>
          <a:p>
            <a:r>
              <a:rPr lang="pt-BR" sz="2800" dirty="0"/>
              <a:t>Métodos para:</a:t>
            </a:r>
          </a:p>
          <a:p>
            <a:pPr lvl="1"/>
            <a:r>
              <a:rPr lang="pt-BR" sz="2600" dirty="0"/>
              <a:t>Mapear blocos de memória principal para memória cache</a:t>
            </a:r>
          </a:p>
          <a:p>
            <a:pPr lvl="1"/>
            <a:r>
              <a:rPr lang="pt-BR" sz="2600" dirty="0"/>
              <a:t>Identificar quais blocos estão mapeados</a:t>
            </a:r>
          </a:p>
          <a:p>
            <a:endParaRPr lang="pt-BR" sz="28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9E1726-C497-41BB-BE6A-9DB79395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8D88C3-B38C-4B24-AA5F-D918D10A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895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9690E-39CB-4EEA-882D-12211294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Mapeamento da memória principal para cache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4DBA19-B610-40CA-BBCE-C3D0A0DFB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Mapeamento direto</a:t>
            </a:r>
          </a:p>
          <a:p>
            <a:pPr lvl="1"/>
            <a:r>
              <a:rPr lang="pt-BR" sz="2800" dirty="0"/>
              <a:t>Sequencial</a:t>
            </a:r>
          </a:p>
          <a:p>
            <a:endParaRPr lang="pt-BR" sz="2800" dirty="0"/>
          </a:p>
          <a:p>
            <a:r>
              <a:rPr lang="pt-BR" sz="3200" b="1" dirty="0"/>
              <a:t>Mapeamento associativo</a:t>
            </a:r>
          </a:p>
          <a:p>
            <a:pPr lvl="1"/>
            <a:r>
              <a:rPr lang="pt-BR" sz="2800" dirty="0"/>
              <a:t>Aleatório</a:t>
            </a:r>
          </a:p>
          <a:p>
            <a:pPr lvl="1"/>
            <a:endParaRPr lang="pt-BR" sz="2800" dirty="0"/>
          </a:p>
          <a:p>
            <a:r>
              <a:rPr lang="pt-BR" sz="3000" b="1" dirty="0"/>
              <a:t>Mapeamento associativo por conjunto</a:t>
            </a:r>
          </a:p>
          <a:p>
            <a:pPr lvl="1"/>
            <a:r>
              <a:rPr lang="pt-BR" sz="2800" dirty="0"/>
              <a:t>Direto e associativo</a:t>
            </a:r>
          </a:p>
          <a:p>
            <a:pPr lvl="1"/>
            <a:endParaRPr lang="pt-BR" sz="2800" b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1D9D0E-B45F-4E22-A2D7-32BDDB09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4F1337-32D1-4223-92DD-B9E70734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3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36A7D-2E73-43D1-A5EF-0E74FDD5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2800" dirty="0"/>
              <a:t>conceitos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07D7-BDC1-41D6-A90C-7299283AC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400" b="1" dirty="0"/>
              <a:t>1. Memória</a:t>
            </a:r>
          </a:p>
          <a:p>
            <a:pPr marL="0" indent="0">
              <a:buNone/>
            </a:pPr>
            <a:r>
              <a:rPr lang="pt-BR" sz="2400" dirty="0"/>
              <a:t>Dispositivo de armazenamento de dados.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/>
              <a:t>2. Memória</a:t>
            </a:r>
          </a:p>
          <a:p>
            <a:pPr marL="0" indent="0">
              <a:buNone/>
            </a:pPr>
            <a:r>
              <a:rPr lang="pt-BR" sz="2400" dirty="0"/>
              <a:t>Circuito com a capacidade de, após receber uma entrada momentânea, manter seu estado.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8CFFE1-67E5-48B7-A822-5D1B5581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43918E-612C-47DB-BC51-703A66B3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812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9690E-39CB-4EEA-882D-12211294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Mapeamento da memória principal para cache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1D9D0E-B45F-4E22-A2D7-32BDDB09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4F1337-32D1-4223-92DD-B9E70734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4DBA19-B610-40CA-BBCE-C3D0A0DFB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870" y="1430173"/>
            <a:ext cx="10691832" cy="1061298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pt-BR" sz="3200" b="1" dirty="0"/>
              <a:t>Mapeamento direto</a:t>
            </a:r>
            <a:endParaRPr lang="pt-B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ClrTx/>
            </a:pP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Linha da cache </a:t>
            </a:r>
            <a:r>
              <a:rPr lang="pt-BR" sz="2800" b="1" dirty="0"/>
              <a:t>= </a:t>
            </a:r>
            <a:r>
              <a:rPr lang="pt-BR" sz="2800" b="1" dirty="0">
                <a:solidFill>
                  <a:srgbClr val="00CC00"/>
                </a:solidFill>
              </a:rPr>
              <a:t>Bloco da memória</a:t>
            </a:r>
            <a:r>
              <a:rPr lang="pt-BR" sz="2800" b="1" dirty="0"/>
              <a:t> mod </a:t>
            </a:r>
            <a:r>
              <a:rPr lang="pt-BR" sz="2800" b="1" dirty="0">
                <a:solidFill>
                  <a:srgbClr val="FF0000"/>
                </a:solidFill>
              </a:rPr>
              <a:t>Total de linhas da cache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74B4F7-DD6E-41F6-8C84-6120B9630BBB}"/>
              </a:ext>
            </a:extLst>
          </p:cNvPr>
          <p:cNvSpPr txBox="1"/>
          <p:nvPr/>
        </p:nvSpPr>
        <p:spPr>
          <a:xfrm>
            <a:off x="694965" y="2491471"/>
            <a:ext cx="97616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Memória cache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64 KB divididos em 16 K = 2</a:t>
            </a:r>
            <a:r>
              <a:rPr lang="pt-BR" sz="2400" baseline="30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pt-BR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linhas de 4 bytes.</a:t>
            </a:r>
          </a:p>
          <a:p>
            <a:endParaRPr lang="pt-BR" sz="2400" b="1" baseline="30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Memória principal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 MB divididos em 16 M = 2</a:t>
            </a:r>
            <a:r>
              <a:rPr lang="pt-BR" sz="2400" baseline="30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24</a:t>
            </a:r>
            <a:r>
              <a:rPr lang="pt-BR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endereços de 1 bytes.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Para o mapeamento, a memória principal está dividida em 4 M blocos de 4 bytes cada. </a:t>
            </a:r>
          </a:p>
          <a:p>
            <a:endParaRPr lang="pt-BR" sz="2400" b="1" baseline="30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pt-BR" sz="2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8298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9690E-39CB-4EEA-882D-12211294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Mapeamento da memória principal para cache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1D9D0E-B45F-4E22-A2D7-32BDDB09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4F1337-32D1-4223-92DD-B9E70734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4DBA19-B610-40CA-BBCE-C3D0A0DFB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870" y="1430173"/>
            <a:ext cx="10691832" cy="1061298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pt-BR" sz="3200" b="1" dirty="0"/>
              <a:t>Mapeamento direto</a:t>
            </a:r>
            <a:endParaRPr lang="pt-B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ClrTx/>
            </a:pP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Linha da cache </a:t>
            </a:r>
            <a:r>
              <a:rPr lang="pt-BR" sz="2800" b="1" dirty="0"/>
              <a:t>= </a:t>
            </a:r>
            <a:r>
              <a:rPr lang="pt-BR" sz="2800" b="1" dirty="0">
                <a:solidFill>
                  <a:srgbClr val="00CC00"/>
                </a:solidFill>
              </a:rPr>
              <a:t>Bloco da memória</a:t>
            </a:r>
            <a:r>
              <a:rPr lang="pt-BR" sz="2800" b="1" dirty="0"/>
              <a:t> mod </a:t>
            </a:r>
            <a:r>
              <a:rPr lang="pt-BR" sz="2800" b="1" dirty="0">
                <a:solidFill>
                  <a:srgbClr val="FF0000"/>
                </a:solidFill>
              </a:rPr>
              <a:t>Total de linhas da cache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74B4F7-DD6E-41F6-8C84-6120B9630BBB}"/>
              </a:ext>
            </a:extLst>
          </p:cNvPr>
          <p:cNvSpPr txBox="1"/>
          <p:nvPr/>
        </p:nvSpPr>
        <p:spPr>
          <a:xfrm>
            <a:off x="694965" y="2491471"/>
            <a:ext cx="97616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Bloco 1 = Linha 1</a:t>
            </a:r>
            <a:r>
              <a:rPr lang="pt-BR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endParaRPr lang="pt-BR" sz="24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Bloco 2 = Linha 2</a:t>
            </a:r>
          </a:p>
          <a:p>
            <a:endParaRPr lang="pt-BR" sz="24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b="1" dirty="0">
                <a:solidFill>
                  <a:schemeClr val="bg1"/>
                </a:solidFill>
                <a:latin typeface="Arial Black" panose="020B0A04020102020204" pitchFamily="34" charset="0"/>
                <a:ea typeface="Cambria Math" panose="02040503050406030204" pitchFamily="18" charset="0"/>
              </a:rPr>
              <a:t>.		.		.</a:t>
            </a:r>
          </a:p>
          <a:p>
            <a:endParaRPr lang="pt-BR" sz="24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Bloco 2</a:t>
            </a:r>
            <a:r>
              <a:rPr lang="pt-BR" sz="2400" b="1" baseline="30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pt-BR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Linha 2</a:t>
            </a:r>
            <a:r>
              <a:rPr lang="pt-BR" sz="2400" b="1" baseline="30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</a:p>
          <a:p>
            <a:endParaRPr lang="pt-BR" sz="24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Bloco 2</a:t>
            </a:r>
            <a:r>
              <a:rPr lang="pt-BR" sz="2400" b="1" baseline="30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pt-BR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+ 1= Linha 1</a:t>
            </a:r>
            <a:endParaRPr lang="pt-BR" sz="2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9248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25BAF-9000-490D-B5B3-85A70D88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direto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4018DF-D8A5-4F22-98FD-94784A2B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B74D38-B8F7-46B3-9A05-A78A490C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95849B9-4911-44D1-B70A-13DA9BB8A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51" y="1489075"/>
            <a:ext cx="9362523" cy="4729163"/>
          </a:xfrm>
        </p:spPr>
      </p:pic>
    </p:spTree>
    <p:extLst>
      <p:ext uri="{BB962C8B-B14F-4D97-AF65-F5344CB8AC3E}">
        <p14:creationId xmlns:p14="http://schemas.microsoft.com/office/powerpoint/2010/main" val="38246717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7C4FC-45DE-4210-AE78-E0B5EED2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Memória cache</a:t>
            </a:r>
            <a:br>
              <a:rPr lang="pt-BR" dirty="0"/>
            </a:br>
            <a:r>
              <a:rPr lang="pt-BR" cap="none" dirty="0"/>
              <a:t>Mapeamento Direto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9C8240-9705-4CB6-9F73-43A5E265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C90BBA-5D66-4AA6-95A5-5A8D9950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CC0AF8C-D183-4CEE-A036-1D54BE410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b="1" dirty="0"/>
              <a:t>Vantagens</a:t>
            </a:r>
            <a:endParaRPr lang="pt-BR" sz="2800" b="1" dirty="0"/>
          </a:p>
          <a:p>
            <a:pPr lvl="1"/>
            <a:r>
              <a:rPr lang="pt-BR" sz="2800" dirty="0"/>
              <a:t>Fácil implementação</a:t>
            </a:r>
          </a:p>
          <a:p>
            <a:pPr lvl="1"/>
            <a:r>
              <a:rPr lang="pt-BR" sz="2800" dirty="0"/>
              <a:t>Demanda poucos recursos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sz="3200" b="1" dirty="0"/>
              <a:t>Desvantagens</a:t>
            </a:r>
            <a:endParaRPr lang="pt-BR" b="1" dirty="0"/>
          </a:p>
          <a:p>
            <a:pPr lvl="1"/>
            <a:r>
              <a:rPr lang="pt-BR" sz="2800" dirty="0"/>
              <a:t>Como existe um local fixo para cada bloco, se dois blocos que devem ser alocados na mesma linha da cache precisarem ser acessados frequentemente, será necessário substituir a linha frequentemente.</a:t>
            </a:r>
            <a:endParaRPr lang="pt-BR" dirty="0"/>
          </a:p>
          <a:p>
            <a:pPr lvl="1"/>
            <a:endParaRPr lang="pt-BR" b="1" dirty="0"/>
          </a:p>
          <a:p>
            <a:pPr lvl="1"/>
            <a:r>
              <a:rPr lang="pt-BR" sz="2400" b="1" dirty="0"/>
              <a:t>Victim Cache</a:t>
            </a:r>
          </a:p>
        </p:txBody>
      </p:sp>
    </p:spTree>
    <p:extLst>
      <p:ext uri="{BB962C8B-B14F-4D97-AF65-F5344CB8AC3E}">
        <p14:creationId xmlns:p14="http://schemas.microsoft.com/office/powerpoint/2010/main" val="2311809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6678C4A-ADD5-45D7-A94E-B689C67A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cache</a:t>
            </a:r>
            <a:br>
              <a:rPr lang="pt-BR" dirty="0"/>
            </a:br>
            <a:r>
              <a:rPr lang="pt-BR" cap="none" dirty="0"/>
              <a:t>Mapeamento Associativo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4CF7F0F-FF7B-4F26-BA02-E52682E9A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dirty="0"/>
          </a:p>
          <a:p>
            <a:r>
              <a:rPr lang="pt-BR" sz="2800" dirty="0"/>
              <a:t>O mapeamento associativo permite que qualquer bloco da memória principal possa ser carregado em qualquer linha da memória cache.</a:t>
            </a:r>
          </a:p>
          <a:p>
            <a:endParaRPr lang="pt-BR" sz="2800" dirty="0"/>
          </a:p>
          <a:p>
            <a:r>
              <a:rPr lang="pt-BR" sz="2800" dirty="0"/>
              <a:t>A memória cache utiliza um campo </a:t>
            </a:r>
            <a:r>
              <a:rPr lang="pt-BR" sz="2800" u="sng" dirty="0"/>
              <a:t>Tag</a:t>
            </a:r>
            <a:r>
              <a:rPr lang="pt-BR" sz="2800" dirty="0"/>
              <a:t> para identificar qual bloco da memória principal está carregado na memória cache.</a:t>
            </a:r>
          </a:p>
          <a:p>
            <a:endParaRPr lang="pt-BR" sz="2800" u="sng" dirty="0"/>
          </a:p>
          <a:p>
            <a:endParaRPr lang="pt-BR" sz="2800" u="sng" dirty="0"/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CA0176-FA13-4CE9-9818-F924FD9A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A384CE-861A-49E5-9579-A8553D0D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979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25BAF-9000-490D-B5B3-85A70D88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associativo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4018DF-D8A5-4F22-98FD-94784A2B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B74D38-B8F7-46B3-9A05-A78A490C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4A3635B-8C3B-47C0-B486-F617E8B40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53" y="1517032"/>
            <a:ext cx="10193729" cy="4573288"/>
          </a:xfrm>
        </p:spPr>
      </p:pic>
    </p:spTree>
    <p:extLst>
      <p:ext uri="{BB962C8B-B14F-4D97-AF65-F5344CB8AC3E}">
        <p14:creationId xmlns:p14="http://schemas.microsoft.com/office/powerpoint/2010/main" val="33122057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56C11-ABE4-408A-99D7-CF7734A1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Memória cache</a:t>
            </a:r>
            <a:br>
              <a:rPr lang="pt-BR" dirty="0"/>
            </a:br>
            <a:r>
              <a:rPr lang="pt-BR" cap="none" dirty="0"/>
              <a:t>Mapeamento Associativo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3EFE85E-73CD-492D-BFCE-D8ECE1AB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F4CEBC-A9DB-4C7A-A98A-A7B048F4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3763668-7270-4AB5-97E3-28F3A0FD5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b="1" dirty="0"/>
          </a:p>
          <a:p>
            <a:r>
              <a:rPr lang="pt-BR" sz="2400" b="1" dirty="0"/>
              <a:t>Vantagens</a:t>
            </a:r>
          </a:p>
          <a:p>
            <a:pPr lvl="1"/>
            <a:r>
              <a:rPr lang="pt-BR" sz="2400" dirty="0"/>
              <a:t>Qualquer bloco da memória principal pode ser carregado para qualquer linha da memória cache.</a:t>
            </a:r>
          </a:p>
          <a:p>
            <a:pPr lvl="1"/>
            <a:endParaRPr lang="pt-BR" sz="2400" dirty="0"/>
          </a:p>
          <a:p>
            <a:r>
              <a:rPr lang="pt-BR" sz="2400" b="1" dirty="0"/>
              <a:t>Desvantagens</a:t>
            </a:r>
          </a:p>
          <a:p>
            <a:pPr lvl="1"/>
            <a:r>
              <a:rPr lang="pt-BR" sz="2400" dirty="0"/>
              <a:t>Para inserir um novo bloco da memória principal na memória cache é necessário verificar se o bloco já não foi carregado antes, comparando a tag buscada com cada uma das tags já carregada na memória.</a:t>
            </a:r>
          </a:p>
          <a:p>
            <a:pPr lvl="1"/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4966089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34F6255-2E8B-4512-9DBC-64C16509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94" y="284176"/>
            <a:ext cx="10054670" cy="1508760"/>
          </a:xfrm>
        </p:spPr>
        <p:txBody>
          <a:bodyPr>
            <a:normAutofit fontScale="90000"/>
          </a:bodyPr>
          <a:lstStyle/>
          <a:p>
            <a:r>
              <a:rPr lang="pt-BR" dirty="0"/>
              <a:t>Memória cache</a:t>
            </a:r>
            <a:br>
              <a:rPr lang="pt-BR" dirty="0"/>
            </a:br>
            <a:r>
              <a:rPr lang="pt-BR" cap="none" dirty="0"/>
              <a:t>Mapeamento Associativo Por Conjunto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2BC5A70-191B-4C80-B5FC-4E8B9C7C7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9945445" cy="4206240"/>
          </a:xfrm>
        </p:spPr>
        <p:txBody>
          <a:bodyPr>
            <a:normAutofit/>
          </a:bodyPr>
          <a:lstStyle/>
          <a:p>
            <a:r>
              <a:rPr lang="pt-BR" sz="2800" dirty="0"/>
              <a:t>A técnica de mapeamento associativo por conjunto une as técnicas de mapeamento direto e mapeamento associativo.</a:t>
            </a:r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A memória cache é dividida em N Blocos. A memória principal é dividida em N blocos. A ideia é que o bloco i da memória principal, possa ser carregado para qualquer linha no bloco i da memória cache.</a:t>
            </a:r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461D77-782A-402E-87C1-7AE62E32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4A578D-C22A-44A7-A6FC-EC265716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017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4CC65-3F35-4367-AD8D-2BB3700A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Memória cache</a:t>
            </a:r>
            <a:br>
              <a:rPr lang="pt-BR" dirty="0"/>
            </a:br>
            <a:r>
              <a:rPr lang="pt-BR" cap="none" dirty="0"/>
              <a:t>Mapeamento Associativo Por Conjunto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A6838C-0BFA-403B-A90E-F6826C72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4B12C9-AE38-4499-836A-5C0E30A9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95AC830-E4F6-4D44-99B2-CA721560B5F6}"/>
              </a:ext>
            </a:extLst>
          </p:cNvPr>
          <p:cNvSpPr/>
          <p:nvPr/>
        </p:nvSpPr>
        <p:spPr>
          <a:xfrm>
            <a:off x="8888250" y="2433399"/>
            <a:ext cx="1770677" cy="258436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CABAB61-509C-45BB-803B-82572F221507}"/>
              </a:ext>
            </a:extLst>
          </p:cNvPr>
          <p:cNvSpPr/>
          <p:nvPr/>
        </p:nvSpPr>
        <p:spPr>
          <a:xfrm>
            <a:off x="8888250" y="2691835"/>
            <a:ext cx="1770677" cy="258436"/>
          </a:xfrm>
          <a:prstGeom prst="roundRect">
            <a:avLst/>
          </a:prstGeom>
          <a:solidFill>
            <a:srgbClr val="00FF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BDD0425-9917-48D8-9E1C-91557889A42E}"/>
              </a:ext>
            </a:extLst>
          </p:cNvPr>
          <p:cNvSpPr/>
          <p:nvPr/>
        </p:nvSpPr>
        <p:spPr>
          <a:xfrm>
            <a:off x="8888250" y="2950272"/>
            <a:ext cx="1770677" cy="258436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F5A2078-9BFD-4B88-9AE2-E91A5E26DC22}"/>
              </a:ext>
            </a:extLst>
          </p:cNvPr>
          <p:cNvSpPr/>
          <p:nvPr/>
        </p:nvSpPr>
        <p:spPr>
          <a:xfrm>
            <a:off x="8888250" y="3405926"/>
            <a:ext cx="1770677" cy="258436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16C5A21-5B4A-47CE-A08E-A643B462CA70}"/>
              </a:ext>
            </a:extLst>
          </p:cNvPr>
          <p:cNvSpPr/>
          <p:nvPr/>
        </p:nvSpPr>
        <p:spPr>
          <a:xfrm>
            <a:off x="8888250" y="3664363"/>
            <a:ext cx="1770677" cy="258436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BD9C258-140F-47D4-A36A-8BFA5FC277E7}"/>
              </a:ext>
            </a:extLst>
          </p:cNvPr>
          <p:cNvSpPr/>
          <p:nvPr/>
        </p:nvSpPr>
        <p:spPr>
          <a:xfrm>
            <a:off x="8888250" y="3922799"/>
            <a:ext cx="1770677" cy="258436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587AFDB-B320-4C05-BA48-1C1895FCC142}"/>
              </a:ext>
            </a:extLst>
          </p:cNvPr>
          <p:cNvSpPr/>
          <p:nvPr/>
        </p:nvSpPr>
        <p:spPr>
          <a:xfrm>
            <a:off x="8888250" y="4934260"/>
            <a:ext cx="1770677" cy="258436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9333FD28-3A36-49EF-99FB-3DB01E317755}"/>
              </a:ext>
            </a:extLst>
          </p:cNvPr>
          <p:cNvSpPr/>
          <p:nvPr/>
        </p:nvSpPr>
        <p:spPr>
          <a:xfrm>
            <a:off x="8888250" y="5192696"/>
            <a:ext cx="1770677" cy="258436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47C642C-94C0-4D1B-8201-81CA6A6A633A}"/>
              </a:ext>
            </a:extLst>
          </p:cNvPr>
          <p:cNvSpPr/>
          <p:nvPr/>
        </p:nvSpPr>
        <p:spPr>
          <a:xfrm>
            <a:off x="8888250" y="5451132"/>
            <a:ext cx="1770677" cy="258436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919A6C6-8620-46CF-B1CA-CBBD0DE4129A}"/>
              </a:ext>
            </a:extLst>
          </p:cNvPr>
          <p:cNvSpPr/>
          <p:nvPr/>
        </p:nvSpPr>
        <p:spPr>
          <a:xfrm>
            <a:off x="8888250" y="1942953"/>
            <a:ext cx="1770677" cy="258436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40DED1BB-6E40-4D27-8D60-04EF89978765}"/>
              </a:ext>
            </a:extLst>
          </p:cNvPr>
          <p:cNvSpPr/>
          <p:nvPr/>
        </p:nvSpPr>
        <p:spPr>
          <a:xfrm>
            <a:off x="8888250" y="1674017"/>
            <a:ext cx="1770677" cy="258436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BF0EC297-54A5-4892-86C3-6F4BA8D407C7}"/>
              </a:ext>
            </a:extLst>
          </p:cNvPr>
          <p:cNvSpPr/>
          <p:nvPr/>
        </p:nvSpPr>
        <p:spPr>
          <a:xfrm>
            <a:off x="8888250" y="1411431"/>
            <a:ext cx="1770677" cy="258436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C68D2D99-25EA-4EF2-963E-AA4F45ED365D}"/>
              </a:ext>
            </a:extLst>
          </p:cNvPr>
          <p:cNvSpPr/>
          <p:nvPr/>
        </p:nvSpPr>
        <p:spPr>
          <a:xfrm>
            <a:off x="762109" y="3225898"/>
            <a:ext cx="3110644" cy="13671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9A3047A3-124C-4975-B5CA-45361F1ED159}"/>
              </a:ext>
            </a:extLst>
          </p:cNvPr>
          <p:cNvSpPr/>
          <p:nvPr/>
        </p:nvSpPr>
        <p:spPr>
          <a:xfrm>
            <a:off x="762109" y="3362609"/>
            <a:ext cx="3110644" cy="13671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FB72B29C-C573-426E-88E7-0306BCEF422F}"/>
              </a:ext>
            </a:extLst>
          </p:cNvPr>
          <p:cNvSpPr/>
          <p:nvPr/>
        </p:nvSpPr>
        <p:spPr>
          <a:xfrm>
            <a:off x="762109" y="3499321"/>
            <a:ext cx="3110644" cy="13671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16365019-4048-4B6C-AC19-4E74C8C0735A}"/>
              </a:ext>
            </a:extLst>
          </p:cNvPr>
          <p:cNvSpPr/>
          <p:nvPr/>
        </p:nvSpPr>
        <p:spPr>
          <a:xfrm>
            <a:off x="762109" y="3940832"/>
            <a:ext cx="3110644" cy="13671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178D372A-A9AB-4B84-86EA-3DC63DE88E3A}"/>
              </a:ext>
            </a:extLst>
          </p:cNvPr>
          <p:cNvSpPr/>
          <p:nvPr/>
        </p:nvSpPr>
        <p:spPr>
          <a:xfrm>
            <a:off x="762109" y="4077545"/>
            <a:ext cx="3110644" cy="13671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546D82A2-FC3C-42A6-A2B9-6791221084DA}"/>
              </a:ext>
            </a:extLst>
          </p:cNvPr>
          <p:cNvSpPr/>
          <p:nvPr/>
        </p:nvSpPr>
        <p:spPr>
          <a:xfrm>
            <a:off x="762109" y="4214256"/>
            <a:ext cx="3110644" cy="13671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CDD2404A-B627-4CFC-8751-EA1076FDE301}"/>
              </a:ext>
            </a:extLst>
          </p:cNvPr>
          <p:cNvSpPr/>
          <p:nvPr/>
        </p:nvSpPr>
        <p:spPr>
          <a:xfrm>
            <a:off x="762109" y="5062168"/>
            <a:ext cx="3110644" cy="13671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693EF14C-9A4A-4A06-92C2-FB5BF5A68539}"/>
              </a:ext>
            </a:extLst>
          </p:cNvPr>
          <p:cNvSpPr/>
          <p:nvPr/>
        </p:nvSpPr>
        <p:spPr>
          <a:xfrm>
            <a:off x="762109" y="5198880"/>
            <a:ext cx="3110644" cy="13671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1C997BAB-DCA8-4A7D-A5AC-81823349E5C6}"/>
              </a:ext>
            </a:extLst>
          </p:cNvPr>
          <p:cNvSpPr/>
          <p:nvPr/>
        </p:nvSpPr>
        <p:spPr>
          <a:xfrm>
            <a:off x="762109" y="5335592"/>
            <a:ext cx="3110644" cy="13671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2DA7F517-C525-4073-A4BA-91F4C275CD39}"/>
              </a:ext>
            </a:extLst>
          </p:cNvPr>
          <p:cNvSpPr/>
          <p:nvPr/>
        </p:nvSpPr>
        <p:spPr>
          <a:xfrm>
            <a:off x="762109" y="2791531"/>
            <a:ext cx="3110644" cy="13671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A43C3B71-CA57-4103-B9CF-42BE95B6A67F}"/>
              </a:ext>
            </a:extLst>
          </p:cNvPr>
          <p:cNvSpPr/>
          <p:nvPr/>
        </p:nvSpPr>
        <p:spPr>
          <a:xfrm>
            <a:off x="762109" y="2649265"/>
            <a:ext cx="3110644" cy="13671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2CDC8C1A-9448-496B-9B12-5E498F651C39}"/>
              </a:ext>
            </a:extLst>
          </p:cNvPr>
          <p:cNvSpPr/>
          <p:nvPr/>
        </p:nvSpPr>
        <p:spPr>
          <a:xfrm>
            <a:off x="762109" y="2506999"/>
            <a:ext cx="3110644" cy="13671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5A9E89E-EE71-4EA5-A152-51B40F30F6F7}"/>
              </a:ext>
            </a:extLst>
          </p:cNvPr>
          <p:cNvSpPr/>
          <p:nvPr/>
        </p:nvSpPr>
        <p:spPr>
          <a:xfrm>
            <a:off x="762109" y="2047233"/>
            <a:ext cx="3110644" cy="13671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63CF4F42-3B43-4C82-86C8-A1F3BF06FCFF}"/>
              </a:ext>
            </a:extLst>
          </p:cNvPr>
          <p:cNvSpPr/>
          <p:nvPr/>
        </p:nvSpPr>
        <p:spPr>
          <a:xfrm>
            <a:off x="762109" y="1904967"/>
            <a:ext cx="3110644" cy="13671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E7608ACB-CB1D-4C30-A13B-4450E3BE74DC}"/>
              </a:ext>
            </a:extLst>
          </p:cNvPr>
          <p:cNvSpPr/>
          <p:nvPr/>
        </p:nvSpPr>
        <p:spPr>
          <a:xfrm>
            <a:off x="762109" y="1762701"/>
            <a:ext cx="3110644" cy="13671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394FF030-F1D7-4E49-AFCD-AA9F4ACE48E5}"/>
              </a:ext>
            </a:extLst>
          </p:cNvPr>
          <p:cNvSpPr txBox="1"/>
          <p:nvPr/>
        </p:nvSpPr>
        <p:spPr>
          <a:xfrm rot="5400000">
            <a:off x="9635565" y="4241058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...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828C653-1BA9-4C10-8E5B-71814AB4385F}"/>
              </a:ext>
            </a:extLst>
          </p:cNvPr>
          <p:cNvSpPr txBox="1"/>
          <p:nvPr/>
        </p:nvSpPr>
        <p:spPr>
          <a:xfrm rot="5400000">
            <a:off x="2023119" y="4428326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...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2AD74897-3EF7-4983-A554-E12518A836D2}"/>
              </a:ext>
            </a:extLst>
          </p:cNvPr>
          <p:cNvCxnSpPr>
            <a:cxnSpLocks/>
            <a:stCxn id="38" idx="3"/>
            <a:endCxn id="8" idx="1"/>
          </p:cNvCxnSpPr>
          <p:nvPr/>
        </p:nvCxnSpPr>
        <p:spPr>
          <a:xfrm>
            <a:off x="3872753" y="2717621"/>
            <a:ext cx="5015497" cy="10343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5E96C9F7-BDB4-4B00-AEF3-1CC9DB15F87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72753" y="2562617"/>
            <a:ext cx="5015497" cy="16055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8CAF7371-DDFD-4BAC-B36C-273D0D2BB701}"/>
              </a:ext>
            </a:extLst>
          </p:cNvPr>
          <p:cNvCxnSpPr>
            <a:cxnSpLocks/>
            <a:stCxn id="38" idx="3"/>
            <a:endCxn id="9" idx="1"/>
          </p:cNvCxnSpPr>
          <p:nvPr/>
        </p:nvCxnSpPr>
        <p:spPr>
          <a:xfrm>
            <a:off x="3872753" y="2717621"/>
            <a:ext cx="5015497" cy="36186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2843F323-1808-4244-B753-83A9B277FA15}"/>
              </a:ext>
            </a:extLst>
          </p:cNvPr>
          <p:cNvSpPr txBox="1"/>
          <p:nvPr/>
        </p:nvSpPr>
        <p:spPr>
          <a:xfrm>
            <a:off x="1227227" y="5709568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Memória cache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139E3F9-1A57-4523-A5E4-207A5938F499}"/>
              </a:ext>
            </a:extLst>
          </p:cNvPr>
          <p:cNvSpPr txBox="1"/>
          <p:nvPr/>
        </p:nvSpPr>
        <p:spPr>
          <a:xfrm>
            <a:off x="8464576" y="5782267"/>
            <a:ext cx="2618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Memória principal</a:t>
            </a:r>
          </a:p>
        </p:txBody>
      </p:sp>
    </p:spTree>
    <p:extLst>
      <p:ext uri="{BB962C8B-B14F-4D97-AF65-F5344CB8AC3E}">
        <p14:creationId xmlns:p14="http://schemas.microsoft.com/office/powerpoint/2010/main" val="25863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6FF22-7F62-4A09-BB28-99823050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Memória cache</a:t>
            </a:r>
            <a:br>
              <a:rPr lang="pt-BR" dirty="0"/>
            </a:br>
            <a:r>
              <a:rPr lang="pt-BR" cap="none" dirty="0"/>
              <a:t>Mapeamento Associativo Por Conjunto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372D834-015A-43AB-A301-2F96DC01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F7ABA7-DCD0-4F08-9B8A-CD3361E5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DA4D042-A9A3-455C-B3EA-371159D23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/>
              <a:t>Mapeamento associativo por conjunto</a:t>
            </a:r>
            <a:endParaRPr lang="pt-BR" sz="2400" b="1" dirty="0"/>
          </a:p>
          <a:p>
            <a:endParaRPr lang="pt-BR" sz="2400" dirty="0"/>
          </a:p>
          <a:p>
            <a:r>
              <a:rPr lang="pt-BR" sz="2400" dirty="0"/>
              <a:t>Bloco a Bloco – Mapeamento direto</a:t>
            </a:r>
          </a:p>
          <a:p>
            <a:endParaRPr lang="pt-BR" sz="2400" dirty="0"/>
          </a:p>
          <a:p>
            <a:r>
              <a:rPr lang="pt-BR" sz="2400" dirty="0"/>
              <a:t>Linha a linha – Mapeamento associativo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3710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36A7D-2E73-43D1-A5EF-0E74FDD5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2800" dirty="0"/>
              <a:t>conceitos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07D7-BDC1-41D6-A90C-7299283AC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400" b="1" dirty="0"/>
              <a:t>Memória Interna (Principal)</a:t>
            </a:r>
          </a:p>
          <a:p>
            <a:pPr marL="0" indent="0">
              <a:buNone/>
            </a:pPr>
            <a:r>
              <a:rPr lang="pt-BR" sz="2400" dirty="0"/>
              <a:t>Memória cujos dados podem ser acessados </a:t>
            </a:r>
            <a:r>
              <a:rPr lang="pt-BR" sz="2400" b="1" u="sng" dirty="0"/>
              <a:t>diretamente pelo processador</a:t>
            </a:r>
            <a:r>
              <a:rPr lang="pt-BR" sz="2400" dirty="0"/>
              <a:t> por meio de lógica de endereçamento interna 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/>
              <a:t>Memória Externa (Secundária)</a:t>
            </a:r>
          </a:p>
          <a:p>
            <a:pPr marL="0" indent="0">
              <a:buNone/>
            </a:pPr>
            <a:r>
              <a:rPr lang="pt-BR" dirty="0"/>
              <a:t>Memória cujos dados podem ser acessados por meio de módulos controladores de entrada e saída.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8CFFE1-67E5-48B7-A822-5D1B5581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43918E-612C-47DB-BC51-703A66B3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101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A8952-FEC6-4C17-A976-B1A9CE63D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Memória cache</a:t>
            </a:r>
            <a:br>
              <a:rPr lang="pt-BR" dirty="0"/>
            </a:br>
            <a:r>
              <a:rPr lang="pt-BR" cap="none" dirty="0"/>
              <a:t>Mapeamento Associativo Por Conjunto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090121-C843-4E92-93AF-8D27237E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1A3F9C-F5BC-4CFD-9BD3-CC1F4D9B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EC9F4CB-40EB-4798-AFCC-EA7C2C65C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35" y="2446700"/>
            <a:ext cx="4128623" cy="30626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b="1" dirty="0"/>
              <a:t>Set</a:t>
            </a:r>
            <a:r>
              <a:rPr lang="pt-BR" dirty="0"/>
              <a:t> – Conjunto de blocos da MC</a:t>
            </a:r>
          </a:p>
          <a:p>
            <a:pPr>
              <a:lnSpc>
                <a:spcPct val="200000"/>
              </a:lnSpc>
            </a:pPr>
            <a:r>
              <a:rPr lang="pt-BR" b="1" dirty="0"/>
              <a:t>Tag</a:t>
            </a:r>
            <a:r>
              <a:rPr lang="pt-BR" dirty="0"/>
              <a:t> – Bloco da MP</a:t>
            </a:r>
          </a:p>
          <a:p>
            <a:pPr>
              <a:lnSpc>
                <a:spcPct val="200000"/>
              </a:lnSpc>
            </a:pPr>
            <a:r>
              <a:rPr lang="pt-BR" b="1" dirty="0"/>
              <a:t>Palavra</a:t>
            </a:r>
            <a:r>
              <a:rPr lang="pt-BR" dirty="0"/>
              <a:t>– Conteúdo da MP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9EC699EB-CAD5-4380-A076-A67BF52009D1}"/>
              </a:ext>
            </a:extLst>
          </p:cNvPr>
          <p:cNvGrpSpPr/>
          <p:nvPr/>
        </p:nvGrpSpPr>
        <p:grpSpPr>
          <a:xfrm>
            <a:off x="4607059" y="2206068"/>
            <a:ext cx="7171764" cy="3062701"/>
            <a:chOff x="2510118" y="2635622"/>
            <a:chExt cx="7171764" cy="306270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E699F1F5-5B9B-4A32-9FAD-14A64E7E3260}"/>
                </a:ext>
              </a:extLst>
            </p:cNvPr>
            <p:cNvSpPr/>
            <p:nvPr/>
          </p:nvSpPr>
          <p:spPr>
            <a:xfrm>
              <a:off x="2510118" y="2635624"/>
              <a:ext cx="1272988" cy="448235"/>
            </a:xfrm>
            <a:prstGeom prst="rect">
              <a:avLst/>
            </a:prstGeom>
            <a:solidFill>
              <a:srgbClr val="00CC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</a:rPr>
                <a:t>Set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D773192-74DD-46BB-8565-9FE79516B8DC}"/>
                </a:ext>
              </a:extLst>
            </p:cNvPr>
            <p:cNvSpPr/>
            <p:nvPr/>
          </p:nvSpPr>
          <p:spPr>
            <a:xfrm>
              <a:off x="3783106" y="2635623"/>
              <a:ext cx="1272988" cy="44823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2">
                      <a:lumMod val="50000"/>
                    </a:schemeClr>
                  </a:solidFill>
                </a:rPr>
                <a:t>Tag</a:t>
              </a:r>
              <a:endParaRPr lang="pt-BR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3717C92-D3D1-4300-87B3-1D29063AAFD3}"/>
                </a:ext>
              </a:extLst>
            </p:cNvPr>
            <p:cNvSpPr/>
            <p:nvPr/>
          </p:nvSpPr>
          <p:spPr>
            <a:xfrm>
              <a:off x="5056094" y="2635622"/>
              <a:ext cx="4625788" cy="448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</a:rPr>
                <a:t>Palavra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1FACE76-BAAF-40C8-A0D8-512B6E7C99A8}"/>
                </a:ext>
              </a:extLst>
            </p:cNvPr>
            <p:cNvSpPr/>
            <p:nvPr/>
          </p:nvSpPr>
          <p:spPr>
            <a:xfrm>
              <a:off x="2510118" y="3071368"/>
              <a:ext cx="1272988" cy="448235"/>
            </a:xfrm>
            <a:prstGeom prst="rect">
              <a:avLst/>
            </a:prstGeom>
            <a:solidFill>
              <a:srgbClr val="00CC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070024E-95E4-4979-AEF7-1176665E412D}"/>
                </a:ext>
              </a:extLst>
            </p:cNvPr>
            <p:cNvSpPr/>
            <p:nvPr/>
          </p:nvSpPr>
          <p:spPr>
            <a:xfrm>
              <a:off x="3783106" y="3071367"/>
              <a:ext cx="1272988" cy="44823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A9BC47E-99E5-4E9B-86B9-DA82DBCCCAE8}"/>
                </a:ext>
              </a:extLst>
            </p:cNvPr>
            <p:cNvSpPr/>
            <p:nvPr/>
          </p:nvSpPr>
          <p:spPr>
            <a:xfrm>
              <a:off x="5056094" y="3071366"/>
              <a:ext cx="4625788" cy="448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348EB0C9-6A76-4D42-A8B5-6BE8D819C5A2}"/>
                </a:ext>
              </a:extLst>
            </p:cNvPr>
            <p:cNvSpPr/>
            <p:nvPr/>
          </p:nvSpPr>
          <p:spPr>
            <a:xfrm>
              <a:off x="2510118" y="3507112"/>
              <a:ext cx="1272988" cy="448235"/>
            </a:xfrm>
            <a:prstGeom prst="rect">
              <a:avLst/>
            </a:prstGeom>
            <a:solidFill>
              <a:srgbClr val="00CC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D8DC75AF-0A86-4B3B-8BDC-FA301F4CEF00}"/>
                </a:ext>
              </a:extLst>
            </p:cNvPr>
            <p:cNvSpPr/>
            <p:nvPr/>
          </p:nvSpPr>
          <p:spPr>
            <a:xfrm>
              <a:off x="3783106" y="3507111"/>
              <a:ext cx="1272988" cy="44823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B10E1D88-4B2D-4FFC-BC7E-C64987C63CAB}"/>
                </a:ext>
              </a:extLst>
            </p:cNvPr>
            <p:cNvSpPr/>
            <p:nvPr/>
          </p:nvSpPr>
          <p:spPr>
            <a:xfrm>
              <a:off x="5056094" y="3507110"/>
              <a:ext cx="4625788" cy="448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10052C7A-C2C0-4ABF-9138-289AA8684BE0}"/>
                </a:ext>
              </a:extLst>
            </p:cNvPr>
            <p:cNvSpPr/>
            <p:nvPr/>
          </p:nvSpPr>
          <p:spPr>
            <a:xfrm>
              <a:off x="2510118" y="3942856"/>
              <a:ext cx="1272988" cy="448235"/>
            </a:xfrm>
            <a:prstGeom prst="rect">
              <a:avLst/>
            </a:prstGeom>
            <a:solidFill>
              <a:srgbClr val="00CC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C497B13-E23C-4A45-B85B-8F5F3E4095D6}"/>
                </a:ext>
              </a:extLst>
            </p:cNvPr>
            <p:cNvSpPr/>
            <p:nvPr/>
          </p:nvSpPr>
          <p:spPr>
            <a:xfrm>
              <a:off x="3783106" y="3942855"/>
              <a:ext cx="1272988" cy="44823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E663BDA1-0623-4D53-861B-90D2D5CE471B}"/>
                </a:ext>
              </a:extLst>
            </p:cNvPr>
            <p:cNvSpPr/>
            <p:nvPr/>
          </p:nvSpPr>
          <p:spPr>
            <a:xfrm>
              <a:off x="5056094" y="3942854"/>
              <a:ext cx="4625788" cy="448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E5188C3-F2BB-44C9-9FB6-1D15347EC1A5}"/>
                </a:ext>
              </a:extLst>
            </p:cNvPr>
            <p:cNvSpPr/>
            <p:nvPr/>
          </p:nvSpPr>
          <p:spPr>
            <a:xfrm>
              <a:off x="2510118" y="4378600"/>
              <a:ext cx="1272988" cy="448235"/>
            </a:xfrm>
            <a:prstGeom prst="rect">
              <a:avLst/>
            </a:prstGeom>
            <a:solidFill>
              <a:srgbClr val="00CC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C1D7AC6-34A2-4330-9E8F-5B8AAA62351E}"/>
                </a:ext>
              </a:extLst>
            </p:cNvPr>
            <p:cNvSpPr/>
            <p:nvPr/>
          </p:nvSpPr>
          <p:spPr>
            <a:xfrm>
              <a:off x="3783106" y="4378599"/>
              <a:ext cx="1272988" cy="44823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EE0EAC75-CC03-4B20-B0AF-FBA312AFC1C8}"/>
                </a:ext>
              </a:extLst>
            </p:cNvPr>
            <p:cNvSpPr/>
            <p:nvPr/>
          </p:nvSpPr>
          <p:spPr>
            <a:xfrm>
              <a:off x="5056094" y="4378598"/>
              <a:ext cx="4625788" cy="448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E3111B6C-0BF4-4C20-BE5B-E99150C840A9}"/>
                </a:ext>
              </a:extLst>
            </p:cNvPr>
            <p:cNvSpPr/>
            <p:nvPr/>
          </p:nvSpPr>
          <p:spPr>
            <a:xfrm>
              <a:off x="2510118" y="4814344"/>
              <a:ext cx="1272988" cy="448235"/>
            </a:xfrm>
            <a:prstGeom prst="rect">
              <a:avLst/>
            </a:prstGeom>
            <a:solidFill>
              <a:srgbClr val="00CC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B03A7BE-F950-42BF-83CC-304088AE49F4}"/>
                </a:ext>
              </a:extLst>
            </p:cNvPr>
            <p:cNvSpPr/>
            <p:nvPr/>
          </p:nvSpPr>
          <p:spPr>
            <a:xfrm>
              <a:off x="3783106" y="4814343"/>
              <a:ext cx="1272988" cy="44823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3DA40D2-89D0-4DEA-B205-C001A7835D86}"/>
                </a:ext>
              </a:extLst>
            </p:cNvPr>
            <p:cNvSpPr/>
            <p:nvPr/>
          </p:nvSpPr>
          <p:spPr>
            <a:xfrm>
              <a:off x="5056094" y="4814342"/>
              <a:ext cx="4625788" cy="448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12A15BA1-6BCA-4A98-95BD-595BED28FCCC}"/>
                </a:ext>
              </a:extLst>
            </p:cNvPr>
            <p:cNvSpPr/>
            <p:nvPr/>
          </p:nvSpPr>
          <p:spPr>
            <a:xfrm>
              <a:off x="2510118" y="5250088"/>
              <a:ext cx="1272988" cy="448235"/>
            </a:xfrm>
            <a:prstGeom prst="rect">
              <a:avLst/>
            </a:prstGeom>
            <a:solidFill>
              <a:srgbClr val="00CC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3714EFAE-68B4-40F1-AF7A-E5205526BAE4}"/>
                </a:ext>
              </a:extLst>
            </p:cNvPr>
            <p:cNvSpPr/>
            <p:nvPr/>
          </p:nvSpPr>
          <p:spPr>
            <a:xfrm>
              <a:off x="3783106" y="5250087"/>
              <a:ext cx="1272988" cy="44823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66DF5FDA-8042-4A80-8116-5AE85C2EFCC5}"/>
                </a:ext>
              </a:extLst>
            </p:cNvPr>
            <p:cNvSpPr/>
            <p:nvPr/>
          </p:nvSpPr>
          <p:spPr>
            <a:xfrm>
              <a:off x="5056094" y="5250086"/>
              <a:ext cx="4625788" cy="448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8098648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1DFC1-2563-4B38-9AEB-45C99F38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Memória cache</a:t>
            </a:r>
            <a:br>
              <a:rPr lang="pt-BR" dirty="0"/>
            </a:br>
            <a:r>
              <a:rPr lang="pt-BR" cap="none" dirty="0"/>
              <a:t>Mapeamento Associativo Por Conjunto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CD75D9-D9FE-45FA-AF6F-61FA1BC3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E99276-870B-4FEC-BB73-72EA23E5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BE53D5E-92DD-47C2-96CE-34F80D5C0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b="1" dirty="0"/>
          </a:p>
          <a:p>
            <a:r>
              <a:rPr lang="pt-BR" sz="2400" b="1" dirty="0"/>
              <a:t>Vantagens</a:t>
            </a:r>
          </a:p>
          <a:p>
            <a:pPr lvl="1"/>
            <a:r>
              <a:rPr lang="pt-BR" sz="2400" dirty="0"/>
              <a:t>O processo de comparação para determinar se um valor está ou não na cache é muito menor. A busca é feita no bloco, não na cache toda.</a:t>
            </a:r>
          </a:p>
          <a:p>
            <a:endParaRPr lang="pt-BR" sz="2400" dirty="0"/>
          </a:p>
          <a:p>
            <a:r>
              <a:rPr lang="pt-BR" sz="2400" b="1" dirty="0"/>
              <a:t>Desvantagens</a:t>
            </a:r>
          </a:p>
          <a:p>
            <a:pPr lvl="1"/>
            <a:r>
              <a:rPr lang="pt-BR" sz="2400" dirty="0"/>
              <a:t>O campo SET deve ser adicionado à linha.</a:t>
            </a:r>
          </a:p>
        </p:txBody>
      </p:sp>
    </p:spTree>
    <p:extLst>
      <p:ext uri="{BB962C8B-B14F-4D97-AF65-F5344CB8AC3E}">
        <p14:creationId xmlns:p14="http://schemas.microsoft.com/office/powerpoint/2010/main" val="16710677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9F849FD-6543-4949-A652-356E4A3F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483" y="230566"/>
            <a:ext cx="10363200" cy="1061298"/>
          </a:xfrm>
        </p:spPr>
        <p:txBody>
          <a:bodyPr>
            <a:normAutofit/>
          </a:bodyPr>
          <a:lstStyle/>
          <a:p>
            <a:r>
              <a:rPr lang="pt-BR" dirty="0"/>
              <a:t>Algoritmo de substituição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8FEBF7-E327-4E42-99FA-FA5F05A4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0AE6ED-1EFC-49B8-B11C-D4E35C4B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62</a:t>
            </a:fld>
            <a:endParaRPr lang="en-US" dirty="0"/>
          </a:p>
        </p:txBody>
      </p: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D8FDA35A-9DD1-40A0-95A9-32890B0EE6FB}"/>
              </a:ext>
            </a:extLst>
          </p:cNvPr>
          <p:cNvGrpSpPr/>
          <p:nvPr/>
        </p:nvGrpSpPr>
        <p:grpSpPr>
          <a:xfrm>
            <a:off x="7140812" y="3481259"/>
            <a:ext cx="1272301" cy="1272301"/>
            <a:chOff x="3683000" y="2982199"/>
            <a:chExt cx="1581205" cy="1581205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C130666D-4FE9-4DBB-9F54-3DF0D6E86D9C}"/>
                </a:ext>
              </a:extLst>
            </p:cNvPr>
            <p:cNvSpPr/>
            <p:nvPr/>
          </p:nvSpPr>
          <p:spPr>
            <a:xfrm>
              <a:off x="3683000" y="2982199"/>
              <a:ext cx="1581205" cy="1581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954C6BA5-9E74-45A1-BDCE-5853C35D0C29}"/>
                </a:ext>
              </a:extLst>
            </p:cNvPr>
            <p:cNvSpPr/>
            <p:nvPr/>
          </p:nvSpPr>
          <p:spPr>
            <a:xfrm>
              <a:off x="3835401" y="3134600"/>
              <a:ext cx="1282700" cy="1282700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CE244457-B145-4FC1-A215-913FC3FB7768}"/>
                </a:ext>
              </a:extLst>
            </p:cNvPr>
            <p:cNvSpPr/>
            <p:nvPr/>
          </p:nvSpPr>
          <p:spPr>
            <a:xfrm>
              <a:off x="3987801" y="3287000"/>
              <a:ext cx="977899" cy="977899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99B071AE-835D-4B07-BFCC-4C263E547CC0}"/>
              </a:ext>
            </a:extLst>
          </p:cNvPr>
          <p:cNvGrpSpPr/>
          <p:nvPr/>
        </p:nvGrpSpPr>
        <p:grpSpPr>
          <a:xfrm>
            <a:off x="586809" y="1848295"/>
            <a:ext cx="4137270" cy="4188242"/>
            <a:chOff x="2411895" y="2066783"/>
            <a:chExt cx="6467061" cy="4188242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27FD4678-50E9-4307-8317-FC25CE6E571C}"/>
                </a:ext>
              </a:extLst>
            </p:cNvPr>
            <p:cNvSpPr/>
            <p:nvPr/>
          </p:nvSpPr>
          <p:spPr>
            <a:xfrm>
              <a:off x="2411895" y="2066783"/>
              <a:ext cx="6467061" cy="4188242"/>
            </a:xfrm>
            <a:prstGeom prst="roundRect">
              <a:avLst>
                <a:gd name="adj" fmla="val 11891"/>
              </a:avLst>
            </a:prstGeom>
            <a:solidFill>
              <a:schemeClr val="accent1"/>
            </a:solidFill>
            <a:ln w="12700" cap="sq"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2CBF790A-36F8-4890-AD1B-06CE5710E712}"/>
                </a:ext>
              </a:extLst>
            </p:cNvPr>
            <p:cNvSpPr/>
            <p:nvPr/>
          </p:nvSpPr>
          <p:spPr>
            <a:xfrm>
              <a:off x="2564296" y="2219183"/>
              <a:ext cx="6144990" cy="3866824"/>
            </a:xfrm>
            <a:prstGeom prst="roundRect">
              <a:avLst>
                <a:gd name="adj" fmla="val 9031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2" name="Retângulo 51">
            <a:extLst>
              <a:ext uri="{FF2B5EF4-FFF2-40B4-BE49-F238E27FC236}">
                <a16:creationId xmlns:a16="http://schemas.microsoft.com/office/drawing/2014/main" id="{771ABAB2-B8CB-428E-9E0E-0CC75A077181}"/>
              </a:ext>
            </a:extLst>
          </p:cNvPr>
          <p:cNvSpPr/>
          <p:nvPr/>
        </p:nvSpPr>
        <p:spPr>
          <a:xfrm>
            <a:off x="2927260" y="3162529"/>
            <a:ext cx="1383040" cy="3416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 Black" panose="020B0A04020102020204" pitchFamily="34" charset="0"/>
              </a:rPr>
              <a:t>PC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B6A96815-CDBF-4F4B-998D-3B6C0F15B95E}"/>
              </a:ext>
            </a:extLst>
          </p:cNvPr>
          <p:cNvSpPr/>
          <p:nvPr/>
        </p:nvSpPr>
        <p:spPr>
          <a:xfrm>
            <a:off x="2927260" y="3910636"/>
            <a:ext cx="1383040" cy="34169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 Black" panose="020B0A04020102020204" pitchFamily="34" charset="0"/>
              </a:rPr>
              <a:t>MAR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5E00B01B-5921-4392-95BE-959A42870054}"/>
              </a:ext>
            </a:extLst>
          </p:cNvPr>
          <p:cNvSpPr/>
          <p:nvPr/>
        </p:nvSpPr>
        <p:spPr>
          <a:xfrm>
            <a:off x="2927260" y="4288195"/>
            <a:ext cx="1383040" cy="34169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 Black" panose="020B0A04020102020204" pitchFamily="34" charset="0"/>
              </a:rPr>
              <a:t>MBR</a:t>
            </a: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AF67DFD1-52F6-45B9-BD25-E9B335236407}"/>
              </a:ext>
            </a:extLst>
          </p:cNvPr>
          <p:cNvSpPr/>
          <p:nvPr/>
        </p:nvSpPr>
        <p:spPr>
          <a:xfrm>
            <a:off x="1021600" y="3121987"/>
            <a:ext cx="1383041" cy="873146"/>
          </a:xfrm>
          <a:prstGeom prst="roundRect">
            <a:avLst>
              <a:gd name="adj" fmla="val 9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Arial Black" panose="020B0A04020102020204" pitchFamily="34" charset="0"/>
              </a:rPr>
              <a:t>ULA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A463FEB9-EC88-40C9-B733-7595C7CB6229}"/>
              </a:ext>
            </a:extLst>
          </p:cNvPr>
          <p:cNvSpPr/>
          <p:nvPr/>
        </p:nvSpPr>
        <p:spPr>
          <a:xfrm>
            <a:off x="2927260" y="3533077"/>
            <a:ext cx="1383040" cy="34169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 Black" panose="020B0A04020102020204" pitchFamily="34" charset="0"/>
              </a:rPr>
              <a:t>IR</a:t>
            </a:r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793FB05B-4F09-45E1-B6A6-472C9F660632}"/>
              </a:ext>
            </a:extLst>
          </p:cNvPr>
          <p:cNvGrpSpPr/>
          <p:nvPr/>
        </p:nvGrpSpPr>
        <p:grpSpPr>
          <a:xfrm>
            <a:off x="1029312" y="4082537"/>
            <a:ext cx="1383040" cy="1453335"/>
            <a:chOff x="4066683" y="4198430"/>
            <a:chExt cx="1383040" cy="1453335"/>
          </a:xfrm>
        </p:grpSpPr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26DD772D-F7DD-4A09-8941-F6FF27AB71F6}"/>
                </a:ext>
              </a:extLst>
            </p:cNvPr>
            <p:cNvSpPr/>
            <p:nvPr/>
          </p:nvSpPr>
          <p:spPr>
            <a:xfrm>
              <a:off x="4066683" y="4198430"/>
              <a:ext cx="1383040" cy="34169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C848DD3B-045B-430C-A1AE-D370D9945800}"/>
                </a:ext>
              </a:extLst>
            </p:cNvPr>
            <p:cNvSpPr/>
            <p:nvPr/>
          </p:nvSpPr>
          <p:spPr>
            <a:xfrm>
              <a:off x="4066683" y="4568978"/>
              <a:ext cx="1383040" cy="34169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9E8DA262-1FE1-4693-858A-90D4949FC00B}"/>
                </a:ext>
              </a:extLst>
            </p:cNvPr>
            <p:cNvSpPr/>
            <p:nvPr/>
          </p:nvSpPr>
          <p:spPr>
            <a:xfrm>
              <a:off x="4066683" y="4939526"/>
              <a:ext cx="1383040" cy="34169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F1D29619-F5C7-45D5-BE24-BF3D170B892B}"/>
                </a:ext>
              </a:extLst>
            </p:cNvPr>
            <p:cNvSpPr/>
            <p:nvPr/>
          </p:nvSpPr>
          <p:spPr>
            <a:xfrm>
              <a:off x="4066683" y="5310074"/>
              <a:ext cx="1383040" cy="34169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latin typeface="Arial Black" panose="020B0A04020102020204" pitchFamily="34" charset="0"/>
                </a:rPr>
                <a:t>R</a:t>
              </a:r>
            </a:p>
          </p:txBody>
        </p:sp>
      </p:grp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53DC022B-847D-4C5A-9873-A0A5318D7E0F}"/>
              </a:ext>
            </a:extLst>
          </p:cNvPr>
          <p:cNvSpPr txBox="1"/>
          <p:nvPr/>
        </p:nvSpPr>
        <p:spPr>
          <a:xfrm>
            <a:off x="2877797" y="2182290"/>
            <a:ext cx="1383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UC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Unidade de controle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B0C77BB1-53E5-4BDE-ABE7-430B94AAAFFC}"/>
              </a:ext>
            </a:extLst>
          </p:cNvPr>
          <p:cNvSpPr txBox="1"/>
          <p:nvPr/>
        </p:nvSpPr>
        <p:spPr>
          <a:xfrm>
            <a:off x="586809" y="2169800"/>
            <a:ext cx="1825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ULA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Unidade Lógica e Aritmética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35D2D162-9BDD-4AC8-8FF5-2E190F8E883C}"/>
              </a:ext>
            </a:extLst>
          </p:cNvPr>
          <p:cNvCxnSpPr/>
          <p:nvPr/>
        </p:nvCxnSpPr>
        <p:spPr>
          <a:xfrm>
            <a:off x="6963922" y="3471988"/>
            <a:ext cx="0" cy="1317880"/>
          </a:xfrm>
          <a:prstGeom prst="straightConnector1">
            <a:avLst/>
          </a:prstGeom>
          <a:ln w="76200">
            <a:solidFill>
              <a:srgbClr val="008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2430330-82DD-4ABD-8803-E2C6A1BBB45D}"/>
              </a:ext>
            </a:extLst>
          </p:cNvPr>
          <p:cNvCxnSpPr/>
          <p:nvPr/>
        </p:nvCxnSpPr>
        <p:spPr>
          <a:xfrm>
            <a:off x="4724079" y="3978687"/>
            <a:ext cx="2191071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83938B3-3930-48A9-8E6B-04B9D64C3967}"/>
              </a:ext>
            </a:extLst>
          </p:cNvPr>
          <p:cNvCxnSpPr>
            <a:cxnSpLocks/>
          </p:cNvCxnSpPr>
          <p:nvPr/>
        </p:nvCxnSpPr>
        <p:spPr>
          <a:xfrm flipH="1">
            <a:off x="4724080" y="4358726"/>
            <a:ext cx="2212501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8722A8AC-8D04-47C3-A3EE-78F776011F42}"/>
              </a:ext>
            </a:extLst>
          </p:cNvPr>
          <p:cNvCxnSpPr/>
          <p:nvPr/>
        </p:nvCxnSpPr>
        <p:spPr>
          <a:xfrm>
            <a:off x="6967450" y="3481259"/>
            <a:ext cx="0" cy="131788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93E83C4D-7373-4529-9895-25B846065658}"/>
              </a:ext>
            </a:extLst>
          </p:cNvPr>
          <p:cNvCxnSpPr>
            <a:cxnSpLocks/>
          </p:cNvCxnSpPr>
          <p:nvPr/>
        </p:nvCxnSpPr>
        <p:spPr>
          <a:xfrm flipV="1">
            <a:off x="4724079" y="2449763"/>
            <a:ext cx="4734246" cy="67222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A00013C-B212-4EB5-8960-6A3AE00C1117}"/>
              </a:ext>
            </a:extLst>
          </p:cNvPr>
          <p:cNvCxnSpPr>
            <a:cxnSpLocks/>
          </p:cNvCxnSpPr>
          <p:nvPr/>
        </p:nvCxnSpPr>
        <p:spPr>
          <a:xfrm flipV="1">
            <a:off x="8413112" y="3899378"/>
            <a:ext cx="1421401" cy="23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EEB98F65-FC80-444A-881D-F7B20B5D1CBD}"/>
              </a:ext>
            </a:extLst>
          </p:cNvPr>
          <p:cNvCxnSpPr>
            <a:cxnSpLocks/>
          </p:cNvCxnSpPr>
          <p:nvPr/>
        </p:nvCxnSpPr>
        <p:spPr>
          <a:xfrm flipH="1" flipV="1">
            <a:off x="8413112" y="4401040"/>
            <a:ext cx="1421401" cy="23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35F82317-D9BF-4521-8481-E7A8F96B1685}"/>
              </a:ext>
            </a:extLst>
          </p:cNvPr>
          <p:cNvSpPr/>
          <p:nvPr/>
        </p:nvSpPr>
        <p:spPr>
          <a:xfrm>
            <a:off x="9458325" y="2162662"/>
            <a:ext cx="2097843" cy="3781272"/>
          </a:xfrm>
          <a:prstGeom prst="rect">
            <a:avLst/>
          </a:prstGeom>
          <a:solidFill>
            <a:srgbClr val="077B0D"/>
          </a:solidFill>
          <a:ln w="66675" cap="rnd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9226E39E-3956-47A5-941A-2BD31D9A33D8}"/>
              </a:ext>
            </a:extLst>
          </p:cNvPr>
          <p:cNvGrpSpPr/>
          <p:nvPr/>
        </p:nvGrpSpPr>
        <p:grpSpPr>
          <a:xfrm>
            <a:off x="9753686" y="2181712"/>
            <a:ext cx="1770677" cy="3752696"/>
            <a:chOff x="7547429" y="2152141"/>
            <a:chExt cx="2540000" cy="5111750"/>
          </a:xfrm>
          <a:solidFill>
            <a:srgbClr val="00FF00"/>
          </a:solidFill>
        </p:grpSpPr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2AC00553-D551-4FF4-98F2-50A92523ED92}"/>
                </a:ext>
              </a:extLst>
            </p:cNvPr>
            <p:cNvSpPr/>
            <p:nvPr/>
          </p:nvSpPr>
          <p:spPr>
            <a:xfrm>
              <a:off x="7547429" y="215214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47969D03-1C79-4E4A-89AA-A6925A24AD43}"/>
                </a:ext>
              </a:extLst>
            </p:cNvPr>
            <p:cNvSpPr/>
            <p:nvPr/>
          </p:nvSpPr>
          <p:spPr>
            <a:xfrm>
              <a:off x="7547429" y="251726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C5396A57-1638-4759-B639-8FB82AE6889F}"/>
                </a:ext>
              </a:extLst>
            </p:cNvPr>
            <p:cNvSpPr/>
            <p:nvPr/>
          </p:nvSpPr>
          <p:spPr>
            <a:xfrm>
              <a:off x="7547429" y="288239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E323B953-D5D5-4D43-9625-DA99CDD7223D}"/>
                </a:ext>
              </a:extLst>
            </p:cNvPr>
            <p:cNvSpPr/>
            <p:nvPr/>
          </p:nvSpPr>
          <p:spPr>
            <a:xfrm>
              <a:off x="7547429" y="324751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FB7D68C8-4AF9-4164-8575-66C93BE68620}"/>
                </a:ext>
              </a:extLst>
            </p:cNvPr>
            <p:cNvSpPr/>
            <p:nvPr/>
          </p:nvSpPr>
          <p:spPr>
            <a:xfrm>
              <a:off x="7547429" y="361264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DDBF9B44-FE15-42D2-9651-DBED2B12AF1F}"/>
                </a:ext>
              </a:extLst>
            </p:cNvPr>
            <p:cNvSpPr/>
            <p:nvPr/>
          </p:nvSpPr>
          <p:spPr>
            <a:xfrm>
              <a:off x="7547429" y="397776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6F288373-D495-45B2-B5D3-13F0A110ED0F}"/>
                </a:ext>
              </a:extLst>
            </p:cNvPr>
            <p:cNvSpPr/>
            <p:nvPr/>
          </p:nvSpPr>
          <p:spPr>
            <a:xfrm>
              <a:off x="7547429" y="434289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EF336B2F-66A3-4800-99DD-609E050ECCBB}"/>
                </a:ext>
              </a:extLst>
            </p:cNvPr>
            <p:cNvSpPr/>
            <p:nvPr/>
          </p:nvSpPr>
          <p:spPr>
            <a:xfrm>
              <a:off x="7547429" y="470801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3A67C43F-1992-43AC-B80F-B107469B4434}"/>
                </a:ext>
              </a:extLst>
            </p:cNvPr>
            <p:cNvSpPr/>
            <p:nvPr/>
          </p:nvSpPr>
          <p:spPr>
            <a:xfrm>
              <a:off x="7547429" y="507314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1AD0B769-2A33-4B1E-A2D3-6B2D86B92F4C}"/>
                </a:ext>
              </a:extLst>
            </p:cNvPr>
            <p:cNvSpPr/>
            <p:nvPr/>
          </p:nvSpPr>
          <p:spPr>
            <a:xfrm>
              <a:off x="7547429" y="543826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: Cantos Arredondados 78">
              <a:extLst>
                <a:ext uri="{FF2B5EF4-FFF2-40B4-BE49-F238E27FC236}">
                  <a16:creationId xmlns:a16="http://schemas.microsoft.com/office/drawing/2014/main" id="{4BF8DF5E-78FA-4A2D-904F-9A26FB890E1A}"/>
                </a:ext>
              </a:extLst>
            </p:cNvPr>
            <p:cNvSpPr/>
            <p:nvPr/>
          </p:nvSpPr>
          <p:spPr>
            <a:xfrm>
              <a:off x="7547429" y="580339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0" name="Retângulo: Cantos Arredondados 79">
              <a:extLst>
                <a:ext uri="{FF2B5EF4-FFF2-40B4-BE49-F238E27FC236}">
                  <a16:creationId xmlns:a16="http://schemas.microsoft.com/office/drawing/2014/main" id="{8302AD6F-C9E7-48D8-91E4-9C6C37D116FD}"/>
                </a:ext>
              </a:extLst>
            </p:cNvPr>
            <p:cNvSpPr/>
            <p:nvPr/>
          </p:nvSpPr>
          <p:spPr>
            <a:xfrm>
              <a:off x="7547429" y="616851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9FA9B69D-94E6-4CCB-9068-167BF96F0B37}"/>
                </a:ext>
              </a:extLst>
            </p:cNvPr>
            <p:cNvSpPr/>
            <p:nvPr/>
          </p:nvSpPr>
          <p:spPr>
            <a:xfrm>
              <a:off x="7547429" y="653364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id="{327A038B-E7B6-4343-9A4E-BD098A2B0820}"/>
                </a:ext>
              </a:extLst>
            </p:cNvPr>
            <p:cNvSpPr/>
            <p:nvPr/>
          </p:nvSpPr>
          <p:spPr>
            <a:xfrm>
              <a:off x="7547429" y="689876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9" name="Elipse 48">
            <a:extLst>
              <a:ext uri="{FF2B5EF4-FFF2-40B4-BE49-F238E27FC236}">
                <a16:creationId xmlns:a16="http://schemas.microsoft.com/office/drawing/2014/main" id="{79C3B84F-4017-4783-9FA7-B3B3114BA15B}"/>
              </a:ext>
            </a:extLst>
          </p:cNvPr>
          <p:cNvSpPr/>
          <p:nvPr/>
        </p:nvSpPr>
        <p:spPr>
          <a:xfrm>
            <a:off x="7673793" y="2985861"/>
            <a:ext cx="2490873" cy="24124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59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7436F-5F94-4F82-A069-A5123F74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substituição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7AD460-0986-42C1-8E06-B4F3576B9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dirty="0"/>
              <a:t>Menos usado recentemente (LRU)</a:t>
            </a:r>
          </a:p>
          <a:p>
            <a:endParaRPr lang="pt-BR" sz="3200" dirty="0"/>
          </a:p>
          <a:p>
            <a:r>
              <a:rPr lang="pt-BR" sz="3200" dirty="0"/>
              <a:t>Primeiro a sair, Primeiro a entrar (FIFO)</a:t>
            </a:r>
          </a:p>
          <a:p>
            <a:endParaRPr lang="pt-BR" sz="3200" dirty="0"/>
          </a:p>
          <a:p>
            <a:r>
              <a:rPr lang="pt-BR" sz="3200" dirty="0"/>
              <a:t> Usado menos frequentemente (LFU)</a:t>
            </a:r>
          </a:p>
          <a:p>
            <a:endParaRPr lang="pt-BR" sz="3200" dirty="0"/>
          </a:p>
          <a:p>
            <a:r>
              <a:rPr lang="pt-BR" sz="3200" dirty="0"/>
              <a:t>Aleatório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F726D5-E414-4A15-8B1A-277E9FE4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2CACF3-6023-457E-8355-3D0F965E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241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7436F-5F94-4F82-A069-A5123F74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substituição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7AD460-0986-42C1-8E06-B4F3576B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2011680"/>
            <a:ext cx="10959732" cy="4206240"/>
          </a:xfrm>
        </p:spPr>
        <p:txBody>
          <a:bodyPr>
            <a:normAutofit/>
          </a:bodyPr>
          <a:lstStyle/>
          <a:p>
            <a:r>
              <a:rPr lang="pt-BR" sz="3200" b="1" dirty="0"/>
              <a:t>Menos usado recentemente (</a:t>
            </a:r>
            <a:r>
              <a:rPr lang="pt-BR" sz="3200" dirty="0"/>
              <a:t>LRU</a:t>
            </a:r>
            <a:r>
              <a:rPr lang="pt-BR" sz="3200" b="1" dirty="0"/>
              <a:t>)</a:t>
            </a:r>
          </a:p>
          <a:p>
            <a:pPr lvl="1"/>
            <a:r>
              <a:rPr lang="pt-BR" sz="2800" dirty="0"/>
              <a:t>Substitui o bloco do conjunto que passou mais tempo sem ser referenciado.</a:t>
            </a:r>
          </a:p>
          <a:p>
            <a:pPr lvl="1"/>
            <a:endParaRPr lang="pt-BR" sz="2800" dirty="0"/>
          </a:p>
          <a:p>
            <a:pPr lvl="1"/>
            <a:r>
              <a:rPr lang="pt-BR" sz="2800" dirty="0"/>
              <a:t>Bit USE</a:t>
            </a:r>
          </a:p>
          <a:p>
            <a:pPr lvl="2"/>
            <a:r>
              <a:rPr lang="pt-BR" sz="2600" dirty="0"/>
              <a:t>1 – Referenciado</a:t>
            </a:r>
          </a:p>
          <a:p>
            <a:pPr lvl="2"/>
            <a:r>
              <a:rPr lang="pt-BR" sz="2600" dirty="0"/>
              <a:t>0 – Não referenciado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F726D5-E414-4A15-8B1A-277E9FE4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2CACF3-6023-457E-8355-3D0F965E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29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7436F-5F94-4F82-A069-A5123F74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substituição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7AD460-0986-42C1-8E06-B4F3576B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pt-BR" sz="3200" b="1" dirty="0"/>
              <a:t>Primeiro a sair, Primeiro a entrar (FIFO)</a:t>
            </a:r>
          </a:p>
          <a:p>
            <a:endParaRPr lang="pt-BR" sz="3200" b="1" dirty="0"/>
          </a:p>
          <a:p>
            <a:pPr lvl="1"/>
            <a:r>
              <a:rPr lang="pt-BR" sz="3000" dirty="0"/>
              <a:t>O primeiro dado a entrar no conjunto é o primeiro a sair.</a:t>
            </a:r>
          </a:p>
          <a:p>
            <a:pPr lvl="1"/>
            <a:endParaRPr lang="pt-BR" sz="3000" dirty="0"/>
          </a:p>
          <a:p>
            <a:pPr lvl="1"/>
            <a:r>
              <a:rPr lang="pt-BR" sz="3000" dirty="0"/>
              <a:t>Buffer circular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F726D5-E414-4A15-8B1A-277E9FE4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2CACF3-6023-457E-8355-3D0F965E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321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7436F-5F94-4F82-A069-A5123F74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substituição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7AD460-0986-42C1-8E06-B4F3576B9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b="1" dirty="0"/>
              <a:t> Usado menos frequentemente (LFU)</a:t>
            </a:r>
            <a:endParaRPr lang="pt-BR" sz="3200" dirty="0"/>
          </a:p>
          <a:p>
            <a:pPr lvl="1"/>
            <a:endParaRPr lang="pt-BR" sz="2800" dirty="0"/>
          </a:p>
          <a:p>
            <a:pPr lvl="1"/>
            <a:r>
              <a:rPr lang="pt-BR" sz="2800" dirty="0"/>
              <a:t>Substitua o bloco menos referenciado</a:t>
            </a:r>
          </a:p>
          <a:p>
            <a:pPr lvl="1"/>
            <a:endParaRPr lang="pt-BR" dirty="0"/>
          </a:p>
          <a:p>
            <a:pPr lvl="1"/>
            <a:r>
              <a:rPr lang="pt-BR" sz="2800" dirty="0"/>
              <a:t>Um contador é associado a cada linha</a:t>
            </a:r>
            <a:endParaRPr lang="pt-BR" dirty="0"/>
          </a:p>
          <a:p>
            <a:r>
              <a:rPr lang="pt-BR" dirty="0"/>
              <a:t>Aleatório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F726D5-E414-4A15-8B1A-277E9FE4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2CACF3-6023-457E-8355-3D0F965E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136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7436F-5F94-4F82-A069-A5123F74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substituição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7AD460-0986-42C1-8E06-B4F3576B9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Aleatório</a:t>
            </a:r>
            <a:endParaRPr lang="pt-BR" sz="3200" dirty="0"/>
          </a:p>
          <a:p>
            <a:endParaRPr lang="pt-BR" sz="2800" dirty="0"/>
          </a:p>
          <a:p>
            <a:r>
              <a:rPr lang="pt-BR" sz="2800" dirty="0"/>
              <a:t>Uma linha é escolhida de forma aleatória para ser substituída.</a:t>
            </a:r>
          </a:p>
          <a:p>
            <a:endParaRPr lang="pt-BR" sz="2800" dirty="0"/>
          </a:p>
          <a:p>
            <a:r>
              <a:rPr lang="pt-BR" sz="2800" dirty="0"/>
              <a:t>Método apresenta baixo desempenho em comparação aos demais.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F726D5-E414-4A15-8B1A-277E9FE4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2CACF3-6023-457E-8355-3D0F965E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762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5E434-9435-4B40-A905-DA617A775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cache</a:t>
            </a:r>
            <a:br>
              <a:rPr lang="pt-BR" dirty="0"/>
            </a:br>
            <a:r>
              <a:rPr lang="pt-BR" sz="2800" cap="none" dirty="0"/>
              <a:t>Política De Escrita (Atualização)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AA4226-3F75-4319-BDD2-E6727CA03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/>
              <a:t> </a:t>
            </a:r>
            <a:r>
              <a:rPr lang="pt-BR" sz="2800" b="1" dirty="0"/>
              <a:t>Write- through – </a:t>
            </a:r>
            <a:r>
              <a:rPr lang="pt-BR" sz="2800" dirty="0"/>
              <a:t>Escreve na cache e na memória principal</a:t>
            </a:r>
          </a:p>
          <a:p>
            <a:pPr lvl="1"/>
            <a:endParaRPr lang="pt-BR" sz="2600" dirty="0"/>
          </a:p>
          <a:p>
            <a:pPr lvl="1"/>
            <a:r>
              <a:rPr lang="pt-BR" sz="2600" dirty="0"/>
              <a:t>Vantagens</a:t>
            </a:r>
          </a:p>
          <a:p>
            <a:pPr lvl="2"/>
            <a:r>
              <a:rPr lang="pt-BR" sz="2400" dirty="0"/>
              <a:t>Técnica de baixo custo (simples)</a:t>
            </a:r>
            <a:endParaRPr lang="pt-BR" sz="2600" dirty="0"/>
          </a:p>
          <a:p>
            <a:pPr lvl="1"/>
            <a:endParaRPr lang="pt-BR" sz="2600" dirty="0"/>
          </a:p>
          <a:p>
            <a:pPr lvl="1"/>
            <a:r>
              <a:rPr lang="pt-BR" sz="2600" dirty="0"/>
              <a:t>Desvantagens </a:t>
            </a:r>
          </a:p>
          <a:p>
            <a:pPr lvl="2"/>
            <a:r>
              <a:rPr lang="pt-BR" sz="2400" dirty="0"/>
              <a:t>Escreve </a:t>
            </a:r>
            <a:r>
              <a:rPr lang="pt-BR" sz="2400" u="sng" dirty="0"/>
              <a:t>palavra por palavra</a:t>
            </a:r>
          </a:p>
          <a:p>
            <a:pPr lvl="2"/>
            <a:r>
              <a:rPr lang="pt-BR" sz="2400" dirty="0"/>
              <a:t>Demanda alto tráfego na memória principal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74A356-8DA6-4BD1-9E7C-6F4F5638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F47739-2008-498B-A2B2-3B53860A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00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5E434-9435-4B40-A905-DA617A775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cache</a:t>
            </a:r>
            <a:br>
              <a:rPr lang="pt-BR" dirty="0"/>
            </a:br>
            <a:r>
              <a:rPr lang="pt-BR" sz="2800" dirty="0"/>
              <a:t>Política de escrita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AA4226-3F75-4319-BDD2-E6727CA03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/>
              <a:t> </a:t>
            </a:r>
            <a:r>
              <a:rPr lang="pt-BR" sz="3200" b="1" dirty="0"/>
              <a:t>Write-back –</a:t>
            </a:r>
            <a:r>
              <a:rPr lang="pt-BR" sz="3200" dirty="0"/>
              <a:t> Atualiza apenas na cache</a:t>
            </a:r>
            <a:endParaRPr lang="pt-BR" sz="2800" dirty="0"/>
          </a:p>
          <a:p>
            <a:pPr lvl="1"/>
            <a:endParaRPr lang="pt-BR" sz="2600" dirty="0"/>
          </a:p>
          <a:p>
            <a:pPr lvl="1"/>
            <a:r>
              <a:rPr lang="pt-BR" sz="2800" b="1" dirty="0"/>
              <a:t>Vantagens</a:t>
            </a:r>
            <a:endParaRPr lang="pt-BR" sz="2600" b="1" dirty="0"/>
          </a:p>
          <a:p>
            <a:pPr lvl="2"/>
            <a:r>
              <a:rPr lang="pt-BR" sz="2600" dirty="0"/>
              <a:t>Bit de controle</a:t>
            </a:r>
          </a:p>
          <a:p>
            <a:pPr lvl="2"/>
            <a:r>
              <a:rPr lang="pt-BR" sz="2600" dirty="0"/>
              <a:t>Os dados são atualizados na MP apenas quando </a:t>
            </a:r>
            <a:r>
              <a:rPr lang="pt-BR" sz="2600" u="sng" dirty="0"/>
              <a:t>a linha da cache </a:t>
            </a:r>
            <a:r>
              <a:rPr lang="pt-BR" sz="2600" dirty="0"/>
              <a:t>for substituída, se o bit de controle estiver ativo.</a:t>
            </a:r>
          </a:p>
          <a:p>
            <a:pPr lvl="1"/>
            <a:endParaRPr lang="pt-BR" sz="2600" dirty="0"/>
          </a:p>
          <a:p>
            <a:pPr lvl="1"/>
            <a:r>
              <a:rPr lang="pt-BR" sz="2800" b="1" dirty="0"/>
              <a:t>Desvantagens</a:t>
            </a:r>
            <a:r>
              <a:rPr lang="pt-BR" sz="2600" b="1" dirty="0"/>
              <a:t> </a:t>
            </a:r>
          </a:p>
          <a:p>
            <a:pPr lvl="2"/>
            <a:r>
              <a:rPr lang="pt-BR" sz="2600" dirty="0"/>
              <a:t>As alterações podem invalidar partes da memória principal.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74A356-8DA6-4BD1-9E7C-6F4F5638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F47739-2008-498B-A2B2-3B53860A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4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E142B-FF43-4248-B59D-37AB6996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Memória</a:t>
            </a:r>
            <a:br>
              <a:rPr lang="pt-BR" dirty="0"/>
            </a:br>
            <a:br>
              <a:rPr lang="pt-BR" dirty="0"/>
            </a:br>
            <a:r>
              <a:rPr lang="pt-BR" cap="none" dirty="0"/>
              <a:t>Conceitos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D989C0-B976-4071-9FAC-73F8CFB9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0FC75EC-5722-487C-AC6B-EAD01074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B46CBE3-B1F6-4426-9442-08153B0861A7}"/>
              </a:ext>
            </a:extLst>
          </p:cNvPr>
          <p:cNvSpPr/>
          <p:nvPr/>
        </p:nvSpPr>
        <p:spPr>
          <a:xfrm>
            <a:off x="4625454" y="2985063"/>
            <a:ext cx="2939009" cy="1864665"/>
          </a:xfrm>
          <a:prstGeom prst="rect">
            <a:avLst/>
          </a:prstGeom>
          <a:ln w="762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lang="pt-BR" sz="5400" baseline="-25000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f</a:t>
            </a:r>
            <a:endParaRPr lang="pt-BR" baseline="-250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B2223A-CF9A-4E44-9084-285F86B985DD}"/>
              </a:ext>
            </a:extLst>
          </p:cNvPr>
          <p:cNvCxnSpPr/>
          <p:nvPr/>
        </p:nvCxnSpPr>
        <p:spPr>
          <a:xfrm>
            <a:off x="2159000" y="3429000"/>
            <a:ext cx="246645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DCD12FED-59C2-4634-BDA4-F3FEE6C10CF7}"/>
              </a:ext>
            </a:extLst>
          </p:cNvPr>
          <p:cNvSpPr/>
          <p:nvPr/>
        </p:nvSpPr>
        <p:spPr>
          <a:xfrm>
            <a:off x="2967037" y="4038606"/>
            <a:ext cx="126994" cy="1269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BB5C68B-425B-4F8D-9C1D-19E4ED8B1EC0}"/>
              </a:ext>
            </a:extLst>
          </p:cNvPr>
          <p:cNvSpPr/>
          <p:nvPr/>
        </p:nvSpPr>
        <p:spPr>
          <a:xfrm>
            <a:off x="3646227" y="4038606"/>
            <a:ext cx="126994" cy="1269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334FAE1-2899-4011-B918-3C797610B26E}"/>
              </a:ext>
            </a:extLst>
          </p:cNvPr>
          <p:cNvSpPr/>
          <p:nvPr/>
        </p:nvSpPr>
        <p:spPr>
          <a:xfrm>
            <a:off x="2159000" y="4559303"/>
            <a:ext cx="126994" cy="1269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34D64DF1-2D2A-4E9F-9701-B96802107AAD}"/>
              </a:ext>
            </a:extLst>
          </p:cNvPr>
          <p:cNvCxnSpPr>
            <a:cxnSpLocks/>
            <a:stCxn id="13" idx="3"/>
            <a:endCxn id="9" idx="2"/>
          </p:cNvCxnSpPr>
          <p:nvPr/>
        </p:nvCxnSpPr>
        <p:spPr>
          <a:xfrm flipV="1">
            <a:off x="2285994" y="4165600"/>
            <a:ext cx="744540" cy="457200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63A98519-7EA3-4DD0-9179-938236F70DF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094031" y="4102103"/>
            <a:ext cx="55219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638FFEDD-45A4-422C-9923-F2EB12C9F14F}"/>
              </a:ext>
            </a:extLst>
          </p:cNvPr>
          <p:cNvCxnSpPr>
            <a:stCxn id="10" idx="2"/>
          </p:cNvCxnSpPr>
          <p:nvPr/>
        </p:nvCxnSpPr>
        <p:spPr>
          <a:xfrm rot="16200000" flipH="1">
            <a:off x="3953536" y="3921788"/>
            <a:ext cx="393703" cy="881326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67B3C03E-1E1F-4F0C-83CF-941B3B35F2CC}"/>
              </a:ext>
            </a:extLst>
          </p:cNvPr>
          <p:cNvSpPr/>
          <p:nvPr/>
        </p:nvSpPr>
        <p:spPr>
          <a:xfrm>
            <a:off x="8245506" y="3302567"/>
            <a:ext cx="126994" cy="1269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1AB2720-B0B7-4BBF-A172-A0C4FC0CDFAC}"/>
              </a:ext>
            </a:extLst>
          </p:cNvPr>
          <p:cNvSpPr/>
          <p:nvPr/>
        </p:nvSpPr>
        <p:spPr>
          <a:xfrm>
            <a:off x="10235516" y="3302006"/>
            <a:ext cx="126994" cy="1269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50FF1474-2908-4383-8C3A-C06A8AF7BE09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564463" y="3429561"/>
            <a:ext cx="744540" cy="457200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A17C2ADB-5B7F-4266-B044-15EEC1D49953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8372500" y="3365503"/>
            <a:ext cx="1863016" cy="56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31F4472-E690-48FC-8612-6C02831541A3}"/>
              </a:ext>
            </a:extLst>
          </p:cNvPr>
          <p:cNvSpPr txBox="1"/>
          <p:nvPr/>
        </p:nvSpPr>
        <p:spPr>
          <a:xfrm>
            <a:off x="2002971" y="2728686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Alimentação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3B11B54-92B1-4147-994F-5C7A42B80062}"/>
              </a:ext>
            </a:extLst>
          </p:cNvPr>
          <p:cNvSpPr txBox="1"/>
          <p:nvPr/>
        </p:nvSpPr>
        <p:spPr>
          <a:xfrm>
            <a:off x="2035141" y="4902198"/>
            <a:ext cx="2244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Sinal de entrada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ABD72C8-5A46-4A05-8F16-98F1FAE15D25}"/>
              </a:ext>
            </a:extLst>
          </p:cNvPr>
          <p:cNvSpPr txBox="1"/>
          <p:nvPr/>
        </p:nvSpPr>
        <p:spPr>
          <a:xfrm>
            <a:off x="8372500" y="4201962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Sinal de saída</a:t>
            </a:r>
          </a:p>
        </p:txBody>
      </p:sp>
    </p:spTree>
    <p:extLst>
      <p:ext uri="{BB962C8B-B14F-4D97-AF65-F5344CB8AC3E}">
        <p14:creationId xmlns:p14="http://schemas.microsoft.com/office/powerpoint/2010/main" val="2134132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7750D-F732-4862-8A46-10227577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DB650D-BA3D-409E-81B8-3B3FE3200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71" y="2011680"/>
            <a:ext cx="11013520" cy="4206240"/>
          </a:xfrm>
        </p:spPr>
        <p:txBody>
          <a:bodyPr>
            <a:normAutofit/>
          </a:bodyPr>
          <a:lstStyle/>
          <a:p>
            <a:endParaRPr lang="pt-BR" sz="3200" dirty="0"/>
          </a:p>
          <a:p>
            <a:r>
              <a:rPr lang="pt-BR" sz="3200" dirty="0"/>
              <a:t>Descreva os passos que a CPU realiza para solicitar dados da memória interna.</a:t>
            </a:r>
          </a:p>
          <a:p>
            <a:endParaRPr lang="pt-BR" sz="3200" dirty="0"/>
          </a:p>
          <a:p>
            <a:r>
              <a:rPr lang="pt-BR" sz="3200" dirty="0"/>
              <a:t>Descreva o algoritmo LFU</a:t>
            </a:r>
            <a:r>
              <a:rPr lang="pt-BR" sz="3200" b="1" dirty="0"/>
              <a:t>. </a:t>
            </a:r>
            <a:r>
              <a:rPr lang="pt-BR" sz="3200" dirty="0"/>
              <a:t>Na sua opinião, o algoritmo é mais ou menos eficiente que os demais vistos em sala? Justifique.</a:t>
            </a:r>
          </a:p>
          <a:p>
            <a:endParaRPr lang="pt-BR" sz="3200" dirty="0"/>
          </a:p>
          <a:p>
            <a:endParaRPr lang="pt-BR" sz="32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CC5126-DE69-4C63-961C-FF383C87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561E77-D33A-452E-AC0C-FBB10334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014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99607-0B17-4FE4-BD7E-B4440E57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2FD186-CD9F-4AB6-838C-B746C19C6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Considere uma cache com tamanho de linha de 32 bytes e uma memória principal que leva 30 ns para transmitir uma palavra de 4 bytes.</a:t>
            </a:r>
          </a:p>
          <a:p>
            <a:endParaRPr lang="pt-BR" sz="2800" dirty="0"/>
          </a:p>
          <a:p>
            <a:r>
              <a:rPr lang="pt-BR" sz="2800" dirty="0"/>
              <a:t>Quantas vezes uma mesma linha pode ser escrita pela CPU antes de ser substituída para que o write back seja mais eficiente que o write through? 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26E260-57E0-4BAB-9D59-4CF65D39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CE8524-5E46-4737-8337-394A7E4E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474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569CBA7-910B-4FDC-94CB-BBE04553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D47A62-BB37-4D12-B50D-AAB2B88A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02B9A3-0EDD-43FB-9A14-D3376E86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72</a:t>
            </a:fld>
            <a:endParaRPr lang="en-US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41A9866-B2CD-4537-9CB8-AD530AF196CF}"/>
              </a:ext>
            </a:extLst>
          </p:cNvPr>
          <p:cNvGrpSpPr/>
          <p:nvPr/>
        </p:nvGrpSpPr>
        <p:grpSpPr>
          <a:xfrm>
            <a:off x="5108001" y="3125920"/>
            <a:ext cx="1272301" cy="1272301"/>
            <a:chOff x="3683000" y="2982199"/>
            <a:chExt cx="1581205" cy="158120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F851D0C-9878-468F-A24B-A411C6A971DF}"/>
                </a:ext>
              </a:extLst>
            </p:cNvPr>
            <p:cNvSpPr/>
            <p:nvPr/>
          </p:nvSpPr>
          <p:spPr>
            <a:xfrm>
              <a:off x="3683000" y="2982199"/>
              <a:ext cx="1581205" cy="1581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F04BAD16-205E-4190-94F2-662FAEDC0EF8}"/>
                </a:ext>
              </a:extLst>
            </p:cNvPr>
            <p:cNvSpPr/>
            <p:nvPr/>
          </p:nvSpPr>
          <p:spPr>
            <a:xfrm>
              <a:off x="3835401" y="3134600"/>
              <a:ext cx="1282700" cy="1282700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36A03B01-DAE2-40F0-917D-7E4990EF7BEF}"/>
                </a:ext>
              </a:extLst>
            </p:cNvPr>
            <p:cNvSpPr/>
            <p:nvPr/>
          </p:nvSpPr>
          <p:spPr>
            <a:xfrm>
              <a:off x="3987801" y="3287000"/>
              <a:ext cx="977899" cy="977899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30E9096-BF61-422D-984B-716EE76F9DA1}"/>
              </a:ext>
            </a:extLst>
          </p:cNvPr>
          <p:cNvCxnSpPr>
            <a:cxnSpLocks/>
          </p:cNvCxnSpPr>
          <p:nvPr/>
        </p:nvCxnSpPr>
        <p:spPr>
          <a:xfrm flipV="1">
            <a:off x="6373211" y="3455932"/>
            <a:ext cx="2587250" cy="246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9DC219D-26EE-44C0-AF1B-1E4730D9BEBF}"/>
              </a:ext>
            </a:extLst>
          </p:cNvPr>
          <p:cNvCxnSpPr>
            <a:cxnSpLocks/>
          </p:cNvCxnSpPr>
          <p:nvPr/>
        </p:nvCxnSpPr>
        <p:spPr>
          <a:xfrm flipH="1">
            <a:off x="6373212" y="4087880"/>
            <a:ext cx="2587249" cy="327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BB3BD32-A07F-47EA-A157-3A7A1BCB9402}"/>
              </a:ext>
            </a:extLst>
          </p:cNvPr>
          <p:cNvGrpSpPr/>
          <p:nvPr/>
        </p:nvGrpSpPr>
        <p:grpSpPr>
          <a:xfrm>
            <a:off x="8960461" y="1966724"/>
            <a:ext cx="2097843" cy="3781272"/>
            <a:chOff x="6641683" y="1999381"/>
            <a:chExt cx="2097843" cy="3781272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B9044813-498A-4A63-A641-E4CCE7E55DD8}"/>
                </a:ext>
              </a:extLst>
            </p:cNvPr>
            <p:cNvSpPr/>
            <p:nvPr/>
          </p:nvSpPr>
          <p:spPr>
            <a:xfrm>
              <a:off x="6641683" y="1999381"/>
              <a:ext cx="2097843" cy="3781272"/>
            </a:xfrm>
            <a:prstGeom prst="rect">
              <a:avLst/>
            </a:prstGeom>
            <a:solidFill>
              <a:srgbClr val="077B0D"/>
            </a:solidFill>
            <a:ln w="66675" cap="rnd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F03865DA-56BD-476F-BE1E-F0F08C327688}"/>
                </a:ext>
              </a:extLst>
            </p:cNvPr>
            <p:cNvGrpSpPr/>
            <p:nvPr/>
          </p:nvGrpSpPr>
          <p:grpSpPr>
            <a:xfrm>
              <a:off x="6937044" y="2018431"/>
              <a:ext cx="1770677" cy="3752696"/>
              <a:chOff x="7547429" y="2152141"/>
              <a:chExt cx="2540000" cy="5111750"/>
            </a:xfrm>
            <a:solidFill>
              <a:srgbClr val="00FF00"/>
            </a:solidFill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1A43DA9C-30B0-402C-A6FB-BE07291F6BE5}"/>
                  </a:ext>
                </a:extLst>
              </p:cNvPr>
              <p:cNvSpPr/>
              <p:nvPr/>
            </p:nvSpPr>
            <p:spPr>
              <a:xfrm>
                <a:off x="7547429" y="2152141"/>
                <a:ext cx="2540000" cy="365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03C0DB1C-6DAE-4281-9546-0AFA371B3FAC}"/>
                  </a:ext>
                </a:extLst>
              </p:cNvPr>
              <p:cNvSpPr/>
              <p:nvPr/>
            </p:nvSpPr>
            <p:spPr>
              <a:xfrm>
                <a:off x="7547429" y="2517266"/>
                <a:ext cx="2540000" cy="365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A90C63C5-2758-476C-B8F9-F3F51ECB4C43}"/>
                  </a:ext>
                </a:extLst>
              </p:cNvPr>
              <p:cNvSpPr/>
              <p:nvPr/>
            </p:nvSpPr>
            <p:spPr>
              <a:xfrm>
                <a:off x="7547429" y="2882391"/>
                <a:ext cx="2540000" cy="365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2F5D7033-E566-4E05-A2AF-6A69E6A3947B}"/>
                  </a:ext>
                </a:extLst>
              </p:cNvPr>
              <p:cNvSpPr/>
              <p:nvPr/>
            </p:nvSpPr>
            <p:spPr>
              <a:xfrm>
                <a:off x="7547429" y="3247516"/>
                <a:ext cx="2540000" cy="365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50594FAD-1FE3-4DD4-B7FC-E9F7D30A91C8}"/>
                  </a:ext>
                </a:extLst>
              </p:cNvPr>
              <p:cNvSpPr/>
              <p:nvPr/>
            </p:nvSpPr>
            <p:spPr>
              <a:xfrm>
                <a:off x="7547429" y="3612641"/>
                <a:ext cx="2540000" cy="365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F6A83BB4-3212-4886-8872-ACA01378423B}"/>
                  </a:ext>
                </a:extLst>
              </p:cNvPr>
              <p:cNvSpPr/>
              <p:nvPr/>
            </p:nvSpPr>
            <p:spPr>
              <a:xfrm>
                <a:off x="7547429" y="3977766"/>
                <a:ext cx="2540000" cy="365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56E32A1E-9607-46B0-9F34-EED3AFD46D9F}"/>
                  </a:ext>
                </a:extLst>
              </p:cNvPr>
              <p:cNvSpPr/>
              <p:nvPr/>
            </p:nvSpPr>
            <p:spPr>
              <a:xfrm>
                <a:off x="7547429" y="4342891"/>
                <a:ext cx="2540000" cy="365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BF2DE7EE-65FC-49EF-87B9-2EE52D73B82A}"/>
                  </a:ext>
                </a:extLst>
              </p:cNvPr>
              <p:cNvSpPr/>
              <p:nvPr/>
            </p:nvSpPr>
            <p:spPr>
              <a:xfrm>
                <a:off x="7547429" y="4708016"/>
                <a:ext cx="2540000" cy="365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87C68390-C7FE-4B28-AC98-28E0D55253F1}"/>
                  </a:ext>
                </a:extLst>
              </p:cNvPr>
              <p:cNvSpPr/>
              <p:nvPr/>
            </p:nvSpPr>
            <p:spPr>
              <a:xfrm>
                <a:off x="7547429" y="5073141"/>
                <a:ext cx="2540000" cy="365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id="{1609AAFC-0A2E-456D-8D80-57423D077C3F}"/>
                  </a:ext>
                </a:extLst>
              </p:cNvPr>
              <p:cNvSpPr/>
              <p:nvPr/>
            </p:nvSpPr>
            <p:spPr>
              <a:xfrm>
                <a:off x="7547429" y="5438266"/>
                <a:ext cx="2540000" cy="365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5DEC8D77-29C5-4818-A492-A78A20B4696A}"/>
                  </a:ext>
                </a:extLst>
              </p:cNvPr>
              <p:cNvSpPr/>
              <p:nvPr/>
            </p:nvSpPr>
            <p:spPr>
              <a:xfrm>
                <a:off x="7547429" y="5803391"/>
                <a:ext cx="2540000" cy="365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id="{53EEF721-DCE6-4107-A4D0-D18A4E0656F6}"/>
                  </a:ext>
                </a:extLst>
              </p:cNvPr>
              <p:cNvSpPr/>
              <p:nvPr/>
            </p:nvSpPr>
            <p:spPr>
              <a:xfrm>
                <a:off x="7547429" y="6168516"/>
                <a:ext cx="2540000" cy="365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0C43B800-749D-44AB-8CC0-CEC273C2C95E}"/>
                  </a:ext>
                </a:extLst>
              </p:cNvPr>
              <p:cNvSpPr/>
              <p:nvPr/>
            </p:nvSpPr>
            <p:spPr>
              <a:xfrm>
                <a:off x="7547429" y="6533641"/>
                <a:ext cx="2540000" cy="365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Retângulo: Cantos Arredondados 28">
                <a:extLst>
                  <a:ext uri="{FF2B5EF4-FFF2-40B4-BE49-F238E27FC236}">
                    <a16:creationId xmlns:a16="http://schemas.microsoft.com/office/drawing/2014/main" id="{8FDB1296-FBB9-4984-9090-F64BA133A29A}"/>
                  </a:ext>
                </a:extLst>
              </p:cNvPr>
              <p:cNvSpPr/>
              <p:nvPr/>
            </p:nvSpPr>
            <p:spPr>
              <a:xfrm>
                <a:off x="7547429" y="6898766"/>
                <a:ext cx="2540000" cy="365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pic>
        <p:nvPicPr>
          <p:cNvPr id="36" name="Imagem 35">
            <a:extLst>
              <a:ext uri="{FF2B5EF4-FFF2-40B4-BE49-F238E27FC236}">
                <a16:creationId xmlns:a16="http://schemas.microsoft.com/office/drawing/2014/main" id="{B0ED40C8-89D9-4CF4-A703-DDBD59094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70" y="2789923"/>
            <a:ext cx="2056730" cy="2056730"/>
          </a:xfrm>
          <a:prstGeom prst="rect">
            <a:avLst/>
          </a:prstGeom>
        </p:spPr>
      </p:pic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94BB4650-C1C0-47A1-8EBA-3BF77288486B}"/>
              </a:ext>
            </a:extLst>
          </p:cNvPr>
          <p:cNvCxnSpPr>
            <a:cxnSpLocks/>
          </p:cNvCxnSpPr>
          <p:nvPr/>
        </p:nvCxnSpPr>
        <p:spPr>
          <a:xfrm>
            <a:off x="3244800" y="3510640"/>
            <a:ext cx="187535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738E4702-BBBA-405B-8AB3-0FAF7837447A}"/>
              </a:ext>
            </a:extLst>
          </p:cNvPr>
          <p:cNvCxnSpPr>
            <a:cxnSpLocks/>
          </p:cNvCxnSpPr>
          <p:nvPr/>
        </p:nvCxnSpPr>
        <p:spPr>
          <a:xfrm flipH="1">
            <a:off x="3244801" y="4130172"/>
            <a:ext cx="1863200" cy="311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15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683B8-A191-4726-B4C9-FB8CADC8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7CDB8D-1D67-4F15-BD3B-372919DE6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4393552" cy="42062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b="1" dirty="0"/>
              <a:t>Write through</a:t>
            </a:r>
          </a:p>
          <a:p>
            <a:pPr marL="685795" lvl="1" indent="-457200">
              <a:buFont typeface="+mj-lt"/>
              <a:buAutoNum type="arabicPeriod"/>
            </a:pPr>
            <a:r>
              <a:rPr lang="pt-BR" dirty="0"/>
              <a:t>1 * 8 * 30 ns = 240 ns</a:t>
            </a:r>
          </a:p>
          <a:p>
            <a:pPr marL="685795" lvl="1" indent="-457200">
              <a:buFont typeface="+mj-lt"/>
              <a:buAutoNum type="arabicPeriod"/>
            </a:pPr>
            <a:r>
              <a:rPr lang="pt-BR" dirty="0"/>
              <a:t>2 * 8 * 30 ns = 480 ns</a:t>
            </a:r>
          </a:p>
          <a:p>
            <a:pPr marL="685795" lvl="1" indent="-457200">
              <a:buFont typeface="+mj-lt"/>
              <a:buAutoNum type="arabicPeriod"/>
            </a:pPr>
            <a:r>
              <a:rPr lang="pt-BR" dirty="0"/>
              <a:t>3 * 8 * 30 ns = 720 ns</a:t>
            </a:r>
          </a:p>
          <a:p>
            <a:pPr marL="685795" lvl="1" indent="-457200">
              <a:buFont typeface="+mj-lt"/>
              <a:buAutoNum type="arabicPeriod"/>
            </a:pPr>
            <a:r>
              <a:rPr lang="pt-BR" dirty="0"/>
              <a:t>.</a:t>
            </a:r>
          </a:p>
          <a:p>
            <a:pPr marL="685795" lvl="1" indent="-457200">
              <a:buFont typeface="+mj-lt"/>
              <a:buAutoNum type="arabicPeriod"/>
            </a:pPr>
            <a:r>
              <a:rPr lang="pt-BR" dirty="0"/>
              <a:t>.</a:t>
            </a:r>
          </a:p>
          <a:p>
            <a:pPr marL="685795" lvl="1" indent="-457200">
              <a:buFont typeface="+mj-lt"/>
              <a:buAutoNum type="arabicPeriod"/>
            </a:pPr>
            <a:r>
              <a:rPr lang="pt-BR" dirty="0"/>
              <a:t>.</a:t>
            </a:r>
          </a:p>
          <a:p>
            <a:pPr marL="685795" lvl="1" indent="-457200">
              <a:buFont typeface="+mj-lt"/>
              <a:buAutoNum type="arabicPeriod"/>
            </a:pPr>
            <a:r>
              <a:rPr lang="pt-BR" dirty="0"/>
              <a:t>n * 8 * 30 ns = n * 240 ns</a:t>
            </a:r>
          </a:p>
          <a:p>
            <a:pPr marL="685795" lvl="1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685795" lvl="1" indent="-4572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06AE51-FEC4-4D6C-A4CE-DAD1A2BB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87A036-3D91-4BC0-871E-936D69A1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DCDEF69-F1E6-442D-9D47-D40B3D5FC7CC}"/>
              </a:ext>
            </a:extLst>
          </p:cNvPr>
          <p:cNvSpPr txBox="1">
            <a:spLocks/>
          </p:cNvSpPr>
          <p:nvPr/>
        </p:nvSpPr>
        <p:spPr>
          <a:xfrm>
            <a:off x="6595531" y="1962685"/>
            <a:ext cx="439355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1pPr>
            <a:lvl2pPr marL="411470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2pPr>
            <a:lvl3pPr marL="64006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3pPr>
            <a:lvl4pPr marL="86865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4pPr>
            <a:lvl5pPr marL="1097253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5pPr>
            <a:lvl6pPr marL="12845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7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959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155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pt-BR" b="1" dirty="0"/>
              <a:t>Write back</a:t>
            </a:r>
            <a:endParaRPr lang="pt-BR" dirty="0"/>
          </a:p>
          <a:p>
            <a:pPr marL="685795" lvl="1" indent="-457200">
              <a:buFont typeface="+mj-lt"/>
              <a:buAutoNum type="arabicPeriod"/>
            </a:pPr>
            <a:r>
              <a:rPr lang="pt-BR" dirty="0"/>
              <a:t>0</a:t>
            </a:r>
          </a:p>
          <a:p>
            <a:pPr marL="685795" lvl="1" indent="-457200">
              <a:buFont typeface="+mj-lt"/>
              <a:buAutoNum type="arabicPeriod"/>
            </a:pPr>
            <a:r>
              <a:rPr lang="pt-BR" dirty="0"/>
              <a:t>0</a:t>
            </a:r>
          </a:p>
          <a:p>
            <a:pPr marL="685795" lvl="1" indent="-457200">
              <a:buFont typeface="+mj-lt"/>
              <a:buAutoNum type="arabicPeriod"/>
            </a:pPr>
            <a:r>
              <a:rPr lang="pt-BR" dirty="0"/>
              <a:t>0</a:t>
            </a:r>
          </a:p>
          <a:p>
            <a:pPr marL="685795" lvl="1" indent="-457200">
              <a:buFont typeface="+mj-lt"/>
              <a:buAutoNum type="arabicPeriod"/>
            </a:pPr>
            <a:r>
              <a:rPr lang="pt-BR" dirty="0"/>
              <a:t>.</a:t>
            </a:r>
          </a:p>
          <a:p>
            <a:pPr marL="685795" lvl="1" indent="-457200">
              <a:buFont typeface="+mj-lt"/>
              <a:buAutoNum type="arabicPeriod"/>
            </a:pPr>
            <a:r>
              <a:rPr lang="pt-BR" dirty="0"/>
              <a:t>.</a:t>
            </a:r>
          </a:p>
          <a:p>
            <a:pPr marL="685795" lvl="1" indent="-457200">
              <a:buFont typeface="+mj-lt"/>
              <a:buAutoNum type="arabicPeriod"/>
            </a:pPr>
            <a:r>
              <a:rPr lang="pt-BR" dirty="0"/>
              <a:t>.</a:t>
            </a:r>
          </a:p>
          <a:p>
            <a:pPr marL="685795" lvl="1" indent="-457200">
              <a:buFont typeface="+mj-lt"/>
              <a:buAutoNum type="arabicPeriod"/>
            </a:pPr>
            <a:r>
              <a:rPr lang="pt-BR" dirty="0"/>
              <a:t>8 * 30 ns  = 240 ns </a:t>
            </a:r>
          </a:p>
          <a:p>
            <a:pPr marL="685795" lvl="1" indent="-4572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31539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B2CD3-CA15-455F-89F5-9A77AD4B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Próxima aula...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923EED-737F-4052-98BF-EB965CB6E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2800" dirty="0"/>
              <a:t>Memória interna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Principais características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Tecnologias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Correção de erros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Organização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84937F-7ABB-4210-9B39-B3DF14CA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D6E32F2-FF60-46EF-9F04-80EA3ECE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54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D03F4-34C8-467B-99C3-DC3A5880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3200" cap="none" dirty="0"/>
              <a:t>Hierarquia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1971DE-13E1-4D96-BDB4-E501EBF7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2EBD18-D5B1-4BBE-BAE8-A994C059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CE59EC-E4F3-42E7-8EFD-277E3B64E9F8}"/>
              </a:ext>
            </a:extLst>
          </p:cNvPr>
          <p:cNvSpPr txBox="1"/>
          <p:nvPr/>
        </p:nvSpPr>
        <p:spPr>
          <a:xfrm>
            <a:off x="7158324" y="5762287"/>
            <a:ext cx="384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Memória secundária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2017D90-D767-4306-8AC8-EC80DA23118E}"/>
              </a:ext>
            </a:extLst>
          </p:cNvPr>
          <p:cNvSpPr txBox="1"/>
          <p:nvPr/>
        </p:nvSpPr>
        <p:spPr>
          <a:xfrm>
            <a:off x="7138476" y="4957182"/>
            <a:ext cx="504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Memória principal (DRAM)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D36E9B5-AB81-4B4E-B1C3-186198A20D57}"/>
              </a:ext>
            </a:extLst>
          </p:cNvPr>
          <p:cNvSpPr txBox="1"/>
          <p:nvPr/>
        </p:nvSpPr>
        <p:spPr>
          <a:xfrm>
            <a:off x="7169924" y="4263387"/>
            <a:ext cx="4336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Memória cache (SRAM)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00EEDED-4FB2-4094-9B43-9D989BB1BD34}"/>
              </a:ext>
            </a:extLst>
          </p:cNvPr>
          <p:cNvSpPr txBox="1"/>
          <p:nvPr/>
        </p:nvSpPr>
        <p:spPr>
          <a:xfrm>
            <a:off x="7146046" y="3253760"/>
            <a:ext cx="48478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Registradores</a:t>
            </a:r>
          </a:p>
          <a:p>
            <a:r>
              <a:rPr lang="pt-BR" sz="3200" b="1" dirty="0"/>
              <a:t> </a:t>
            </a:r>
            <a:r>
              <a:rPr lang="pt-BR" sz="3200" dirty="0"/>
              <a:t>(Latches e Flip flops)</a:t>
            </a:r>
            <a:endParaRPr lang="pt-BR" sz="3600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B351DFD-8696-43A7-9B21-E6A4BE53F04D}"/>
              </a:ext>
            </a:extLst>
          </p:cNvPr>
          <p:cNvCxnSpPr>
            <a:cxnSpLocks/>
          </p:cNvCxnSpPr>
          <p:nvPr/>
        </p:nvCxnSpPr>
        <p:spPr>
          <a:xfrm flipH="1">
            <a:off x="4258215" y="3801667"/>
            <a:ext cx="2807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4132F703-A9B4-4D2E-97E9-109D037F6A5F}"/>
              </a:ext>
            </a:extLst>
          </p:cNvPr>
          <p:cNvCxnSpPr>
            <a:cxnSpLocks/>
          </p:cNvCxnSpPr>
          <p:nvPr/>
        </p:nvCxnSpPr>
        <p:spPr>
          <a:xfrm flipH="1" flipV="1">
            <a:off x="4962085" y="4605811"/>
            <a:ext cx="2097776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ABED0F6-9BC4-4929-AC05-64FFEA221D64}"/>
              </a:ext>
            </a:extLst>
          </p:cNvPr>
          <p:cNvCxnSpPr>
            <a:cxnSpLocks/>
          </p:cNvCxnSpPr>
          <p:nvPr/>
        </p:nvCxnSpPr>
        <p:spPr>
          <a:xfrm flipH="1">
            <a:off x="5596471" y="5299387"/>
            <a:ext cx="14651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3B4A3433-410B-474A-AAB5-65196B4010B7}"/>
              </a:ext>
            </a:extLst>
          </p:cNvPr>
          <p:cNvCxnSpPr>
            <a:cxnSpLocks/>
          </p:cNvCxnSpPr>
          <p:nvPr/>
        </p:nvCxnSpPr>
        <p:spPr>
          <a:xfrm flipH="1" flipV="1">
            <a:off x="6214748" y="6068641"/>
            <a:ext cx="84099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5BC3FD1-11AC-4799-805A-5B3885FFD110}"/>
              </a:ext>
            </a:extLst>
          </p:cNvPr>
          <p:cNvGrpSpPr/>
          <p:nvPr/>
        </p:nvGrpSpPr>
        <p:grpSpPr>
          <a:xfrm>
            <a:off x="647013" y="3408687"/>
            <a:ext cx="5774263" cy="3087424"/>
            <a:chOff x="647013" y="2848247"/>
            <a:chExt cx="5774263" cy="3087424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0E0CC21E-771F-4063-8F2C-C08DF0D4E330}"/>
                </a:ext>
              </a:extLst>
            </p:cNvPr>
            <p:cNvGrpSpPr/>
            <p:nvPr/>
          </p:nvGrpSpPr>
          <p:grpSpPr>
            <a:xfrm>
              <a:off x="3527371" y="2854871"/>
              <a:ext cx="2893905" cy="3080800"/>
              <a:chOff x="3542611" y="2854871"/>
              <a:chExt cx="2893905" cy="3080800"/>
            </a:xfrm>
          </p:grpSpPr>
          <p:sp>
            <p:nvSpPr>
              <p:cNvPr id="51" name="Triângulo Retângulo 50">
                <a:extLst>
                  <a:ext uri="{FF2B5EF4-FFF2-40B4-BE49-F238E27FC236}">
                    <a16:creationId xmlns:a16="http://schemas.microsoft.com/office/drawing/2014/main" id="{38B65B8B-A3E8-4CDF-AEB5-785731C73F96}"/>
                  </a:ext>
                </a:extLst>
              </p:cNvPr>
              <p:cNvSpPr/>
              <p:nvPr/>
            </p:nvSpPr>
            <p:spPr>
              <a:xfrm>
                <a:off x="3551230" y="2920249"/>
                <a:ext cx="2885286" cy="3015422"/>
              </a:xfrm>
              <a:prstGeom prst="rtTriangl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" name="Triângulo Retângulo 52">
                <a:extLst>
                  <a:ext uri="{FF2B5EF4-FFF2-40B4-BE49-F238E27FC236}">
                    <a16:creationId xmlns:a16="http://schemas.microsoft.com/office/drawing/2014/main" id="{56DB7581-13A4-4677-AD2F-3F02E898C122}"/>
                  </a:ext>
                </a:extLst>
              </p:cNvPr>
              <p:cNvSpPr/>
              <p:nvPr/>
            </p:nvSpPr>
            <p:spPr>
              <a:xfrm>
                <a:off x="3551229" y="2920249"/>
                <a:ext cx="2296759" cy="2403453"/>
              </a:xfrm>
              <a:prstGeom prst="rtTriangle">
                <a:avLst/>
              </a:prstGeom>
              <a:solidFill>
                <a:srgbClr val="00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" name="Triângulo Retângulo 53">
                <a:extLst>
                  <a:ext uri="{FF2B5EF4-FFF2-40B4-BE49-F238E27FC236}">
                    <a16:creationId xmlns:a16="http://schemas.microsoft.com/office/drawing/2014/main" id="{08444DCA-34FE-4E69-B619-2706F44679CE}"/>
                  </a:ext>
                </a:extLst>
              </p:cNvPr>
              <p:cNvSpPr/>
              <p:nvPr/>
            </p:nvSpPr>
            <p:spPr>
              <a:xfrm>
                <a:off x="3544010" y="2914631"/>
                <a:ext cx="1631911" cy="1696274"/>
              </a:xfrm>
              <a:prstGeom prst="rtTriangle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" name="Triângulo Retângulo 54">
                <a:extLst>
                  <a:ext uri="{FF2B5EF4-FFF2-40B4-BE49-F238E27FC236}">
                    <a16:creationId xmlns:a16="http://schemas.microsoft.com/office/drawing/2014/main" id="{1FB42C97-DADC-4010-8512-6EAACF062CC8}"/>
                  </a:ext>
                </a:extLst>
              </p:cNvPr>
              <p:cNvSpPr/>
              <p:nvPr/>
            </p:nvSpPr>
            <p:spPr>
              <a:xfrm>
                <a:off x="3542611" y="2854871"/>
                <a:ext cx="914614" cy="1017051"/>
              </a:xfrm>
              <a:prstGeom prst="rtTriangle">
                <a:avLst/>
              </a:prstGeom>
              <a:solidFill>
                <a:srgbClr val="92F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84EB8F0E-72B7-41E7-AFE5-B56D602FCEAD}"/>
                </a:ext>
              </a:extLst>
            </p:cNvPr>
            <p:cNvGrpSpPr/>
            <p:nvPr/>
          </p:nvGrpSpPr>
          <p:grpSpPr>
            <a:xfrm flipH="1">
              <a:off x="647013" y="2848247"/>
              <a:ext cx="2893905" cy="3080800"/>
              <a:chOff x="5431045" y="2768735"/>
              <a:chExt cx="2893905" cy="3080800"/>
            </a:xfrm>
          </p:grpSpPr>
          <p:sp>
            <p:nvSpPr>
              <p:cNvPr id="34" name="Triângulo Retângulo 33">
                <a:extLst>
                  <a:ext uri="{FF2B5EF4-FFF2-40B4-BE49-F238E27FC236}">
                    <a16:creationId xmlns:a16="http://schemas.microsoft.com/office/drawing/2014/main" id="{A98A4F9F-81A2-4C26-A9CD-4DBCB8E138F0}"/>
                  </a:ext>
                </a:extLst>
              </p:cNvPr>
              <p:cNvSpPr/>
              <p:nvPr/>
            </p:nvSpPr>
            <p:spPr>
              <a:xfrm>
                <a:off x="5439664" y="2834113"/>
                <a:ext cx="2885286" cy="3015422"/>
              </a:xfrm>
              <a:prstGeom prst="rtTriangl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" name="Triângulo Retângulo 34">
                <a:extLst>
                  <a:ext uri="{FF2B5EF4-FFF2-40B4-BE49-F238E27FC236}">
                    <a16:creationId xmlns:a16="http://schemas.microsoft.com/office/drawing/2014/main" id="{6B48DCFC-4E77-4C9E-AB59-5CF77E951795}"/>
                  </a:ext>
                </a:extLst>
              </p:cNvPr>
              <p:cNvSpPr/>
              <p:nvPr/>
            </p:nvSpPr>
            <p:spPr>
              <a:xfrm>
                <a:off x="5439663" y="2834113"/>
                <a:ext cx="2296759" cy="2403453"/>
              </a:xfrm>
              <a:prstGeom prst="rtTriangle">
                <a:avLst/>
              </a:prstGeom>
              <a:solidFill>
                <a:srgbClr val="00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" name="Triângulo Retângulo 35">
                <a:extLst>
                  <a:ext uri="{FF2B5EF4-FFF2-40B4-BE49-F238E27FC236}">
                    <a16:creationId xmlns:a16="http://schemas.microsoft.com/office/drawing/2014/main" id="{23B12EBA-0ECB-484E-B153-BA3BD562208C}"/>
                  </a:ext>
                </a:extLst>
              </p:cNvPr>
              <p:cNvSpPr/>
              <p:nvPr/>
            </p:nvSpPr>
            <p:spPr>
              <a:xfrm>
                <a:off x="5432444" y="2828495"/>
                <a:ext cx="1631911" cy="1696274"/>
              </a:xfrm>
              <a:prstGeom prst="rtTriangle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" name="Triângulo Retângulo 36">
                <a:extLst>
                  <a:ext uri="{FF2B5EF4-FFF2-40B4-BE49-F238E27FC236}">
                    <a16:creationId xmlns:a16="http://schemas.microsoft.com/office/drawing/2014/main" id="{FB065821-58E1-43D4-B4E9-03710B432750}"/>
                  </a:ext>
                </a:extLst>
              </p:cNvPr>
              <p:cNvSpPr/>
              <p:nvPr/>
            </p:nvSpPr>
            <p:spPr>
              <a:xfrm>
                <a:off x="5431045" y="2768735"/>
                <a:ext cx="914614" cy="1017051"/>
              </a:xfrm>
              <a:prstGeom prst="rtTriangle">
                <a:avLst/>
              </a:prstGeom>
              <a:solidFill>
                <a:srgbClr val="92F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73E8E2A1-E19F-470F-A406-745D5E9DA3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9514">
            <a:off x="2819927" y="1944054"/>
            <a:ext cx="1355896" cy="1355896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0166706-2736-4B4B-8D07-89B083D22EC6}"/>
              </a:ext>
            </a:extLst>
          </p:cNvPr>
          <p:cNvSpPr txBox="1"/>
          <p:nvPr/>
        </p:nvSpPr>
        <p:spPr>
          <a:xfrm>
            <a:off x="7145348" y="2395268"/>
            <a:ext cx="4336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Processador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209A01F-AC80-4C74-A611-6D0B665EFA07}"/>
              </a:ext>
            </a:extLst>
          </p:cNvPr>
          <p:cNvCxnSpPr>
            <a:cxnSpLocks/>
          </p:cNvCxnSpPr>
          <p:nvPr/>
        </p:nvCxnSpPr>
        <p:spPr>
          <a:xfrm flipH="1">
            <a:off x="4410615" y="2685706"/>
            <a:ext cx="2655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56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E7CCF-62E0-4CCC-BCFC-5AD19C7C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cap="none" dirty="0"/>
              <a:t>Principais Características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C1F567D-A339-4BCC-8E5A-A8B4627BCD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/>
              <a:t>Localização</a:t>
            </a:r>
          </a:p>
          <a:p>
            <a:pPr>
              <a:lnSpc>
                <a:spcPct val="150000"/>
              </a:lnSpc>
            </a:pPr>
            <a:r>
              <a:rPr lang="pt-BR" sz="2800" b="1" dirty="0"/>
              <a:t>Capacidade</a:t>
            </a:r>
          </a:p>
          <a:p>
            <a:pPr>
              <a:lnSpc>
                <a:spcPct val="150000"/>
              </a:lnSpc>
            </a:pPr>
            <a:r>
              <a:rPr lang="pt-BR" sz="2800" b="1" dirty="0"/>
              <a:t>Unidade de transferência</a:t>
            </a:r>
          </a:p>
          <a:p>
            <a:pPr>
              <a:lnSpc>
                <a:spcPct val="150000"/>
              </a:lnSpc>
            </a:pPr>
            <a:r>
              <a:rPr lang="pt-BR" sz="2800" b="1" dirty="0"/>
              <a:t>Método de acesso</a:t>
            </a:r>
          </a:p>
          <a:p>
            <a:pPr>
              <a:lnSpc>
                <a:spcPct val="150000"/>
              </a:lnSpc>
            </a:pPr>
            <a:endParaRPr lang="pt-BR" sz="2800" b="1" dirty="0"/>
          </a:p>
          <a:p>
            <a:pPr>
              <a:lnSpc>
                <a:spcPct val="150000"/>
              </a:lnSpc>
            </a:pPr>
            <a:endParaRPr lang="pt-BR" sz="2800" b="1" dirty="0"/>
          </a:p>
          <a:p>
            <a:pPr>
              <a:lnSpc>
                <a:spcPct val="150000"/>
              </a:lnSpc>
            </a:pPr>
            <a:endParaRPr lang="pt-BR" sz="2800" b="1" dirty="0"/>
          </a:p>
          <a:p>
            <a:pPr>
              <a:lnSpc>
                <a:spcPct val="150000"/>
              </a:lnSpc>
            </a:pPr>
            <a:endParaRPr lang="pt-BR" sz="2800" b="1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08A1D841-4688-44B7-843A-D1235074B7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/>
              <a:t>Desempenho</a:t>
            </a:r>
          </a:p>
          <a:p>
            <a:pPr>
              <a:lnSpc>
                <a:spcPct val="150000"/>
              </a:lnSpc>
            </a:pPr>
            <a:r>
              <a:rPr lang="pt-BR" sz="2800" b="1" dirty="0"/>
              <a:t>Tipo físico</a:t>
            </a:r>
          </a:p>
          <a:p>
            <a:pPr>
              <a:lnSpc>
                <a:spcPct val="150000"/>
              </a:lnSpc>
            </a:pPr>
            <a:r>
              <a:rPr lang="pt-BR" sz="2800" b="1" dirty="0"/>
              <a:t>Características físicas</a:t>
            </a:r>
          </a:p>
          <a:p>
            <a:pPr>
              <a:lnSpc>
                <a:spcPct val="150000"/>
              </a:lnSpc>
            </a:pPr>
            <a:r>
              <a:rPr lang="pt-BR" sz="2800" b="1" dirty="0"/>
              <a:t>Organização</a:t>
            </a: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A9A65F-5A25-4DD3-835A-49DB7CCD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UNIVERSIDADE FEDERAL DO CEARÁ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892069-1019-4252-A314-9C2FB8E5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40177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m Tir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 Tiras</Template>
  <TotalTime>2481</TotalTime>
  <Words>2833</Words>
  <Application>Microsoft Office PowerPoint</Application>
  <PresentationFormat>Widescreen</PresentationFormat>
  <Paragraphs>810</Paragraphs>
  <Slides>74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74</vt:i4>
      </vt:variant>
    </vt:vector>
  </HeadingPairs>
  <TitlesOfParts>
    <vt:vector size="85" baseType="lpstr">
      <vt:lpstr>Microsoft JhengHei</vt:lpstr>
      <vt:lpstr>Arial</vt:lpstr>
      <vt:lpstr>Arial Black</vt:lpstr>
      <vt:lpstr>Calibri</vt:lpstr>
      <vt:lpstr>Calibri Light</vt:lpstr>
      <vt:lpstr>Cambria Math</vt:lpstr>
      <vt:lpstr>Century Gothic</vt:lpstr>
      <vt:lpstr>Corbel</vt:lpstr>
      <vt:lpstr>Times New Roman</vt:lpstr>
      <vt:lpstr>Wingdings</vt:lpstr>
      <vt:lpstr>Em Tiras</vt:lpstr>
      <vt:lpstr>Arquitetura de computadores</vt:lpstr>
      <vt:lpstr>Na aula passada...</vt:lpstr>
      <vt:lpstr>Introdução</vt:lpstr>
      <vt:lpstr>Memória do computador</vt:lpstr>
      <vt:lpstr>Memória conceitos</vt:lpstr>
      <vt:lpstr>Memória conceitos</vt:lpstr>
      <vt:lpstr>Memória  Conceitos</vt:lpstr>
      <vt:lpstr>Memória Hierarquia</vt:lpstr>
      <vt:lpstr>Memória Principais Características</vt:lpstr>
      <vt:lpstr>Memória Características</vt:lpstr>
      <vt:lpstr>Memória Características</vt:lpstr>
      <vt:lpstr>MEMÓRIA Características</vt:lpstr>
      <vt:lpstr>MEMÓRIA características</vt:lpstr>
      <vt:lpstr>MEMÓRIA Características</vt:lpstr>
      <vt:lpstr>MEMÓRIA Características</vt:lpstr>
      <vt:lpstr>Memória características  capacidade</vt:lpstr>
      <vt:lpstr>Memória Características</vt:lpstr>
      <vt:lpstr>Memória Método de acesso</vt:lpstr>
      <vt:lpstr>Memória Método de acesso</vt:lpstr>
      <vt:lpstr>Memória Método de acesso</vt:lpstr>
      <vt:lpstr>Memória Método de acesso</vt:lpstr>
      <vt:lpstr>Memória Método de acesso</vt:lpstr>
      <vt:lpstr>Memória Características</vt:lpstr>
      <vt:lpstr>Memória Características</vt:lpstr>
      <vt:lpstr>Hierarquia de Memória</vt:lpstr>
      <vt:lpstr>Memória cache</vt:lpstr>
      <vt:lpstr>Memória cache</vt:lpstr>
      <vt:lpstr>Memória cache</vt:lpstr>
      <vt:lpstr>Memória cache</vt:lpstr>
      <vt:lpstr>Memória cache</vt:lpstr>
      <vt:lpstr>Memória cache</vt:lpstr>
      <vt:lpstr>Memória cache</vt:lpstr>
      <vt:lpstr>Memória cache Acesso</vt:lpstr>
      <vt:lpstr>Memória cache</vt:lpstr>
      <vt:lpstr>Memória cache</vt:lpstr>
      <vt:lpstr>Memória cache</vt:lpstr>
      <vt:lpstr>Memória cache Cache Lógica</vt:lpstr>
      <vt:lpstr>Memória cache Cache Física</vt:lpstr>
      <vt:lpstr>Exercício</vt:lpstr>
      <vt:lpstr>Na aula passada...</vt:lpstr>
      <vt:lpstr>Introdução</vt:lpstr>
      <vt:lpstr>Memória cache Ciclo de instrução</vt:lpstr>
      <vt:lpstr>Memória cache Ciclo de instrução</vt:lpstr>
      <vt:lpstr>Memória  cache Acesso</vt:lpstr>
      <vt:lpstr>Memória cache Acesso</vt:lpstr>
      <vt:lpstr>Memória cache Acesso</vt:lpstr>
      <vt:lpstr>Memória cache Mapeamento</vt:lpstr>
      <vt:lpstr>Memória cache Mapeamento</vt:lpstr>
      <vt:lpstr>Mapeamento da memória principal para cache</vt:lpstr>
      <vt:lpstr>Mapeamento da memória principal para cache</vt:lpstr>
      <vt:lpstr>Mapeamento da memória principal para cache</vt:lpstr>
      <vt:lpstr>Mapeamento direto</vt:lpstr>
      <vt:lpstr>Memória cache Mapeamento Direto</vt:lpstr>
      <vt:lpstr>Memória cache Mapeamento Associativo</vt:lpstr>
      <vt:lpstr>Mapeamento associativo</vt:lpstr>
      <vt:lpstr>Memória cache Mapeamento Associativo</vt:lpstr>
      <vt:lpstr>Memória cache Mapeamento Associativo Por Conjunto</vt:lpstr>
      <vt:lpstr>Memória cache Mapeamento Associativo Por Conjunto</vt:lpstr>
      <vt:lpstr>Memória cache Mapeamento Associativo Por Conjunto</vt:lpstr>
      <vt:lpstr>Memória cache Mapeamento Associativo Por Conjunto</vt:lpstr>
      <vt:lpstr>Memória cache Mapeamento Associativo Por Conjunto</vt:lpstr>
      <vt:lpstr>Algoritmo de substituição</vt:lpstr>
      <vt:lpstr>Algoritmo de substituição</vt:lpstr>
      <vt:lpstr>Algoritmo de substituição</vt:lpstr>
      <vt:lpstr>Algoritmo de substituição</vt:lpstr>
      <vt:lpstr>Algoritmo de substituição</vt:lpstr>
      <vt:lpstr>Algoritmo de substituição</vt:lpstr>
      <vt:lpstr>Memória cache Política De Escrita (Atualização)</vt:lpstr>
      <vt:lpstr>Memória cache Política de escrita</vt:lpstr>
      <vt:lpstr>Prática</vt:lpstr>
      <vt:lpstr>prática</vt:lpstr>
      <vt:lpstr>pRÁTICA</vt:lpstr>
      <vt:lpstr>Prática</vt:lpstr>
      <vt:lpstr>Próxima aula...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Lex</dc:creator>
  <cp:lastModifiedBy>Alex Lima</cp:lastModifiedBy>
  <cp:revision>200</cp:revision>
  <dcterms:created xsi:type="dcterms:W3CDTF">2014-09-16T21:37:07Z</dcterms:created>
  <dcterms:modified xsi:type="dcterms:W3CDTF">2018-03-09T15:54:41Z</dcterms:modified>
</cp:coreProperties>
</file>