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1" r:id="rId1"/>
  </p:sldMasterIdLst>
  <p:notesMasterIdLst>
    <p:notesMasterId r:id="rId87"/>
  </p:notesMasterIdLst>
  <p:handoutMasterIdLst>
    <p:handoutMasterId r:id="rId88"/>
  </p:handoutMasterIdLst>
  <p:sldIdLst>
    <p:sldId id="256" r:id="rId2"/>
    <p:sldId id="261" r:id="rId3"/>
    <p:sldId id="262" r:id="rId4"/>
    <p:sldId id="263" r:id="rId5"/>
    <p:sldId id="265" r:id="rId6"/>
    <p:sldId id="266" r:id="rId7"/>
    <p:sldId id="274" r:id="rId8"/>
    <p:sldId id="264" r:id="rId9"/>
    <p:sldId id="310" r:id="rId10"/>
    <p:sldId id="311" r:id="rId11"/>
    <p:sldId id="272" r:id="rId12"/>
    <p:sldId id="309" r:id="rId13"/>
    <p:sldId id="267" r:id="rId14"/>
    <p:sldId id="269" r:id="rId15"/>
    <p:sldId id="307" r:id="rId16"/>
    <p:sldId id="308" r:id="rId17"/>
    <p:sldId id="313" r:id="rId18"/>
    <p:sldId id="273" r:id="rId19"/>
    <p:sldId id="312" r:id="rId20"/>
    <p:sldId id="314" r:id="rId21"/>
    <p:sldId id="271" r:id="rId22"/>
    <p:sldId id="316" r:id="rId23"/>
    <p:sldId id="275" r:id="rId24"/>
    <p:sldId id="276" r:id="rId25"/>
    <p:sldId id="277" r:id="rId26"/>
    <p:sldId id="321" r:id="rId27"/>
    <p:sldId id="278" r:id="rId28"/>
    <p:sldId id="322" r:id="rId29"/>
    <p:sldId id="279" r:id="rId30"/>
    <p:sldId id="280" r:id="rId31"/>
    <p:sldId id="317" r:id="rId32"/>
    <p:sldId id="284" r:id="rId33"/>
    <p:sldId id="285" r:id="rId34"/>
    <p:sldId id="319" r:id="rId35"/>
    <p:sldId id="287" r:id="rId36"/>
    <p:sldId id="290" r:id="rId37"/>
    <p:sldId id="364" r:id="rId38"/>
    <p:sldId id="289" r:id="rId39"/>
    <p:sldId id="291" r:id="rId40"/>
    <p:sldId id="292" r:id="rId41"/>
    <p:sldId id="281" r:id="rId42"/>
    <p:sldId id="315" r:id="rId43"/>
    <p:sldId id="326" r:id="rId44"/>
    <p:sldId id="327" r:id="rId45"/>
    <p:sldId id="283" r:id="rId46"/>
    <p:sldId id="352" r:id="rId47"/>
    <p:sldId id="353" r:id="rId48"/>
    <p:sldId id="328" r:id="rId49"/>
    <p:sldId id="323" r:id="rId50"/>
    <p:sldId id="294" r:id="rId51"/>
    <p:sldId id="325" r:id="rId52"/>
    <p:sldId id="329" r:id="rId53"/>
    <p:sldId id="330" r:id="rId54"/>
    <p:sldId id="331" r:id="rId55"/>
    <p:sldId id="332" r:id="rId56"/>
    <p:sldId id="333" r:id="rId57"/>
    <p:sldId id="334" r:id="rId58"/>
    <p:sldId id="335" r:id="rId59"/>
    <p:sldId id="336" r:id="rId60"/>
    <p:sldId id="337" r:id="rId61"/>
    <p:sldId id="338" r:id="rId62"/>
    <p:sldId id="339" r:id="rId63"/>
    <p:sldId id="340" r:id="rId64"/>
    <p:sldId id="351" r:id="rId65"/>
    <p:sldId id="341" r:id="rId66"/>
    <p:sldId id="342" r:id="rId67"/>
    <p:sldId id="345" r:id="rId68"/>
    <p:sldId id="344" r:id="rId69"/>
    <p:sldId id="346" r:id="rId70"/>
    <p:sldId id="349" r:id="rId71"/>
    <p:sldId id="348" r:id="rId72"/>
    <p:sldId id="350" r:id="rId73"/>
    <p:sldId id="363" r:id="rId74"/>
    <p:sldId id="302" r:id="rId75"/>
    <p:sldId id="354" r:id="rId76"/>
    <p:sldId id="356" r:id="rId77"/>
    <p:sldId id="355" r:id="rId78"/>
    <p:sldId id="357" r:id="rId79"/>
    <p:sldId id="303" r:id="rId80"/>
    <p:sldId id="359" r:id="rId81"/>
    <p:sldId id="304" r:id="rId82"/>
    <p:sldId id="361" r:id="rId83"/>
    <p:sldId id="362" r:id="rId84"/>
    <p:sldId id="306" r:id="rId85"/>
    <p:sldId id="360" r:id="rId8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4A66AC"/>
    <a:srgbClr val="00FF00"/>
    <a:srgbClr val="34497D"/>
    <a:srgbClr val="CBD6E3"/>
    <a:srgbClr val="5342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82" autoAdjust="0"/>
    <p:restoredTop sz="88376" autoAdjust="0"/>
  </p:normalViewPr>
  <p:slideViewPr>
    <p:cSldViewPr snapToGrid="0">
      <p:cViewPr varScale="1">
        <p:scale>
          <a:sx n="60" d="100"/>
          <a:sy n="6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FCFD307-6DC5-4F27-AC26-51EF89A83B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A2E3C8-796F-40AC-8001-ACF6333268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B13DD-E149-4F85-B9D8-7BBF0BA944CD}" type="datetimeFigureOut">
              <a:rPr lang="pt-BR" smtClean="0"/>
              <a:t>23/03/2018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CA404AA-4393-4235-AE22-0FFE0E4A57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DF32621-43F8-4716-A22B-956AAC746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E35DB-FDEA-4651-B02E-63368F2FC9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197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FB4C9-C201-431C-9D09-E824D7872116}" type="datetimeFigureOut">
              <a:rPr lang="pt-BR" smtClean="0"/>
              <a:t>23/03/2018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48BF9-F2E5-4CCC-BD7C-C4CF17E2D1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286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48BF9-F2E5-4CCC-BD7C-C4CF17E2D18B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834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Atraso médio = atraso de rotacionar meio disco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48BF9-F2E5-4CCC-BD7C-C4CF17E2D18B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8737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0,5 = meia rotação</a:t>
            </a:r>
          </a:p>
          <a:p>
            <a:r>
              <a:rPr lang="pt-B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(500 setores x 512 bytes ) x (0,004/(500 setores x 512 bytes)) = 0.004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48BF9-F2E5-4CCC-BD7C-C4CF17E2D18B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470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2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2166366"/>
            <a:ext cx="11471565" cy="1739347"/>
          </a:xfrm>
          <a:prstGeom prst="rect">
            <a:avLst/>
          </a:prstGeo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1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2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20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EEEA-3451-41F3-BE54-ADCBA6886908}" type="datetime1">
              <a:rPr lang="en-US" smtClean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0930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75D1-1828-4AFD-BE29-61DE109ECBA4}" type="datetime1">
              <a:rPr lang="en-US" smtClean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1846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5" y="274638"/>
            <a:ext cx="2402380" cy="5897562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973291" cy="5897562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1" y="6422856"/>
            <a:ext cx="2743196" cy="365125"/>
          </a:xfrm>
        </p:spPr>
        <p:txBody>
          <a:bodyPr/>
          <a:lstStyle/>
          <a:p>
            <a:fld id="{16219935-341F-4245-A794-FCB035AA5461}" type="datetime1">
              <a:rPr lang="en-US" smtClean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6" y="6422856"/>
            <a:ext cx="4279669" cy="365125"/>
          </a:xfrm>
        </p:spPr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50" y="6422856"/>
            <a:ext cx="879759" cy="365125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83741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9EDCB43C-89E1-4482-A3DA-08216C45A9BE}"/>
              </a:ext>
            </a:extLst>
          </p:cNvPr>
          <p:cNvSpPr/>
          <p:nvPr userDrawn="1"/>
        </p:nvSpPr>
        <p:spPr>
          <a:xfrm>
            <a:off x="3048" y="191384"/>
            <a:ext cx="12188952" cy="11171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5602B4-28DF-4C3F-9AB6-F8CB77D3C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483" y="230566"/>
            <a:ext cx="10363200" cy="10612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0E7D7A8-94F3-4491-BADE-C485083CF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16D7DE4-69BD-4890-868A-5E5CC57111F8}" type="datetime1">
              <a:rPr lang="en-US" smtClean="0"/>
              <a:t>3/23/2018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721E79-EFFF-4F92-8414-3CE08E61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23CD2-9163-4A3B-A919-1A8B9325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648F39E-9C37-485F-AC97-16BB4BDF9F4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0386403-490E-4B3A-BC8D-0D955BF1B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359" y="1489166"/>
            <a:ext cx="10363200" cy="4728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36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  <a:lvl2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2pPr>
            <a:lvl3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3pPr>
            <a:lvl4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4pPr>
            <a:lvl5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E747-C422-4DA4-BA92-B127B5BBC9BE}" type="datetime1">
              <a:rPr lang="en-US" smtClean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9648F39E-9C37-485F-AC97-16BB4BDF9F4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1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2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1"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6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BF8299-9CDE-4B58-8C63-9C3452DEDB20}" type="datetime1">
              <a:rPr lang="en-US" smtClean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76861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514-8805-4F4F-A765-7679D21765BE}" type="datetime1">
              <a:rPr lang="en-US" smtClean="0"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8251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1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1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868C-FA64-422F-B596-6FA6EE21F517}" type="datetime1">
              <a:rPr lang="en-US" smtClean="0"/>
              <a:t>3/23/2018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289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8DAD-0230-4844-885D-D7EE8C157EBB}" type="datetime1">
              <a:rPr lang="en-US" smtClean="0"/>
              <a:t>3/23/2018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0663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1FF3-9027-4D4D-9750-7AD9B45C0026}" type="datetime1">
              <a:rPr lang="en-US" smtClean="0"/>
              <a:t>3/23/2018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5135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8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CFAD-F40E-4CB2-A35A-F3F7F262C91C}" type="datetime1">
              <a:rPr lang="en-US" smtClean="0"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5666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EDE3-E141-47EB-BDBA-0B47F5C07E65}" type="datetime1">
              <a:rPr lang="en-US" smtClean="0"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3167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10"/>
            <a:ext cx="12188952" cy="13986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6"/>
            <a:ext cx="300089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1">
                <a:solidFill>
                  <a:schemeClr val="tx1"/>
                </a:solidFill>
              </a:defRPr>
            </a:lvl1pPr>
          </a:lstStyle>
          <a:p>
            <a:fld id="{46FC6A06-9FD9-4CF9-AFA8-C6657D94EF37}" type="datetime1">
              <a:rPr lang="en-US" smtClean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6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/>
                </a:solidFill>
              </a:defRPr>
            </a:lvl1pPr>
          </a:lstStyle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6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648F39E-9C37-485F-AC97-16BB4BDF9F4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001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20" r:id="rId12"/>
  </p:sldLayoutIdLst>
  <p:hf hdr="0" dt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0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64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58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53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56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76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8959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155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Arquitetura de computadores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5939404-FB60-4C2B-9CFD-CDAA2A054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167" y="4513661"/>
            <a:ext cx="6858000" cy="1309255"/>
          </a:xfrm>
        </p:spPr>
        <p:txBody>
          <a:bodyPr>
            <a:normAutofit/>
          </a:bodyPr>
          <a:lstStyle/>
          <a:p>
            <a:pPr algn="l"/>
            <a:r>
              <a:rPr lang="pt-BR" sz="2800" dirty="0"/>
              <a:t>Prof. Alex Lima</a:t>
            </a:r>
          </a:p>
          <a:p>
            <a:pPr algn="l"/>
            <a:r>
              <a:rPr lang="pt-BR" sz="2800" dirty="0"/>
              <a:t>Aula 07 – Memória externa</a:t>
            </a:r>
          </a:p>
        </p:txBody>
      </p:sp>
    </p:spTree>
    <p:extLst>
      <p:ext uri="{BB962C8B-B14F-4D97-AF65-F5344CB8AC3E}">
        <p14:creationId xmlns:p14="http://schemas.microsoft.com/office/powerpoint/2010/main" val="3050616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B227EF0A-BDE5-4B5B-A31C-9FB2B2CC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Memória</a:t>
            </a:r>
            <a:br>
              <a:rPr lang="pt-BR" dirty="0"/>
            </a:br>
            <a:r>
              <a:rPr lang="pt-BR" cap="none" dirty="0"/>
              <a:t>Discos Magnéticos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F8CCF8-625F-4134-AA81-4082211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D4F1793-5AC4-4794-B667-180805F0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9EADBCE5-8531-4A06-BFB0-D4E44122D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801" y="1909602"/>
            <a:ext cx="6883399" cy="3953304"/>
          </a:xfrm>
        </p:spPr>
      </p:pic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BECB5707-4E75-4BA3-B253-24AEE94C492C}"/>
              </a:ext>
            </a:extLst>
          </p:cNvPr>
          <p:cNvSpPr/>
          <p:nvPr/>
        </p:nvSpPr>
        <p:spPr>
          <a:xfrm>
            <a:off x="101282" y="4359068"/>
            <a:ext cx="2527617" cy="483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Cabeça de leitura</a:t>
            </a:r>
            <a:endParaRPr lang="pt-BR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E0824FC2-4930-4DB3-82D6-04FC14EFEB5E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628899" y="4600894"/>
            <a:ext cx="5143501" cy="6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FDC2D6FA-4F74-4698-BF56-DA2EB17BF190}"/>
              </a:ext>
            </a:extLst>
          </p:cNvPr>
          <p:cNvSpPr/>
          <p:nvPr/>
        </p:nvSpPr>
        <p:spPr>
          <a:xfrm>
            <a:off x="63183" y="3080132"/>
            <a:ext cx="2527617" cy="483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Braço de leitura</a:t>
            </a:r>
            <a:endParaRPr lang="pt-BR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C09102A6-C4D2-4392-98CD-3F1EADC5EDFE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2590800" y="3321958"/>
            <a:ext cx="1758949" cy="574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F7E01830-148C-4A16-942A-36A0537FC531}"/>
              </a:ext>
            </a:extLst>
          </p:cNvPr>
          <p:cNvCxnSpPr>
            <a:cxnSpLocks/>
          </p:cNvCxnSpPr>
          <p:nvPr/>
        </p:nvCxnSpPr>
        <p:spPr>
          <a:xfrm>
            <a:off x="4368800" y="2724776"/>
            <a:ext cx="0" cy="131679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750F668F-E4F2-49FF-BC3F-D6DC2DD983F3}"/>
              </a:ext>
            </a:extLst>
          </p:cNvPr>
          <p:cNvCxnSpPr>
            <a:cxnSpLocks/>
          </p:cNvCxnSpPr>
          <p:nvPr/>
        </p:nvCxnSpPr>
        <p:spPr>
          <a:xfrm>
            <a:off x="7772400" y="4178300"/>
            <a:ext cx="0" cy="105072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203402FA-25EB-43B5-B40C-70D25B8E6671}"/>
              </a:ext>
            </a:extLst>
          </p:cNvPr>
          <p:cNvSpPr/>
          <p:nvPr/>
        </p:nvSpPr>
        <p:spPr>
          <a:xfrm>
            <a:off x="9551232" y="3080131"/>
            <a:ext cx="2527617" cy="483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Discos</a:t>
            </a:r>
            <a:endParaRPr lang="pt-BR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D6FF205-E42C-45CD-9C85-36FBEAEFE021}"/>
              </a:ext>
            </a:extLst>
          </p:cNvPr>
          <p:cNvCxnSpPr>
            <a:stCxn id="38" idx="1"/>
          </p:cNvCxnSpPr>
          <p:nvPr/>
        </p:nvCxnSpPr>
        <p:spPr>
          <a:xfrm flipH="1">
            <a:off x="8433950" y="3321957"/>
            <a:ext cx="1117282" cy="10371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D43BA5EA-354F-48B0-9DC0-D2F07E992EB9}"/>
              </a:ext>
            </a:extLst>
          </p:cNvPr>
          <p:cNvCxnSpPr>
            <a:cxnSpLocks/>
          </p:cNvCxnSpPr>
          <p:nvPr/>
        </p:nvCxnSpPr>
        <p:spPr>
          <a:xfrm flipH="1">
            <a:off x="8488680" y="3459717"/>
            <a:ext cx="1557020" cy="13830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CB9406FD-123B-4510-AF25-A3A9689CAB2A}"/>
              </a:ext>
            </a:extLst>
          </p:cNvPr>
          <p:cNvCxnSpPr>
            <a:cxnSpLocks/>
          </p:cNvCxnSpPr>
          <p:nvPr/>
        </p:nvCxnSpPr>
        <p:spPr>
          <a:xfrm flipH="1">
            <a:off x="8488680" y="3542480"/>
            <a:ext cx="2039620" cy="1745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451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8B81A-C9FD-43D4-AEAF-6FA8DE20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</a:t>
            </a:r>
            <a:br>
              <a:rPr lang="pt-BR" dirty="0"/>
            </a:br>
            <a:r>
              <a:rPr lang="pt-BR" sz="3200" cap="none" dirty="0"/>
              <a:t>Discos Magnéticos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3DEFDB0-D43E-4F76-A08E-96EE86810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A183490-D0AA-45DC-BCAC-DE50458F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CA0FAC-9349-42BB-9955-CCD1F701B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360" y="1489166"/>
            <a:ext cx="4683112" cy="3184434"/>
          </a:xfrm>
        </p:spPr>
        <p:txBody>
          <a:bodyPr>
            <a:normAutofit lnSpcReduction="10000"/>
          </a:bodyPr>
          <a:lstStyle/>
          <a:p>
            <a:r>
              <a:rPr lang="pt-BR" sz="2800" b="1" dirty="0"/>
              <a:t>Acesso direto</a:t>
            </a:r>
          </a:p>
          <a:p>
            <a:pPr lvl="1"/>
            <a:r>
              <a:rPr lang="pt-BR" dirty="0"/>
              <a:t>Os dados são organizados em blocos de memória, podendo ser acessados pelo endereço de memória.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O acesso direto é realizado primeiro pelo acesso a vizinhança, em seguida uma busca sequencial pelo bloco requisitado.</a:t>
            </a:r>
          </a:p>
          <a:p>
            <a:pPr lvl="1"/>
            <a:r>
              <a:rPr lang="pt-BR" dirty="0"/>
              <a:t>Ex.: HD.</a:t>
            </a:r>
          </a:p>
          <a:p>
            <a:pPr lvl="1"/>
            <a:endParaRPr lang="pt-BR" dirty="0"/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262DF727-8FBE-424A-9BD2-8B3C9E7C33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9" t="3650" b="3266"/>
          <a:stretch/>
        </p:blipFill>
        <p:spPr>
          <a:xfrm>
            <a:off x="5662723" y="1400276"/>
            <a:ext cx="4911935" cy="5460652"/>
          </a:xfrm>
          <a:prstGeom prst="rect">
            <a:avLst/>
          </a:prstGeom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59E41EC2-4C55-4965-AB50-09D5A86E69A7}"/>
              </a:ext>
            </a:extLst>
          </p:cNvPr>
          <p:cNvSpPr txBox="1"/>
          <p:nvPr/>
        </p:nvSpPr>
        <p:spPr>
          <a:xfrm>
            <a:off x="1389070" y="5368834"/>
            <a:ext cx="25199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</a:t>
            </a:r>
            <a:r>
              <a:rPr lang="pt-BR" dirty="0">
                <a:solidFill>
                  <a:schemeClr val="bg1"/>
                </a:solidFill>
              </a:rPr>
              <a:t> – Trilha</a:t>
            </a:r>
          </a:p>
          <a:p>
            <a:r>
              <a:rPr lang="pt-BR" b="1" dirty="0">
                <a:solidFill>
                  <a:schemeClr val="bg1"/>
                </a:solidFill>
              </a:rPr>
              <a:t>B</a:t>
            </a:r>
            <a:r>
              <a:rPr lang="pt-BR" dirty="0">
                <a:solidFill>
                  <a:schemeClr val="bg1"/>
                </a:solidFill>
              </a:rPr>
              <a:t> – Setor geométrico</a:t>
            </a:r>
          </a:p>
          <a:p>
            <a:r>
              <a:rPr lang="pt-BR" b="1" dirty="0">
                <a:solidFill>
                  <a:schemeClr val="bg1"/>
                </a:solidFill>
              </a:rPr>
              <a:t>C</a:t>
            </a:r>
            <a:r>
              <a:rPr lang="pt-BR" dirty="0">
                <a:solidFill>
                  <a:schemeClr val="bg1"/>
                </a:solidFill>
              </a:rPr>
              <a:t> – Setor de trilha</a:t>
            </a:r>
          </a:p>
          <a:p>
            <a:r>
              <a:rPr lang="pt-BR" b="1" dirty="0">
                <a:solidFill>
                  <a:schemeClr val="bg1"/>
                </a:solidFill>
              </a:rPr>
              <a:t>D</a:t>
            </a:r>
            <a:r>
              <a:rPr lang="pt-BR" dirty="0">
                <a:solidFill>
                  <a:schemeClr val="bg1"/>
                </a:solidFill>
              </a:rPr>
              <a:t> – Unidade de alocação</a:t>
            </a:r>
          </a:p>
        </p:txBody>
      </p:sp>
    </p:spTree>
    <p:extLst>
      <p:ext uri="{BB962C8B-B14F-4D97-AF65-F5344CB8AC3E}">
        <p14:creationId xmlns:p14="http://schemas.microsoft.com/office/powerpoint/2010/main" val="988752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29DE2-5469-4E61-BE07-AAEDC0D5E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Memória</a:t>
            </a:r>
            <a:br>
              <a:rPr lang="pt-BR" dirty="0"/>
            </a:br>
            <a:r>
              <a:rPr lang="pt-BR" cap="none" dirty="0"/>
              <a:t>Discos Magnéticos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4EA0D44-12E4-409B-9658-7356B9AD4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C6AC820-C945-478F-B8FF-196FA55E6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8ADB7CFF-721E-497A-9229-59DED1721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83" y="1314450"/>
            <a:ext cx="6176782" cy="5496117"/>
          </a:xfr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8D6C497-461D-45EA-A6E4-AEA095705722}"/>
              </a:ext>
            </a:extLst>
          </p:cNvPr>
          <p:cNvSpPr/>
          <p:nvPr/>
        </p:nvSpPr>
        <p:spPr>
          <a:xfrm>
            <a:off x="256462" y="1852612"/>
            <a:ext cx="1879600" cy="641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Lacuna entre setores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07D66F2-BA5C-4993-B801-DC5BFB5E0747}"/>
              </a:ext>
            </a:extLst>
          </p:cNvPr>
          <p:cNvSpPr/>
          <p:nvPr/>
        </p:nvSpPr>
        <p:spPr>
          <a:xfrm>
            <a:off x="2098108" y="1314450"/>
            <a:ext cx="1879600" cy="403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Setores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9B622F0-ED52-4F47-AB2A-2D0F3378FF77}"/>
              </a:ext>
            </a:extLst>
          </p:cNvPr>
          <p:cNvSpPr/>
          <p:nvPr/>
        </p:nvSpPr>
        <p:spPr>
          <a:xfrm>
            <a:off x="4712834" y="1314450"/>
            <a:ext cx="1879600" cy="403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Trilhas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20D309C-EA4B-4C5C-AF8F-ED6653DD29A5}"/>
              </a:ext>
            </a:extLst>
          </p:cNvPr>
          <p:cNvSpPr/>
          <p:nvPr/>
        </p:nvSpPr>
        <p:spPr>
          <a:xfrm>
            <a:off x="5660708" y="2044700"/>
            <a:ext cx="1879600" cy="54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Lacuna entre trilas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FA5BC7C-BB95-4A9F-AFBF-F4CC4409BE94}"/>
              </a:ext>
            </a:extLst>
          </p:cNvPr>
          <p:cNvSpPr txBox="1"/>
          <p:nvPr/>
        </p:nvSpPr>
        <p:spPr>
          <a:xfrm>
            <a:off x="7851392" y="1470343"/>
            <a:ext cx="375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b="1" dirty="0">
                <a:solidFill>
                  <a:schemeClr val="bg1"/>
                </a:solidFill>
              </a:rPr>
              <a:t>Setores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4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/>
                </a:solidFill>
              </a:rPr>
              <a:t>Lacuna entre setores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/>
                </a:solidFill>
              </a:rPr>
              <a:t>Trilhas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/>
                </a:solidFill>
              </a:rPr>
              <a:t>Lacuna entre trilhas</a:t>
            </a:r>
          </a:p>
        </p:txBody>
      </p:sp>
    </p:spTree>
    <p:extLst>
      <p:ext uri="{BB962C8B-B14F-4D97-AF65-F5344CB8AC3E}">
        <p14:creationId xmlns:p14="http://schemas.microsoft.com/office/powerpoint/2010/main" val="4244609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13B96-7383-4E12-A5D6-90C7F13C3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Memória Externa</a:t>
            </a:r>
            <a:br>
              <a:rPr lang="pt-BR" dirty="0"/>
            </a:br>
            <a:r>
              <a:rPr lang="pt-BR" cap="none" dirty="0"/>
              <a:t>Discos Magnéticos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AE77822-FF4B-4F55-A503-D8A687C6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B11EFF-44A7-4F32-AD63-5011A8CE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B990E0-FB1C-4C75-A1D9-B62D2A31E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359" y="1489166"/>
            <a:ext cx="10363200" cy="532502"/>
          </a:xfrm>
        </p:spPr>
        <p:txBody>
          <a:bodyPr>
            <a:normAutofit lnSpcReduction="10000"/>
          </a:bodyPr>
          <a:lstStyle/>
          <a:p>
            <a:r>
              <a:rPr lang="pt-BR" sz="3200" b="1" dirty="0"/>
              <a:t>Escrita</a:t>
            </a:r>
          </a:p>
          <a:p>
            <a:pPr lvl="1"/>
            <a:endParaRPr lang="pt-BR" sz="3000" b="1" dirty="0"/>
          </a:p>
          <a:p>
            <a:pPr lvl="1"/>
            <a:endParaRPr lang="pt-BR" b="1" dirty="0"/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DE765F2-11EB-47D3-AB0B-08DA4B306DD7}"/>
              </a:ext>
            </a:extLst>
          </p:cNvPr>
          <p:cNvGrpSpPr/>
          <p:nvPr/>
        </p:nvGrpSpPr>
        <p:grpSpPr>
          <a:xfrm>
            <a:off x="2976604" y="2345821"/>
            <a:ext cx="5239734" cy="3668899"/>
            <a:chOff x="2418366" y="2549021"/>
            <a:chExt cx="4160233" cy="2753623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EBB1CB87-39FE-45F6-885A-397F3AA8E988}"/>
                </a:ext>
              </a:extLst>
            </p:cNvPr>
            <p:cNvSpPr/>
            <p:nvPr/>
          </p:nvSpPr>
          <p:spPr>
            <a:xfrm>
              <a:off x="4295397" y="4634232"/>
              <a:ext cx="331812" cy="591259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6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B4537488-0EFA-4F1A-864A-2063AFAEA4A8}"/>
                </a:ext>
              </a:extLst>
            </p:cNvPr>
            <p:cNvSpPr/>
            <p:nvPr/>
          </p:nvSpPr>
          <p:spPr>
            <a:xfrm>
              <a:off x="2418366" y="3159989"/>
              <a:ext cx="4160233" cy="1666011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0662E563-E0E6-4CCC-A877-A2EBEDCEF4C9}"/>
                </a:ext>
              </a:extLst>
            </p:cNvPr>
            <p:cNvSpPr/>
            <p:nvPr/>
          </p:nvSpPr>
          <p:spPr>
            <a:xfrm>
              <a:off x="4293870" y="3986794"/>
              <a:ext cx="331812" cy="82094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68B4C709-F628-4FF7-AE4C-35CC0B0DC145}"/>
                </a:ext>
              </a:extLst>
            </p:cNvPr>
            <p:cNvSpPr/>
            <p:nvPr/>
          </p:nvSpPr>
          <p:spPr>
            <a:xfrm>
              <a:off x="4276535" y="3853440"/>
              <a:ext cx="367110" cy="178491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283B1D6D-6449-460F-9842-6141B2653BD2}"/>
                </a:ext>
              </a:extLst>
            </p:cNvPr>
            <p:cNvSpPr/>
            <p:nvPr/>
          </p:nvSpPr>
          <p:spPr>
            <a:xfrm>
              <a:off x="4290016" y="5142011"/>
              <a:ext cx="345214" cy="160633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0AB7AAAB-BD3A-46E6-8C92-648010CAD601}"/>
                </a:ext>
              </a:extLst>
            </p:cNvPr>
            <p:cNvSpPr/>
            <p:nvPr/>
          </p:nvSpPr>
          <p:spPr>
            <a:xfrm>
              <a:off x="2618396" y="3236187"/>
              <a:ext cx="3844803" cy="1501068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9CEE7FD8-D501-47C8-8136-437A219A1A40}"/>
                </a:ext>
              </a:extLst>
            </p:cNvPr>
            <p:cNvSpPr/>
            <p:nvPr/>
          </p:nvSpPr>
          <p:spPr>
            <a:xfrm>
              <a:off x="2775552" y="3332808"/>
              <a:ext cx="3410748" cy="129018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9E849662-082F-48F8-AB92-DAF474722D8A}"/>
                </a:ext>
              </a:extLst>
            </p:cNvPr>
            <p:cNvSpPr/>
            <p:nvPr/>
          </p:nvSpPr>
          <p:spPr>
            <a:xfrm>
              <a:off x="2985099" y="3420844"/>
              <a:ext cx="3063515" cy="1098491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A5859567-DE32-454A-83BC-9459505E5961}"/>
                </a:ext>
              </a:extLst>
            </p:cNvPr>
            <p:cNvSpPr/>
            <p:nvPr/>
          </p:nvSpPr>
          <p:spPr>
            <a:xfrm>
              <a:off x="3156544" y="3508882"/>
              <a:ext cx="2687327" cy="897031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62C747B3-4346-4B63-824D-581138D10B8D}"/>
                </a:ext>
              </a:extLst>
            </p:cNvPr>
            <p:cNvSpPr/>
            <p:nvPr/>
          </p:nvSpPr>
          <p:spPr>
            <a:xfrm>
              <a:off x="3276828" y="3574212"/>
              <a:ext cx="2437497" cy="762809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EF3D0242-78AF-42D3-B9DA-7AD34D032694}"/>
                </a:ext>
              </a:extLst>
            </p:cNvPr>
            <p:cNvSpPr/>
            <p:nvPr/>
          </p:nvSpPr>
          <p:spPr>
            <a:xfrm>
              <a:off x="3407569" y="3633671"/>
              <a:ext cx="2107586" cy="623181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F054787C-2A19-4406-A9AA-DA849DBB7E46}"/>
                </a:ext>
              </a:extLst>
            </p:cNvPr>
            <p:cNvSpPr/>
            <p:nvPr/>
          </p:nvSpPr>
          <p:spPr>
            <a:xfrm>
              <a:off x="3627946" y="3701073"/>
              <a:ext cx="1691504" cy="475028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A0AEE020-9912-4B18-A390-31B66798D92E}"/>
                </a:ext>
              </a:extLst>
            </p:cNvPr>
            <p:cNvSpPr/>
            <p:nvPr/>
          </p:nvSpPr>
          <p:spPr>
            <a:xfrm>
              <a:off x="4294403" y="2632921"/>
              <a:ext cx="331812" cy="1365107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6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D6BA38E1-8C69-4D54-89D6-74D28ED3AD8F}"/>
                </a:ext>
              </a:extLst>
            </p:cNvPr>
            <p:cNvSpPr/>
            <p:nvPr/>
          </p:nvSpPr>
          <p:spPr>
            <a:xfrm>
              <a:off x="4291014" y="2549021"/>
              <a:ext cx="345214" cy="160633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CB4B53AD-82F7-48DD-8C5C-B6E36AE339EE}"/>
                </a:ext>
              </a:extLst>
            </p:cNvPr>
            <p:cNvSpPr/>
            <p:nvPr/>
          </p:nvSpPr>
          <p:spPr>
            <a:xfrm>
              <a:off x="4299486" y="3893128"/>
              <a:ext cx="325260" cy="160633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Retângulo 59">
            <a:extLst>
              <a:ext uri="{FF2B5EF4-FFF2-40B4-BE49-F238E27FC236}">
                <a16:creationId xmlns:a16="http://schemas.microsoft.com/office/drawing/2014/main" id="{78876522-733C-4621-8758-547FC993A260}"/>
              </a:ext>
            </a:extLst>
          </p:cNvPr>
          <p:cNvSpPr/>
          <p:nvPr/>
        </p:nvSpPr>
        <p:spPr>
          <a:xfrm>
            <a:off x="7332486" y="4193335"/>
            <a:ext cx="3246013" cy="1125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8BAD16B2-72EA-4D91-912E-DEC765B3B5D0}"/>
              </a:ext>
            </a:extLst>
          </p:cNvPr>
          <p:cNvSpPr/>
          <p:nvPr/>
        </p:nvSpPr>
        <p:spPr>
          <a:xfrm>
            <a:off x="7332486" y="4242067"/>
            <a:ext cx="449259" cy="1110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00054A78-F5A9-4591-81A6-9824661FFC89}"/>
              </a:ext>
            </a:extLst>
          </p:cNvPr>
          <p:cNvSpPr/>
          <p:nvPr/>
        </p:nvSpPr>
        <p:spPr>
          <a:xfrm>
            <a:off x="7334282" y="3807947"/>
            <a:ext cx="449259" cy="4852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D87FE59B-5000-41BC-892D-8E89D8F77C02}"/>
              </a:ext>
            </a:extLst>
          </p:cNvPr>
          <p:cNvSpPr/>
          <p:nvPr/>
        </p:nvSpPr>
        <p:spPr>
          <a:xfrm>
            <a:off x="7332486" y="3795248"/>
            <a:ext cx="3246013" cy="1125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20D99021-825F-4F08-9488-0616F717FB71}"/>
              </a:ext>
            </a:extLst>
          </p:cNvPr>
          <p:cNvSpPr/>
          <p:nvPr/>
        </p:nvSpPr>
        <p:spPr>
          <a:xfrm>
            <a:off x="7332486" y="4072809"/>
            <a:ext cx="451055" cy="112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D5011D54-5C03-4E77-BE70-62F0A4F6D1E9}"/>
              </a:ext>
            </a:extLst>
          </p:cNvPr>
          <p:cNvSpPr/>
          <p:nvPr/>
        </p:nvSpPr>
        <p:spPr>
          <a:xfrm>
            <a:off x="7332486" y="3958509"/>
            <a:ext cx="451055" cy="112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Seta: para Baixo 65">
            <a:extLst>
              <a:ext uri="{FF2B5EF4-FFF2-40B4-BE49-F238E27FC236}">
                <a16:creationId xmlns:a16="http://schemas.microsoft.com/office/drawing/2014/main" id="{21CE39E7-BFA7-4C11-9840-2D663856002C}"/>
              </a:ext>
            </a:extLst>
          </p:cNvPr>
          <p:cNvSpPr/>
          <p:nvPr/>
        </p:nvSpPr>
        <p:spPr>
          <a:xfrm rot="5400000">
            <a:off x="9013236" y="4132618"/>
            <a:ext cx="397472" cy="977141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Seta: para Baixo 66">
            <a:extLst>
              <a:ext uri="{FF2B5EF4-FFF2-40B4-BE49-F238E27FC236}">
                <a16:creationId xmlns:a16="http://schemas.microsoft.com/office/drawing/2014/main" id="{4A430E56-7EB3-44C3-BA10-CB17249E68B5}"/>
              </a:ext>
            </a:extLst>
          </p:cNvPr>
          <p:cNvSpPr/>
          <p:nvPr/>
        </p:nvSpPr>
        <p:spPr>
          <a:xfrm rot="16200000" flipH="1">
            <a:off x="9035156" y="3057418"/>
            <a:ext cx="379373" cy="951400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Seta: para Baixo 57">
            <a:extLst>
              <a:ext uri="{FF2B5EF4-FFF2-40B4-BE49-F238E27FC236}">
                <a16:creationId xmlns:a16="http://schemas.microsoft.com/office/drawing/2014/main" id="{347CAE7A-9843-4842-9978-E85009538A2A}"/>
              </a:ext>
            </a:extLst>
          </p:cNvPr>
          <p:cNvSpPr/>
          <p:nvPr/>
        </p:nvSpPr>
        <p:spPr>
          <a:xfrm>
            <a:off x="7332486" y="3630689"/>
            <a:ext cx="449259" cy="1127049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349A0D6-70BE-4AAF-94F1-E6221E6CFDF8}"/>
              </a:ext>
            </a:extLst>
          </p:cNvPr>
          <p:cNvSpPr txBox="1"/>
          <p:nvPr/>
        </p:nvSpPr>
        <p:spPr>
          <a:xfrm>
            <a:off x="7877175" y="2743200"/>
            <a:ext cx="2217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Gravação do bit “1”</a:t>
            </a:r>
          </a:p>
        </p:txBody>
      </p:sp>
    </p:spTree>
    <p:extLst>
      <p:ext uri="{BB962C8B-B14F-4D97-AF65-F5344CB8AC3E}">
        <p14:creationId xmlns:p14="http://schemas.microsoft.com/office/powerpoint/2010/main" val="2806856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13B96-7383-4E12-A5D6-90C7F13C3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Memória Externa</a:t>
            </a:r>
            <a:br>
              <a:rPr lang="pt-BR" dirty="0"/>
            </a:br>
            <a:r>
              <a:rPr lang="pt-BR" cap="none" dirty="0"/>
              <a:t>Discos Magnéticos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AE77822-FF4B-4F55-A503-D8A687C6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B11EFF-44A7-4F32-AD63-5011A8CE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B990E0-FB1C-4C75-A1D9-B62D2A31E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359" y="1489166"/>
            <a:ext cx="10363200" cy="532502"/>
          </a:xfrm>
        </p:spPr>
        <p:txBody>
          <a:bodyPr>
            <a:normAutofit lnSpcReduction="10000"/>
          </a:bodyPr>
          <a:lstStyle/>
          <a:p>
            <a:r>
              <a:rPr lang="pt-BR" sz="3200" b="1" dirty="0"/>
              <a:t>Escrita</a:t>
            </a:r>
          </a:p>
          <a:p>
            <a:pPr lvl="1"/>
            <a:endParaRPr lang="pt-BR" sz="3000" b="1" dirty="0"/>
          </a:p>
          <a:p>
            <a:pPr lvl="1"/>
            <a:endParaRPr lang="pt-BR" b="1" dirty="0"/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DE765F2-11EB-47D3-AB0B-08DA4B306DD7}"/>
              </a:ext>
            </a:extLst>
          </p:cNvPr>
          <p:cNvGrpSpPr/>
          <p:nvPr/>
        </p:nvGrpSpPr>
        <p:grpSpPr>
          <a:xfrm>
            <a:off x="2976604" y="2345821"/>
            <a:ext cx="5239734" cy="3668899"/>
            <a:chOff x="2418366" y="2549021"/>
            <a:chExt cx="4160233" cy="2753623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EBB1CB87-39FE-45F6-885A-397F3AA8E988}"/>
                </a:ext>
              </a:extLst>
            </p:cNvPr>
            <p:cNvSpPr/>
            <p:nvPr/>
          </p:nvSpPr>
          <p:spPr>
            <a:xfrm>
              <a:off x="4295397" y="4634232"/>
              <a:ext cx="331812" cy="591259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6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B4537488-0EFA-4F1A-864A-2063AFAEA4A8}"/>
                </a:ext>
              </a:extLst>
            </p:cNvPr>
            <p:cNvSpPr/>
            <p:nvPr/>
          </p:nvSpPr>
          <p:spPr>
            <a:xfrm>
              <a:off x="2418366" y="3159989"/>
              <a:ext cx="4160233" cy="1666011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0662E563-E0E6-4CCC-A877-A2EBEDCEF4C9}"/>
                </a:ext>
              </a:extLst>
            </p:cNvPr>
            <p:cNvSpPr/>
            <p:nvPr/>
          </p:nvSpPr>
          <p:spPr>
            <a:xfrm>
              <a:off x="4293870" y="3986794"/>
              <a:ext cx="331812" cy="82094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68B4C709-F628-4FF7-AE4C-35CC0B0DC145}"/>
                </a:ext>
              </a:extLst>
            </p:cNvPr>
            <p:cNvSpPr/>
            <p:nvPr/>
          </p:nvSpPr>
          <p:spPr>
            <a:xfrm>
              <a:off x="4276535" y="3853440"/>
              <a:ext cx="367110" cy="178491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283B1D6D-6449-460F-9842-6141B2653BD2}"/>
                </a:ext>
              </a:extLst>
            </p:cNvPr>
            <p:cNvSpPr/>
            <p:nvPr/>
          </p:nvSpPr>
          <p:spPr>
            <a:xfrm>
              <a:off x="4290016" y="5142011"/>
              <a:ext cx="345214" cy="160633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0AB7AAAB-BD3A-46E6-8C92-648010CAD601}"/>
                </a:ext>
              </a:extLst>
            </p:cNvPr>
            <p:cNvSpPr/>
            <p:nvPr/>
          </p:nvSpPr>
          <p:spPr>
            <a:xfrm>
              <a:off x="2618396" y="3236187"/>
              <a:ext cx="3844803" cy="1501068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9CEE7FD8-D501-47C8-8136-437A219A1A40}"/>
                </a:ext>
              </a:extLst>
            </p:cNvPr>
            <p:cNvSpPr/>
            <p:nvPr/>
          </p:nvSpPr>
          <p:spPr>
            <a:xfrm>
              <a:off x="2775552" y="3332808"/>
              <a:ext cx="3410748" cy="129018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9E849662-082F-48F8-AB92-DAF474722D8A}"/>
                </a:ext>
              </a:extLst>
            </p:cNvPr>
            <p:cNvSpPr/>
            <p:nvPr/>
          </p:nvSpPr>
          <p:spPr>
            <a:xfrm>
              <a:off x="2985099" y="3420844"/>
              <a:ext cx="3063515" cy="1098491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A5859567-DE32-454A-83BC-9459505E5961}"/>
                </a:ext>
              </a:extLst>
            </p:cNvPr>
            <p:cNvSpPr/>
            <p:nvPr/>
          </p:nvSpPr>
          <p:spPr>
            <a:xfrm>
              <a:off x="3156544" y="3508882"/>
              <a:ext cx="2687327" cy="897031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62C747B3-4346-4B63-824D-581138D10B8D}"/>
                </a:ext>
              </a:extLst>
            </p:cNvPr>
            <p:cNvSpPr/>
            <p:nvPr/>
          </p:nvSpPr>
          <p:spPr>
            <a:xfrm>
              <a:off x="3276828" y="3574212"/>
              <a:ext cx="2437497" cy="762809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EF3D0242-78AF-42D3-B9DA-7AD34D032694}"/>
                </a:ext>
              </a:extLst>
            </p:cNvPr>
            <p:cNvSpPr/>
            <p:nvPr/>
          </p:nvSpPr>
          <p:spPr>
            <a:xfrm>
              <a:off x="3407569" y="3633671"/>
              <a:ext cx="2107586" cy="623181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F054787C-2A19-4406-A9AA-DA849DBB7E46}"/>
                </a:ext>
              </a:extLst>
            </p:cNvPr>
            <p:cNvSpPr/>
            <p:nvPr/>
          </p:nvSpPr>
          <p:spPr>
            <a:xfrm>
              <a:off x="3627946" y="3701073"/>
              <a:ext cx="1691504" cy="475028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A0AEE020-9912-4B18-A390-31B66798D92E}"/>
                </a:ext>
              </a:extLst>
            </p:cNvPr>
            <p:cNvSpPr/>
            <p:nvPr/>
          </p:nvSpPr>
          <p:spPr>
            <a:xfrm>
              <a:off x="4294403" y="2632921"/>
              <a:ext cx="331812" cy="1365107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6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D6BA38E1-8C69-4D54-89D6-74D28ED3AD8F}"/>
                </a:ext>
              </a:extLst>
            </p:cNvPr>
            <p:cNvSpPr/>
            <p:nvPr/>
          </p:nvSpPr>
          <p:spPr>
            <a:xfrm>
              <a:off x="4291014" y="2549021"/>
              <a:ext cx="345214" cy="160633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CB4B53AD-82F7-48DD-8C5C-B6E36AE339EE}"/>
                </a:ext>
              </a:extLst>
            </p:cNvPr>
            <p:cNvSpPr/>
            <p:nvPr/>
          </p:nvSpPr>
          <p:spPr>
            <a:xfrm>
              <a:off x="4299486" y="3893128"/>
              <a:ext cx="325260" cy="160633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Retângulo 59">
            <a:extLst>
              <a:ext uri="{FF2B5EF4-FFF2-40B4-BE49-F238E27FC236}">
                <a16:creationId xmlns:a16="http://schemas.microsoft.com/office/drawing/2014/main" id="{78876522-733C-4621-8758-547FC993A260}"/>
              </a:ext>
            </a:extLst>
          </p:cNvPr>
          <p:cNvSpPr/>
          <p:nvPr/>
        </p:nvSpPr>
        <p:spPr>
          <a:xfrm>
            <a:off x="7332486" y="4193335"/>
            <a:ext cx="3246013" cy="1125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8BAD16B2-72EA-4D91-912E-DEC765B3B5D0}"/>
              </a:ext>
            </a:extLst>
          </p:cNvPr>
          <p:cNvSpPr/>
          <p:nvPr/>
        </p:nvSpPr>
        <p:spPr>
          <a:xfrm>
            <a:off x="7332486" y="4242067"/>
            <a:ext cx="449259" cy="1110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00054A78-F5A9-4591-81A6-9824661FFC89}"/>
              </a:ext>
            </a:extLst>
          </p:cNvPr>
          <p:cNvSpPr/>
          <p:nvPr/>
        </p:nvSpPr>
        <p:spPr>
          <a:xfrm>
            <a:off x="7334282" y="3807947"/>
            <a:ext cx="449259" cy="4852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D87FE59B-5000-41BC-892D-8E89D8F77C02}"/>
              </a:ext>
            </a:extLst>
          </p:cNvPr>
          <p:cNvSpPr/>
          <p:nvPr/>
        </p:nvSpPr>
        <p:spPr>
          <a:xfrm>
            <a:off x="7332486" y="3795248"/>
            <a:ext cx="3246013" cy="1125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20D99021-825F-4F08-9488-0616F717FB71}"/>
              </a:ext>
            </a:extLst>
          </p:cNvPr>
          <p:cNvSpPr/>
          <p:nvPr/>
        </p:nvSpPr>
        <p:spPr>
          <a:xfrm>
            <a:off x="7332486" y="4072809"/>
            <a:ext cx="451055" cy="112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D5011D54-5C03-4E77-BE70-62F0A4F6D1E9}"/>
              </a:ext>
            </a:extLst>
          </p:cNvPr>
          <p:cNvSpPr/>
          <p:nvPr/>
        </p:nvSpPr>
        <p:spPr>
          <a:xfrm>
            <a:off x="7332486" y="3958509"/>
            <a:ext cx="451055" cy="112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Seta: para Baixo 65">
            <a:extLst>
              <a:ext uri="{FF2B5EF4-FFF2-40B4-BE49-F238E27FC236}">
                <a16:creationId xmlns:a16="http://schemas.microsoft.com/office/drawing/2014/main" id="{21CE39E7-BFA7-4C11-9840-2D663856002C}"/>
              </a:ext>
            </a:extLst>
          </p:cNvPr>
          <p:cNvSpPr/>
          <p:nvPr/>
        </p:nvSpPr>
        <p:spPr>
          <a:xfrm rot="16200000" flipH="1">
            <a:off x="9079810" y="4133643"/>
            <a:ext cx="397472" cy="975092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Seta: para Baixo 66">
            <a:extLst>
              <a:ext uri="{FF2B5EF4-FFF2-40B4-BE49-F238E27FC236}">
                <a16:creationId xmlns:a16="http://schemas.microsoft.com/office/drawing/2014/main" id="{4A430E56-7EB3-44C3-BA10-CB17249E68B5}"/>
              </a:ext>
            </a:extLst>
          </p:cNvPr>
          <p:cNvSpPr/>
          <p:nvPr/>
        </p:nvSpPr>
        <p:spPr>
          <a:xfrm rot="5400000">
            <a:off x="9000028" y="3064147"/>
            <a:ext cx="382704" cy="934612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Seta: para Baixo 57">
            <a:extLst>
              <a:ext uri="{FF2B5EF4-FFF2-40B4-BE49-F238E27FC236}">
                <a16:creationId xmlns:a16="http://schemas.microsoft.com/office/drawing/2014/main" id="{347CAE7A-9843-4842-9978-E85009538A2A}"/>
              </a:ext>
            </a:extLst>
          </p:cNvPr>
          <p:cNvSpPr/>
          <p:nvPr/>
        </p:nvSpPr>
        <p:spPr>
          <a:xfrm flipV="1">
            <a:off x="7345409" y="3551755"/>
            <a:ext cx="428799" cy="1008677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A28A2FB-EB7F-4991-9E94-3688E149B545}"/>
              </a:ext>
            </a:extLst>
          </p:cNvPr>
          <p:cNvSpPr txBox="1"/>
          <p:nvPr/>
        </p:nvSpPr>
        <p:spPr>
          <a:xfrm>
            <a:off x="7877175" y="2743200"/>
            <a:ext cx="2233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Gravação do bit “</a:t>
            </a: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pt-BR" sz="2000" dirty="0">
                <a:solidFill>
                  <a:schemeClr val="bg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6507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13B96-7383-4E12-A5D6-90C7F13C3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Memória Externa</a:t>
            </a:r>
            <a:br>
              <a:rPr lang="pt-BR" dirty="0"/>
            </a:br>
            <a:r>
              <a:rPr lang="pt-BR" cap="none" dirty="0"/>
              <a:t>Discos Magnéticos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AE77822-FF4B-4F55-A503-D8A687C6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B11EFF-44A7-4F32-AD63-5011A8CE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B990E0-FB1C-4C75-A1D9-B62D2A31E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359" y="1489166"/>
            <a:ext cx="10363200" cy="532502"/>
          </a:xfrm>
        </p:spPr>
        <p:txBody>
          <a:bodyPr>
            <a:normAutofit lnSpcReduction="10000"/>
          </a:bodyPr>
          <a:lstStyle/>
          <a:p>
            <a:r>
              <a:rPr lang="pt-BR" sz="3200" b="1" dirty="0"/>
              <a:t>Leitura</a:t>
            </a:r>
          </a:p>
          <a:p>
            <a:pPr lvl="1"/>
            <a:endParaRPr lang="pt-BR" sz="3000" b="1" dirty="0"/>
          </a:p>
          <a:p>
            <a:pPr lvl="1"/>
            <a:endParaRPr lang="pt-BR" b="1" dirty="0"/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DE765F2-11EB-47D3-AB0B-08DA4B306DD7}"/>
              </a:ext>
            </a:extLst>
          </p:cNvPr>
          <p:cNvGrpSpPr/>
          <p:nvPr/>
        </p:nvGrpSpPr>
        <p:grpSpPr>
          <a:xfrm>
            <a:off x="2976604" y="2345821"/>
            <a:ext cx="5239734" cy="3668899"/>
            <a:chOff x="2418366" y="2549021"/>
            <a:chExt cx="4160233" cy="2753623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EBB1CB87-39FE-45F6-885A-397F3AA8E988}"/>
                </a:ext>
              </a:extLst>
            </p:cNvPr>
            <p:cNvSpPr/>
            <p:nvPr/>
          </p:nvSpPr>
          <p:spPr>
            <a:xfrm>
              <a:off x="4295397" y="4634232"/>
              <a:ext cx="331812" cy="591259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6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B4537488-0EFA-4F1A-864A-2063AFAEA4A8}"/>
                </a:ext>
              </a:extLst>
            </p:cNvPr>
            <p:cNvSpPr/>
            <p:nvPr/>
          </p:nvSpPr>
          <p:spPr>
            <a:xfrm>
              <a:off x="2418366" y="3159989"/>
              <a:ext cx="4160233" cy="1666011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0662E563-E0E6-4CCC-A877-A2EBEDCEF4C9}"/>
                </a:ext>
              </a:extLst>
            </p:cNvPr>
            <p:cNvSpPr/>
            <p:nvPr/>
          </p:nvSpPr>
          <p:spPr>
            <a:xfrm>
              <a:off x="4293870" y="3986794"/>
              <a:ext cx="331812" cy="82094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68B4C709-F628-4FF7-AE4C-35CC0B0DC145}"/>
                </a:ext>
              </a:extLst>
            </p:cNvPr>
            <p:cNvSpPr/>
            <p:nvPr/>
          </p:nvSpPr>
          <p:spPr>
            <a:xfrm>
              <a:off x="4276535" y="3853440"/>
              <a:ext cx="367110" cy="178491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283B1D6D-6449-460F-9842-6141B2653BD2}"/>
                </a:ext>
              </a:extLst>
            </p:cNvPr>
            <p:cNvSpPr/>
            <p:nvPr/>
          </p:nvSpPr>
          <p:spPr>
            <a:xfrm>
              <a:off x="4290016" y="5142011"/>
              <a:ext cx="345214" cy="160633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0AB7AAAB-BD3A-46E6-8C92-648010CAD601}"/>
                </a:ext>
              </a:extLst>
            </p:cNvPr>
            <p:cNvSpPr/>
            <p:nvPr/>
          </p:nvSpPr>
          <p:spPr>
            <a:xfrm>
              <a:off x="2618396" y="3236187"/>
              <a:ext cx="3844803" cy="1501068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9CEE7FD8-D501-47C8-8136-437A219A1A40}"/>
                </a:ext>
              </a:extLst>
            </p:cNvPr>
            <p:cNvSpPr/>
            <p:nvPr/>
          </p:nvSpPr>
          <p:spPr>
            <a:xfrm>
              <a:off x="2775552" y="3332808"/>
              <a:ext cx="3410748" cy="129018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9E849662-082F-48F8-AB92-DAF474722D8A}"/>
                </a:ext>
              </a:extLst>
            </p:cNvPr>
            <p:cNvSpPr/>
            <p:nvPr/>
          </p:nvSpPr>
          <p:spPr>
            <a:xfrm>
              <a:off x="2985099" y="3420844"/>
              <a:ext cx="3063515" cy="1098491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A5859567-DE32-454A-83BC-9459505E5961}"/>
                </a:ext>
              </a:extLst>
            </p:cNvPr>
            <p:cNvSpPr/>
            <p:nvPr/>
          </p:nvSpPr>
          <p:spPr>
            <a:xfrm>
              <a:off x="3156544" y="3508882"/>
              <a:ext cx="2687327" cy="897031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62C747B3-4346-4B63-824D-581138D10B8D}"/>
                </a:ext>
              </a:extLst>
            </p:cNvPr>
            <p:cNvSpPr/>
            <p:nvPr/>
          </p:nvSpPr>
          <p:spPr>
            <a:xfrm>
              <a:off x="3276828" y="3574212"/>
              <a:ext cx="2437497" cy="762809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EF3D0242-78AF-42D3-B9DA-7AD34D032694}"/>
                </a:ext>
              </a:extLst>
            </p:cNvPr>
            <p:cNvSpPr/>
            <p:nvPr/>
          </p:nvSpPr>
          <p:spPr>
            <a:xfrm>
              <a:off x="3407569" y="3633671"/>
              <a:ext cx="2107586" cy="623181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F054787C-2A19-4406-A9AA-DA849DBB7E46}"/>
                </a:ext>
              </a:extLst>
            </p:cNvPr>
            <p:cNvSpPr/>
            <p:nvPr/>
          </p:nvSpPr>
          <p:spPr>
            <a:xfrm>
              <a:off x="3627946" y="3701073"/>
              <a:ext cx="1691504" cy="475028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A0AEE020-9912-4B18-A390-31B66798D92E}"/>
                </a:ext>
              </a:extLst>
            </p:cNvPr>
            <p:cNvSpPr/>
            <p:nvPr/>
          </p:nvSpPr>
          <p:spPr>
            <a:xfrm>
              <a:off x="4294403" y="2632921"/>
              <a:ext cx="331812" cy="1365107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6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D6BA38E1-8C69-4D54-89D6-74D28ED3AD8F}"/>
                </a:ext>
              </a:extLst>
            </p:cNvPr>
            <p:cNvSpPr/>
            <p:nvPr/>
          </p:nvSpPr>
          <p:spPr>
            <a:xfrm>
              <a:off x="4291014" y="2549021"/>
              <a:ext cx="345214" cy="160633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CB4B53AD-82F7-48DD-8C5C-B6E36AE339EE}"/>
                </a:ext>
              </a:extLst>
            </p:cNvPr>
            <p:cNvSpPr/>
            <p:nvPr/>
          </p:nvSpPr>
          <p:spPr>
            <a:xfrm>
              <a:off x="4299486" y="3893128"/>
              <a:ext cx="325260" cy="160633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Retângulo 59">
            <a:extLst>
              <a:ext uri="{FF2B5EF4-FFF2-40B4-BE49-F238E27FC236}">
                <a16:creationId xmlns:a16="http://schemas.microsoft.com/office/drawing/2014/main" id="{78876522-733C-4621-8758-547FC993A260}"/>
              </a:ext>
            </a:extLst>
          </p:cNvPr>
          <p:cNvSpPr/>
          <p:nvPr/>
        </p:nvSpPr>
        <p:spPr>
          <a:xfrm>
            <a:off x="7332486" y="4193335"/>
            <a:ext cx="3246013" cy="1125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8BAD16B2-72EA-4D91-912E-DEC765B3B5D0}"/>
              </a:ext>
            </a:extLst>
          </p:cNvPr>
          <p:cNvSpPr/>
          <p:nvPr/>
        </p:nvSpPr>
        <p:spPr>
          <a:xfrm>
            <a:off x="7332486" y="4242067"/>
            <a:ext cx="449259" cy="1110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00054A78-F5A9-4591-81A6-9824661FFC89}"/>
              </a:ext>
            </a:extLst>
          </p:cNvPr>
          <p:cNvSpPr/>
          <p:nvPr/>
        </p:nvSpPr>
        <p:spPr>
          <a:xfrm>
            <a:off x="7334282" y="3807947"/>
            <a:ext cx="449259" cy="4852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D87FE59B-5000-41BC-892D-8E89D8F77C02}"/>
              </a:ext>
            </a:extLst>
          </p:cNvPr>
          <p:cNvSpPr/>
          <p:nvPr/>
        </p:nvSpPr>
        <p:spPr>
          <a:xfrm>
            <a:off x="7332486" y="3795248"/>
            <a:ext cx="3246013" cy="1125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20D99021-825F-4F08-9488-0616F717FB71}"/>
              </a:ext>
            </a:extLst>
          </p:cNvPr>
          <p:cNvSpPr/>
          <p:nvPr/>
        </p:nvSpPr>
        <p:spPr>
          <a:xfrm>
            <a:off x="7332486" y="4072809"/>
            <a:ext cx="451055" cy="112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D5011D54-5C03-4E77-BE70-62F0A4F6D1E9}"/>
              </a:ext>
            </a:extLst>
          </p:cNvPr>
          <p:cNvSpPr/>
          <p:nvPr/>
        </p:nvSpPr>
        <p:spPr>
          <a:xfrm>
            <a:off x="7332486" y="3958509"/>
            <a:ext cx="451055" cy="112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Seta: para Baixo 65">
            <a:extLst>
              <a:ext uri="{FF2B5EF4-FFF2-40B4-BE49-F238E27FC236}">
                <a16:creationId xmlns:a16="http://schemas.microsoft.com/office/drawing/2014/main" id="{21CE39E7-BFA7-4C11-9840-2D663856002C}"/>
              </a:ext>
            </a:extLst>
          </p:cNvPr>
          <p:cNvSpPr/>
          <p:nvPr/>
        </p:nvSpPr>
        <p:spPr>
          <a:xfrm rot="5400000">
            <a:off x="9013236" y="4132618"/>
            <a:ext cx="397472" cy="977141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Seta: para Baixo 66">
            <a:extLst>
              <a:ext uri="{FF2B5EF4-FFF2-40B4-BE49-F238E27FC236}">
                <a16:creationId xmlns:a16="http://schemas.microsoft.com/office/drawing/2014/main" id="{4A430E56-7EB3-44C3-BA10-CB17249E68B5}"/>
              </a:ext>
            </a:extLst>
          </p:cNvPr>
          <p:cNvSpPr/>
          <p:nvPr/>
        </p:nvSpPr>
        <p:spPr>
          <a:xfrm rot="16200000" flipH="1">
            <a:off x="9035156" y="3057418"/>
            <a:ext cx="379373" cy="951400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Seta: para Baixo 57">
            <a:extLst>
              <a:ext uri="{FF2B5EF4-FFF2-40B4-BE49-F238E27FC236}">
                <a16:creationId xmlns:a16="http://schemas.microsoft.com/office/drawing/2014/main" id="{347CAE7A-9843-4842-9978-E85009538A2A}"/>
              </a:ext>
            </a:extLst>
          </p:cNvPr>
          <p:cNvSpPr/>
          <p:nvPr/>
        </p:nvSpPr>
        <p:spPr>
          <a:xfrm>
            <a:off x="7332486" y="3630689"/>
            <a:ext cx="449259" cy="1127049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349A0D6-70BE-4AAF-94F1-E6221E6CFDF8}"/>
              </a:ext>
            </a:extLst>
          </p:cNvPr>
          <p:cNvSpPr txBox="1"/>
          <p:nvPr/>
        </p:nvSpPr>
        <p:spPr>
          <a:xfrm>
            <a:off x="8236407" y="2819521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Leitura do bit “1”</a:t>
            </a:r>
          </a:p>
        </p:txBody>
      </p:sp>
      <p:sp>
        <p:nvSpPr>
          <p:cNvPr id="32" name="Seta: Curva para a Esquerda 31">
            <a:extLst>
              <a:ext uri="{FF2B5EF4-FFF2-40B4-BE49-F238E27FC236}">
                <a16:creationId xmlns:a16="http://schemas.microsoft.com/office/drawing/2014/main" id="{6F460AE5-75B1-4280-89DE-14F44C578109}"/>
              </a:ext>
            </a:extLst>
          </p:cNvPr>
          <p:cNvSpPr/>
          <p:nvPr/>
        </p:nvSpPr>
        <p:spPr>
          <a:xfrm rot="10800000">
            <a:off x="2695734" y="2810239"/>
            <a:ext cx="1088340" cy="266441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99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13B96-7383-4E12-A5D6-90C7F13C3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Memória Externa</a:t>
            </a:r>
            <a:br>
              <a:rPr lang="pt-BR" dirty="0"/>
            </a:br>
            <a:r>
              <a:rPr lang="pt-BR" cap="none" dirty="0"/>
              <a:t>Discos Magnéticos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AE77822-FF4B-4F55-A503-D8A687C6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B11EFF-44A7-4F32-AD63-5011A8CE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B990E0-FB1C-4C75-A1D9-B62D2A31E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359" y="1489166"/>
            <a:ext cx="10363200" cy="532502"/>
          </a:xfrm>
        </p:spPr>
        <p:txBody>
          <a:bodyPr>
            <a:normAutofit lnSpcReduction="10000"/>
          </a:bodyPr>
          <a:lstStyle/>
          <a:p>
            <a:r>
              <a:rPr lang="pt-BR" sz="3200" b="1" dirty="0"/>
              <a:t>Leitura</a:t>
            </a:r>
          </a:p>
          <a:p>
            <a:pPr lvl="1"/>
            <a:endParaRPr lang="pt-BR" sz="3000" b="1" dirty="0"/>
          </a:p>
          <a:p>
            <a:pPr lvl="1"/>
            <a:endParaRPr lang="pt-BR" b="1" dirty="0"/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DE765F2-11EB-47D3-AB0B-08DA4B306DD7}"/>
              </a:ext>
            </a:extLst>
          </p:cNvPr>
          <p:cNvGrpSpPr/>
          <p:nvPr/>
        </p:nvGrpSpPr>
        <p:grpSpPr>
          <a:xfrm>
            <a:off x="2976604" y="2345821"/>
            <a:ext cx="5239734" cy="3668899"/>
            <a:chOff x="2418366" y="2549021"/>
            <a:chExt cx="4160233" cy="2753623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EBB1CB87-39FE-45F6-885A-397F3AA8E988}"/>
                </a:ext>
              </a:extLst>
            </p:cNvPr>
            <p:cNvSpPr/>
            <p:nvPr/>
          </p:nvSpPr>
          <p:spPr>
            <a:xfrm>
              <a:off x="4295397" y="4634232"/>
              <a:ext cx="331812" cy="591259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6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B4537488-0EFA-4F1A-864A-2063AFAEA4A8}"/>
                </a:ext>
              </a:extLst>
            </p:cNvPr>
            <p:cNvSpPr/>
            <p:nvPr/>
          </p:nvSpPr>
          <p:spPr>
            <a:xfrm>
              <a:off x="2418366" y="3159989"/>
              <a:ext cx="4160233" cy="1666011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0662E563-E0E6-4CCC-A877-A2EBEDCEF4C9}"/>
                </a:ext>
              </a:extLst>
            </p:cNvPr>
            <p:cNvSpPr/>
            <p:nvPr/>
          </p:nvSpPr>
          <p:spPr>
            <a:xfrm>
              <a:off x="4293870" y="3986794"/>
              <a:ext cx="331812" cy="82094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68B4C709-F628-4FF7-AE4C-35CC0B0DC145}"/>
                </a:ext>
              </a:extLst>
            </p:cNvPr>
            <p:cNvSpPr/>
            <p:nvPr/>
          </p:nvSpPr>
          <p:spPr>
            <a:xfrm>
              <a:off x="4276535" y="3853440"/>
              <a:ext cx="367110" cy="178491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283B1D6D-6449-460F-9842-6141B2653BD2}"/>
                </a:ext>
              </a:extLst>
            </p:cNvPr>
            <p:cNvSpPr/>
            <p:nvPr/>
          </p:nvSpPr>
          <p:spPr>
            <a:xfrm>
              <a:off x="4290016" y="5142011"/>
              <a:ext cx="345214" cy="160633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0AB7AAAB-BD3A-46E6-8C92-648010CAD601}"/>
                </a:ext>
              </a:extLst>
            </p:cNvPr>
            <p:cNvSpPr/>
            <p:nvPr/>
          </p:nvSpPr>
          <p:spPr>
            <a:xfrm>
              <a:off x="2618396" y="3236187"/>
              <a:ext cx="3844803" cy="1501068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9CEE7FD8-D501-47C8-8136-437A219A1A40}"/>
                </a:ext>
              </a:extLst>
            </p:cNvPr>
            <p:cNvSpPr/>
            <p:nvPr/>
          </p:nvSpPr>
          <p:spPr>
            <a:xfrm>
              <a:off x="2775552" y="3332808"/>
              <a:ext cx="3410748" cy="129018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9E849662-082F-48F8-AB92-DAF474722D8A}"/>
                </a:ext>
              </a:extLst>
            </p:cNvPr>
            <p:cNvSpPr/>
            <p:nvPr/>
          </p:nvSpPr>
          <p:spPr>
            <a:xfrm>
              <a:off x="2985099" y="3420844"/>
              <a:ext cx="3063515" cy="1098491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A5859567-DE32-454A-83BC-9459505E5961}"/>
                </a:ext>
              </a:extLst>
            </p:cNvPr>
            <p:cNvSpPr/>
            <p:nvPr/>
          </p:nvSpPr>
          <p:spPr>
            <a:xfrm>
              <a:off x="3156544" y="3508882"/>
              <a:ext cx="2687327" cy="897031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62C747B3-4346-4B63-824D-581138D10B8D}"/>
                </a:ext>
              </a:extLst>
            </p:cNvPr>
            <p:cNvSpPr/>
            <p:nvPr/>
          </p:nvSpPr>
          <p:spPr>
            <a:xfrm>
              <a:off x="3276828" y="3574212"/>
              <a:ext cx="2437497" cy="762809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EF3D0242-78AF-42D3-B9DA-7AD34D032694}"/>
                </a:ext>
              </a:extLst>
            </p:cNvPr>
            <p:cNvSpPr/>
            <p:nvPr/>
          </p:nvSpPr>
          <p:spPr>
            <a:xfrm>
              <a:off x="3407569" y="3633671"/>
              <a:ext cx="2107586" cy="623181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F054787C-2A19-4406-A9AA-DA849DBB7E46}"/>
                </a:ext>
              </a:extLst>
            </p:cNvPr>
            <p:cNvSpPr/>
            <p:nvPr/>
          </p:nvSpPr>
          <p:spPr>
            <a:xfrm>
              <a:off x="3627946" y="3701073"/>
              <a:ext cx="1691504" cy="475028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A0AEE020-9912-4B18-A390-31B66798D92E}"/>
                </a:ext>
              </a:extLst>
            </p:cNvPr>
            <p:cNvSpPr/>
            <p:nvPr/>
          </p:nvSpPr>
          <p:spPr>
            <a:xfrm>
              <a:off x="4294403" y="2632921"/>
              <a:ext cx="331812" cy="1365107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6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D6BA38E1-8C69-4D54-89D6-74D28ED3AD8F}"/>
                </a:ext>
              </a:extLst>
            </p:cNvPr>
            <p:cNvSpPr/>
            <p:nvPr/>
          </p:nvSpPr>
          <p:spPr>
            <a:xfrm>
              <a:off x="4291014" y="2549021"/>
              <a:ext cx="345214" cy="160633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CB4B53AD-82F7-48DD-8C5C-B6E36AE339EE}"/>
                </a:ext>
              </a:extLst>
            </p:cNvPr>
            <p:cNvSpPr/>
            <p:nvPr/>
          </p:nvSpPr>
          <p:spPr>
            <a:xfrm>
              <a:off x="4299486" y="3893128"/>
              <a:ext cx="325260" cy="160633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Retângulo 59">
            <a:extLst>
              <a:ext uri="{FF2B5EF4-FFF2-40B4-BE49-F238E27FC236}">
                <a16:creationId xmlns:a16="http://schemas.microsoft.com/office/drawing/2014/main" id="{78876522-733C-4621-8758-547FC993A260}"/>
              </a:ext>
            </a:extLst>
          </p:cNvPr>
          <p:cNvSpPr/>
          <p:nvPr/>
        </p:nvSpPr>
        <p:spPr>
          <a:xfrm>
            <a:off x="7332486" y="4193335"/>
            <a:ext cx="3246013" cy="1125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8BAD16B2-72EA-4D91-912E-DEC765B3B5D0}"/>
              </a:ext>
            </a:extLst>
          </p:cNvPr>
          <p:cNvSpPr/>
          <p:nvPr/>
        </p:nvSpPr>
        <p:spPr>
          <a:xfrm>
            <a:off x="7332486" y="4242067"/>
            <a:ext cx="449259" cy="1110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00054A78-F5A9-4591-81A6-9824661FFC89}"/>
              </a:ext>
            </a:extLst>
          </p:cNvPr>
          <p:cNvSpPr/>
          <p:nvPr/>
        </p:nvSpPr>
        <p:spPr>
          <a:xfrm>
            <a:off x="7334282" y="3807947"/>
            <a:ext cx="449259" cy="4852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D87FE59B-5000-41BC-892D-8E89D8F77C02}"/>
              </a:ext>
            </a:extLst>
          </p:cNvPr>
          <p:cNvSpPr/>
          <p:nvPr/>
        </p:nvSpPr>
        <p:spPr>
          <a:xfrm>
            <a:off x="7332486" y="3795248"/>
            <a:ext cx="3246013" cy="1125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20D99021-825F-4F08-9488-0616F717FB71}"/>
              </a:ext>
            </a:extLst>
          </p:cNvPr>
          <p:cNvSpPr/>
          <p:nvPr/>
        </p:nvSpPr>
        <p:spPr>
          <a:xfrm>
            <a:off x="7332486" y="4072809"/>
            <a:ext cx="451055" cy="112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D5011D54-5C03-4E77-BE70-62F0A4F6D1E9}"/>
              </a:ext>
            </a:extLst>
          </p:cNvPr>
          <p:cNvSpPr/>
          <p:nvPr/>
        </p:nvSpPr>
        <p:spPr>
          <a:xfrm>
            <a:off x="7332486" y="3958509"/>
            <a:ext cx="451055" cy="112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Seta: para Baixo 65">
            <a:extLst>
              <a:ext uri="{FF2B5EF4-FFF2-40B4-BE49-F238E27FC236}">
                <a16:creationId xmlns:a16="http://schemas.microsoft.com/office/drawing/2014/main" id="{21CE39E7-BFA7-4C11-9840-2D663856002C}"/>
              </a:ext>
            </a:extLst>
          </p:cNvPr>
          <p:cNvSpPr/>
          <p:nvPr/>
        </p:nvSpPr>
        <p:spPr>
          <a:xfrm rot="16200000" flipH="1">
            <a:off x="9079810" y="4133643"/>
            <a:ext cx="397472" cy="975092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Seta: para Baixo 66">
            <a:extLst>
              <a:ext uri="{FF2B5EF4-FFF2-40B4-BE49-F238E27FC236}">
                <a16:creationId xmlns:a16="http://schemas.microsoft.com/office/drawing/2014/main" id="{4A430E56-7EB3-44C3-BA10-CB17249E68B5}"/>
              </a:ext>
            </a:extLst>
          </p:cNvPr>
          <p:cNvSpPr/>
          <p:nvPr/>
        </p:nvSpPr>
        <p:spPr>
          <a:xfrm rot="5400000">
            <a:off x="9000028" y="3064147"/>
            <a:ext cx="382704" cy="934612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Seta: para Baixo 57">
            <a:extLst>
              <a:ext uri="{FF2B5EF4-FFF2-40B4-BE49-F238E27FC236}">
                <a16:creationId xmlns:a16="http://schemas.microsoft.com/office/drawing/2014/main" id="{347CAE7A-9843-4842-9978-E85009538A2A}"/>
              </a:ext>
            </a:extLst>
          </p:cNvPr>
          <p:cNvSpPr/>
          <p:nvPr/>
        </p:nvSpPr>
        <p:spPr>
          <a:xfrm flipV="1">
            <a:off x="7345409" y="3551755"/>
            <a:ext cx="428799" cy="1008677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A28A2FB-EB7F-4991-9E94-3688E149B545}"/>
              </a:ext>
            </a:extLst>
          </p:cNvPr>
          <p:cNvSpPr txBox="1"/>
          <p:nvPr/>
        </p:nvSpPr>
        <p:spPr>
          <a:xfrm>
            <a:off x="7877175" y="2743200"/>
            <a:ext cx="2048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Leitura do bit “</a:t>
            </a: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pt-BR" sz="20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32" name="Seta: Curva para a Esquerda 31">
            <a:extLst>
              <a:ext uri="{FF2B5EF4-FFF2-40B4-BE49-F238E27FC236}">
                <a16:creationId xmlns:a16="http://schemas.microsoft.com/office/drawing/2014/main" id="{D3A20E55-EDA1-4DDD-8641-FA3F248D3002}"/>
              </a:ext>
            </a:extLst>
          </p:cNvPr>
          <p:cNvSpPr/>
          <p:nvPr/>
        </p:nvSpPr>
        <p:spPr>
          <a:xfrm rot="10800000">
            <a:off x="2695734" y="2810239"/>
            <a:ext cx="1088340" cy="266441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48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07DC727-545A-4B95-BDD0-6A49E1E33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316024"/>
          </a:xfrm>
        </p:spPr>
        <p:txBody>
          <a:bodyPr/>
          <a:lstStyle/>
          <a:p>
            <a:r>
              <a:rPr lang="pt-BR" sz="4800" dirty="0"/>
              <a:t>Memória Externa</a:t>
            </a:r>
            <a:br>
              <a:rPr lang="pt-BR" dirty="0"/>
            </a:br>
            <a:r>
              <a:rPr lang="pt-BR" cap="none" dirty="0"/>
              <a:t>Discos Magnéticos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384F818-8484-41AF-9A30-8130F772A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8" y="2011680"/>
            <a:ext cx="11341769" cy="4196616"/>
          </a:xfrm>
        </p:spPr>
        <p:txBody>
          <a:bodyPr>
            <a:normAutofit fontScale="92500" lnSpcReduction="10000"/>
          </a:bodyPr>
          <a:lstStyle/>
          <a:p>
            <a:r>
              <a:rPr lang="pt-BR" sz="2800" b="1" dirty="0"/>
              <a:t>Velocidade Angular Constante</a:t>
            </a:r>
            <a:endParaRPr lang="pt-BR" sz="2800" dirty="0"/>
          </a:p>
          <a:p>
            <a:pPr lvl="1"/>
            <a:r>
              <a:rPr lang="pt-BR" sz="2800" dirty="0"/>
              <a:t>O disco rotaciona a uma velocidade constante. </a:t>
            </a:r>
          </a:p>
          <a:p>
            <a:endParaRPr lang="pt-BR" sz="2800" dirty="0"/>
          </a:p>
          <a:p>
            <a:pPr lvl="1"/>
            <a:r>
              <a:rPr lang="pt-BR" sz="2800" b="1" dirty="0"/>
              <a:t>Vantagens</a:t>
            </a:r>
          </a:p>
          <a:p>
            <a:pPr lvl="2"/>
            <a:r>
              <a:rPr lang="pt-BR" sz="2800" dirty="0"/>
              <a:t>Blocos individuais de dados podem ser endereçados diretamente por setor e trilha.</a:t>
            </a:r>
          </a:p>
          <a:p>
            <a:pPr lvl="1"/>
            <a:endParaRPr lang="pt-BR" sz="2800" b="1" dirty="0"/>
          </a:p>
          <a:p>
            <a:pPr lvl="1"/>
            <a:r>
              <a:rPr lang="pt-BR" sz="2800" b="1" dirty="0"/>
              <a:t>Desvantagens</a:t>
            </a:r>
          </a:p>
          <a:p>
            <a:pPr lvl="2"/>
            <a:r>
              <a:rPr lang="pt-BR" sz="2800" dirty="0"/>
              <a:t>Cada setor, seja das trilhas mais internas ou mais externas, armazena a mesma quantidade de dados. A capacidade de armazenamento é limitado pelas trilhas mais internas.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94ADC69-8311-4E65-9B30-E0F8F4AC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7F8B59-B17E-489D-BF8D-3BD90F74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71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C053C-C55F-4C5D-A954-23975E0D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dirty="0"/>
              <a:t>Memória Externa</a:t>
            </a:r>
            <a:br>
              <a:rPr lang="pt-BR" dirty="0"/>
            </a:br>
            <a:r>
              <a:rPr lang="pt-BR" sz="3600" cap="none" dirty="0"/>
              <a:t>Discos Magnéticos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A5A0E3D-8744-49B1-BA88-B1046107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8EC9320-F389-48AA-B86A-BCA6EBC0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D3378DEB-5C4D-4193-8648-7F9D70713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29"/>
          <a:stretch/>
        </p:blipFill>
        <p:spPr>
          <a:xfrm>
            <a:off x="3769755" y="1594321"/>
            <a:ext cx="3862946" cy="4526078"/>
          </a:xfrm>
        </p:spPr>
      </p:pic>
    </p:spTree>
    <p:extLst>
      <p:ext uri="{BB962C8B-B14F-4D97-AF65-F5344CB8AC3E}">
        <p14:creationId xmlns:p14="http://schemas.microsoft.com/office/powerpoint/2010/main" val="1716855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07DC727-545A-4B95-BDD0-6A49E1E33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316024"/>
          </a:xfrm>
        </p:spPr>
        <p:txBody>
          <a:bodyPr/>
          <a:lstStyle/>
          <a:p>
            <a:r>
              <a:rPr lang="pt-BR" sz="4800" dirty="0"/>
              <a:t>Memória Externa</a:t>
            </a:r>
            <a:br>
              <a:rPr lang="pt-BR" dirty="0"/>
            </a:br>
            <a:r>
              <a:rPr lang="pt-BR" cap="none" dirty="0"/>
              <a:t>Discos Magnéticos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384F818-8484-41AF-9A30-8130F772A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10" y="1748589"/>
            <a:ext cx="10754958" cy="4674267"/>
          </a:xfrm>
        </p:spPr>
        <p:txBody>
          <a:bodyPr>
            <a:normAutofit fontScale="92500" lnSpcReduction="10000"/>
          </a:bodyPr>
          <a:lstStyle/>
          <a:p>
            <a:r>
              <a:rPr lang="pt-BR" sz="2800" b="1" dirty="0"/>
              <a:t>Gravação em múltiplas zonas</a:t>
            </a:r>
            <a:endParaRPr lang="pt-BR" sz="2800" dirty="0"/>
          </a:p>
          <a:p>
            <a:pPr lvl="1"/>
            <a:r>
              <a:rPr lang="pt-BR" sz="2800" dirty="0"/>
              <a:t>O disco é dividido em zonas concêntricas.</a:t>
            </a:r>
          </a:p>
          <a:p>
            <a:pPr lvl="1"/>
            <a:r>
              <a:rPr lang="pt-BR" sz="2800" dirty="0"/>
              <a:t>A quantidade de bits em uma zona é constante.</a:t>
            </a:r>
          </a:p>
          <a:p>
            <a:pPr lvl="1"/>
            <a:r>
              <a:rPr lang="pt-BR" sz="2800" dirty="0"/>
              <a:t>As zonas mais distantes do centro contêm mais setores.</a:t>
            </a:r>
          </a:p>
          <a:p>
            <a:pPr lvl="1"/>
            <a:endParaRPr lang="pt-BR" sz="2800" dirty="0"/>
          </a:p>
          <a:p>
            <a:r>
              <a:rPr lang="pt-BR" sz="2800" b="1" dirty="0"/>
              <a:t>Vantagens</a:t>
            </a:r>
            <a:endParaRPr lang="pt-BR" sz="2800" dirty="0"/>
          </a:p>
          <a:p>
            <a:pPr lvl="1"/>
            <a:r>
              <a:rPr lang="pt-BR" sz="2800" dirty="0"/>
              <a:t>Maior capacidade de armazenamento.</a:t>
            </a:r>
          </a:p>
          <a:p>
            <a:pPr lvl="1"/>
            <a:endParaRPr lang="pt-BR" sz="2800" dirty="0"/>
          </a:p>
          <a:p>
            <a:r>
              <a:rPr lang="pt-BR" sz="2800" b="1" dirty="0"/>
              <a:t>Desvantagens</a:t>
            </a:r>
          </a:p>
          <a:p>
            <a:pPr lvl="1"/>
            <a:r>
              <a:rPr lang="pt-BR" sz="2800" dirty="0"/>
              <a:t>Dados extras devem ser adicionados para identificar o início e o fim de cada setor.</a:t>
            </a:r>
          </a:p>
          <a:p>
            <a:pPr lvl="1"/>
            <a:endParaRPr lang="pt-BR" sz="28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94ADC69-8311-4E65-9B30-E0F8F4AC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7F8B59-B17E-489D-BF8D-3BD90F74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509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0EFA8EE-93D4-4F32-8B6B-2E2119076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22F11906-C9D8-4E07-A2A8-755A6C62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FA525E2A-13B5-4238-BCC6-A3AED3F36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</a:t>
            </a:fld>
            <a:endParaRPr kumimoji="0"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8CE141B-419B-4E75-A2B4-E85F092A4C1A}"/>
              </a:ext>
            </a:extLst>
          </p:cNvPr>
          <p:cNvSpPr txBox="1"/>
          <p:nvPr/>
        </p:nvSpPr>
        <p:spPr>
          <a:xfrm>
            <a:off x="2160873" y="2088423"/>
            <a:ext cx="777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Hierarquia de memórias</a:t>
            </a:r>
          </a:p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Memória externa</a:t>
            </a:r>
          </a:p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Principais características</a:t>
            </a:r>
          </a:p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Discos magnéticos</a:t>
            </a:r>
          </a:p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92EA261-AB02-4C16-899A-939686B52A61}"/>
              </a:ext>
            </a:extLst>
          </p:cNvPr>
          <p:cNvSpPr txBox="1"/>
          <p:nvPr/>
        </p:nvSpPr>
        <p:spPr>
          <a:xfrm>
            <a:off x="2160873" y="1531326"/>
            <a:ext cx="767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Conteúdo da aula</a:t>
            </a:r>
          </a:p>
        </p:txBody>
      </p:sp>
    </p:spTree>
    <p:extLst>
      <p:ext uri="{BB962C8B-B14F-4D97-AF65-F5344CB8AC3E}">
        <p14:creationId xmlns:p14="http://schemas.microsoft.com/office/powerpoint/2010/main" val="2348688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C053C-C55F-4C5D-A954-23975E0D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dirty="0"/>
              <a:t>Memória Externa</a:t>
            </a:r>
            <a:br>
              <a:rPr lang="pt-BR" dirty="0"/>
            </a:br>
            <a:r>
              <a:rPr lang="pt-BR" sz="3600" cap="none" dirty="0"/>
              <a:t>Discos Magnéticos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A5A0E3D-8744-49B1-BA88-B1046107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8EC9320-F389-48AA-B86A-BCA6EBC0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D3378DEB-5C4D-4193-8648-7F9D70713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75" r="1" b="-2887"/>
          <a:stretch/>
        </p:blipFill>
        <p:spPr>
          <a:xfrm>
            <a:off x="3532721" y="1418096"/>
            <a:ext cx="4127500" cy="5004760"/>
          </a:xfrm>
        </p:spPr>
      </p:pic>
      <p:sp>
        <p:nvSpPr>
          <p:cNvPr id="5" name="Círculo: Vazio 4">
            <a:extLst>
              <a:ext uri="{FF2B5EF4-FFF2-40B4-BE49-F238E27FC236}">
                <a16:creationId xmlns:a16="http://schemas.microsoft.com/office/drawing/2014/main" id="{5D7356CB-BA98-440B-A9EF-4DACB3D73B58}"/>
              </a:ext>
            </a:extLst>
          </p:cNvPr>
          <p:cNvSpPr/>
          <p:nvPr/>
        </p:nvSpPr>
        <p:spPr>
          <a:xfrm>
            <a:off x="3933482" y="1793875"/>
            <a:ext cx="3368675" cy="3368675"/>
          </a:xfrm>
          <a:prstGeom prst="donut">
            <a:avLst>
              <a:gd name="adj" fmla="val 16917"/>
            </a:avLst>
          </a:prstGeom>
          <a:solidFill>
            <a:srgbClr val="4A66AC">
              <a:alpha val="69804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3CF1E1F-85E7-4A23-87D6-DF1E0E8BC4ED}"/>
              </a:ext>
            </a:extLst>
          </p:cNvPr>
          <p:cNvSpPr/>
          <p:nvPr/>
        </p:nvSpPr>
        <p:spPr>
          <a:xfrm>
            <a:off x="8661400" y="1765300"/>
            <a:ext cx="2918280" cy="533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Zona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8863BAF5-D9CF-4D35-AF52-5FE4B4ED14BF}"/>
              </a:ext>
            </a:extLst>
          </p:cNvPr>
          <p:cNvCxnSpPr>
            <a:cxnSpLocks/>
            <a:stCxn id="6" idx="1"/>
            <a:endCxn id="5" idx="7"/>
          </p:cNvCxnSpPr>
          <p:nvPr/>
        </p:nvCxnSpPr>
        <p:spPr>
          <a:xfrm flipH="1">
            <a:off x="6808826" y="2032014"/>
            <a:ext cx="1852574" cy="2551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580B98D-8FBA-4042-B50A-C8B6D8722376}"/>
              </a:ext>
            </a:extLst>
          </p:cNvPr>
          <p:cNvSpPr txBox="1"/>
          <p:nvPr/>
        </p:nvSpPr>
        <p:spPr>
          <a:xfrm>
            <a:off x="8661400" y="2844800"/>
            <a:ext cx="3199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Uma zona pode ocupar uma </a:t>
            </a:r>
          </a:p>
          <a:p>
            <a:r>
              <a:rPr lang="pt-BR" sz="2000" dirty="0">
                <a:solidFill>
                  <a:schemeClr val="bg1"/>
                </a:solidFill>
              </a:rPr>
              <a:t>ou mais trilhas.</a:t>
            </a:r>
          </a:p>
        </p:txBody>
      </p:sp>
    </p:spTree>
    <p:extLst>
      <p:ext uri="{BB962C8B-B14F-4D97-AF65-F5344CB8AC3E}">
        <p14:creationId xmlns:p14="http://schemas.microsoft.com/office/powerpoint/2010/main" val="3493525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C053C-C55F-4C5D-A954-23975E0D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dirty="0"/>
              <a:t>Memória Externa</a:t>
            </a:r>
            <a:br>
              <a:rPr lang="pt-BR" dirty="0"/>
            </a:br>
            <a:r>
              <a:rPr lang="pt-BR" sz="3600" cap="none" dirty="0"/>
              <a:t>Discos Magnéticos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A5A0E3D-8744-49B1-BA88-B1046107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8EC9320-F389-48AA-B86A-BCA6EBC0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8161D653-749F-4880-956D-112B69FF0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" r="1204" b="3279"/>
          <a:stretch/>
        </p:blipFill>
        <p:spPr>
          <a:xfrm>
            <a:off x="2095500" y="1349673"/>
            <a:ext cx="8135178" cy="5064377"/>
          </a:xfrm>
        </p:spPr>
      </p:pic>
    </p:spTree>
    <p:extLst>
      <p:ext uri="{BB962C8B-B14F-4D97-AF65-F5344CB8AC3E}">
        <p14:creationId xmlns:p14="http://schemas.microsoft.com/office/powerpoint/2010/main" val="1203488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AC10E-C2A1-446D-B0FC-55700D06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/>
              <a:t>Memória Externa</a:t>
            </a:r>
            <a:br>
              <a:rPr lang="pt-BR" dirty="0"/>
            </a:br>
            <a:r>
              <a:rPr lang="pt-BR" cap="none" dirty="0"/>
              <a:t>Discos Magnéticos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5727A33-290F-468A-80FB-E4967078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371A58-67C3-4E9D-8802-F37EE6D3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E2B1E87-2818-473C-8A2E-B2A12CAD5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</a:pPr>
            <a:r>
              <a:rPr lang="pt-B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Setor (</a:t>
            </a: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600 bytes = 512 bytes de dados + 88 bytes de controle </a:t>
            </a:r>
            <a:r>
              <a:rPr lang="pt-B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lvl="1">
              <a:buClrTx/>
            </a:pPr>
            <a:r>
              <a:rPr lang="pt-B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Espaço – </a:t>
            </a: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Minimiza erros causados por</a:t>
            </a:r>
          </a:p>
          <a:p>
            <a:pPr lvl="2">
              <a:buClrTx/>
            </a:pPr>
            <a:r>
              <a:rPr lang="pt-BR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Interferência eletromagnética</a:t>
            </a:r>
          </a:p>
          <a:p>
            <a:pPr lvl="2">
              <a:buClrTx/>
            </a:pPr>
            <a:r>
              <a:rPr lang="pt-BR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Desalinhamento do cabeçote</a:t>
            </a:r>
          </a:p>
          <a:p>
            <a:pPr lvl="1">
              <a:buClrTx/>
            </a:pPr>
            <a:r>
              <a:rPr lang="pt-B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ID – </a:t>
            </a: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Endereço de um setor</a:t>
            </a:r>
            <a:endParaRPr lang="pt-BR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2">
              <a:buClrTx/>
            </a:pPr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Byte </a:t>
            </a:r>
            <a:r>
              <a:rPr lang="pt-BR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Synch</a:t>
            </a:r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– Padrão que determina o início do setor;</a:t>
            </a:r>
          </a:p>
          <a:p>
            <a:pPr lvl="2">
              <a:buClrTx/>
            </a:pPr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Nº da trilha – Identificador da trilha;</a:t>
            </a:r>
          </a:p>
          <a:p>
            <a:pPr lvl="2">
              <a:buClrTx/>
            </a:pPr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Nº do cabeçote – Identifica a cabeça (para discos com múltiplas cabeças de leitura);</a:t>
            </a:r>
          </a:p>
          <a:p>
            <a:pPr lvl="2">
              <a:buClrTx/>
            </a:pPr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Nº do setor – Identificador do setor;</a:t>
            </a:r>
          </a:p>
          <a:p>
            <a:pPr lvl="2">
              <a:buClrTx/>
            </a:pPr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CRC – Código de detecção de erro;</a:t>
            </a:r>
          </a:p>
          <a:p>
            <a:pPr lvl="1">
              <a:buClrTx/>
            </a:pPr>
            <a:r>
              <a:rPr lang="pt-B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Dados</a:t>
            </a: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– Dados armazenados</a:t>
            </a:r>
          </a:p>
          <a:p>
            <a:pPr lvl="1"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063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C6BAE-66FE-4543-BF3E-4CB8CE00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/>
              <a:t>Memória Externa</a:t>
            </a:r>
            <a:br>
              <a:rPr lang="pt-BR" dirty="0"/>
            </a:br>
            <a:r>
              <a:rPr lang="pt-BR" cap="none" dirty="0"/>
              <a:t>Discos Magnéticos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3F0276B-B762-44E8-9359-B021BCBC1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6560BCB-062E-4A03-A608-C05D26C2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8A663CE-E716-40FB-8365-C87C2336FD16}"/>
              </a:ext>
            </a:extLst>
          </p:cNvPr>
          <p:cNvSpPr/>
          <p:nvPr/>
        </p:nvSpPr>
        <p:spPr>
          <a:xfrm>
            <a:off x="1296137" y="2438400"/>
            <a:ext cx="1055130" cy="1061298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Espaço</a:t>
            </a:r>
          </a:p>
          <a:p>
            <a:pPr algn="ctr"/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379EA08-5ADA-4D3C-9189-8BF82E03D502}"/>
              </a:ext>
            </a:extLst>
          </p:cNvPr>
          <p:cNvSpPr/>
          <p:nvPr/>
        </p:nvSpPr>
        <p:spPr>
          <a:xfrm>
            <a:off x="2351267" y="2438400"/>
            <a:ext cx="1055130" cy="1061298"/>
          </a:xfrm>
          <a:prstGeom prst="rect">
            <a:avLst/>
          </a:prstGeom>
          <a:solidFill>
            <a:schemeClr val="tx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ID 0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D0906A7-3281-44FF-A329-727276B3D3F6}"/>
              </a:ext>
            </a:extLst>
          </p:cNvPr>
          <p:cNvSpPr/>
          <p:nvPr/>
        </p:nvSpPr>
        <p:spPr>
          <a:xfrm>
            <a:off x="3406398" y="2438400"/>
            <a:ext cx="1055130" cy="1061298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Espaço </a:t>
            </a:r>
          </a:p>
          <a:p>
            <a:pPr algn="ctr"/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337D292-83DA-43AB-BA60-AA1CDD684CBE}"/>
              </a:ext>
            </a:extLst>
          </p:cNvPr>
          <p:cNvSpPr/>
          <p:nvPr/>
        </p:nvSpPr>
        <p:spPr>
          <a:xfrm>
            <a:off x="4461528" y="2438400"/>
            <a:ext cx="1055130" cy="1061298"/>
          </a:xfrm>
          <a:prstGeom prst="rect">
            <a:avLst/>
          </a:prstGeom>
          <a:solidFill>
            <a:schemeClr val="tx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Dados</a:t>
            </a:r>
          </a:p>
          <a:p>
            <a:pPr algn="ctr"/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0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2C453F8-E505-4DB2-9686-20455F6FC442}"/>
              </a:ext>
            </a:extLst>
          </p:cNvPr>
          <p:cNvSpPr/>
          <p:nvPr/>
        </p:nvSpPr>
        <p:spPr>
          <a:xfrm>
            <a:off x="5516658" y="2438400"/>
            <a:ext cx="1055130" cy="1061298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Espaço </a:t>
            </a:r>
          </a:p>
          <a:p>
            <a:pPr algn="ctr"/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6E1B77A-E42F-4398-906A-F5891AD867CA}"/>
              </a:ext>
            </a:extLst>
          </p:cNvPr>
          <p:cNvSpPr/>
          <p:nvPr/>
        </p:nvSpPr>
        <p:spPr>
          <a:xfrm>
            <a:off x="6571788" y="2438400"/>
            <a:ext cx="1055130" cy="1061298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Espaço</a:t>
            </a:r>
          </a:p>
          <a:p>
            <a:pPr algn="ctr"/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EC7DC07-A959-44A5-997B-E42B75353B91}"/>
              </a:ext>
            </a:extLst>
          </p:cNvPr>
          <p:cNvSpPr/>
          <p:nvPr/>
        </p:nvSpPr>
        <p:spPr>
          <a:xfrm>
            <a:off x="7626918" y="2438400"/>
            <a:ext cx="1055130" cy="1061298"/>
          </a:xfrm>
          <a:prstGeom prst="rect">
            <a:avLst/>
          </a:prstGeom>
          <a:solidFill>
            <a:schemeClr val="tx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ID 0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40A3E9A-10E4-48E8-8AE8-479502ECF316}"/>
              </a:ext>
            </a:extLst>
          </p:cNvPr>
          <p:cNvSpPr/>
          <p:nvPr/>
        </p:nvSpPr>
        <p:spPr>
          <a:xfrm>
            <a:off x="8682049" y="2438400"/>
            <a:ext cx="1055130" cy="1061298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Espaço </a:t>
            </a:r>
          </a:p>
          <a:p>
            <a:pPr algn="ctr"/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2DFE983B-4B72-4E4B-8ABE-69E13798EADD}"/>
              </a:ext>
            </a:extLst>
          </p:cNvPr>
          <p:cNvSpPr/>
          <p:nvPr/>
        </p:nvSpPr>
        <p:spPr>
          <a:xfrm>
            <a:off x="9737179" y="2438400"/>
            <a:ext cx="1055130" cy="1061298"/>
          </a:xfrm>
          <a:prstGeom prst="rect">
            <a:avLst/>
          </a:prstGeom>
          <a:solidFill>
            <a:schemeClr val="tx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Dados</a:t>
            </a:r>
          </a:p>
          <a:p>
            <a:pPr algn="ctr"/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0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A034F67-C506-4F4D-9FE8-DB3947D2EECC}"/>
              </a:ext>
            </a:extLst>
          </p:cNvPr>
          <p:cNvSpPr/>
          <p:nvPr/>
        </p:nvSpPr>
        <p:spPr>
          <a:xfrm>
            <a:off x="10792309" y="2438400"/>
            <a:ext cx="1055130" cy="1061298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Espaço </a:t>
            </a:r>
          </a:p>
          <a:p>
            <a:pPr algn="ctr"/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45F334B-C609-41D3-809B-90A34104AFD6}"/>
              </a:ext>
            </a:extLst>
          </p:cNvPr>
          <p:cNvCxnSpPr/>
          <p:nvPr/>
        </p:nvCxnSpPr>
        <p:spPr>
          <a:xfrm>
            <a:off x="1296137" y="2226365"/>
            <a:ext cx="5275651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E01FA060-D587-4499-BAD5-D8B7178FFCEE}"/>
              </a:ext>
            </a:extLst>
          </p:cNvPr>
          <p:cNvCxnSpPr/>
          <p:nvPr/>
        </p:nvCxnSpPr>
        <p:spPr>
          <a:xfrm>
            <a:off x="6571788" y="2228229"/>
            <a:ext cx="5275651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7F64B4D-B22C-437F-BE8D-F165B33430F2}"/>
              </a:ext>
            </a:extLst>
          </p:cNvPr>
          <p:cNvSpPr txBox="1"/>
          <p:nvPr/>
        </p:nvSpPr>
        <p:spPr>
          <a:xfrm>
            <a:off x="3406397" y="1736035"/>
            <a:ext cx="1116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Setor 0</a:t>
            </a:r>
            <a:endParaRPr lang="pt-BR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F672F75-C031-4F1F-8468-A0E4CBA0A7E3}"/>
              </a:ext>
            </a:extLst>
          </p:cNvPr>
          <p:cNvSpPr txBox="1"/>
          <p:nvPr/>
        </p:nvSpPr>
        <p:spPr>
          <a:xfrm>
            <a:off x="8690849" y="1661479"/>
            <a:ext cx="1116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Setor 1</a:t>
            </a:r>
            <a:endParaRPr lang="pt-BR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25041D3-621A-4806-A7CC-DB7DD442E736}"/>
              </a:ext>
            </a:extLst>
          </p:cNvPr>
          <p:cNvSpPr txBox="1"/>
          <p:nvPr/>
        </p:nvSpPr>
        <p:spPr>
          <a:xfrm>
            <a:off x="71755" y="3212384"/>
            <a:ext cx="1163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Espaço </a:t>
            </a:r>
          </a:p>
          <a:p>
            <a:r>
              <a:rPr lang="pt-BR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em Bytes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57C03AF-3A43-4224-833D-FED029AA30EB}"/>
              </a:ext>
            </a:extLst>
          </p:cNvPr>
          <p:cNvSpPr txBox="1"/>
          <p:nvPr/>
        </p:nvSpPr>
        <p:spPr>
          <a:xfrm>
            <a:off x="1552167" y="354551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17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EC14BA6-077C-4209-BADA-A6F541A58E17}"/>
              </a:ext>
            </a:extLst>
          </p:cNvPr>
          <p:cNvSpPr txBox="1"/>
          <p:nvPr/>
        </p:nvSpPr>
        <p:spPr>
          <a:xfrm>
            <a:off x="2658259" y="35863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6244E72-96EA-4B47-8001-D8A254BDC99E}"/>
              </a:ext>
            </a:extLst>
          </p:cNvPr>
          <p:cNvSpPr txBox="1"/>
          <p:nvPr/>
        </p:nvSpPr>
        <p:spPr>
          <a:xfrm>
            <a:off x="3764351" y="35742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41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652E60C-4D45-41D0-9274-7EA2E38F0B50}"/>
              </a:ext>
            </a:extLst>
          </p:cNvPr>
          <p:cNvSpPr txBox="1"/>
          <p:nvPr/>
        </p:nvSpPr>
        <p:spPr>
          <a:xfrm>
            <a:off x="4790931" y="356214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515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0E8FD83-345B-41CB-95BC-E4C1B294BB9F}"/>
              </a:ext>
            </a:extLst>
          </p:cNvPr>
          <p:cNvSpPr txBox="1"/>
          <p:nvPr/>
        </p:nvSpPr>
        <p:spPr>
          <a:xfrm>
            <a:off x="5844015" y="355001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8068148-3DCE-4BE9-8C22-3F442358A8DC}"/>
              </a:ext>
            </a:extLst>
          </p:cNvPr>
          <p:cNvSpPr txBox="1"/>
          <p:nvPr/>
        </p:nvSpPr>
        <p:spPr>
          <a:xfrm>
            <a:off x="6936855" y="353789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17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7D11EAA-C0CE-4F5C-82ED-4DEAEF0BFD08}"/>
              </a:ext>
            </a:extLst>
          </p:cNvPr>
          <p:cNvSpPr txBox="1"/>
          <p:nvPr/>
        </p:nvSpPr>
        <p:spPr>
          <a:xfrm>
            <a:off x="8042947" y="35257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DCD69BF6-17EC-4985-BCA3-1E5B6A36A51B}"/>
              </a:ext>
            </a:extLst>
          </p:cNvPr>
          <p:cNvSpPr txBox="1"/>
          <p:nvPr/>
        </p:nvSpPr>
        <p:spPr>
          <a:xfrm>
            <a:off x="9029770" y="351363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41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0545803-7C8C-4474-A41F-046A14C7D628}"/>
              </a:ext>
            </a:extLst>
          </p:cNvPr>
          <p:cNvSpPr txBox="1"/>
          <p:nvPr/>
        </p:nvSpPr>
        <p:spPr>
          <a:xfrm>
            <a:off x="10082851" y="350151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515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5006E68-8826-4ED0-9608-13A4A8D4CB81}"/>
              </a:ext>
            </a:extLst>
          </p:cNvPr>
          <p:cNvSpPr txBox="1"/>
          <p:nvPr/>
        </p:nvSpPr>
        <p:spPr>
          <a:xfrm>
            <a:off x="11109434" y="34893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539ED00-A6DD-40D4-AF87-57CE42BED1D2}"/>
              </a:ext>
            </a:extLst>
          </p:cNvPr>
          <p:cNvGrpSpPr/>
          <p:nvPr/>
        </p:nvGrpSpPr>
        <p:grpSpPr>
          <a:xfrm>
            <a:off x="298065" y="5251337"/>
            <a:ext cx="5275650" cy="1061298"/>
            <a:chOff x="954837" y="4717937"/>
            <a:chExt cx="5275650" cy="1061298"/>
          </a:xfrm>
        </p:grpSpPr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D1D06B30-82E1-43E4-8C79-3D5433AD9168}"/>
                </a:ext>
              </a:extLst>
            </p:cNvPr>
            <p:cNvSpPr/>
            <p:nvPr/>
          </p:nvSpPr>
          <p:spPr>
            <a:xfrm>
              <a:off x="954837" y="4717937"/>
              <a:ext cx="1055130" cy="1061298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BYTE SYNCH</a:t>
              </a:r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2D6ADF04-626F-4754-AA83-6BC55C4FC583}"/>
                </a:ext>
              </a:extLst>
            </p:cNvPr>
            <p:cNvSpPr/>
            <p:nvPr/>
          </p:nvSpPr>
          <p:spPr>
            <a:xfrm>
              <a:off x="2009967" y="4717937"/>
              <a:ext cx="1055130" cy="1061298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Nº de Trilha</a:t>
              </a: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DDEF6553-F795-4751-998B-3D9AFFE4A829}"/>
                </a:ext>
              </a:extLst>
            </p:cNvPr>
            <p:cNvSpPr/>
            <p:nvPr/>
          </p:nvSpPr>
          <p:spPr>
            <a:xfrm>
              <a:off x="3065096" y="4717937"/>
              <a:ext cx="1086809" cy="1061298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Nº de Cabeçote</a:t>
              </a:r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795B545C-81FC-4D49-AC45-E0CA5C10338B}"/>
                </a:ext>
              </a:extLst>
            </p:cNvPr>
            <p:cNvSpPr/>
            <p:nvPr/>
          </p:nvSpPr>
          <p:spPr>
            <a:xfrm>
              <a:off x="4120227" y="4717937"/>
              <a:ext cx="1055130" cy="1061298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Nº do setor</a:t>
              </a:r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84E34EC5-9FCE-4867-8298-83981ECC4B96}"/>
                </a:ext>
              </a:extLst>
            </p:cNvPr>
            <p:cNvSpPr/>
            <p:nvPr/>
          </p:nvSpPr>
          <p:spPr>
            <a:xfrm>
              <a:off x="5175357" y="4717937"/>
              <a:ext cx="1055130" cy="1061298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CRC</a:t>
              </a:r>
            </a:p>
          </p:txBody>
        </p:sp>
      </p:grp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8D6D93FF-49DB-40B0-88E7-4B304D3995FB}"/>
              </a:ext>
            </a:extLst>
          </p:cNvPr>
          <p:cNvCxnSpPr>
            <a:cxnSpLocks/>
          </p:cNvCxnSpPr>
          <p:nvPr/>
        </p:nvCxnSpPr>
        <p:spPr>
          <a:xfrm flipH="1">
            <a:off x="298065" y="3499698"/>
            <a:ext cx="2053202" cy="17516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B127736E-6193-45E7-A823-320E2DF801D2}"/>
              </a:ext>
            </a:extLst>
          </p:cNvPr>
          <p:cNvCxnSpPr>
            <a:cxnSpLocks/>
          </p:cNvCxnSpPr>
          <p:nvPr/>
        </p:nvCxnSpPr>
        <p:spPr>
          <a:xfrm>
            <a:off x="3406397" y="3499698"/>
            <a:ext cx="2167318" cy="17516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D03ABAF7-054F-4A50-9EC9-E8522E476740}"/>
              </a:ext>
            </a:extLst>
          </p:cNvPr>
          <p:cNvSpPr txBox="1"/>
          <p:nvPr/>
        </p:nvSpPr>
        <p:spPr>
          <a:xfrm>
            <a:off x="661293" y="63384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5C8F5454-93B0-418E-AF21-617FC7AB7533}"/>
              </a:ext>
            </a:extLst>
          </p:cNvPr>
          <p:cNvSpPr txBox="1"/>
          <p:nvPr/>
        </p:nvSpPr>
        <p:spPr>
          <a:xfrm>
            <a:off x="1767385" y="63395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06B301-25BC-4515-BFE3-746DE80D19AB}"/>
              </a:ext>
            </a:extLst>
          </p:cNvPr>
          <p:cNvSpPr txBox="1"/>
          <p:nvPr/>
        </p:nvSpPr>
        <p:spPr>
          <a:xfrm>
            <a:off x="2801788" y="63384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0D977111-F6DA-479D-93EE-271E841FDB28}"/>
              </a:ext>
            </a:extLst>
          </p:cNvPr>
          <p:cNvSpPr txBox="1"/>
          <p:nvPr/>
        </p:nvSpPr>
        <p:spPr>
          <a:xfrm>
            <a:off x="3836191" y="63372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D254417C-3AD5-4536-A277-E1735224D865}"/>
              </a:ext>
            </a:extLst>
          </p:cNvPr>
          <p:cNvSpPr txBox="1"/>
          <p:nvPr/>
        </p:nvSpPr>
        <p:spPr>
          <a:xfrm>
            <a:off x="4870594" y="63361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1645B690-AF1F-4726-8F3B-1F3E894FBA46}"/>
              </a:ext>
            </a:extLst>
          </p:cNvPr>
          <p:cNvSpPr/>
          <p:nvPr/>
        </p:nvSpPr>
        <p:spPr>
          <a:xfrm>
            <a:off x="8667023" y="4671087"/>
            <a:ext cx="1055130" cy="1061298"/>
          </a:xfrm>
          <a:prstGeom prst="rect">
            <a:avLst/>
          </a:prstGeom>
          <a:solidFill>
            <a:schemeClr val="tx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BYTE SYNCH</a:t>
            </a: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A1313367-E50A-452E-B774-405F0855871F}"/>
              </a:ext>
            </a:extLst>
          </p:cNvPr>
          <p:cNvSpPr/>
          <p:nvPr/>
        </p:nvSpPr>
        <p:spPr>
          <a:xfrm>
            <a:off x="9722153" y="4671087"/>
            <a:ext cx="1055130" cy="1061298"/>
          </a:xfrm>
          <a:prstGeom prst="rect">
            <a:avLst/>
          </a:prstGeom>
          <a:solidFill>
            <a:schemeClr val="tx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Dados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2C8DCFDD-3489-4425-B490-F52C7060375A}"/>
              </a:ext>
            </a:extLst>
          </p:cNvPr>
          <p:cNvSpPr/>
          <p:nvPr/>
        </p:nvSpPr>
        <p:spPr>
          <a:xfrm>
            <a:off x="10777282" y="4671087"/>
            <a:ext cx="1086809" cy="1061298"/>
          </a:xfrm>
          <a:prstGeom prst="rect">
            <a:avLst/>
          </a:prstGeom>
          <a:solidFill>
            <a:schemeClr val="tx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CRC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1025AAC2-DC54-46A4-A98D-8D4183589A1F}"/>
              </a:ext>
            </a:extLst>
          </p:cNvPr>
          <p:cNvSpPr txBox="1"/>
          <p:nvPr/>
        </p:nvSpPr>
        <p:spPr>
          <a:xfrm>
            <a:off x="9005939" y="57581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FA23E69F-EF4F-4066-A0BC-B8C5D90FF13A}"/>
              </a:ext>
            </a:extLst>
          </p:cNvPr>
          <p:cNvSpPr txBox="1"/>
          <p:nvPr/>
        </p:nvSpPr>
        <p:spPr>
          <a:xfrm>
            <a:off x="10112031" y="575928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512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B06CA0C2-40EB-46A9-93C0-06A8A76A5996}"/>
              </a:ext>
            </a:extLst>
          </p:cNvPr>
          <p:cNvSpPr txBox="1"/>
          <p:nvPr/>
        </p:nvSpPr>
        <p:spPr>
          <a:xfrm>
            <a:off x="11146434" y="57581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1A014C61-27DD-4160-A48D-5EF68E907A26}"/>
              </a:ext>
            </a:extLst>
          </p:cNvPr>
          <p:cNvCxnSpPr/>
          <p:nvPr/>
        </p:nvCxnSpPr>
        <p:spPr>
          <a:xfrm flipH="1">
            <a:off x="8690849" y="3513637"/>
            <a:ext cx="1046330" cy="11574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E7F91F6F-BEDD-4892-B499-AE861C6D9600}"/>
              </a:ext>
            </a:extLst>
          </p:cNvPr>
          <p:cNvCxnSpPr/>
          <p:nvPr/>
        </p:nvCxnSpPr>
        <p:spPr>
          <a:xfrm>
            <a:off x="10785282" y="3511387"/>
            <a:ext cx="1052305" cy="11331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507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88C3F-BAFC-4013-80E5-8BB6DF478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pt-BR" sz="4800" dirty="0"/>
              <a:t>Memória Externa</a:t>
            </a:r>
            <a:br>
              <a:rPr lang="pt-BR" dirty="0"/>
            </a:br>
            <a:r>
              <a:rPr lang="pt-BR" cap="none" dirty="0"/>
              <a:t>Discos Magnéticos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8F1B124-F68E-4493-AE29-C13C898E1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637359" cy="420624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Um setor é o menor espaço de armazenamento em um HD. Sendo referenciado pelo seu endereço no disco.</a:t>
            </a:r>
          </a:p>
          <a:p>
            <a:pPr>
              <a:lnSpc>
                <a:spcPct val="100000"/>
              </a:lnSpc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Um grupo de setores chama-se </a:t>
            </a:r>
            <a:r>
              <a:rPr lang="pt-BR" sz="24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cluster</a:t>
            </a:r>
            <a:r>
              <a:rPr lang="pt-B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pt-BR" sz="2400" b="1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</a:pPr>
            <a:r>
              <a:rPr lang="pt-BR" sz="24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Cluster</a:t>
            </a: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é a menor unidade de espaço </a:t>
            </a:r>
            <a:r>
              <a:rPr lang="pt-BR" sz="2400" u="sng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alocável</a:t>
            </a: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em disco.</a:t>
            </a:r>
          </a:p>
          <a:p>
            <a:pPr>
              <a:lnSpc>
                <a:spcPct val="100000"/>
              </a:lnSpc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Não importa o tamanho do arquivo. Ele sempre ocupará, no mínimo, um cluster inteiro.</a:t>
            </a:r>
          </a:p>
          <a:p>
            <a:pPr>
              <a:lnSpc>
                <a:spcPct val="100000"/>
              </a:lnSpc>
            </a:pPr>
            <a:endParaRPr lang="pt-BR" sz="2400" b="1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E6E9299-B334-4C07-A3C0-00A9CEC5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6A42C9-8081-4F20-BEF0-C79E8FBF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462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BCACC-7734-4728-9A4D-324365405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pt-BR" sz="4800" dirty="0"/>
              <a:t>Memória Externa</a:t>
            </a:r>
            <a:br>
              <a:rPr lang="pt-BR" dirty="0"/>
            </a:br>
            <a:r>
              <a:rPr lang="pt-BR" cap="none" dirty="0"/>
              <a:t>Discos Magnéticos</a:t>
            </a:r>
            <a:endParaRPr 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99842C7B-5DDC-4FDD-9B24-6D80B0E48E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991309"/>
              </p:ext>
            </p:extLst>
          </p:nvPr>
        </p:nvGraphicFramePr>
        <p:xfrm>
          <a:off x="1099929" y="2173357"/>
          <a:ext cx="10505260" cy="4015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6315">
                  <a:extLst>
                    <a:ext uri="{9D8B030D-6E8A-4147-A177-3AD203B41FA5}">
                      <a16:colId xmlns:a16="http://schemas.microsoft.com/office/drawing/2014/main" val="2851698607"/>
                    </a:ext>
                  </a:extLst>
                </a:gridCol>
                <a:gridCol w="2626315">
                  <a:extLst>
                    <a:ext uri="{9D8B030D-6E8A-4147-A177-3AD203B41FA5}">
                      <a16:colId xmlns:a16="http://schemas.microsoft.com/office/drawing/2014/main" val="2059051099"/>
                    </a:ext>
                  </a:extLst>
                </a:gridCol>
                <a:gridCol w="2626315">
                  <a:extLst>
                    <a:ext uri="{9D8B030D-6E8A-4147-A177-3AD203B41FA5}">
                      <a16:colId xmlns:a16="http://schemas.microsoft.com/office/drawing/2014/main" val="4220846887"/>
                    </a:ext>
                  </a:extLst>
                </a:gridCol>
                <a:gridCol w="2626315">
                  <a:extLst>
                    <a:ext uri="{9D8B030D-6E8A-4147-A177-3AD203B41FA5}">
                      <a16:colId xmlns:a16="http://schemas.microsoft.com/office/drawing/2014/main" val="3892814045"/>
                    </a:ext>
                  </a:extLst>
                </a:gridCol>
              </a:tblGrid>
              <a:tr h="519725">
                <a:tc gridSpan="4"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Espaço mínimo ocupado por um arquivo no disco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918667"/>
                  </a:ext>
                </a:extLst>
              </a:tr>
              <a:tr h="897059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Capacidade do disco  (MB)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Bytes por setor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Nº setores por clusters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Espaço mínimo para um arquivo (KB)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3793279"/>
                  </a:ext>
                </a:extLst>
              </a:tr>
              <a:tr h="519725">
                <a:tc>
                  <a:txBody>
                    <a:bodyPr/>
                    <a:lstStyle/>
                    <a:p>
                      <a:r>
                        <a:rPr lang="pt-BR" sz="2000" dirty="0"/>
                        <a:t>1,44 (Disquete)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422670"/>
                  </a:ext>
                </a:extLst>
              </a:tr>
              <a:tr h="519725">
                <a:tc>
                  <a:txBody>
                    <a:bodyPr/>
                    <a:lstStyle/>
                    <a:p>
                      <a:r>
                        <a:rPr lang="pt-BR" sz="2000" dirty="0"/>
                        <a:t>Até 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586209"/>
                  </a:ext>
                </a:extLst>
              </a:tr>
              <a:tr h="519725">
                <a:tc>
                  <a:txBody>
                    <a:bodyPr/>
                    <a:lstStyle/>
                    <a:p>
                      <a:r>
                        <a:rPr lang="pt-BR" sz="2000" dirty="0"/>
                        <a:t>De 256 a 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043059"/>
                  </a:ext>
                </a:extLst>
              </a:tr>
              <a:tr h="519725">
                <a:tc>
                  <a:txBody>
                    <a:bodyPr/>
                    <a:lstStyle/>
                    <a:p>
                      <a:r>
                        <a:rPr lang="pt-BR" sz="2000" dirty="0"/>
                        <a:t>De 512 a 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597381"/>
                  </a:ext>
                </a:extLst>
              </a:tr>
              <a:tr h="519725">
                <a:tc>
                  <a:txBody>
                    <a:bodyPr/>
                    <a:lstStyle/>
                    <a:p>
                      <a:r>
                        <a:rPr lang="pt-BR" sz="2000" dirty="0"/>
                        <a:t>Acima de 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587819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1930322-FA37-4A8B-BE5B-7DB98FEE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87D1895-CC3A-4B28-BD43-AD519A33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73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FE40C8-B941-479F-8965-48C6E328E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Memória Externa</a:t>
            </a:r>
            <a:br>
              <a:rPr lang="pt-BR" dirty="0"/>
            </a:br>
            <a:r>
              <a:rPr lang="pt-BR" cap="none" dirty="0"/>
              <a:t>Discos Magnéticos</a:t>
            </a: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53B9CABC-62B5-4F8D-96ED-E63A726AA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676" y="2699657"/>
            <a:ext cx="8254997" cy="2743200"/>
          </a:xfr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A6C037F-42E5-40A5-9F23-19BD715D9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B421BC3-A731-4F27-BB39-44CE9E02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64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45E22-3032-4B3B-BAC7-ED74C49E9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pt-BR" sz="4800" dirty="0"/>
              <a:t>Memória Externa</a:t>
            </a:r>
            <a:br>
              <a:rPr lang="pt-BR" dirty="0"/>
            </a:br>
            <a:r>
              <a:rPr lang="pt-BR" cap="none" dirty="0"/>
              <a:t>Discos Magnéticos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D89AAB-20CA-46E2-A264-18313681A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232" y="2011680"/>
            <a:ext cx="10331115" cy="42062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400" b="1" dirty="0"/>
              <a:t>Exemplo</a:t>
            </a:r>
            <a:r>
              <a:rPr lang="pt-BR" sz="2400" dirty="0"/>
              <a:t>: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Um arquivo de 290 B armazenado num disco que possui clusters formado por 16 setores.</a:t>
            </a:r>
          </a:p>
          <a:p>
            <a:pPr lvl="1">
              <a:lnSpc>
                <a:spcPct val="150000"/>
              </a:lnSpc>
            </a:pP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Tamanho do cluster (B): 16 x 512 B = 8182 B.</a:t>
            </a:r>
          </a:p>
          <a:p>
            <a:pPr lvl="1">
              <a:lnSpc>
                <a:spcPct val="150000"/>
              </a:lnSpc>
            </a:pP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7892 B não serão utilizados nem estarão disponíveis para armazenar outro arquivo.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EFA5F7-67D3-408F-8E5D-4338A8F04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0CEC0F-863E-4DF8-97DB-941A46E1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142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45E22-3032-4B3B-BAC7-ED74C49E9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pt-BR" sz="4800" dirty="0"/>
              <a:t>PRÁTICA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D89AAB-20CA-46E2-A264-18313681A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400" b="1" dirty="0"/>
              <a:t>Exemplo</a:t>
            </a:r>
            <a:r>
              <a:rPr lang="pt-BR" sz="2400" dirty="0"/>
              <a:t>: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Considere um arquivo de 1 MB (1024 KB) armazenado num disco que possui clusters formado por 16 setores. Quantos clusters são necessários para armazenar este arquivo?</a:t>
            </a:r>
          </a:p>
          <a:p>
            <a:pPr marL="228595" lvl="1" indent="0">
              <a:lnSpc>
                <a:spcPct val="150000"/>
              </a:lnSpc>
              <a:buNone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EFA5F7-67D3-408F-8E5D-4338A8F04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0CEC0F-863E-4DF8-97DB-941A46E1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838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B0142856-DA9B-4E15-BD03-D879FC41F1A3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2594343" y="2766578"/>
            <a:ext cx="2442412" cy="21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B327FA75-227F-4238-A634-6F51369A6E98}"/>
              </a:ext>
            </a:extLst>
          </p:cNvPr>
          <p:cNvCxnSpPr>
            <a:cxnSpLocks/>
          </p:cNvCxnSpPr>
          <p:nvPr/>
        </p:nvCxnSpPr>
        <p:spPr>
          <a:xfrm flipV="1">
            <a:off x="4908601" y="2986888"/>
            <a:ext cx="854657" cy="21266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5847BAEB-5A09-41C9-A967-18CEE205E0C8}"/>
              </a:ext>
            </a:extLst>
          </p:cNvPr>
          <p:cNvCxnSpPr>
            <a:cxnSpLocks/>
          </p:cNvCxnSpPr>
          <p:nvPr/>
        </p:nvCxnSpPr>
        <p:spPr>
          <a:xfrm flipV="1">
            <a:off x="4921301" y="4040988"/>
            <a:ext cx="854657" cy="21266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FD72B924-8465-47C6-8E5E-473C9512B6C6}"/>
              </a:ext>
            </a:extLst>
          </p:cNvPr>
          <p:cNvCxnSpPr>
            <a:cxnSpLocks/>
          </p:cNvCxnSpPr>
          <p:nvPr/>
        </p:nvCxnSpPr>
        <p:spPr>
          <a:xfrm flipV="1">
            <a:off x="4922029" y="5166236"/>
            <a:ext cx="854657" cy="21266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3A8E9A4E-E3E2-487A-8C77-409E0FC9EA16}"/>
              </a:ext>
            </a:extLst>
          </p:cNvPr>
          <p:cNvCxnSpPr>
            <a:cxnSpLocks/>
          </p:cNvCxnSpPr>
          <p:nvPr/>
        </p:nvCxnSpPr>
        <p:spPr>
          <a:xfrm rot="10800000">
            <a:off x="7113122" y="5137141"/>
            <a:ext cx="2002683" cy="399985"/>
          </a:xfrm>
          <a:prstGeom prst="bentConnector3">
            <a:avLst>
              <a:gd name="adj1" fmla="val 10017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320ADFB8-17C9-45C8-93BD-81586C6155D0}"/>
              </a:ext>
            </a:extLst>
          </p:cNvPr>
          <p:cNvCxnSpPr>
            <a:cxnSpLocks/>
          </p:cNvCxnSpPr>
          <p:nvPr/>
        </p:nvCxnSpPr>
        <p:spPr>
          <a:xfrm rot="10800000">
            <a:off x="7114950" y="3989211"/>
            <a:ext cx="1986568" cy="472238"/>
          </a:xfrm>
          <a:prstGeom prst="bentConnector3">
            <a:avLst>
              <a:gd name="adj1" fmla="val 10010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ector: Angulado 35">
            <a:extLst>
              <a:ext uri="{FF2B5EF4-FFF2-40B4-BE49-F238E27FC236}">
                <a16:creationId xmlns:a16="http://schemas.microsoft.com/office/drawing/2014/main" id="{BA47009D-C94D-454F-A481-0A78D55C38A8}"/>
              </a:ext>
            </a:extLst>
          </p:cNvPr>
          <p:cNvCxnSpPr>
            <a:cxnSpLocks/>
          </p:cNvCxnSpPr>
          <p:nvPr/>
        </p:nvCxnSpPr>
        <p:spPr>
          <a:xfrm rot="10800000">
            <a:off x="7113121" y="3095675"/>
            <a:ext cx="2002681" cy="279705"/>
          </a:xfrm>
          <a:prstGeom prst="bentConnector3">
            <a:avLst>
              <a:gd name="adj1" fmla="val 10009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4A3E0666-8E67-414B-A7E3-DE2E76E3C0A2}"/>
              </a:ext>
            </a:extLst>
          </p:cNvPr>
          <p:cNvSpPr/>
          <p:nvPr/>
        </p:nvSpPr>
        <p:spPr>
          <a:xfrm>
            <a:off x="5283190" y="3429000"/>
            <a:ext cx="2393950" cy="901700"/>
          </a:xfrm>
          <a:prstGeom prst="ellipse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CC2FC496-A034-4B5F-91BB-DD5D124C49B2}"/>
              </a:ext>
            </a:extLst>
          </p:cNvPr>
          <p:cNvSpPr/>
          <p:nvPr/>
        </p:nvSpPr>
        <p:spPr>
          <a:xfrm>
            <a:off x="6272634" y="3779004"/>
            <a:ext cx="407884" cy="1430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33B411F-8429-4BE8-90C2-533CD2E50D70}"/>
              </a:ext>
            </a:extLst>
          </p:cNvPr>
          <p:cNvSpPr/>
          <p:nvPr/>
        </p:nvSpPr>
        <p:spPr>
          <a:xfrm>
            <a:off x="5279601" y="2375205"/>
            <a:ext cx="2393950" cy="901700"/>
          </a:xfrm>
          <a:prstGeom prst="ellipse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ABBA15B-CA39-461D-8453-68ADC94075A0}"/>
              </a:ext>
            </a:extLst>
          </p:cNvPr>
          <p:cNvSpPr/>
          <p:nvPr/>
        </p:nvSpPr>
        <p:spPr>
          <a:xfrm>
            <a:off x="6272634" y="2695433"/>
            <a:ext cx="407884" cy="1430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871D8E-A59B-47B7-BD6A-6B4DE6E0B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/>
              <a:t>Memória Externa</a:t>
            </a:r>
            <a:br>
              <a:rPr lang="pt-BR" dirty="0"/>
            </a:br>
            <a:r>
              <a:rPr lang="pt-BR" cap="none" dirty="0"/>
              <a:t>Discos Magnéticos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D21FE9-2CF6-49AF-8E07-F22B2702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1DBA75-F660-4E83-A776-2844F4411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3C1780D-990B-4D4A-91DF-B69E4F943974}"/>
              </a:ext>
            </a:extLst>
          </p:cNvPr>
          <p:cNvSpPr/>
          <p:nvPr/>
        </p:nvSpPr>
        <p:spPr>
          <a:xfrm>
            <a:off x="6324176" y="2068921"/>
            <a:ext cx="304800" cy="7023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14DABF6-6A99-4803-AC43-82223E24D0F6}"/>
              </a:ext>
            </a:extLst>
          </p:cNvPr>
          <p:cNvSpPr/>
          <p:nvPr/>
        </p:nvSpPr>
        <p:spPr>
          <a:xfrm>
            <a:off x="6324176" y="2001728"/>
            <a:ext cx="304800" cy="128588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7089230B-38FD-4B8A-BBBD-B91A333F5E21}"/>
              </a:ext>
            </a:extLst>
          </p:cNvPr>
          <p:cNvSpPr/>
          <p:nvPr/>
        </p:nvSpPr>
        <p:spPr>
          <a:xfrm>
            <a:off x="6327765" y="2697467"/>
            <a:ext cx="304800" cy="128588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BF72C6C-BE7F-4205-8D39-651BCA89C4D4}"/>
              </a:ext>
            </a:extLst>
          </p:cNvPr>
          <p:cNvSpPr/>
          <p:nvPr/>
        </p:nvSpPr>
        <p:spPr>
          <a:xfrm>
            <a:off x="6320587" y="3272453"/>
            <a:ext cx="304800" cy="62427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6F50A517-8FD6-433B-BC3B-ECA3432035C3}"/>
              </a:ext>
            </a:extLst>
          </p:cNvPr>
          <p:cNvSpPr/>
          <p:nvPr/>
        </p:nvSpPr>
        <p:spPr>
          <a:xfrm>
            <a:off x="6320587" y="3861483"/>
            <a:ext cx="304800" cy="56162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3EBF65C-2103-403B-B979-114F814EFD79}"/>
              </a:ext>
            </a:extLst>
          </p:cNvPr>
          <p:cNvSpPr/>
          <p:nvPr/>
        </p:nvSpPr>
        <p:spPr>
          <a:xfrm>
            <a:off x="5279601" y="4482795"/>
            <a:ext cx="2393950" cy="901700"/>
          </a:xfrm>
          <a:prstGeom prst="ellipse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0D6B4822-494E-47EC-96E8-C7C484D470FB}"/>
              </a:ext>
            </a:extLst>
          </p:cNvPr>
          <p:cNvSpPr/>
          <p:nvPr/>
        </p:nvSpPr>
        <p:spPr>
          <a:xfrm>
            <a:off x="6269045" y="4832799"/>
            <a:ext cx="407884" cy="1430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1215897-3385-4FB5-B710-EA10D97C4F8D}"/>
              </a:ext>
            </a:extLst>
          </p:cNvPr>
          <p:cNvSpPr/>
          <p:nvPr/>
        </p:nvSpPr>
        <p:spPr>
          <a:xfrm>
            <a:off x="6316998" y="4326248"/>
            <a:ext cx="304800" cy="62427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8D81FB9E-3B40-407D-A3B2-C497BFA8C707}"/>
              </a:ext>
            </a:extLst>
          </p:cNvPr>
          <p:cNvSpPr/>
          <p:nvPr/>
        </p:nvSpPr>
        <p:spPr>
          <a:xfrm>
            <a:off x="6316998" y="4922421"/>
            <a:ext cx="304800" cy="56162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EF87C73-9CE6-4415-89BE-165DAC7DF5A9}"/>
              </a:ext>
            </a:extLst>
          </p:cNvPr>
          <p:cNvSpPr/>
          <p:nvPr/>
        </p:nvSpPr>
        <p:spPr>
          <a:xfrm>
            <a:off x="6316998" y="5384496"/>
            <a:ext cx="304800" cy="35000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74B3EF53-56B8-464C-9E52-B90CADFF0C13}"/>
              </a:ext>
            </a:extLst>
          </p:cNvPr>
          <p:cNvSpPr/>
          <p:nvPr/>
        </p:nvSpPr>
        <p:spPr>
          <a:xfrm>
            <a:off x="6316998" y="5706418"/>
            <a:ext cx="304800" cy="56162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60C1C234-BE6A-485A-A12C-E51B192EC449}"/>
              </a:ext>
            </a:extLst>
          </p:cNvPr>
          <p:cNvSpPr/>
          <p:nvPr/>
        </p:nvSpPr>
        <p:spPr>
          <a:xfrm>
            <a:off x="9108632" y="1890277"/>
            <a:ext cx="189112" cy="384422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94BD4FB0-4017-40C6-9EC8-B72314B22293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05958" y="2362504"/>
            <a:ext cx="2002681" cy="279705"/>
          </a:xfrm>
          <a:prstGeom prst="bentConnector3">
            <a:avLst>
              <a:gd name="adj1" fmla="val 10009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38D4A375-4F1D-416B-96E0-8E6773C44C18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12715" y="3366100"/>
            <a:ext cx="2002681" cy="279705"/>
          </a:xfrm>
          <a:prstGeom prst="bentConnector3">
            <a:avLst>
              <a:gd name="adj1" fmla="val 10009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id="{2F1D8085-73B5-4D18-B06A-9F3BBBFA4DD7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05954" y="4452245"/>
            <a:ext cx="2009850" cy="469215"/>
          </a:xfrm>
          <a:prstGeom prst="bentConnector3">
            <a:avLst>
              <a:gd name="adj1" fmla="val 9976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89EF01A-6565-4A1B-B724-5D93C31550E3}"/>
              </a:ext>
            </a:extLst>
          </p:cNvPr>
          <p:cNvSpPr txBox="1"/>
          <p:nvPr/>
        </p:nvSpPr>
        <p:spPr>
          <a:xfrm>
            <a:off x="3563614" y="5194233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Superfície 0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9F488EA2-6598-46F6-A407-A971682FB48B}"/>
              </a:ext>
            </a:extLst>
          </p:cNvPr>
          <p:cNvSpPr txBox="1"/>
          <p:nvPr/>
        </p:nvSpPr>
        <p:spPr>
          <a:xfrm>
            <a:off x="3567171" y="4435470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Superfície 1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FC0ECB6A-C87A-490C-B523-BF132B9E4E56}"/>
              </a:ext>
            </a:extLst>
          </p:cNvPr>
          <p:cNvCxnSpPr>
            <a:stCxn id="46" idx="3"/>
          </p:cNvCxnSpPr>
          <p:nvPr/>
        </p:nvCxnSpPr>
        <p:spPr>
          <a:xfrm>
            <a:off x="4922029" y="4620136"/>
            <a:ext cx="854657" cy="21266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86063E7-DD9B-4720-A342-F3FD583AE316}"/>
              </a:ext>
            </a:extLst>
          </p:cNvPr>
          <p:cNvSpPr txBox="1"/>
          <p:nvPr/>
        </p:nvSpPr>
        <p:spPr>
          <a:xfrm>
            <a:off x="3581055" y="4074581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Superfície 2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9CD7E7F4-E088-4CFF-AE62-735149B2AC4C}"/>
              </a:ext>
            </a:extLst>
          </p:cNvPr>
          <p:cNvSpPr txBox="1"/>
          <p:nvPr/>
        </p:nvSpPr>
        <p:spPr>
          <a:xfrm>
            <a:off x="3566443" y="3310222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Superfície 3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A2676615-A09D-404C-B451-7A5C68334985}"/>
              </a:ext>
            </a:extLst>
          </p:cNvPr>
          <p:cNvCxnSpPr>
            <a:stCxn id="53" idx="3"/>
          </p:cNvCxnSpPr>
          <p:nvPr/>
        </p:nvCxnSpPr>
        <p:spPr>
          <a:xfrm>
            <a:off x="4921301" y="3494888"/>
            <a:ext cx="854657" cy="21266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5EAF29D9-5F57-4811-A7DF-46B5F62E3566}"/>
              </a:ext>
            </a:extLst>
          </p:cNvPr>
          <p:cNvSpPr txBox="1"/>
          <p:nvPr/>
        </p:nvSpPr>
        <p:spPr>
          <a:xfrm>
            <a:off x="3568355" y="3020481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Superfície 4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E51349C3-42EC-4CB5-B755-D4357BABB909}"/>
              </a:ext>
            </a:extLst>
          </p:cNvPr>
          <p:cNvSpPr txBox="1"/>
          <p:nvPr/>
        </p:nvSpPr>
        <p:spPr>
          <a:xfrm>
            <a:off x="3553743" y="2256122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Superfície 5</a:t>
            </a:r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8C67EC24-CA64-4578-91FD-A22D957FF8F7}"/>
              </a:ext>
            </a:extLst>
          </p:cNvPr>
          <p:cNvCxnSpPr>
            <a:stCxn id="57" idx="3"/>
          </p:cNvCxnSpPr>
          <p:nvPr/>
        </p:nvCxnSpPr>
        <p:spPr>
          <a:xfrm>
            <a:off x="4908601" y="2440788"/>
            <a:ext cx="854657" cy="21266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8AD8B9F6-B3F4-42F9-A7FB-FBF542CF666D}"/>
              </a:ext>
            </a:extLst>
          </p:cNvPr>
          <p:cNvSpPr txBox="1"/>
          <p:nvPr/>
        </p:nvSpPr>
        <p:spPr>
          <a:xfrm>
            <a:off x="1776106" y="2581912"/>
            <a:ext cx="818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Pratos</a:t>
            </a:r>
          </a:p>
        </p:txBody>
      </p:sp>
    </p:spTree>
    <p:extLst>
      <p:ext uri="{BB962C8B-B14F-4D97-AF65-F5344CB8AC3E}">
        <p14:creationId xmlns:p14="http://schemas.microsoft.com/office/powerpoint/2010/main" val="704814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C52C7-D3F2-4253-9FA1-10C4F1CC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Hierarquia de memória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63B11B8-C9AD-44E5-9982-B35835499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7FB9FF3-D197-4BF0-86B3-7CEC3BFF3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3</a:t>
            </a:fld>
            <a:endParaRPr kumimoji="0"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E6F51AF-8A25-411F-90D8-7D4E5F31C98D}"/>
              </a:ext>
            </a:extLst>
          </p:cNvPr>
          <p:cNvSpPr txBox="1"/>
          <p:nvPr/>
        </p:nvSpPr>
        <p:spPr>
          <a:xfrm>
            <a:off x="7158324" y="5762287"/>
            <a:ext cx="384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u="sng" dirty="0"/>
              <a:t>Memória secundária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8C6F26B-7C94-4B96-8EDB-1A1951055C20}"/>
              </a:ext>
            </a:extLst>
          </p:cNvPr>
          <p:cNvSpPr txBox="1"/>
          <p:nvPr/>
        </p:nvSpPr>
        <p:spPr>
          <a:xfrm>
            <a:off x="7138476" y="4957182"/>
            <a:ext cx="5044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Memória principal (DRAM)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DDA905F-7561-4CD7-BADA-B936F730F1FC}"/>
              </a:ext>
            </a:extLst>
          </p:cNvPr>
          <p:cNvSpPr txBox="1"/>
          <p:nvPr/>
        </p:nvSpPr>
        <p:spPr>
          <a:xfrm>
            <a:off x="7169924" y="4263387"/>
            <a:ext cx="4336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Memória cache (SRAM)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3287F65-C803-47C1-ADA6-847812FD86A1}"/>
              </a:ext>
            </a:extLst>
          </p:cNvPr>
          <p:cNvSpPr txBox="1"/>
          <p:nvPr/>
        </p:nvSpPr>
        <p:spPr>
          <a:xfrm>
            <a:off x="7146046" y="3253760"/>
            <a:ext cx="48478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Registradores</a:t>
            </a:r>
          </a:p>
          <a:p>
            <a:r>
              <a:rPr lang="pt-BR" sz="3200" b="1" dirty="0"/>
              <a:t> </a:t>
            </a:r>
            <a:r>
              <a:rPr lang="pt-BR" sz="3200" dirty="0"/>
              <a:t>(</a:t>
            </a:r>
            <a:r>
              <a:rPr lang="pt-BR" sz="3200" dirty="0" err="1"/>
              <a:t>Latches</a:t>
            </a:r>
            <a:r>
              <a:rPr lang="pt-BR" sz="3200" dirty="0"/>
              <a:t> e </a:t>
            </a:r>
            <a:r>
              <a:rPr lang="pt-BR" sz="3200" dirty="0" err="1"/>
              <a:t>Flip</a:t>
            </a:r>
            <a:r>
              <a:rPr lang="pt-BR" sz="3200" dirty="0"/>
              <a:t> </a:t>
            </a:r>
            <a:r>
              <a:rPr lang="pt-BR" sz="3200" dirty="0" err="1"/>
              <a:t>flops</a:t>
            </a:r>
            <a:r>
              <a:rPr lang="pt-BR" sz="3200" dirty="0"/>
              <a:t>)</a:t>
            </a:r>
            <a:endParaRPr lang="pt-BR" sz="3600" dirty="0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931554FC-F90F-474A-BAFB-67773ECCFEE6}"/>
              </a:ext>
            </a:extLst>
          </p:cNvPr>
          <p:cNvCxnSpPr>
            <a:cxnSpLocks/>
          </p:cNvCxnSpPr>
          <p:nvPr/>
        </p:nvCxnSpPr>
        <p:spPr>
          <a:xfrm flipH="1">
            <a:off x="4258215" y="3801667"/>
            <a:ext cx="2807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1D95B02E-F662-4B12-B66F-E858BEBA739E}"/>
              </a:ext>
            </a:extLst>
          </p:cNvPr>
          <p:cNvCxnSpPr>
            <a:cxnSpLocks/>
          </p:cNvCxnSpPr>
          <p:nvPr/>
        </p:nvCxnSpPr>
        <p:spPr>
          <a:xfrm flipH="1" flipV="1">
            <a:off x="4962085" y="4605811"/>
            <a:ext cx="2097776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EEEC0E60-DF36-4D0A-953B-7BE0BA40A6BA}"/>
              </a:ext>
            </a:extLst>
          </p:cNvPr>
          <p:cNvCxnSpPr>
            <a:cxnSpLocks/>
          </p:cNvCxnSpPr>
          <p:nvPr/>
        </p:nvCxnSpPr>
        <p:spPr>
          <a:xfrm flipH="1">
            <a:off x="5596471" y="5299387"/>
            <a:ext cx="14651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749B82F-F24A-496C-919E-C4F3ABC316EF}"/>
              </a:ext>
            </a:extLst>
          </p:cNvPr>
          <p:cNvCxnSpPr>
            <a:cxnSpLocks/>
          </p:cNvCxnSpPr>
          <p:nvPr/>
        </p:nvCxnSpPr>
        <p:spPr>
          <a:xfrm flipH="1" flipV="1">
            <a:off x="6214748" y="6068641"/>
            <a:ext cx="84099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EB73278-56C6-40CD-8B05-0F6FB0CF5A45}"/>
              </a:ext>
            </a:extLst>
          </p:cNvPr>
          <p:cNvGrpSpPr/>
          <p:nvPr/>
        </p:nvGrpSpPr>
        <p:grpSpPr>
          <a:xfrm>
            <a:off x="647013" y="3408687"/>
            <a:ext cx="5774263" cy="3087424"/>
            <a:chOff x="647013" y="2848247"/>
            <a:chExt cx="5774263" cy="3087424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B153EFFE-26B4-431F-A984-2692AE344D81}"/>
                </a:ext>
              </a:extLst>
            </p:cNvPr>
            <p:cNvGrpSpPr/>
            <p:nvPr/>
          </p:nvGrpSpPr>
          <p:grpSpPr>
            <a:xfrm>
              <a:off x="3527371" y="2854871"/>
              <a:ext cx="2893905" cy="3080800"/>
              <a:chOff x="3542611" y="2854871"/>
              <a:chExt cx="2893905" cy="3080800"/>
            </a:xfrm>
          </p:grpSpPr>
          <p:sp>
            <p:nvSpPr>
              <p:cNvPr id="21" name="Triângulo Retângulo 20">
                <a:extLst>
                  <a:ext uri="{FF2B5EF4-FFF2-40B4-BE49-F238E27FC236}">
                    <a16:creationId xmlns:a16="http://schemas.microsoft.com/office/drawing/2014/main" id="{58BAF867-5DFB-4758-AB99-B12C32E924B0}"/>
                  </a:ext>
                </a:extLst>
              </p:cNvPr>
              <p:cNvSpPr/>
              <p:nvPr/>
            </p:nvSpPr>
            <p:spPr>
              <a:xfrm>
                <a:off x="3551230" y="2920249"/>
                <a:ext cx="2885286" cy="3015422"/>
              </a:xfrm>
              <a:prstGeom prst="rtTriangle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Triângulo Retângulo 21">
                <a:extLst>
                  <a:ext uri="{FF2B5EF4-FFF2-40B4-BE49-F238E27FC236}">
                    <a16:creationId xmlns:a16="http://schemas.microsoft.com/office/drawing/2014/main" id="{25CE94EE-E5D0-4DE7-B6A7-064EC93BCFF2}"/>
                  </a:ext>
                </a:extLst>
              </p:cNvPr>
              <p:cNvSpPr/>
              <p:nvPr/>
            </p:nvSpPr>
            <p:spPr>
              <a:xfrm>
                <a:off x="3551229" y="2920249"/>
                <a:ext cx="2296759" cy="2403453"/>
              </a:xfrm>
              <a:prstGeom prst="rtTriangle">
                <a:avLst/>
              </a:prstGeom>
              <a:solidFill>
                <a:srgbClr val="00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Triângulo Retângulo 22">
                <a:extLst>
                  <a:ext uri="{FF2B5EF4-FFF2-40B4-BE49-F238E27FC236}">
                    <a16:creationId xmlns:a16="http://schemas.microsoft.com/office/drawing/2014/main" id="{B8071BB2-A18E-4B29-9EEB-06E41B539C26}"/>
                  </a:ext>
                </a:extLst>
              </p:cNvPr>
              <p:cNvSpPr/>
              <p:nvPr/>
            </p:nvSpPr>
            <p:spPr>
              <a:xfrm>
                <a:off x="3544010" y="2914631"/>
                <a:ext cx="1631911" cy="1696274"/>
              </a:xfrm>
              <a:prstGeom prst="rtTriangle">
                <a:avLst/>
              </a:prstGeom>
              <a:solidFill>
                <a:srgbClr val="00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Triângulo Retângulo 23">
                <a:extLst>
                  <a:ext uri="{FF2B5EF4-FFF2-40B4-BE49-F238E27FC236}">
                    <a16:creationId xmlns:a16="http://schemas.microsoft.com/office/drawing/2014/main" id="{00581E5E-CB7A-4FD9-9269-A439104A2569}"/>
                  </a:ext>
                </a:extLst>
              </p:cNvPr>
              <p:cNvSpPr/>
              <p:nvPr/>
            </p:nvSpPr>
            <p:spPr>
              <a:xfrm>
                <a:off x="3542611" y="2854871"/>
                <a:ext cx="914614" cy="1017051"/>
              </a:xfrm>
              <a:prstGeom prst="rtTriangle">
                <a:avLst/>
              </a:prstGeom>
              <a:solidFill>
                <a:srgbClr val="92F6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1D777654-FEE6-456E-B2D5-F3D43C995BE8}"/>
                </a:ext>
              </a:extLst>
            </p:cNvPr>
            <p:cNvGrpSpPr/>
            <p:nvPr/>
          </p:nvGrpSpPr>
          <p:grpSpPr>
            <a:xfrm flipH="1">
              <a:off x="647013" y="2848247"/>
              <a:ext cx="2893905" cy="3080800"/>
              <a:chOff x="5431045" y="2768735"/>
              <a:chExt cx="2893905" cy="3080800"/>
            </a:xfrm>
          </p:grpSpPr>
          <p:sp>
            <p:nvSpPr>
              <p:cNvPr id="17" name="Triângulo Retângulo 16">
                <a:extLst>
                  <a:ext uri="{FF2B5EF4-FFF2-40B4-BE49-F238E27FC236}">
                    <a16:creationId xmlns:a16="http://schemas.microsoft.com/office/drawing/2014/main" id="{5A58C80A-8924-4983-A420-7A740FA2754E}"/>
                  </a:ext>
                </a:extLst>
              </p:cNvPr>
              <p:cNvSpPr/>
              <p:nvPr/>
            </p:nvSpPr>
            <p:spPr>
              <a:xfrm>
                <a:off x="5439664" y="2834113"/>
                <a:ext cx="2885286" cy="3015422"/>
              </a:xfrm>
              <a:prstGeom prst="rtTriangle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Triângulo Retângulo 17">
                <a:extLst>
                  <a:ext uri="{FF2B5EF4-FFF2-40B4-BE49-F238E27FC236}">
                    <a16:creationId xmlns:a16="http://schemas.microsoft.com/office/drawing/2014/main" id="{634B370F-2180-4499-8047-25B4C19C22B9}"/>
                  </a:ext>
                </a:extLst>
              </p:cNvPr>
              <p:cNvSpPr/>
              <p:nvPr/>
            </p:nvSpPr>
            <p:spPr>
              <a:xfrm>
                <a:off x="5439663" y="2834113"/>
                <a:ext cx="2296759" cy="2403453"/>
              </a:xfrm>
              <a:prstGeom prst="rtTriangle">
                <a:avLst/>
              </a:prstGeom>
              <a:solidFill>
                <a:srgbClr val="00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" name="Triângulo Retângulo 18">
                <a:extLst>
                  <a:ext uri="{FF2B5EF4-FFF2-40B4-BE49-F238E27FC236}">
                    <a16:creationId xmlns:a16="http://schemas.microsoft.com/office/drawing/2014/main" id="{336DBC62-6339-45BF-912D-BC58DF5CBB50}"/>
                  </a:ext>
                </a:extLst>
              </p:cNvPr>
              <p:cNvSpPr/>
              <p:nvPr/>
            </p:nvSpPr>
            <p:spPr>
              <a:xfrm>
                <a:off x="5432444" y="2828495"/>
                <a:ext cx="1631911" cy="1696274"/>
              </a:xfrm>
              <a:prstGeom prst="rtTriangle">
                <a:avLst/>
              </a:prstGeom>
              <a:solidFill>
                <a:srgbClr val="00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Triângulo Retângulo 19">
                <a:extLst>
                  <a:ext uri="{FF2B5EF4-FFF2-40B4-BE49-F238E27FC236}">
                    <a16:creationId xmlns:a16="http://schemas.microsoft.com/office/drawing/2014/main" id="{26FF89C8-9BAD-4F83-A745-CDC54D13CF97}"/>
                  </a:ext>
                </a:extLst>
              </p:cNvPr>
              <p:cNvSpPr/>
              <p:nvPr/>
            </p:nvSpPr>
            <p:spPr>
              <a:xfrm>
                <a:off x="5431045" y="2768735"/>
                <a:ext cx="914614" cy="1017051"/>
              </a:xfrm>
              <a:prstGeom prst="rtTriangle">
                <a:avLst/>
              </a:prstGeom>
              <a:solidFill>
                <a:srgbClr val="92F6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25" name="Imagem 24">
            <a:extLst>
              <a:ext uri="{FF2B5EF4-FFF2-40B4-BE49-F238E27FC236}">
                <a16:creationId xmlns:a16="http://schemas.microsoft.com/office/drawing/2014/main" id="{4852F213-5835-4D58-85ED-DC20E88F0E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9514">
            <a:off x="2819927" y="1944054"/>
            <a:ext cx="1355896" cy="1355896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4120148E-AEC7-4BD0-A586-7AA29C93E376}"/>
              </a:ext>
            </a:extLst>
          </p:cNvPr>
          <p:cNvSpPr txBox="1"/>
          <p:nvPr/>
        </p:nvSpPr>
        <p:spPr>
          <a:xfrm>
            <a:off x="7145348" y="2395268"/>
            <a:ext cx="4336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Processador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E4310A2-F283-455C-A3BD-4675A6DF2F5F}"/>
              </a:ext>
            </a:extLst>
          </p:cNvPr>
          <p:cNvCxnSpPr>
            <a:cxnSpLocks/>
          </p:cNvCxnSpPr>
          <p:nvPr/>
        </p:nvCxnSpPr>
        <p:spPr>
          <a:xfrm flipH="1">
            <a:off x="4410615" y="2685706"/>
            <a:ext cx="2655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708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1331E-06EC-46F6-8397-1DAE62550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pt-BR" sz="4800" dirty="0"/>
              <a:t>Memória Externa</a:t>
            </a:r>
            <a:br>
              <a:rPr lang="pt-BR" dirty="0"/>
            </a:br>
            <a:r>
              <a:rPr lang="pt-BR" cap="none" dirty="0"/>
              <a:t>Discos Magnéticos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543E20-B30E-4729-82AF-760141BF4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Parâmetros de desempenho de disco</a:t>
            </a:r>
          </a:p>
          <a:p>
            <a:endParaRPr lang="pt-BR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Tempo de acesso</a:t>
            </a:r>
          </a:p>
          <a:p>
            <a:pPr lvl="1"/>
            <a:r>
              <a:rPr lang="pt-BR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Tempo de busca</a:t>
            </a:r>
          </a:p>
          <a:p>
            <a:pPr lvl="1"/>
            <a:r>
              <a:rPr lang="pt-BR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Atraso rotacional (</a:t>
            </a:r>
            <a:r>
              <a:rPr lang="pt-BR" sz="2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latência rotacional</a:t>
            </a:r>
            <a:r>
              <a:rPr lang="pt-BR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r>
              <a:rPr lang="pt-BR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Taxa de transferência</a:t>
            </a:r>
          </a:p>
          <a:p>
            <a:endParaRPr lang="pt-BR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D00FFEF-806F-4620-97DC-4BF35AACC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2391105-EC4E-4988-A64A-4945586E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166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1331E-06EC-46F6-8397-1DAE62550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pt-BR" sz="4800" dirty="0"/>
              <a:t>Memória Externa</a:t>
            </a:r>
            <a:br>
              <a:rPr lang="pt-BR" dirty="0"/>
            </a:br>
            <a:r>
              <a:rPr lang="pt-BR" cap="none" dirty="0"/>
              <a:t>Discos Magnéticos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543E20-B30E-4729-82AF-760141BF4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b="1" dirty="0"/>
              <a:t>Parâmetros de desempenho de disco</a:t>
            </a:r>
          </a:p>
          <a:p>
            <a:endParaRPr lang="pt-BR" dirty="0"/>
          </a:p>
          <a:p>
            <a:r>
              <a:rPr lang="pt-BR" sz="2400" dirty="0"/>
              <a:t>O procedimento de transferência (leitura ou escrita) em um disco magnético segue a sequência:</a:t>
            </a:r>
          </a:p>
          <a:p>
            <a:pPr lvl="1"/>
            <a:r>
              <a:rPr lang="pt-BR" sz="2400" dirty="0"/>
              <a:t>Posicionamento do cabeçote sobre a trilha correta (acesso direto);</a:t>
            </a:r>
          </a:p>
          <a:p>
            <a:pPr lvl="1"/>
            <a:r>
              <a:rPr lang="pt-BR" sz="2400" dirty="0"/>
              <a:t>Localização e identificação do setor buscado (acesso sequencial);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D00FFEF-806F-4620-97DC-4BF35AACC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2391105-EC4E-4988-A64A-4945586E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109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9E631-5627-4719-8B7A-DD4D4307B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pt-BR" sz="4800" dirty="0"/>
              <a:t>Memória Externa</a:t>
            </a:r>
            <a:br>
              <a:rPr lang="pt-BR" dirty="0"/>
            </a:br>
            <a:r>
              <a:rPr lang="pt-BR" cap="none" dirty="0"/>
              <a:t>Discos Magnéticos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20390A-FC5D-4BB6-B3D9-1B3F19B6D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57" y="2011680"/>
            <a:ext cx="11466286" cy="4206240"/>
          </a:xfrm>
        </p:spPr>
        <p:txBody>
          <a:bodyPr/>
          <a:lstStyle/>
          <a:p>
            <a:pPr marL="0" indent="0">
              <a:buNone/>
            </a:pPr>
            <a:r>
              <a:rPr lang="pt-BR" sz="2800" b="1" dirty="0"/>
              <a:t>Tempo de busca</a:t>
            </a:r>
            <a:r>
              <a:rPr lang="pt-BR" sz="2800" dirty="0"/>
              <a:t> </a:t>
            </a:r>
          </a:p>
          <a:p>
            <a:pPr>
              <a:lnSpc>
                <a:spcPct val="150000"/>
              </a:lnSpc>
            </a:pPr>
            <a:r>
              <a:rPr lang="pt-BR" dirty="0"/>
              <a:t> </a:t>
            </a:r>
            <a:r>
              <a:rPr lang="pt-BR" sz="2400" dirty="0"/>
              <a:t>Tempo gasto para posicionar a cabeça na trilha.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 Tempo de partida + tempo de travessia (deslocamento)+ tempo de confirmação.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O tempo de busca médio dos </a:t>
            </a:r>
            <a:r>
              <a:rPr lang="pt-BR" sz="2400" dirty="0" err="1"/>
              <a:t>HD’s</a:t>
            </a:r>
            <a:r>
              <a:rPr lang="pt-BR" sz="2400" dirty="0"/>
              <a:t> modernos é abaixo de 10 ms.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351F2F-A9FB-4B37-AEE1-40D7A3CC3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B53B84C-9EFC-4B14-BC7C-A33971118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03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553D1-31DC-4D12-A87F-3BBFC547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pt-BR" sz="4800" dirty="0"/>
              <a:t>Memória Externa</a:t>
            </a:r>
            <a:br>
              <a:rPr lang="pt-BR" dirty="0"/>
            </a:br>
            <a:r>
              <a:rPr lang="pt-BR" cap="none" dirty="0"/>
              <a:t>Discos Magnéticos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A88E83-EF42-4F8A-B46F-A67B5DC4A0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sz="2800" b="1" dirty="0"/>
                  <a:t>Atraso rotacional</a:t>
                </a:r>
              </a:p>
              <a:p>
                <a:r>
                  <a:rPr lang="pt-BR" sz="2400" dirty="0"/>
                  <a:t>Tempo gasto até que o início do setor esteja sobre a cabeça.</a:t>
                </a:r>
              </a:p>
              <a:p>
                <a:r>
                  <a:rPr lang="pt-BR" sz="2400" dirty="0"/>
                  <a:t>Latência rotacional média</a:t>
                </a:r>
              </a:p>
              <a:p>
                <a:pPr lvl="1"/>
                <a:endParaRPr lang="pt-BR" sz="2400" dirty="0"/>
              </a:p>
              <a:p>
                <a:pPr lvl="1"/>
                <a:r>
                  <a:rPr lang="pt-BR" sz="2400" dirty="0"/>
                  <a:t>Latência rotacional média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4000" b="0" i="1" smtClean="0">
                            <a:latin typeface="Cambria Math" panose="02040503050406030204" pitchFamily="18" charset="0"/>
                          </a:rPr>
                          <m:t>0,5</m:t>
                        </m:r>
                      </m:num>
                      <m:den>
                        <m:r>
                          <a:rPr lang="pt-BR" sz="4000" b="0" i="1" smtClean="0">
                            <a:latin typeface="Cambria Math" panose="02040503050406030204" pitchFamily="18" charset="0"/>
                          </a:rPr>
                          <m:t>𝑅𝑃𝑀</m:t>
                        </m:r>
                      </m:den>
                    </m:f>
                  </m:oMath>
                </a14:m>
                <a:endParaRPr lang="pt-BR" sz="4000" dirty="0"/>
              </a:p>
              <a:p>
                <a:pPr marL="228595" lvl="1" indent="0">
                  <a:buNone/>
                </a:pPr>
                <a:endParaRPr lang="pt-BR" sz="2400" dirty="0"/>
              </a:p>
              <a:p>
                <a:pPr lvl="1"/>
                <a:r>
                  <a:rPr lang="pt-BR" dirty="0"/>
                  <a:t>1 Hz  = 60 RPM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A88E83-EF42-4F8A-B46F-A67B5DC4A0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46" t="-23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90799FA-112A-4914-AC8A-210E6591F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FCDBDAF-A3D2-4AA3-95F0-BA118E42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9975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A9867-92A0-4B67-8543-DA664C7D5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pt-BR" sz="4800" dirty="0"/>
              <a:t>Memória Externa</a:t>
            </a:r>
            <a:br>
              <a:rPr lang="pt-BR" dirty="0"/>
            </a:br>
            <a:r>
              <a:rPr lang="pt-BR" cap="none" dirty="0"/>
              <a:t>Discos Magnéticos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C98943B-EDF1-42D0-A3E7-D5D91DF216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2919" y="2011680"/>
                <a:ext cx="9784080" cy="4206240"/>
              </a:xfrm>
            </p:spPr>
            <p:txBody>
              <a:bodyPr/>
              <a:lstStyle/>
              <a:p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Exemplo #01</a:t>
                </a:r>
              </a:p>
              <a:p>
                <a:r>
                  <a:rPr lang="pt-BR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Calcule o tempo de rotação média de um disco com 3600 rpm, 7200 rpm e 12500.</a:t>
                </a: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3600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60</m:t>
                        </m:r>
                      </m:den>
                    </m:f>
                  </m:oMath>
                </a14:m>
                <a:r>
                  <a:rPr lang="pt-BR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 = 60 rotações por segundo. </a:t>
                </a:r>
              </a:p>
              <a:p>
                <a:r>
                  <a:rPr lang="pt-BR" sz="2400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T = 0.5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2400" b="0" i="0" dirty="0" smtClean="0">
                            <a:latin typeface="Consolas" panose="020B0609020204030204" pitchFamily="49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pt-BR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BR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𝑠𝑒𝑔𝑢𝑛𝑑𝑜</m:t>
                        </m:r>
                      </m:num>
                      <m:den>
                        <m:r>
                          <a:rPr lang="pt-BR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60 </m:t>
                        </m:r>
                        <m:r>
                          <a:rPr lang="pt-BR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𝑟𝑜𝑡𝑎</m:t>
                        </m:r>
                        <m:r>
                          <a:rPr lang="pt-BR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çõ</m:t>
                        </m:r>
                        <m:r>
                          <a:rPr lang="pt-BR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𝑒𝑠</m:t>
                        </m:r>
                      </m:den>
                    </m:f>
                  </m:oMath>
                </a14:m>
                <a:r>
                  <a:rPr lang="pt-BR" sz="2400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 = 0.016 s</a:t>
                </a:r>
              </a:p>
              <a:p>
                <a:r>
                  <a:rPr lang="pt-BR" sz="2400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T = 0.5 * 0.016s</a:t>
                </a:r>
              </a:p>
              <a:p>
                <a:r>
                  <a:rPr lang="pt-BR" sz="2400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T = 0.008 s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C98943B-EDF1-42D0-A3E7-D5D91DF216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919" y="2011680"/>
                <a:ext cx="9784080" cy="4206240"/>
              </a:xfrm>
              <a:blipFill>
                <a:blip r:embed="rId2"/>
                <a:stretch>
                  <a:fillRect l="-810" t="-1884" r="-13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F11364C-3679-43BF-A748-9EB14D79B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EF4D55-5AF3-47DC-88D0-9E9E266F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9919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F97D5-272A-42FA-926E-7F126B10C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pt-BR" sz="4800" dirty="0"/>
              <a:t>Memória Externa</a:t>
            </a:r>
            <a:br>
              <a:rPr lang="pt-BR" dirty="0"/>
            </a:br>
            <a:r>
              <a:rPr lang="pt-BR" cap="none" dirty="0"/>
              <a:t>Discos Magnéticos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4242D76-8FFA-4A5A-BF0F-3084F87BEB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2919" y="1792936"/>
                <a:ext cx="9784080" cy="44249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2400" b="1" dirty="0"/>
                  <a:t>Tempo de transferência</a:t>
                </a:r>
                <a:endParaRPr lang="pt-BR" sz="2400" dirty="0"/>
              </a:p>
              <a:p>
                <a:pPr marL="0" indent="0">
                  <a:buNone/>
                </a:pPr>
                <a:r>
                  <a:rPr lang="pt-BR" sz="2400" dirty="0">
                    <a:latin typeface="Cambria Math" panose="02040503050406030204" pitchFamily="18" charset="0"/>
                  </a:rPr>
                  <a:t>Tempo de leitura ou escrita no disco.</a:t>
                </a:r>
                <a:endParaRPr lang="pt-BR" sz="36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pt-BR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6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pt-BR" sz="3600" b="1" i="1" smtClean="0">
                          <a:latin typeface="Cambria Math" panose="02040503050406030204" pitchFamily="18" charset="0"/>
                        </a:rPr>
                        <m:t> ∗</m:t>
                      </m:r>
                      <m:f>
                        <m:fPr>
                          <m:ctrlPr>
                            <a:rPr lang="pt-BR" sz="3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6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num>
                        <m:den>
                          <m:r>
                            <a:rPr lang="pt-BR" sz="3600" b="1" i="1" smtClean="0">
                              <a:latin typeface="Cambria Math" panose="02040503050406030204" pitchFamily="18" charset="0"/>
                            </a:rPr>
                            <m:t>𝒓𝑵</m:t>
                          </m:r>
                        </m:den>
                      </m:f>
                    </m:oMath>
                  </m:oMathPara>
                </a14:m>
                <a:endParaRPr lang="pt-BR" sz="3600" b="1" dirty="0"/>
              </a:p>
              <a:p>
                <a:endParaRPr lang="pt-BR" b="1" dirty="0"/>
              </a:p>
              <a:p>
                <a:r>
                  <a:rPr lang="pt-BR" b="1" dirty="0"/>
                  <a:t>T:</a:t>
                </a:r>
                <a:r>
                  <a:rPr lang="pt-BR" dirty="0"/>
                  <a:t> Tempo de transferência</a:t>
                </a:r>
              </a:p>
              <a:p>
                <a:r>
                  <a:rPr lang="pt-BR" b="1" dirty="0"/>
                  <a:t>b:</a:t>
                </a:r>
                <a:r>
                  <a:rPr lang="pt-BR" dirty="0"/>
                  <a:t> Nº de bytes a serem transferidos</a:t>
                </a:r>
              </a:p>
              <a:p>
                <a:r>
                  <a:rPr lang="pt-BR" b="1" dirty="0"/>
                  <a:t>r: </a:t>
                </a:r>
                <a:r>
                  <a:rPr lang="pt-BR" dirty="0"/>
                  <a:t>Tempo de uma rotação (s)</a:t>
                </a:r>
              </a:p>
              <a:p>
                <a:r>
                  <a:rPr lang="pt-BR" b="1" dirty="0"/>
                  <a:t>N: </a:t>
                </a:r>
                <a:r>
                  <a:rPr lang="pt-BR" dirty="0"/>
                  <a:t>Número de bytes em uma trilha</a:t>
                </a:r>
              </a:p>
              <a:p>
                <a:pPr marL="0" indent="0">
                  <a:buNone/>
                </a:pPr>
                <a:endParaRPr lang="pt-BR" sz="3600" b="1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4242D76-8FFA-4A5A-BF0F-3084F87BEB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919" y="1792936"/>
                <a:ext cx="9784080" cy="4424984"/>
              </a:xfrm>
              <a:blipFill>
                <a:blip r:embed="rId2"/>
                <a:stretch>
                  <a:fillRect l="-935" t="-19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F2F181-B2ED-4201-90E9-80A33F65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E8AB76E-8531-4514-B02A-5D51C943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408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CB4B3-CEBB-4AAD-9251-3FE56D8B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pt-BR" sz="4800" dirty="0"/>
              <a:t>Memória Externa</a:t>
            </a:r>
            <a:br>
              <a:rPr lang="pt-BR" dirty="0"/>
            </a:br>
            <a:r>
              <a:rPr lang="pt-BR" cap="none" dirty="0"/>
              <a:t>Discos Magnéticos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F04EF3-9362-400D-95F8-E4512A44A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3805921"/>
            <a:ext cx="4893081" cy="241199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2600" dirty="0"/>
              <a:t>Disco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pt-BR" sz="2400" dirty="0"/>
              <a:t>Tempo de busca médio 4 ms.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pt-BR" sz="2400" dirty="0"/>
              <a:t>Velocidade de rotação 15000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pt-BR" sz="2400" dirty="0"/>
              <a:t>Setores de 512 bytes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pt-BR" sz="2400" dirty="0"/>
              <a:t>500 setores por trilha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CF0DEB-F30A-407C-9A7E-51E117A2A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50A3C46-4819-421E-A9AF-89C6BCE8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289F1FDF-4A5C-4D58-8FE6-1B0C5D840B79}"/>
              </a:ext>
            </a:extLst>
          </p:cNvPr>
          <p:cNvSpPr txBox="1">
            <a:spLocks/>
          </p:cNvSpPr>
          <p:nvPr/>
        </p:nvSpPr>
        <p:spPr>
          <a:xfrm>
            <a:off x="6712110" y="3797300"/>
            <a:ext cx="4893081" cy="2391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75" indent="-1828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70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64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58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53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5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7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8959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155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2600" dirty="0"/>
              <a:t>Arquivo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pt-BR" sz="2400" dirty="0"/>
              <a:t>Operação de leitura.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pt-BR" sz="2400" dirty="0"/>
              <a:t>Alocado em 2500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pt-BR" sz="2400" dirty="0"/>
              <a:t>Tamanho de 1,28 </a:t>
            </a:r>
            <a:r>
              <a:rPr lang="pt-BR" sz="2400" dirty="0" err="1"/>
              <a:t>MBytes</a:t>
            </a:r>
            <a:endParaRPr lang="pt-BR" sz="2400" dirty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pt-BR" sz="2400" dirty="0"/>
              <a:t>Tempo de transferência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61EAFEE-4E55-47BE-85DA-7FBB683E8FD0}"/>
              </a:ext>
            </a:extLst>
          </p:cNvPr>
          <p:cNvSpPr txBox="1">
            <a:spLocks/>
          </p:cNvSpPr>
          <p:nvPr/>
        </p:nvSpPr>
        <p:spPr>
          <a:xfrm>
            <a:off x="1355319" y="1997872"/>
            <a:ext cx="9631680" cy="788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75" indent="-1828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70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64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58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53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5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7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8959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155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3200" b="1" dirty="0"/>
              <a:t>Comparação de desempenho</a:t>
            </a:r>
          </a:p>
          <a:p>
            <a:pPr marL="0" indent="0" algn="ctr">
              <a:lnSpc>
                <a:spcPct val="100000"/>
              </a:lnSpc>
              <a:buNone/>
            </a:pPr>
            <a:endParaRPr lang="pt-BR" sz="2800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2AAD317-A921-4743-8393-55FC2E7540B8}"/>
              </a:ext>
            </a:extLst>
          </p:cNvPr>
          <p:cNvSpPr txBox="1">
            <a:spLocks/>
          </p:cNvSpPr>
          <p:nvPr/>
        </p:nvSpPr>
        <p:spPr>
          <a:xfrm>
            <a:off x="1202919" y="2786677"/>
            <a:ext cx="9784080" cy="7888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75" indent="-1828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70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64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58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53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5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7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8959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155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3200" b="1" dirty="0"/>
              <a:t>Estimar o tempo total de transferência de arquivo no disco</a:t>
            </a:r>
          </a:p>
          <a:p>
            <a:pPr marL="0" indent="0" algn="ctr">
              <a:lnSpc>
                <a:spcPct val="100000"/>
              </a:lnSpc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3969719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1F41F-7D08-4208-8DC8-B9913EC0A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/>
              <a:t>Memória Externa</a:t>
            </a:r>
            <a:br>
              <a:rPr lang="pt-BR" dirty="0"/>
            </a:br>
            <a:r>
              <a:rPr lang="pt-BR" cap="none" dirty="0"/>
              <a:t>Discos Magnéticos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05822E8-CFAE-4BD5-B5E0-DC738B91D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2685A30-3B98-454F-A392-697DA8147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66BFA734-BF4F-4521-AE4C-C0875C932FAE}"/>
              </a:ext>
            </a:extLst>
          </p:cNvPr>
          <p:cNvGrpSpPr/>
          <p:nvPr/>
        </p:nvGrpSpPr>
        <p:grpSpPr>
          <a:xfrm>
            <a:off x="3469122" y="1484060"/>
            <a:ext cx="5303921" cy="5303921"/>
            <a:chOff x="2460459" y="1451573"/>
            <a:chExt cx="5303921" cy="5303921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84E57A9A-2193-4CA4-9513-781897FD93CE}"/>
                </a:ext>
              </a:extLst>
            </p:cNvPr>
            <p:cNvSpPr/>
            <p:nvPr/>
          </p:nvSpPr>
          <p:spPr>
            <a:xfrm>
              <a:off x="2460459" y="1451573"/>
              <a:ext cx="5303921" cy="530392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0" name="Agrupar 29">
              <a:extLst>
                <a:ext uri="{FF2B5EF4-FFF2-40B4-BE49-F238E27FC236}">
                  <a16:creationId xmlns:a16="http://schemas.microsoft.com/office/drawing/2014/main" id="{058C7B3F-65D5-4A65-A2D2-8D4A99940BE4}"/>
                </a:ext>
              </a:extLst>
            </p:cNvPr>
            <p:cNvGrpSpPr/>
            <p:nvPr/>
          </p:nvGrpSpPr>
          <p:grpSpPr>
            <a:xfrm>
              <a:off x="2628900" y="1635896"/>
              <a:ext cx="4967197" cy="4967197"/>
              <a:chOff x="2628900" y="1635896"/>
              <a:chExt cx="4967197" cy="4967197"/>
            </a:xfrm>
          </p:grpSpPr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9E531A57-E304-468C-9A39-1CBA71E9F5AB}"/>
                  </a:ext>
                </a:extLst>
              </p:cNvPr>
              <p:cNvSpPr/>
              <p:nvPr/>
            </p:nvSpPr>
            <p:spPr>
              <a:xfrm>
                <a:off x="2628900" y="1635896"/>
                <a:ext cx="4967197" cy="496719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7F173FF8-6A0C-45DB-AA95-38184DBEE353}"/>
                  </a:ext>
                </a:extLst>
              </p:cNvPr>
              <p:cNvSpPr/>
              <p:nvPr/>
            </p:nvSpPr>
            <p:spPr>
              <a:xfrm>
                <a:off x="2763747" y="1770743"/>
                <a:ext cx="4706257" cy="4706257"/>
              </a:xfrm>
              <a:prstGeom prst="ellipse">
                <a:avLst/>
              </a:prstGeom>
              <a:solidFill>
                <a:schemeClr val="tx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2C379DDB-2F6B-48C2-B367-494C4962D47C}"/>
                  </a:ext>
                </a:extLst>
              </p:cNvPr>
              <p:cNvSpPr/>
              <p:nvPr/>
            </p:nvSpPr>
            <p:spPr>
              <a:xfrm>
                <a:off x="2910487" y="1959429"/>
                <a:ext cx="4320893" cy="4320893"/>
              </a:xfrm>
              <a:prstGeom prst="ellipse">
                <a:avLst/>
              </a:prstGeom>
              <a:solidFill>
                <a:schemeClr val="tx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DF238DC5-54AA-4641-A337-57808B7D3C09}"/>
                  </a:ext>
                </a:extLst>
              </p:cNvPr>
              <p:cNvSpPr/>
              <p:nvPr/>
            </p:nvSpPr>
            <p:spPr>
              <a:xfrm>
                <a:off x="3071740" y="2148114"/>
                <a:ext cx="3942842" cy="3942842"/>
              </a:xfrm>
              <a:prstGeom prst="ellipse">
                <a:avLst/>
              </a:prstGeom>
              <a:solidFill>
                <a:schemeClr val="tx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162CCB1D-51AD-4809-A168-6CF634235BAC}"/>
                  </a:ext>
                </a:extLst>
              </p:cNvPr>
              <p:cNvSpPr/>
              <p:nvPr/>
            </p:nvSpPr>
            <p:spPr>
              <a:xfrm>
                <a:off x="3265649" y="2336800"/>
                <a:ext cx="3568400" cy="3568400"/>
              </a:xfrm>
              <a:prstGeom prst="ellipse">
                <a:avLst/>
              </a:prstGeom>
              <a:solidFill>
                <a:schemeClr val="tx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DA0F288B-C348-4D7F-9766-3EF0238FCD07}"/>
                  </a:ext>
                </a:extLst>
              </p:cNvPr>
              <p:cNvSpPr/>
              <p:nvPr/>
            </p:nvSpPr>
            <p:spPr>
              <a:xfrm>
                <a:off x="3412825" y="2460173"/>
                <a:ext cx="3278260" cy="3278260"/>
              </a:xfrm>
              <a:prstGeom prst="ellipse">
                <a:avLst/>
              </a:prstGeom>
              <a:solidFill>
                <a:schemeClr val="tx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02FF0DD2-CF3E-4C30-A5B2-54456EF1F2E2}"/>
                  </a:ext>
                </a:extLst>
              </p:cNvPr>
              <p:cNvSpPr/>
              <p:nvPr/>
            </p:nvSpPr>
            <p:spPr>
              <a:xfrm>
                <a:off x="3556001" y="2598058"/>
                <a:ext cx="3013302" cy="301902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B5907B17-794D-4638-B9A0-7BC787378D5E}"/>
                  </a:ext>
                </a:extLst>
              </p:cNvPr>
              <p:cNvSpPr/>
              <p:nvPr/>
            </p:nvSpPr>
            <p:spPr>
              <a:xfrm>
                <a:off x="3699177" y="2735943"/>
                <a:ext cx="2716137" cy="272129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FFACA688-D304-4732-9E90-8E884F58916D}"/>
                  </a:ext>
                </a:extLst>
              </p:cNvPr>
              <p:cNvSpPr/>
              <p:nvPr/>
            </p:nvSpPr>
            <p:spPr>
              <a:xfrm>
                <a:off x="3842354" y="2873828"/>
                <a:ext cx="2413304" cy="241788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2BFC23F3-530E-4064-92DC-E3575F30FF87}"/>
                  </a:ext>
                </a:extLst>
              </p:cNvPr>
              <p:cNvSpPr/>
              <p:nvPr/>
            </p:nvSpPr>
            <p:spPr>
              <a:xfrm>
                <a:off x="3985531" y="3011713"/>
                <a:ext cx="2110469" cy="211447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76070F44-11B9-44E1-BE55-6A9F8E508807}"/>
                  </a:ext>
                </a:extLst>
              </p:cNvPr>
              <p:cNvSpPr/>
              <p:nvPr/>
            </p:nvSpPr>
            <p:spPr>
              <a:xfrm>
                <a:off x="4128708" y="3149598"/>
                <a:ext cx="1836663" cy="1840153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lipse 24">
                <a:extLst>
                  <a:ext uri="{FF2B5EF4-FFF2-40B4-BE49-F238E27FC236}">
                    <a16:creationId xmlns:a16="http://schemas.microsoft.com/office/drawing/2014/main" id="{18001E31-4EB4-4739-A4AE-04BFB0986E91}"/>
                  </a:ext>
                </a:extLst>
              </p:cNvPr>
              <p:cNvSpPr/>
              <p:nvPr/>
            </p:nvSpPr>
            <p:spPr>
              <a:xfrm>
                <a:off x="4271886" y="3287483"/>
                <a:ext cx="1577372" cy="158036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FFE58339-8CF6-47D4-88A3-1B1ECE66F37B}"/>
                  </a:ext>
                </a:extLst>
              </p:cNvPr>
              <p:cNvSpPr/>
              <p:nvPr/>
            </p:nvSpPr>
            <p:spPr>
              <a:xfrm>
                <a:off x="4415064" y="3425368"/>
                <a:ext cx="1318079" cy="1320583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E8E3A536-6052-44D6-8445-561E14E7BA0A}"/>
                  </a:ext>
                </a:extLst>
              </p:cNvPr>
              <p:cNvSpPr/>
              <p:nvPr/>
            </p:nvSpPr>
            <p:spPr>
              <a:xfrm>
                <a:off x="4558242" y="3563253"/>
                <a:ext cx="1038229" cy="104020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53E61812-D971-4157-967D-391F641C995D}"/>
                  </a:ext>
                </a:extLst>
              </p:cNvPr>
              <p:cNvSpPr/>
              <p:nvPr/>
            </p:nvSpPr>
            <p:spPr>
              <a:xfrm>
                <a:off x="4701420" y="3701139"/>
                <a:ext cx="726923" cy="72830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9" name="Triângulo isósceles 28">
            <a:extLst>
              <a:ext uri="{FF2B5EF4-FFF2-40B4-BE49-F238E27FC236}">
                <a16:creationId xmlns:a16="http://schemas.microsoft.com/office/drawing/2014/main" id="{535DF2AF-7C31-46BE-9400-AB1E0B5278FD}"/>
              </a:ext>
            </a:extLst>
          </p:cNvPr>
          <p:cNvSpPr/>
          <p:nvPr/>
        </p:nvSpPr>
        <p:spPr>
          <a:xfrm rot="5400000">
            <a:off x="2757700" y="1678389"/>
            <a:ext cx="1262743" cy="47062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: Curva para a Esquerda 31">
            <a:extLst>
              <a:ext uri="{FF2B5EF4-FFF2-40B4-BE49-F238E27FC236}">
                <a16:creationId xmlns:a16="http://schemas.microsoft.com/office/drawing/2014/main" id="{B3BFB926-5DC9-488B-BA70-27206739CD4E}"/>
              </a:ext>
            </a:extLst>
          </p:cNvPr>
          <p:cNvSpPr/>
          <p:nvPr/>
        </p:nvSpPr>
        <p:spPr>
          <a:xfrm>
            <a:off x="8184498" y="1484060"/>
            <a:ext cx="2118229" cy="502542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F74DD76F-29B2-416B-82DF-FC71B1AC9988}"/>
              </a:ext>
            </a:extLst>
          </p:cNvPr>
          <p:cNvCxnSpPr>
            <a:stCxn id="16" idx="0"/>
            <a:endCxn id="16" idx="4"/>
          </p:cNvCxnSpPr>
          <p:nvPr/>
        </p:nvCxnSpPr>
        <p:spPr>
          <a:xfrm>
            <a:off x="6121083" y="1484060"/>
            <a:ext cx="0" cy="53039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BE067518-9B3A-48CE-9C95-0A556D68DD56}"/>
              </a:ext>
            </a:extLst>
          </p:cNvPr>
          <p:cNvCxnSpPr>
            <a:stCxn id="16" idx="6"/>
          </p:cNvCxnSpPr>
          <p:nvPr/>
        </p:nvCxnSpPr>
        <p:spPr>
          <a:xfrm flipH="1" flipV="1">
            <a:off x="3469122" y="4064000"/>
            <a:ext cx="5303921" cy="720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33C4B280-3E7E-4792-8A30-07B51584CDC7}"/>
              </a:ext>
            </a:extLst>
          </p:cNvPr>
          <p:cNvCxnSpPr>
            <a:stCxn id="16" idx="7"/>
            <a:endCxn id="16" idx="3"/>
          </p:cNvCxnSpPr>
          <p:nvPr/>
        </p:nvCxnSpPr>
        <p:spPr>
          <a:xfrm flipH="1">
            <a:off x="4245863" y="2260801"/>
            <a:ext cx="3750439" cy="37504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56F29FAA-BC9A-42D4-99AC-D1EAA2379FE5}"/>
              </a:ext>
            </a:extLst>
          </p:cNvPr>
          <p:cNvCxnSpPr>
            <a:stCxn id="16" idx="1"/>
            <a:endCxn id="16" idx="5"/>
          </p:cNvCxnSpPr>
          <p:nvPr/>
        </p:nvCxnSpPr>
        <p:spPr>
          <a:xfrm>
            <a:off x="4245863" y="2260801"/>
            <a:ext cx="3750439" cy="37504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078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CB4B3-CEBB-4AAD-9251-3FE56D8B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/>
              <a:t>Memória Externa</a:t>
            </a:r>
            <a:br>
              <a:rPr lang="pt-BR" dirty="0"/>
            </a:br>
            <a:r>
              <a:rPr lang="pt-BR" cap="none" dirty="0"/>
              <a:t>Discos Magnéticos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CF0DEB-F30A-407C-9A7E-51E117A2A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50A3C46-4819-421E-A9AF-89C6BCE8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F04EF3-9362-400D-95F8-E4512A44A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/>
              <a:t>1ª Hipótese</a:t>
            </a:r>
            <a:r>
              <a:rPr lang="pt-BR" sz="2400" dirty="0"/>
              <a:t>: Organização sequencial</a:t>
            </a:r>
          </a:p>
          <a:p>
            <a:pPr lvl="1">
              <a:buFontTx/>
              <a:buChar char="-"/>
            </a:pPr>
            <a:endParaRPr lang="pt-BR" sz="2400" dirty="0"/>
          </a:p>
          <a:p>
            <a:pPr lvl="1">
              <a:buFontTx/>
              <a:buChar char="-"/>
            </a:pP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O arquivo ocupa 2500 setores divididos de 5 trilhas adjacentes.</a:t>
            </a:r>
          </a:p>
          <a:p>
            <a:pPr marL="228595" lvl="1" indent="0">
              <a:buNone/>
            </a:pP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lvl="1">
              <a:buFontTx/>
              <a:buChar char="-"/>
            </a:pP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Tempo médio de busca: (Movimento do braço)		       = 4 </a:t>
            </a:r>
            <a:r>
              <a:rPr lang="pt-BR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ms</a:t>
            </a: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>
              <a:buFontTx/>
              <a:buChar char="-"/>
            </a:pP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Atraso rotacional médio :   0,5 * (60/15000) 		                     = 2 </a:t>
            </a:r>
            <a:r>
              <a:rPr lang="pt-BR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ms</a:t>
            </a: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lvl="1">
              <a:buFontTx/>
              <a:buChar char="-"/>
            </a:pP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Leitura de 500 setores:  						       = </a:t>
            </a:r>
            <a:r>
              <a:rPr lang="pt-BR" sz="24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4 </a:t>
            </a:r>
            <a:r>
              <a:rPr lang="pt-BR" sz="2400" u="sng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ms</a:t>
            </a:r>
            <a:endParaRPr lang="pt-BR" sz="2400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Tempo de leitura da primeira trilha:	              		       = 10 </a:t>
            </a:r>
            <a:r>
              <a:rPr lang="pt-BR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ms</a:t>
            </a: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2967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CB4B3-CEBB-4AAD-9251-3FE56D8B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/>
              <a:t>Memória Externa</a:t>
            </a:r>
            <a:br>
              <a:rPr lang="pt-BR" dirty="0"/>
            </a:br>
            <a:r>
              <a:rPr lang="pt-BR" cap="none" dirty="0"/>
              <a:t>Discos Magnéticos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CF0DEB-F30A-407C-9A7E-51E117A2A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50A3C46-4819-421E-A9AF-89C6BCE8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F04EF3-9362-400D-95F8-E4512A44A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/>
              <a:t>1ª Hipótese</a:t>
            </a:r>
            <a:r>
              <a:rPr lang="pt-BR" sz="2400" dirty="0"/>
              <a:t>: Organização sequencial</a:t>
            </a:r>
          </a:p>
          <a:p>
            <a:pPr lvl="1">
              <a:buFontTx/>
              <a:buChar char="-"/>
            </a:pPr>
            <a:endParaRPr lang="pt-BR" sz="2400" dirty="0"/>
          </a:p>
          <a:p>
            <a:pPr lvl="1">
              <a:buFontTx/>
              <a:buChar char="-"/>
            </a:pP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Como as próximas trilhas a serem lidas estão adjacentes, podemos desconsiderar tempo de busca de cada trilha.</a:t>
            </a:r>
          </a:p>
          <a:p>
            <a:pPr lvl="1">
              <a:buFontTx/>
              <a:buChar char="-"/>
            </a:pP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Atraso rotacional médio :   		 	                                 = 2 </a:t>
            </a:r>
            <a:r>
              <a:rPr lang="pt-BR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ms</a:t>
            </a: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lvl="1">
              <a:buFontTx/>
              <a:buChar char="-"/>
            </a:pP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Leitura de 500 setores: 						      = </a:t>
            </a:r>
            <a:r>
              <a:rPr lang="pt-BR" sz="24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4 </a:t>
            </a:r>
            <a:r>
              <a:rPr lang="pt-BR" sz="2400" u="sng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ms</a:t>
            </a:r>
            <a:r>
              <a:rPr lang="pt-BR" sz="24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Tempo de leitura das n-últimas trilhas:	 6 </a:t>
            </a:r>
            <a:r>
              <a:rPr lang="pt-BR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ms</a:t>
            </a: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   x   4 trilhas           = 24 </a:t>
            </a:r>
            <a:r>
              <a:rPr lang="pt-BR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ms</a:t>
            </a: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</a:p>
          <a:p>
            <a:pPr lvl="1"/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Tempo total de leitura do arquivo:     10ms + 24 </a:t>
            </a:r>
            <a:r>
              <a:rPr lang="pt-BR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ms</a:t>
            </a: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	                   = 34 ms.</a:t>
            </a: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92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6E549-8E54-4EBA-A3A8-B428EE0DD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pt-BR" dirty="0"/>
              <a:t>Memória externa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E47E440-76C6-42B4-9912-DE3C72ECE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84" y="2011680"/>
            <a:ext cx="10040515" cy="4206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800" b="1" dirty="0"/>
              <a:t>Memória externa, secundária ou memória auxiliar</a:t>
            </a:r>
          </a:p>
          <a:p>
            <a:pPr lvl="1">
              <a:lnSpc>
                <a:spcPct val="150000"/>
              </a:lnSpc>
            </a:pPr>
            <a:r>
              <a:rPr lang="pt-BR" sz="2400" dirty="0"/>
              <a:t>Dispositivos de armazenamento acessíveis por meio de módulos de E/S.</a:t>
            </a:r>
          </a:p>
          <a:p>
            <a:pPr lvl="1">
              <a:lnSpc>
                <a:spcPct val="150000"/>
              </a:lnSpc>
            </a:pPr>
            <a:r>
              <a:rPr lang="pt-BR" sz="2400" dirty="0"/>
              <a:t> Memórias não voláteis.</a:t>
            </a:r>
          </a:p>
          <a:p>
            <a:pPr lvl="1">
              <a:lnSpc>
                <a:spcPct val="150000"/>
              </a:lnSpc>
            </a:pPr>
            <a:r>
              <a:rPr lang="pt-BR" sz="2400" dirty="0"/>
              <a:t>Maior capacidade de armazenamento.</a:t>
            </a:r>
          </a:p>
          <a:p>
            <a:pPr lvl="1">
              <a:lnSpc>
                <a:spcPct val="150000"/>
              </a:lnSpc>
            </a:pPr>
            <a:r>
              <a:rPr lang="pt-BR" sz="2400" dirty="0"/>
              <a:t>Menor custo.</a:t>
            </a:r>
          </a:p>
          <a:p>
            <a:pPr lvl="1">
              <a:lnSpc>
                <a:spcPct val="150000"/>
              </a:lnSpc>
            </a:pPr>
            <a:r>
              <a:rPr lang="pt-BR" sz="2400" dirty="0"/>
              <a:t>Maior tempo de acesso.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FEE311C-94FF-4853-B5C0-0109923EC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57F454-9BB7-436A-AB8B-0EC8597B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4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55432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CB4B3-CEBB-4AAD-9251-3FE56D8B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/>
              <a:t>Memória Externa</a:t>
            </a:r>
            <a:br>
              <a:rPr lang="pt-BR" dirty="0"/>
            </a:br>
            <a:r>
              <a:rPr lang="pt-BR" cap="none" dirty="0"/>
              <a:t>Discos Magnéticos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CF0DEB-F30A-407C-9A7E-51E117A2A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50A3C46-4819-421E-A9AF-89C6BCE8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F04EF3-9362-400D-95F8-E4512A44A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/>
              <a:t>2ª Hipótese</a:t>
            </a:r>
            <a:r>
              <a:rPr lang="pt-BR" sz="2400" dirty="0"/>
              <a:t>: Organização aleatória</a:t>
            </a:r>
          </a:p>
          <a:p>
            <a:pPr lvl="1">
              <a:buFontTx/>
              <a:buChar char="-"/>
            </a:pPr>
            <a:endParaRPr lang="pt-BR" sz="2400" dirty="0"/>
          </a:p>
          <a:p>
            <a:pPr lvl="1">
              <a:buFontTx/>
              <a:buChar char="-"/>
            </a:pP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O arquivo ocupa 2500 os setores alocados aleatoriamente</a:t>
            </a:r>
          </a:p>
          <a:p>
            <a:pPr lvl="1">
              <a:buFontTx/>
              <a:buChar char="-"/>
            </a:pP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Tempo médio de busca:     			   = 4ms</a:t>
            </a:r>
          </a:p>
          <a:p>
            <a:pPr lvl="1">
              <a:buFontTx/>
              <a:buChar char="-"/>
            </a:pP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Atraso rotacional médio : 			   = 2 </a:t>
            </a:r>
            <a:r>
              <a:rPr lang="pt-BR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ms</a:t>
            </a: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lvl="1">
              <a:buFontTx/>
              <a:buChar char="-"/>
            </a:pP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Leitura de 1 setores:	    4 </a:t>
            </a:r>
            <a:r>
              <a:rPr lang="pt-BR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ms</a:t>
            </a: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/500 setores      = </a:t>
            </a:r>
            <a:r>
              <a:rPr lang="pt-BR" sz="24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0,008 </a:t>
            </a:r>
            <a:r>
              <a:rPr lang="pt-BR" sz="2400" u="sng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ms</a:t>
            </a:r>
            <a:endParaRPr lang="pt-BR" sz="2400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>
              <a:buFontTx/>
              <a:buChar char="-"/>
            </a:pP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Tempo total para transferência de 1 setor:            = 6,008 </a:t>
            </a:r>
            <a:r>
              <a:rPr lang="pt-BR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ms</a:t>
            </a: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>
              <a:buFontTx/>
              <a:buChar char="-"/>
            </a:pP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Tempo total de leitura do arquivo: 2500 x 6,008 = 15020 </a:t>
            </a:r>
            <a:r>
              <a:rPr lang="pt-BR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ms</a:t>
            </a: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28595" lvl="1" indent="0">
              <a:buNone/>
            </a:pP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						      15,02 segundos			</a:t>
            </a:r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	           		 </a:t>
            </a:r>
          </a:p>
        </p:txBody>
      </p:sp>
    </p:spTree>
    <p:extLst>
      <p:ext uri="{BB962C8B-B14F-4D97-AF65-F5344CB8AC3E}">
        <p14:creationId xmlns:p14="http://schemas.microsoft.com/office/powerpoint/2010/main" val="20442610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386F7-300B-4F39-BB9C-7113CE08F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pt-BR" sz="4800" dirty="0"/>
              <a:t>Memória Externa</a:t>
            </a:r>
            <a:br>
              <a:rPr lang="pt-BR" dirty="0"/>
            </a:br>
            <a:r>
              <a:rPr lang="pt-BR" cap="none" dirty="0"/>
              <a:t>Discos Magnéticos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E82971-1B6D-4400-9E2C-BF96691D9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053" y="5199955"/>
            <a:ext cx="2762438" cy="395468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Dispositivo ocupado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FFFE3-3D38-4001-A557-D6B9AA46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ADEBE6-A0AE-4771-9F39-B2208138D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41</a:t>
            </a:fld>
            <a:endParaRPr lang="en-US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C2CD320-3A90-491E-9C11-DB5D8B3FB029}"/>
              </a:ext>
            </a:extLst>
          </p:cNvPr>
          <p:cNvCxnSpPr/>
          <p:nvPr/>
        </p:nvCxnSpPr>
        <p:spPr>
          <a:xfrm>
            <a:off x="566086" y="3872601"/>
            <a:ext cx="0" cy="103035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A350C794-AC92-4BAC-A27B-ADFC597A7D97}"/>
              </a:ext>
            </a:extLst>
          </p:cNvPr>
          <p:cNvCxnSpPr/>
          <p:nvPr/>
        </p:nvCxnSpPr>
        <p:spPr>
          <a:xfrm>
            <a:off x="3811583" y="3818010"/>
            <a:ext cx="0" cy="103035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3581518F-956A-4224-9052-93AC1ECF0D31}"/>
              </a:ext>
            </a:extLst>
          </p:cNvPr>
          <p:cNvCxnSpPr/>
          <p:nvPr/>
        </p:nvCxnSpPr>
        <p:spPr>
          <a:xfrm>
            <a:off x="5296521" y="3865752"/>
            <a:ext cx="0" cy="103035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AC6FB22-58B7-48D1-8F5C-9E234F65E584}"/>
              </a:ext>
            </a:extLst>
          </p:cNvPr>
          <p:cNvCxnSpPr/>
          <p:nvPr/>
        </p:nvCxnSpPr>
        <p:spPr>
          <a:xfrm>
            <a:off x="7566356" y="3858087"/>
            <a:ext cx="0" cy="103035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C717F9CB-1386-4818-9737-D4002D0B743A}"/>
              </a:ext>
            </a:extLst>
          </p:cNvPr>
          <p:cNvCxnSpPr/>
          <p:nvPr/>
        </p:nvCxnSpPr>
        <p:spPr>
          <a:xfrm>
            <a:off x="9716615" y="3872601"/>
            <a:ext cx="0" cy="103035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B9B32B4-9A34-4C8C-88AB-468AF9ACE963}"/>
              </a:ext>
            </a:extLst>
          </p:cNvPr>
          <p:cNvCxnSpPr/>
          <p:nvPr/>
        </p:nvCxnSpPr>
        <p:spPr>
          <a:xfrm>
            <a:off x="11203330" y="3865752"/>
            <a:ext cx="0" cy="103035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FCBE51A9-2E97-4F07-83F6-F19A97E39469}"/>
              </a:ext>
            </a:extLst>
          </p:cNvPr>
          <p:cNvCxnSpPr/>
          <p:nvPr/>
        </p:nvCxnSpPr>
        <p:spPr>
          <a:xfrm>
            <a:off x="1023581" y="4107976"/>
            <a:ext cx="0" cy="600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7B4C3A64-DFF3-480B-9298-25685169D11D}"/>
              </a:ext>
            </a:extLst>
          </p:cNvPr>
          <p:cNvCxnSpPr/>
          <p:nvPr/>
        </p:nvCxnSpPr>
        <p:spPr>
          <a:xfrm>
            <a:off x="1407995" y="4107976"/>
            <a:ext cx="0" cy="600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426AF4E-7311-4062-84D8-792B04118B71}"/>
              </a:ext>
            </a:extLst>
          </p:cNvPr>
          <p:cNvCxnSpPr/>
          <p:nvPr/>
        </p:nvCxnSpPr>
        <p:spPr>
          <a:xfrm>
            <a:off x="1778761" y="4107976"/>
            <a:ext cx="0" cy="600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7F99E67-467E-40BC-A306-3C71A99D932D}"/>
              </a:ext>
            </a:extLst>
          </p:cNvPr>
          <p:cNvCxnSpPr/>
          <p:nvPr/>
        </p:nvCxnSpPr>
        <p:spPr>
          <a:xfrm>
            <a:off x="2122231" y="4107976"/>
            <a:ext cx="0" cy="600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4B1D2A6-BDC6-46E3-96D8-3E981F6A2364}"/>
              </a:ext>
            </a:extLst>
          </p:cNvPr>
          <p:cNvCxnSpPr/>
          <p:nvPr/>
        </p:nvCxnSpPr>
        <p:spPr>
          <a:xfrm>
            <a:off x="2520293" y="4107976"/>
            <a:ext cx="0" cy="600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1B77B382-B150-461D-9B2A-E1257D708CA1}"/>
              </a:ext>
            </a:extLst>
          </p:cNvPr>
          <p:cNvCxnSpPr/>
          <p:nvPr/>
        </p:nvCxnSpPr>
        <p:spPr>
          <a:xfrm>
            <a:off x="2932003" y="4107976"/>
            <a:ext cx="0" cy="600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5F86CB0-688B-48EB-8805-04B0EBBD267D}"/>
              </a:ext>
            </a:extLst>
          </p:cNvPr>
          <p:cNvCxnSpPr/>
          <p:nvPr/>
        </p:nvCxnSpPr>
        <p:spPr>
          <a:xfrm>
            <a:off x="3343710" y="4107976"/>
            <a:ext cx="0" cy="600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4AC6158B-A1DA-4713-9CF0-AC0BEF8C5D66}"/>
              </a:ext>
            </a:extLst>
          </p:cNvPr>
          <p:cNvCxnSpPr/>
          <p:nvPr/>
        </p:nvCxnSpPr>
        <p:spPr>
          <a:xfrm>
            <a:off x="4214886" y="4080680"/>
            <a:ext cx="0" cy="600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CE8DEA10-A552-4392-8AF2-38831AF777FA}"/>
              </a:ext>
            </a:extLst>
          </p:cNvPr>
          <p:cNvCxnSpPr/>
          <p:nvPr/>
        </p:nvCxnSpPr>
        <p:spPr>
          <a:xfrm>
            <a:off x="4612945" y="4080680"/>
            <a:ext cx="0" cy="600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994EDC2D-2A08-4CD0-BA81-B3680020B1C2}"/>
              </a:ext>
            </a:extLst>
          </p:cNvPr>
          <p:cNvCxnSpPr/>
          <p:nvPr/>
        </p:nvCxnSpPr>
        <p:spPr>
          <a:xfrm>
            <a:off x="4970062" y="4080680"/>
            <a:ext cx="0" cy="600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18886B96-76EA-4897-8300-E466822159AA}"/>
              </a:ext>
            </a:extLst>
          </p:cNvPr>
          <p:cNvCxnSpPr>
            <a:cxnSpLocks/>
          </p:cNvCxnSpPr>
          <p:nvPr/>
        </p:nvCxnSpPr>
        <p:spPr>
          <a:xfrm>
            <a:off x="5322627" y="4380931"/>
            <a:ext cx="4393988" cy="0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38BAFBD8-D984-4984-A133-CBEC81BF4467}"/>
              </a:ext>
            </a:extLst>
          </p:cNvPr>
          <p:cNvCxnSpPr/>
          <p:nvPr/>
        </p:nvCxnSpPr>
        <p:spPr>
          <a:xfrm>
            <a:off x="9716615" y="4380931"/>
            <a:ext cx="1460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724ECAA8-5BDA-49ED-9757-0D41C5E88392}"/>
              </a:ext>
            </a:extLst>
          </p:cNvPr>
          <p:cNvCxnSpPr>
            <a:cxnSpLocks/>
          </p:cNvCxnSpPr>
          <p:nvPr/>
        </p:nvCxnSpPr>
        <p:spPr>
          <a:xfrm flipH="1">
            <a:off x="3811583" y="5404513"/>
            <a:ext cx="215248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73696FAF-0BF5-40A4-B40C-27781CEF3D40}"/>
              </a:ext>
            </a:extLst>
          </p:cNvPr>
          <p:cNvCxnSpPr>
            <a:cxnSpLocks/>
          </p:cNvCxnSpPr>
          <p:nvPr/>
        </p:nvCxnSpPr>
        <p:spPr>
          <a:xfrm>
            <a:off x="9050841" y="5404513"/>
            <a:ext cx="215248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Espaço Reservado para Conteúdo 2">
            <a:extLst>
              <a:ext uri="{FF2B5EF4-FFF2-40B4-BE49-F238E27FC236}">
                <a16:creationId xmlns:a16="http://schemas.microsoft.com/office/drawing/2014/main" id="{F459DD1C-6095-48A9-90E2-CD882F4B7D6C}"/>
              </a:ext>
            </a:extLst>
          </p:cNvPr>
          <p:cNvSpPr txBox="1">
            <a:spLocks/>
          </p:cNvSpPr>
          <p:nvPr/>
        </p:nvSpPr>
        <p:spPr>
          <a:xfrm>
            <a:off x="3621234" y="5202227"/>
            <a:ext cx="377560" cy="395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75" indent="-1828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70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64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58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53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5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7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8959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155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pt-BR" dirty="0"/>
              <a:t>|</a:t>
            </a:r>
          </a:p>
        </p:txBody>
      </p:sp>
      <p:sp>
        <p:nvSpPr>
          <p:cNvPr id="34" name="Espaço Reservado para Conteúdo 2">
            <a:extLst>
              <a:ext uri="{FF2B5EF4-FFF2-40B4-BE49-F238E27FC236}">
                <a16:creationId xmlns:a16="http://schemas.microsoft.com/office/drawing/2014/main" id="{AC46C9B3-3371-40AC-AF2B-643003E63EB0}"/>
              </a:ext>
            </a:extLst>
          </p:cNvPr>
          <p:cNvSpPr txBox="1">
            <a:spLocks/>
          </p:cNvSpPr>
          <p:nvPr/>
        </p:nvSpPr>
        <p:spPr>
          <a:xfrm>
            <a:off x="11014550" y="5187574"/>
            <a:ext cx="377560" cy="395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75" indent="-1828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70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64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58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53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5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7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8959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155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pt-BR" dirty="0"/>
              <a:t>|</a:t>
            </a:r>
          </a:p>
        </p:txBody>
      </p:sp>
      <p:sp>
        <p:nvSpPr>
          <p:cNvPr id="35" name="Espaço Reservado para Conteúdo 2">
            <a:extLst>
              <a:ext uri="{FF2B5EF4-FFF2-40B4-BE49-F238E27FC236}">
                <a16:creationId xmlns:a16="http://schemas.microsoft.com/office/drawing/2014/main" id="{630213D8-0FA6-4B19-B61B-3C7FEA008F28}"/>
              </a:ext>
            </a:extLst>
          </p:cNvPr>
          <p:cNvSpPr txBox="1">
            <a:spLocks/>
          </p:cNvSpPr>
          <p:nvPr/>
        </p:nvSpPr>
        <p:spPr>
          <a:xfrm>
            <a:off x="682145" y="3429000"/>
            <a:ext cx="2992945" cy="408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75" indent="-1828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70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64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58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53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5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7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8959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155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pt-BR" sz="2000" dirty="0"/>
              <a:t>Espera pelo dispositivo</a:t>
            </a:r>
          </a:p>
        </p:txBody>
      </p:sp>
      <p:sp>
        <p:nvSpPr>
          <p:cNvPr id="36" name="Espaço Reservado para Conteúdo 2">
            <a:extLst>
              <a:ext uri="{FF2B5EF4-FFF2-40B4-BE49-F238E27FC236}">
                <a16:creationId xmlns:a16="http://schemas.microsoft.com/office/drawing/2014/main" id="{9E8EE373-CF40-4AC6-9D90-2691CCE64EF0}"/>
              </a:ext>
            </a:extLst>
          </p:cNvPr>
          <p:cNvSpPr txBox="1">
            <a:spLocks/>
          </p:cNvSpPr>
          <p:nvPr/>
        </p:nvSpPr>
        <p:spPr>
          <a:xfrm>
            <a:off x="3800049" y="2777320"/>
            <a:ext cx="1618112" cy="878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75" indent="-1828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70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64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58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53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5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7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8959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155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pt-BR" sz="2000" dirty="0"/>
              <a:t>Espera pelo </a:t>
            </a:r>
          </a:p>
          <a:p>
            <a:pPr marL="0" indent="0" algn="ctr">
              <a:buFont typeface="Wingdings" pitchFamily="2" charset="2"/>
              <a:buNone/>
            </a:pPr>
            <a:r>
              <a:rPr lang="pt-BR" sz="2000" dirty="0"/>
              <a:t>Canal</a:t>
            </a:r>
          </a:p>
        </p:txBody>
      </p:sp>
      <p:sp>
        <p:nvSpPr>
          <p:cNvPr id="37" name="Espaço Reservado para Conteúdo 2">
            <a:extLst>
              <a:ext uri="{FF2B5EF4-FFF2-40B4-BE49-F238E27FC236}">
                <a16:creationId xmlns:a16="http://schemas.microsoft.com/office/drawing/2014/main" id="{84E97115-B9A5-4F7B-985E-1FB400C15A38}"/>
              </a:ext>
            </a:extLst>
          </p:cNvPr>
          <p:cNvSpPr txBox="1">
            <a:spLocks/>
          </p:cNvSpPr>
          <p:nvPr/>
        </p:nvSpPr>
        <p:spPr>
          <a:xfrm>
            <a:off x="5644776" y="3357350"/>
            <a:ext cx="1618112" cy="451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75" indent="-1828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70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64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58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53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5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7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8959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155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pt-BR" sz="2000" dirty="0"/>
              <a:t>Busca</a:t>
            </a:r>
          </a:p>
        </p:txBody>
      </p:sp>
      <p:sp>
        <p:nvSpPr>
          <p:cNvPr id="38" name="Espaço Reservado para Conteúdo 2">
            <a:extLst>
              <a:ext uri="{FF2B5EF4-FFF2-40B4-BE49-F238E27FC236}">
                <a16:creationId xmlns:a16="http://schemas.microsoft.com/office/drawing/2014/main" id="{27D7A4CA-29EF-4A57-9356-DA82F4A94263}"/>
              </a:ext>
            </a:extLst>
          </p:cNvPr>
          <p:cNvSpPr txBox="1">
            <a:spLocks/>
          </p:cNvSpPr>
          <p:nvPr/>
        </p:nvSpPr>
        <p:spPr>
          <a:xfrm>
            <a:off x="7450983" y="3364176"/>
            <a:ext cx="2265630" cy="451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75" indent="-1828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70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64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58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53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5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7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8959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155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pt-BR" sz="2000" dirty="0"/>
              <a:t>Atraso rotacional</a:t>
            </a:r>
          </a:p>
        </p:txBody>
      </p:sp>
      <p:sp>
        <p:nvSpPr>
          <p:cNvPr id="39" name="Espaço Reservado para Conteúdo 2">
            <a:extLst>
              <a:ext uri="{FF2B5EF4-FFF2-40B4-BE49-F238E27FC236}">
                <a16:creationId xmlns:a16="http://schemas.microsoft.com/office/drawing/2014/main" id="{AD86E199-52AC-467C-B7DB-67BEF6A70150}"/>
              </a:ext>
            </a:extLst>
          </p:cNvPr>
          <p:cNvSpPr txBox="1">
            <a:spLocks/>
          </p:cNvSpPr>
          <p:nvPr/>
        </p:nvSpPr>
        <p:spPr>
          <a:xfrm>
            <a:off x="9585903" y="3078665"/>
            <a:ext cx="1806207" cy="7561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75" indent="-1828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70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64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58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53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5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7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8959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155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pt-BR" dirty="0"/>
              <a:t>Transferência </a:t>
            </a:r>
          </a:p>
          <a:p>
            <a:pPr marL="0" indent="0" algn="ctr">
              <a:buFont typeface="Wingdings" pitchFamily="2" charset="2"/>
              <a:buNone/>
            </a:pPr>
            <a:r>
              <a:rPr lang="pt-BR" dirty="0"/>
              <a:t>de dados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D488F7D-C9E5-4BFD-89DE-1C0D99213120}"/>
              </a:ext>
            </a:extLst>
          </p:cNvPr>
          <p:cNvSpPr txBox="1"/>
          <p:nvPr/>
        </p:nvSpPr>
        <p:spPr>
          <a:xfrm>
            <a:off x="1023581" y="1915886"/>
            <a:ext cx="6285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Tempo total para transferência de disco</a:t>
            </a:r>
          </a:p>
        </p:txBody>
      </p:sp>
    </p:spTree>
    <p:extLst>
      <p:ext uri="{BB962C8B-B14F-4D97-AF65-F5344CB8AC3E}">
        <p14:creationId xmlns:p14="http://schemas.microsoft.com/office/powerpoint/2010/main" val="794036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C0805-8D48-4C59-8D24-F1D9DC39E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CE9F3C-4D65-41D6-9EE2-109CCD76B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Refaça o exemplo anterior, considerando que o arquivo ocupe 3000 setores divididos em 6 trilhas. 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C75CD29-26E0-4076-9DA6-60C2179E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9F5A332-80E9-4378-AA7F-574F419A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283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35305-2020-4925-B34D-A8FA9082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 Aula passada...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1A4445-8FE2-45B4-A0BC-C9D85E446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Hierarquia de memórias</a:t>
            </a:r>
          </a:p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Memória externa</a:t>
            </a:r>
          </a:p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Principais características</a:t>
            </a:r>
          </a:p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Discos magnéticos</a:t>
            </a:r>
          </a:p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800" b="1" dirty="0"/>
          </a:p>
          <a:p>
            <a:endParaRPr lang="pt-BR" sz="28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3CC0237-367A-4F7E-A1F0-1BE35C914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286F2A0-5111-4D45-873E-92BD73603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969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0EFA8EE-93D4-4F32-8B6B-2E2119076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22F11906-C9D8-4E07-A2A8-755A6C62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FA525E2A-13B5-4238-BCC6-A3AED3F36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44</a:t>
            </a:fld>
            <a:endParaRPr kumimoji="0"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8CE141B-419B-4E75-A2B4-E85F092A4C1A}"/>
              </a:ext>
            </a:extLst>
          </p:cNvPr>
          <p:cNvSpPr txBox="1"/>
          <p:nvPr/>
        </p:nvSpPr>
        <p:spPr>
          <a:xfrm>
            <a:off x="2160873" y="2088423"/>
            <a:ext cx="7772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RAID</a:t>
            </a:r>
          </a:p>
          <a:p>
            <a:pPr marL="800091" lvl="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Nível 0-6</a:t>
            </a:r>
          </a:p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Discos ópticos</a:t>
            </a:r>
          </a:p>
          <a:p>
            <a:pPr marL="800091" lvl="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CD</a:t>
            </a:r>
          </a:p>
          <a:p>
            <a:pPr marL="800091" lvl="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DVD</a:t>
            </a:r>
          </a:p>
          <a:p>
            <a:pPr marL="800091" lvl="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Bluray</a:t>
            </a:r>
            <a:endParaRPr lang="pt-BR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92EA261-AB02-4C16-899A-939686B52A61}"/>
              </a:ext>
            </a:extLst>
          </p:cNvPr>
          <p:cNvSpPr txBox="1"/>
          <p:nvPr/>
        </p:nvSpPr>
        <p:spPr>
          <a:xfrm>
            <a:off x="2160873" y="1531326"/>
            <a:ext cx="767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Conteúdo da aula</a:t>
            </a:r>
          </a:p>
        </p:txBody>
      </p:sp>
    </p:spTree>
    <p:extLst>
      <p:ext uri="{BB962C8B-B14F-4D97-AF65-F5344CB8AC3E}">
        <p14:creationId xmlns:p14="http://schemas.microsoft.com/office/powerpoint/2010/main" val="19641883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9E39A-4B82-41C6-9768-F8DAEB58F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pt-BR" sz="4800" dirty="0"/>
              <a:t>Memória Externa</a:t>
            </a:r>
            <a:br>
              <a:rPr lang="pt-BR" dirty="0"/>
            </a:br>
            <a:r>
              <a:rPr lang="pt-BR" cap="none" dirty="0"/>
              <a:t>Discos Magnéticos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72ECC-52CD-4582-AE9F-B64C21DCD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/>
              <a:t>RAID – </a:t>
            </a:r>
            <a:r>
              <a:rPr lang="pt-BR" sz="3200" b="1" i="1" dirty="0" err="1"/>
              <a:t>Redundant</a:t>
            </a:r>
            <a:r>
              <a:rPr lang="pt-BR" sz="3200" b="1" i="1" dirty="0"/>
              <a:t> </a:t>
            </a:r>
            <a:r>
              <a:rPr lang="pt-BR" sz="3200" b="1" i="1" dirty="0" err="1"/>
              <a:t>Array</a:t>
            </a:r>
            <a:r>
              <a:rPr lang="pt-BR" sz="3200" b="1" i="1" dirty="0"/>
              <a:t> </a:t>
            </a:r>
            <a:r>
              <a:rPr lang="pt-BR" sz="3200" b="1" i="1" dirty="0" err="1"/>
              <a:t>of</a:t>
            </a:r>
            <a:r>
              <a:rPr lang="pt-BR" sz="3200" b="1" i="1" dirty="0"/>
              <a:t> </a:t>
            </a:r>
            <a:r>
              <a:rPr lang="pt-BR" sz="3200" b="1" i="1" dirty="0" err="1"/>
              <a:t>Independent</a:t>
            </a:r>
            <a:r>
              <a:rPr lang="pt-BR" sz="3200" b="1" i="1" dirty="0"/>
              <a:t> Disks</a:t>
            </a:r>
            <a:endParaRPr lang="pt-BR" sz="2800" i="1" dirty="0"/>
          </a:p>
          <a:p>
            <a:r>
              <a:rPr lang="pt-BR" sz="2800" dirty="0"/>
              <a:t>Sistema de armazenamento de múltiplos discos.</a:t>
            </a:r>
          </a:p>
          <a:p>
            <a:r>
              <a:rPr lang="pt-BR" sz="2800" u="sng" dirty="0"/>
              <a:t>Paralelismo e Confiabilidade</a:t>
            </a:r>
          </a:p>
          <a:p>
            <a:r>
              <a:rPr lang="pt-BR" sz="2800" dirty="0"/>
              <a:t>Vantagens:</a:t>
            </a:r>
          </a:p>
          <a:p>
            <a:pPr lvl="1"/>
            <a:r>
              <a:rPr lang="pt-BR" sz="2800" dirty="0"/>
              <a:t>Capacidade</a:t>
            </a:r>
          </a:p>
          <a:p>
            <a:pPr lvl="1"/>
            <a:r>
              <a:rPr lang="pt-BR" sz="2800" dirty="0"/>
              <a:t>Confiabilidade</a:t>
            </a:r>
          </a:p>
          <a:p>
            <a:pPr lvl="1"/>
            <a:r>
              <a:rPr lang="pt-BR" sz="2800" dirty="0"/>
              <a:t>Velocidade de transferência e acesso</a:t>
            </a:r>
          </a:p>
          <a:p>
            <a:pPr marL="228595" lvl="1" indent="0">
              <a:buNone/>
            </a:pPr>
            <a:r>
              <a:rPr lang="pt-BR" sz="2800" dirty="0"/>
              <a:t> 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500C5EC-8A9C-45FA-B91F-1798218EE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6B6889-234F-4E3B-9EE2-05046720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4590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9E39A-4B82-41C6-9768-F8DAEB58F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pt-BR" sz="4800" dirty="0"/>
              <a:t>Memória Externa</a:t>
            </a:r>
            <a:br>
              <a:rPr lang="pt-BR" dirty="0"/>
            </a:br>
            <a:r>
              <a:rPr lang="pt-BR" cap="none" dirty="0"/>
              <a:t>Discos Magnéticos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72ECC-52CD-4582-AE9F-B64C21DCD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/>
              <a:t>RAID </a:t>
            </a:r>
          </a:p>
          <a:p>
            <a:r>
              <a:rPr lang="pt-BR" sz="2400" dirty="0"/>
              <a:t>Desempenho</a:t>
            </a:r>
          </a:p>
          <a:p>
            <a:pPr lvl="1"/>
            <a:r>
              <a:rPr lang="pt-BR" sz="2600" dirty="0" err="1"/>
              <a:t>Striping</a:t>
            </a:r>
            <a:r>
              <a:rPr lang="pt-BR" sz="2600" dirty="0"/>
              <a:t> (Divisão dos dados)</a:t>
            </a:r>
          </a:p>
          <a:p>
            <a:pPr lvl="2"/>
            <a:r>
              <a:rPr lang="pt-BR" sz="2400" dirty="0"/>
              <a:t>Escrita e leitura simultâneas.</a:t>
            </a:r>
          </a:p>
          <a:p>
            <a:pPr lvl="2"/>
            <a:r>
              <a:rPr lang="pt-BR" sz="2400" dirty="0"/>
              <a:t>Maior capacidade de armazenamento.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500C5EC-8A9C-45FA-B91F-1798218EE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6B6889-234F-4E3B-9EE2-05046720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9432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9E39A-4B82-41C6-9768-F8DAEB58F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pt-BR" sz="4800" dirty="0"/>
              <a:t>Memória Externa</a:t>
            </a:r>
            <a:br>
              <a:rPr lang="pt-BR" dirty="0"/>
            </a:br>
            <a:r>
              <a:rPr lang="pt-BR" cap="none" dirty="0"/>
              <a:t>Discos Magnéticos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72ECC-52CD-4582-AE9F-B64C21DCD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/>
              <a:t>RAID </a:t>
            </a:r>
            <a:endParaRPr lang="pt-BR" sz="2400" dirty="0"/>
          </a:p>
          <a:p>
            <a:r>
              <a:rPr lang="pt-BR" sz="2800" dirty="0"/>
              <a:t>Prevenção de perdas</a:t>
            </a:r>
          </a:p>
          <a:p>
            <a:pPr lvl="1"/>
            <a:r>
              <a:rPr lang="pt-BR" sz="2600" dirty="0"/>
              <a:t>Espelhamento</a:t>
            </a:r>
          </a:p>
          <a:p>
            <a:pPr lvl="2"/>
            <a:r>
              <a:rPr lang="pt-BR" sz="2400" dirty="0"/>
              <a:t>Cópia segurança de dados (</a:t>
            </a:r>
            <a:r>
              <a:rPr lang="pt-BR" sz="2400" i="1" dirty="0"/>
              <a:t>backup</a:t>
            </a:r>
            <a:r>
              <a:rPr lang="pt-BR" sz="2400" dirty="0"/>
              <a:t>).</a:t>
            </a:r>
          </a:p>
          <a:p>
            <a:pPr lvl="1"/>
            <a:r>
              <a:rPr lang="pt-BR" sz="2600" dirty="0"/>
              <a:t>Paridade</a:t>
            </a:r>
          </a:p>
          <a:p>
            <a:pPr lvl="2"/>
            <a:r>
              <a:rPr lang="pt-BR" sz="2400" dirty="0"/>
              <a:t>Informações que permitem recuperar dados em caso de perda parcial.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500C5EC-8A9C-45FA-B91F-1798218EE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6B6889-234F-4E3B-9EE2-05046720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3712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08A89-4CCA-452E-BA72-006F93493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/>
              <a:t>Memória Externa</a:t>
            </a:r>
            <a:br>
              <a:rPr lang="pt-BR" dirty="0"/>
            </a:br>
            <a:r>
              <a:rPr lang="pt-BR" cap="none" dirty="0"/>
              <a:t>Discos Magnéticos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24F1593-FC83-44AE-AC8F-F3C1A0A72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99DB69C-F28C-44DE-80B2-F7DF306E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26" name="Cilindro 25">
            <a:extLst>
              <a:ext uri="{FF2B5EF4-FFF2-40B4-BE49-F238E27FC236}">
                <a16:creationId xmlns:a16="http://schemas.microsoft.com/office/drawing/2014/main" id="{2ACA7F1D-F6C8-46D2-A220-FB0A84C766C6}"/>
              </a:ext>
            </a:extLst>
          </p:cNvPr>
          <p:cNvSpPr/>
          <p:nvPr/>
        </p:nvSpPr>
        <p:spPr>
          <a:xfrm>
            <a:off x="5799770" y="2988682"/>
            <a:ext cx="1165227" cy="1628471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30" name="Cilindro 29">
            <a:extLst>
              <a:ext uri="{FF2B5EF4-FFF2-40B4-BE49-F238E27FC236}">
                <a16:creationId xmlns:a16="http://schemas.microsoft.com/office/drawing/2014/main" id="{BBF3AC5C-DB52-44C5-A670-9058698B3595}"/>
              </a:ext>
            </a:extLst>
          </p:cNvPr>
          <p:cNvSpPr/>
          <p:nvPr/>
        </p:nvSpPr>
        <p:spPr>
          <a:xfrm>
            <a:off x="7318101" y="3001394"/>
            <a:ext cx="1165227" cy="1628471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34" name="Cilindro 33">
            <a:extLst>
              <a:ext uri="{FF2B5EF4-FFF2-40B4-BE49-F238E27FC236}">
                <a16:creationId xmlns:a16="http://schemas.microsoft.com/office/drawing/2014/main" id="{4AE06773-0106-41CF-908A-3AF327923A29}"/>
              </a:ext>
            </a:extLst>
          </p:cNvPr>
          <p:cNvSpPr/>
          <p:nvPr/>
        </p:nvSpPr>
        <p:spPr>
          <a:xfrm>
            <a:off x="8799358" y="2988682"/>
            <a:ext cx="1165227" cy="1628471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38" name="Cilindro 37">
            <a:extLst>
              <a:ext uri="{FF2B5EF4-FFF2-40B4-BE49-F238E27FC236}">
                <a16:creationId xmlns:a16="http://schemas.microsoft.com/office/drawing/2014/main" id="{0A2FDCBF-8348-49A8-A301-A015E0D18973}"/>
              </a:ext>
            </a:extLst>
          </p:cNvPr>
          <p:cNvSpPr/>
          <p:nvPr/>
        </p:nvSpPr>
        <p:spPr>
          <a:xfrm>
            <a:off x="10255190" y="2988682"/>
            <a:ext cx="1165227" cy="1628471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E29D1930-B6C8-4136-BE7F-B8358F4C2CEF}"/>
              </a:ext>
            </a:extLst>
          </p:cNvPr>
          <p:cNvGrpSpPr/>
          <p:nvPr/>
        </p:nvGrpSpPr>
        <p:grpSpPr>
          <a:xfrm>
            <a:off x="1172038" y="2551048"/>
            <a:ext cx="1165227" cy="3646010"/>
            <a:chOff x="516471" y="1754802"/>
            <a:chExt cx="1270000" cy="3973847"/>
          </a:xfrm>
        </p:grpSpPr>
        <p:sp>
          <p:nvSpPr>
            <p:cNvPr id="48" name="Cilindro 47">
              <a:extLst>
                <a:ext uri="{FF2B5EF4-FFF2-40B4-BE49-F238E27FC236}">
                  <a16:creationId xmlns:a16="http://schemas.microsoft.com/office/drawing/2014/main" id="{6500F80A-AA12-4708-A8ED-1E17DF4128E1}"/>
                </a:ext>
              </a:extLst>
            </p:cNvPr>
            <p:cNvSpPr/>
            <p:nvPr/>
          </p:nvSpPr>
          <p:spPr>
            <a:xfrm>
              <a:off x="516471" y="5161680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N</a:t>
              </a:r>
              <a:endParaRPr lang="pt-BR" sz="3200" b="1" dirty="0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4" name="Cilindro 43">
              <a:extLst>
                <a:ext uri="{FF2B5EF4-FFF2-40B4-BE49-F238E27FC236}">
                  <a16:creationId xmlns:a16="http://schemas.microsoft.com/office/drawing/2014/main" id="{BDB269D6-3969-4C59-A4CB-5D5800DFF030}"/>
                </a:ext>
              </a:extLst>
            </p:cNvPr>
            <p:cNvSpPr/>
            <p:nvPr/>
          </p:nvSpPr>
          <p:spPr>
            <a:xfrm>
              <a:off x="516471" y="4731333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⁞</a:t>
              </a:r>
              <a:endParaRPr lang="pt-BR" sz="2800" b="1" dirty="0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5" name="Cilindro 44">
              <a:extLst>
                <a:ext uri="{FF2B5EF4-FFF2-40B4-BE49-F238E27FC236}">
                  <a16:creationId xmlns:a16="http://schemas.microsoft.com/office/drawing/2014/main" id="{ED5F51CE-EB04-4962-975A-9718DF5624E1}"/>
                </a:ext>
              </a:extLst>
            </p:cNvPr>
            <p:cNvSpPr/>
            <p:nvPr/>
          </p:nvSpPr>
          <p:spPr>
            <a:xfrm>
              <a:off x="516471" y="4308606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6</a:t>
              </a:r>
            </a:p>
          </p:txBody>
        </p:sp>
        <p:sp>
          <p:nvSpPr>
            <p:cNvPr id="46" name="Cilindro 45">
              <a:extLst>
                <a:ext uri="{FF2B5EF4-FFF2-40B4-BE49-F238E27FC236}">
                  <a16:creationId xmlns:a16="http://schemas.microsoft.com/office/drawing/2014/main" id="{4DA2FA58-0383-49D8-9750-31B10608F5DF}"/>
                </a:ext>
              </a:extLst>
            </p:cNvPr>
            <p:cNvSpPr/>
            <p:nvPr/>
          </p:nvSpPr>
          <p:spPr>
            <a:xfrm>
              <a:off x="516471" y="3885879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</a:p>
          </p:txBody>
        </p:sp>
        <p:sp>
          <p:nvSpPr>
            <p:cNvPr id="47" name="Cilindro 46">
              <a:extLst>
                <a:ext uri="{FF2B5EF4-FFF2-40B4-BE49-F238E27FC236}">
                  <a16:creationId xmlns:a16="http://schemas.microsoft.com/office/drawing/2014/main" id="{10F02F74-D3A4-4DE3-90C3-032804023A03}"/>
                </a:ext>
              </a:extLst>
            </p:cNvPr>
            <p:cNvSpPr/>
            <p:nvPr/>
          </p:nvSpPr>
          <p:spPr>
            <a:xfrm>
              <a:off x="516471" y="3455532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</a:p>
          </p:txBody>
        </p:sp>
        <p:sp>
          <p:nvSpPr>
            <p:cNvPr id="40" name="Cilindro 39">
              <a:extLst>
                <a:ext uri="{FF2B5EF4-FFF2-40B4-BE49-F238E27FC236}">
                  <a16:creationId xmlns:a16="http://schemas.microsoft.com/office/drawing/2014/main" id="{07925B7C-7A89-4BAB-9D46-96C8F0E7B430}"/>
                </a:ext>
              </a:extLst>
            </p:cNvPr>
            <p:cNvSpPr/>
            <p:nvPr/>
          </p:nvSpPr>
          <p:spPr>
            <a:xfrm>
              <a:off x="516471" y="3030603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sp>
          <p:nvSpPr>
            <p:cNvPr id="41" name="Cilindro 40">
              <a:extLst>
                <a:ext uri="{FF2B5EF4-FFF2-40B4-BE49-F238E27FC236}">
                  <a16:creationId xmlns:a16="http://schemas.microsoft.com/office/drawing/2014/main" id="{1DDCE019-B3F3-49D6-98C4-F21945D80342}"/>
                </a:ext>
              </a:extLst>
            </p:cNvPr>
            <p:cNvSpPr/>
            <p:nvPr/>
          </p:nvSpPr>
          <p:spPr>
            <a:xfrm>
              <a:off x="516471" y="2607876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sp>
          <p:nvSpPr>
            <p:cNvPr id="42" name="Cilindro 41">
              <a:extLst>
                <a:ext uri="{FF2B5EF4-FFF2-40B4-BE49-F238E27FC236}">
                  <a16:creationId xmlns:a16="http://schemas.microsoft.com/office/drawing/2014/main" id="{F5A19241-4650-4787-A74D-56F2C0CEC812}"/>
                </a:ext>
              </a:extLst>
            </p:cNvPr>
            <p:cNvSpPr/>
            <p:nvPr/>
          </p:nvSpPr>
          <p:spPr>
            <a:xfrm>
              <a:off x="516471" y="2185149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43" name="Cilindro 42">
              <a:extLst>
                <a:ext uri="{FF2B5EF4-FFF2-40B4-BE49-F238E27FC236}">
                  <a16:creationId xmlns:a16="http://schemas.microsoft.com/office/drawing/2014/main" id="{EB245A98-25F5-46B3-9832-FFBA0E0CBB5B}"/>
                </a:ext>
              </a:extLst>
            </p:cNvPr>
            <p:cNvSpPr/>
            <p:nvPr/>
          </p:nvSpPr>
          <p:spPr>
            <a:xfrm>
              <a:off x="516471" y="1754802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</p:grp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F3C61E33-326B-44E6-AF8F-9CE2E3DB6532}"/>
              </a:ext>
            </a:extLst>
          </p:cNvPr>
          <p:cNvSpPr txBox="1"/>
          <p:nvPr/>
        </p:nvSpPr>
        <p:spPr>
          <a:xfrm>
            <a:off x="828662" y="1938732"/>
            <a:ext cx="1851978" cy="48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Disco lógico</a:t>
            </a:r>
            <a:endParaRPr lang="pt-BR" sz="20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87D5C930-F623-4179-AE0B-ECCFC9C1AF17}"/>
              </a:ext>
            </a:extLst>
          </p:cNvPr>
          <p:cNvSpPr txBox="1"/>
          <p:nvPr/>
        </p:nvSpPr>
        <p:spPr>
          <a:xfrm>
            <a:off x="5647935" y="2337348"/>
            <a:ext cx="1515152" cy="649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Disco físico 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pt-BR"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886615AC-5D71-434B-B0DF-727A4E6CE7A3}"/>
              </a:ext>
            </a:extLst>
          </p:cNvPr>
          <p:cNvSpPr txBox="1"/>
          <p:nvPr/>
        </p:nvSpPr>
        <p:spPr>
          <a:xfrm>
            <a:off x="7163086" y="2316739"/>
            <a:ext cx="1515152" cy="649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Disco físico 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pt-BR"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475AAE15-F8C2-4156-A529-B5CC294FD678}"/>
              </a:ext>
            </a:extLst>
          </p:cNvPr>
          <p:cNvSpPr txBox="1"/>
          <p:nvPr/>
        </p:nvSpPr>
        <p:spPr>
          <a:xfrm>
            <a:off x="8678238" y="2327043"/>
            <a:ext cx="1515152" cy="649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Disco físico 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pt-BR"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72E2C465-AB28-4E60-B1AA-DE51D7D9E670}"/>
              </a:ext>
            </a:extLst>
          </p:cNvPr>
          <p:cNvSpPr txBox="1"/>
          <p:nvPr/>
        </p:nvSpPr>
        <p:spPr>
          <a:xfrm>
            <a:off x="10080227" y="2316739"/>
            <a:ext cx="1515152" cy="593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Disco físico </a:t>
            </a:r>
          </a:p>
          <a:p>
            <a:pPr algn="ctr"/>
            <a:r>
              <a:rPr lang="pt-BR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3DFBD02C-2A0E-4FB5-929A-3397511D4DA8}"/>
              </a:ext>
            </a:extLst>
          </p:cNvPr>
          <p:cNvSpPr/>
          <p:nvPr/>
        </p:nvSpPr>
        <p:spPr>
          <a:xfrm>
            <a:off x="2978508" y="3372332"/>
            <a:ext cx="1919447" cy="1244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Sistema de Gerenciamento</a:t>
            </a:r>
          </a:p>
        </p:txBody>
      </p:sp>
      <p:cxnSp>
        <p:nvCxnSpPr>
          <p:cNvPr id="59" name="Conector: Angulado 58">
            <a:extLst>
              <a:ext uri="{FF2B5EF4-FFF2-40B4-BE49-F238E27FC236}">
                <a16:creationId xmlns:a16="http://schemas.microsoft.com/office/drawing/2014/main" id="{D65D28E2-FBDD-4DAE-B102-77F509C987EC}"/>
              </a:ext>
            </a:extLst>
          </p:cNvPr>
          <p:cNvCxnSpPr>
            <a:cxnSpLocks/>
            <a:stCxn id="26" idx="2"/>
            <a:endCxn id="55" idx="3"/>
          </p:cNvCxnSpPr>
          <p:nvPr/>
        </p:nvCxnSpPr>
        <p:spPr>
          <a:xfrm rot="10800000" flipV="1">
            <a:off x="4897956" y="3802917"/>
            <a:ext cx="901815" cy="191825"/>
          </a:xfrm>
          <a:prstGeom prst="bentConnector3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964606B1-24DF-4F65-85DB-DCECD966BD85}"/>
              </a:ext>
            </a:extLst>
          </p:cNvPr>
          <p:cNvCxnSpPr>
            <a:cxnSpLocks/>
            <a:stCxn id="30" idx="2"/>
            <a:endCxn id="55" idx="2"/>
          </p:cNvCxnSpPr>
          <p:nvPr/>
        </p:nvCxnSpPr>
        <p:spPr>
          <a:xfrm rot="10800000" flipV="1">
            <a:off x="3938233" y="3815630"/>
            <a:ext cx="3379869" cy="801524"/>
          </a:xfrm>
          <a:prstGeom prst="bentConnector4">
            <a:avLst>
              <a:gd name="adj1" fmla="val 6211"/>
              <a:gd name="adj2" fmla="val 203785"/>
            </a:avLst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: Angulado 64">
            <a:extLst>
              <a:ext uri="{FF2B5EF4-FFF2-40B4-BE49-F238E27FC236}">
                <a16:creationId xmlns:a16="http://schemas.microsoft.com/office/drawing/2014/main" id="{93B8E4ED-96E8-4CD1-B6D3-36BF24F64A8D}"/>
              </a:ext>
            </a:extLst>
          </p:cNvPr>
          <p:cNvCxnSpPr>
            <a:cxnSpLocks/>
            <a:stCxn id="34" idx="2"/>
            <a:endCxn id="55" idx="2"/>
          </p:cNvCxnSpPr>
          <p:nvPr/>
        </p:nvCxnSpPr>
        <p:spPr>
          <a:xfrm rot="10800000" flipV="1">
            <a:off x="3938232" y="3802918"/>
            <a:ext cx="4861126" cy="814236"/>
          </a:xfrm>
          <a:prstGeom prst="bentConnector4">
            <a:avLst>
              <a:gd name="adj1" fmla="val 3683"/>
              <a:gd name="adj2" fmla="val 225169"/>
            </a:avLst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: Angulado 69">
            <a:extLst>
              <a:ext uri="{FF2B5EF4-FFF2-40B4-BE49-F238E27FC236}">
                <a16:creationId xmlns:a16="http://schemas.microsoft.com/office/drawing/2014/main" id="{E35D20B3-8802-4F87-A4F4-B4441EBFC67C}"/>
              </a:ext>
            </a:extLst>
          </p:cNvPr>
          <p:cNvCxnSpPr>
            <a:cxnSpLocks/>
            <a:stCxn id="38" idx="2"/>
            <a:endCxn id="55" idx="2"/>
          </p:cNvCxnSpPr>
          <p:nvPr/>
        </p:nvCxnSpPr>
        <p:spPr>
          <a:xfrm rot="10800000" flipV="1">
            <a:off x="3938232" y="3802918"/>
            <a:ext cx="6316958" cy="814236"/>
          </a:xfrm>
          <a:prstGeom prst="bentConnector4">
            <a:avLst>
              <a:gd name="adj1" fmla="val 1541"/>
              <a:gd name="adj2" fmla="val 249735"/>
            </a:avLst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Angulado 77">
            <a:extLst>
              <a:ext uri="{FF2B5EF4-FFF2-40B4-BE49-F238E27FC236}">
                <a16:creationId xmlns:a16="http://schemas.microsoft.com/office/drawing/2014/main" id="{EE24C7F0-4ECE-45D2-BE26-36D1579C0448}"/>
              </a:ext>
            </a:extLst>
          </p:cNvPr>
          <p:cNvCxnSpPr>
            <a:cxnSpLocks/>
            <a:stCxn id="55" idx="1"/>
            <a:endCxn id="43" idx="4"/>
          </p:cNvCxnSpPr>
          <p:nvPr/>
        </p:nvCxnSpPr>
        <p:spPr>
          <a:xfrm rot="10800000">
            <a:off x="2337266" y="2811147"/>
            <a:ext cx="641243" cy="1183597"/>
          </a:xfrm>
          <a:prstGeom prst="bentConnector3">
            <a:avLst>
              <a:gd name="adj1" fmla="val 50000"/>
            </a:avLst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: Angulado 79">
            <a:extLst>
              <a:ext uri="{FF2B5EF4-FFF2-40B4-BE49-F238E27FC236}">
                <a16:creationId xmlns:a16="http://schemas.microsoft.com/office/drawing/2014/main" id="{C6DBFD1E-35FA-4507-85DD-FD4E2BFBEDB6}"/>
              </a:ext>
            </a:extLst>
          </p:cNvPr>
          <p:cNvCxnSpPr>
            <a:cxnSpLocks/>
            <a:stCxn id="55" idx="1"/>
            <a:endCxn id="42" idx="4"/>
          </p:cNvCxnSpPr>
          <p:nvPr/>
        </p:nvCxnSpPr>
        <p:spPr>
          <a:xfrm rot="10800000">
            <a:off x="2337266" y="3205991"/>
            <a:ext cx="641243" cy="788753"/>
          </a:xfrm>
          <a:prstGeom prst="bentConnector3">
            <a:avLst>
              <a:gd name="adj1" fmla="val 50000"/>
            </a:avLst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: Angulado 82">
            <a:extLst>
              <a:ext uri="{FF2B5EF4-FFF2-40B4-BE49-F238E27FC236}">
                <a16:creationId xmlns:a16="http://schemas.microsoft.com/office/drawing/2014/main" id="{B1C1901F-4721-4D85-B6C6-A6E25FCEDA69}"/>
              </a:ext>
            </a:extLst>
          </p:cNvPr>
          <p:cNvCxnSpPr>
            <a:cxnSpLocks/>
            <a:stCxn id="55" idx="1"/>
            <a:endCxn id="41" idx="4"/>
          </p:cNvCxnSpPr>
          <p:nvPr/>
        </p:nvCxnSpPr>
        <p:spPr>
          <a:xfrm rot="10800000">
            <a:off x="2337266" y="3593843"/>
            <a:ext cx="641243" cy="400900"/>
          </a:xfrm>
          <a:prstGeom prst="bentConnector3">
            <a:avLst>
              <a:gd name="adj1" fmla="val 50000"/>
            </a:avLst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: Angulado 85">
            <a:extLst>
              <a:ext uri="{FF2B5EF4-FFF2-40B4-BE49-F238E27FC236}">
                <a16:creationId xmlns:a16="http://schemas.microsoft.com/office/drawing/2014/main" id="{BBDA27F8-E553-404C-93E9-4B1AEB30B75C}"/>
              </a:ext>
            </a:extLst>
          </p:cNvPr>
          <p:cNvCxnSpPr>
            <a:cxnSpLocks/>
            <a:stCxn id="55" idx="1"/>
            <a:endCxn id="40" idx="4"/>
          </p:cNvCxnSpPr>
          <p:nvPr/>
        </p:nvCxnSpPr>
        <p:spPr>
          <a:xfrm rot="10800000">
            <a:off x="2337266" y="3981695"/>
            <a:ext cx="641243" cy="13048"/>
          </a:xfrm>
          <a:prstGeom prst="bentConnector3">
            <a:avLst>
              <a:gd name="adj1" fmla="val 50000"/>
            </a:avLst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8519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00124-41A8-4661-9692-716DC44A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/>
              <a:t>Memória Externa</a:t>
            </a:r>
            <a:br>
              <a:rPr lang="pt-BR" dirty="0"/>
            </a:br>
            <a:r>
              <a:rPr lang="pt-BR" cap="none" dirty="0"/>
              <a:t>Discos Magnéticos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93C5A62-4BBE-4490-8EF9-8F78BA76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AAB72D-46D3-468B-A7F2-A723943C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49</a:t>
            </a:fld>
            <a:endParaRPr lang="en-US" dirty="0"/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537F4BCD-9DEC-438A-9B17-1F3DC02D8C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445987"/>
              </p:ext>
            </p:extLst>
          </p:nvPr>
        </p:nvGraphicFramePr>
        <p:xfrm>
          <a:off x="2641600" y="1704974"/>
          <a:ext cx="6908800" cy="4594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689">
                  <a:extLst>
                    <a:ext uri="{9D8B030D-6E8A-4147-A177-3AD203B41FA5}">
                      <a16:colId xmlns:a16="http://schemas.microsoft.com/office/drawing/2014/main" val="2599040155"/>
                    </a:ext>
                  </a:extLst>
                </a:gridCol>
                <a:gridCol w="4690111">
                  <a:extLst>
                    <a:ext uri="{9D8B030D-6E8A-4147-A177-3AD203B41FA5}">
                      <a16:colId xmlns:a16="http://schemas.microsoft.com/office/drawing/2014/main" val="649626914"/>
                    </a:ext>
                  </a:extLst>
                </a:gridCol>
              </a:tblGrid>
              <a:tr h="42133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Nível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Categoria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58722"/>
                  </a:ext>
                </a:extLst>
              </a:tr>
              <a:tr h="42133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Striping</a:t>
                      </a:r>
                      <a:endParaRPr lang="pt-BR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030146"/>
                  </a:ext>
                </a:extLst>
              </a:tr>
              <a:tr h="42133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Espelhamento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3817092"/>
                  </a:ext>
                </a:extLst>
              </a:tr>
              <a:tr h="42133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Acesso Paralelo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8272895"/>
                  </a:ext>
                </a:extLst>
              </a:tr>
              <a:tr h="727227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807661"/>
                  </a:ext>
                </a:extLst>
              </a:tr>
              <a:tr h="727227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Acesso Independente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1155820"/>
                  </a:ext>
                </a:extLst>
              </a:tr>
              <a:tr h="727227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78491"/>
                  </a:ext>
                </a:extLst>
              </a:tr>
              <a:tr h="727227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044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875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1240B-368A-48FD-96E8-0295FC85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 externa</a:t>
            </a:r>
            <a:br>
              <a:rPr lang="pt-BR" dirty="0"/>
            </a:br>
            <a:r>
              <a:rPr lang="pt-BR" sz="3200" cap="none" dirty="0"/>
              <a:t>Principais Características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6AD4CEF-9618-406F-ADD2-5AA655427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7008" y="2035277"/>
            <a:ext cx="4754880" cy="4187449"/>
          </a:xfrm>
        </p:spPr>
        <p:txBody>
          <a:bodyPr>
            <a:normAutofit/>
          </a:bodyPr>
          <a:lstStyle/>
          <a:p>
            <a:r>
              <a:rPr lang="pt-BR" sz="2400" b="1" dirty="0"/>
              <a:t>Localização</a:t>
            </a:r>
          </a:p>
          <a:p>
            <a:pPr lvl="1"/>
            <a:r>
              <a:rPr lang="pt-BR" sz="2400" dirty="0"/>
              <a:t>Externa (Secundária)</a:t>
            </a:r>
          </a:p>
          <a:p>
            <a:pPr lvl="1"/>
            <a:endParaRPr lang="pt-BR" sz="2400" dirty="0"/>
          </a:p>
          <a:p>
            <a:r>
              <a:rPr lang="pt-BR" sz="2400" b="1" dirty="0"/>
              <a:t>Capacidade</a:t>
            </a:r>
          </a:p>
          <a:p>
            <a:pPr lvl="1"/>
            <a:r>
              <a:rPr lang="pt-BR" sz="2400" dirty="0"/>
              <a:t>Bytes</a:t>
            </a:r>
          </a:p>
          <a:p>
            <a:endParaRPr lang="pt-BR" sz="2400" b="1" dirty="0"/>
          </a:p>
          <a:p>
            <a:r>
              <a:rPr lang="pt-BR" sz="2400" b="1" dirty="0"/>
              <a:t>Unidade de Transferência</a:t>
            </a:r>
            <a:endParaRPr lang="pt-BR" sz="2400" dirty="0"/>
          </a:p>
          <a:p>
            <a:pPr lvl="1"/>
            <a:r>
              <a:rPr lang="pt-BR" sz="2400" dirty="0"/>
              <a:t>Bloco</a:t>
            </a:r>
          </a:p>
          <a:p>
            <a:endParaRPr lang="pt-BR" sz="2600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8DBD4396-376F-40B5-B1B6-7401423F6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31231" y="2035275"/>
            <a:ext cx="4754880" cy="4187449"/>
          </a:xfrm>
        </p:spPr>
        <p:txBody>
          <a:bodyPr>
            <a:normAutofit/>
          </a:bodyPr>
          <a:lstStyle/>
          <a:p>
            <a:r>
              <a:rPr lang="pt-BR" sz="2400" dirty="0"/>
              <a:t> </a:t>
            </a:r>
            <a:r>
              <a:rPr lang="pt-BR" sz="2400" b="1" dirty="0"/>
              <a:t>Método de acesso</a:t>
            </a:r>
          </a:p>
          <a:p>
            <a:pPr lvl="1"/>
            <a:r>
              <a:rPr lang="pt-BR" sz="2400" dirty="0"/>
              <a:t>Sequencial</a:t>
            </a:r>
          </a:p>
          <a:p>
            <a:pPr lvl="1"/>
            <a:r>
              <a:rPr lang="pt-BR" sz="2400" dirty="0"/>
              <a:t>Direto</a:t>
            </a:r>
          </a:p>
          <a:p>
            <a:pPr lvl="1"/>
            <a:endParaRPr lang="pt-BR" sz="2400" dirty="0"/>
          </a:p>
          <a:p>
            <a:r>
              <a:rPr lang="pt-BR" sz="2400" b="1" dirty="0"/>
              <a:t>Desempenho</a:t>
            </a:r>
          </a:p>
          <a:p>
            <a:pPr lvl="1"/>
            <a:r>
              <a:rPr lang="pt-BR" sz="2400" dirty="0"/>
              <a:t>Tempo de acesso</a:t>
            </a:r>
          </a:p>
          <a:p>
            <a:pPr lvl="1"/>
            <a:r>
              <a:rPr lang="pt-BR" sz="2400" dirty="0"/>
              <a:t>Taxa de transferência</a:t>
            </a:r>
          </a:p>
          <a:p>
            <a:pPr marL="0" indent="0">
              <a:buNone/>
            </a:pPr>
            <a:endParaRPr lang="pt-BR" sz="26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9BC6384-84B1-4AF7-86A4-2E215FD04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A501427-7D4D-42BE-8A37-A49A558D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178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69A25-59FD-47C7-AFCE-6670F586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/>
              <a:t>Memória Externa</a:t>
            </a:r>
            <a:br>
              <a:rPr lang="pt-BR" dirty="0"/>
            </a:br>
            <a:r>
              <a:rPr lang="pt-BR" cap="none" dirty="0"/>
              <a:t>Discos Magnéticos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C040876-16B5-464F-A18F-6D47BD9E5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D5DD15-E6E9-455B-A616-F31DDE90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D2426C1-E1F0-4B3F-A984-48A5681CD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RAID 0 - </a:t>
            </a:r>
            <a:r>
              <a:rPr lang="pt-BR" sz="24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Striping</a:t>
            </a:r>
            <a:endParaRPr lang="pt-BR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O RAID 0 consiste em dividir o disco em um conjunto de setores de tamanho fixo, chamadas de faixas ou </a:t>
            </a:r>
            <a:r>
              <a:rPr lang="pt-BR" sz="24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strips</a:t>
            </a: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.</a:t>
            </a: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Ao armazenar um arquivo em RAID 0, o controlador RAID fragmenta o arquivo em N strips e o aloca cada parte em N discos.</a:t>
            </a: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Ao receber uma solicitação de leitura, o controlador divide a solicitação para cada um dos discos, que respondem simultaneamente.</a:t>
            </a: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0830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35B625C0-25BA-4A1A-B7D5-F5828A47D8E4}"/>
              </a:ext>
            </a:extLst>
          </p:cNvPr>
          <p:cNvSpPr/>
          <p:nvPr/>
        </p:nvSpPr>
        <p:spPr>
          <a:xfrm>
            <a:off x="138543" y="2112179"/>
            <a:ext cx="3112324" cy="4310677"/>
          </a:xfrm>
          <a:prstGeom prst="roundRect">
            <a:avLst>
              <a:gd name="adj" fmla="val 2765"/>
            </a:avLst>
          </a:prstGeom>
          <a:solidFill>
            <a:schemeClr val="tx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A08A89-4CCA-452E-BA72-006F93493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/>
              <a:t>Memória Externa</a:t>
            </a:r>
            <a:br>
              <a:rPr lang="pt-BR" dirty="0"/>
            </a:br>
            <a:r>
              <a:rPr lang="pt-BR" cap="none" dirty="0"/>
              <a:t>Discos Magnéticos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24F1593-FC83-44AE-AC8F-F3C1A0A72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99DB69C-F28C-44DE-80B2-F7DF306E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23" name="Cilindro 22">
            <a:extLst>
              <a:ext uri="{FF2B5EF4-FFF2-40B4-BE49-F238E27FC236}">
                <a16:creationId xmlns:a16="http://schemas.microsoft.com/office/drawing/2014/main" id="{5D7C0DB8-6FD5-40D9-B5CA-DC3CBD4A092F}"/>
              </a:ext>
            </a:extLst>
          </p:cNvPr>
          <p:cNvSpPr/>
          <p:nvPr/>
        </p:nvSpPr>
        <p:spPr>
          <a:xfrm>
            <a:off x="6487181" y="4802850"/>
            <a:ext cx="1121556" cy="50069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</a:p>
        </p:txBody>
      </p:sp>
      <p:sp>
        <p:nvSpPr>
          <p:cNvPr id="24" name="Cilindro 23">
            <a:extLst>
              <a:ext uri="{FF2B5EF4-FFF2-40B4-BE49-F238E27FC236}">
                <a16:creationId xmlns:a16="http://schemas.microsoft.com/office/drawing/2014/main" id="{51D3FA83-2C91-4E5C-8E2E-EA2B4DB1E194}"/>
              </a:ext>
            </a:extLst>
          </p:cNvPr>
          <p:cNvSpPr/>
          <p:nvPr/>
        </p:nvSpPr>
        <p:spPr>
          <a:xfrm>
            <a:off x="6487181" y="4261300"/>
            <a:ext cx="1121556" cy="500699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</a:p>
        </p:txBody>
      </p:sp>
      <p:sp>
        <p:nvSpPr>
          <p:cNvPr id="25" name="Cilindro 24">
            <a:extLst>
              <a:ext uri="{FF2B5EF4-FFF2-40B4-BE49-F238E27FC236}">
                <a16:creationId xmlns:a16="http://schemas.microsoft.com/office/drawing/2014/main" id="{F1E508E8-2C35-4B85-9CDB-F4126098132B}"/>
              </a:ext>
            </a:extLst>
          </p:cNvPr>
          <p:cNvSpPr/>
          <p:nvPr/>
        </p:nvSpPr>
        <p:spPr>
          <a:xfrm>
            <a:off x="6487181" y="3719750"/>
            <a:ext cx="1121556" cy="500699"/>
          </a:xfrm>
          <a:prstGeom prst="can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26" name="Cilindro 25">
            <a:extLst>
              <a:ext uri="{FF2B5EF4-FFF2-40B4-BE49-F238E27FC236}">
                <a16:creationId xmlns:a16="http://schemas.microsoft.com/office/drawing/2014/main" id="{2ACA7F1D-F6C8-46D2-A220-FB0A84C766C6}"/>
              </a:ext>
            </a:extLst>
          </p:cNvPr>
          <p:cNvSpPr/>
          <p:nvPr/>
        </p:nvSpPr>
        <p:spPr>
          <a:xfrm>
            <a:off x="6487181" y="3178200"/>
            <a:ext cx="1121556" cy="50069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27" name="Cilindro 26">
            <a:extLst>
              <a:ext uri="{FF2B5EF4-FFF2-40B4-BE49-F238E27FC236}">
                <a16:creationId xmlns:a16="http://schemas.microsoft.com/office/drawing/2014/main" id="{D036C9E0-81BD-48CF-BD85-07D33D7BF8EB}"/>
              </a:ext>
            </a:extLst>
          </p:cNvPr>
          <p:cNvSpPr/>
          <p:nvPr/>
        </p:nvSpPr>
        <p:spPr>
          <a:xfrm>
            <a:off x="7948608" y="4815086"/>
            <a:ext cx="1121556" cy="50069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</a:p>
        </p:txBody>
      </p:sp>
      <p:sp>
        <p:nvSpPr>
          <p:cNvPr id="28" name="Cilindro 27">
            <a:extLst>
              <a:ext uri="{FF2B5EF4-FFF2-40B4-BE49-F238E27FC236}">
                <a16:creationId xmlns:a16="http://schemas.microsoft.com/office/drawing/2014/main" id="{4F77A058-187A-4726-A924-E5C7B11890E3}"/>
              </a:ext>
            </a:extLst>
          </p:cNvPr>
          <p:cNvSpPr/>
          <p:nvPr/>
        </p:nvSpPr>
        <p:spPr>
          <a:xfrm>
            <a:off x="7948608" y="4273536"/>
            <a:ext cx="1121556" cy="500699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</a:p>
        </p:txBody>
      </p:sp>
      <p:sp>
        <p:nvSpPr>
          <p:cNvPr id="29" name="Cilindro 28">
            <a:extLst>
              <a:ext uri="{FF2B5EF4-FFF2-40B4-BE49-F238E27FC236}">
                <a16:creationId xmlns:a16="http://schemas.microsoft.com/office/drawing/2014/main" id="{E90410D7-6DCE-4300-941B-5C4F9759EACF}"/>
              </a:ext>
            </a:extLst>
          </p:cNvPr>
          <p:cNvSpPr/>
          <p:nvPr/>
        </p:nvSpPr>
        <p:spPr>
          <a:xfrm>
            <a:off x="7948608" y="3731986"/>
            <a:ext cx="1121556" cy="500699"/>
          </a:xfrm>
          <a:prstGeom prst="can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30" name="Cilindro 29">
            <a:extLst>
              <a:ext uri="{FF2B5EF4-FFF2-40B4-BE49-F238E27FC236}">
                <a16:creationId xmlns:a16="http://schemas.microsoft.com/office/drawing/2014/main" id="{BBF3AC5C-DB52-44C5-A670-9058698B3595}"/>
              </a:ext>
            </a:extLst>
          </p:cNvPr>
          <p:cNvSpPr/>
          <p:nvPr/>
        </p:nvSpPr>
        <p:spPr>
          <a:xfrm>
            <a:off x="7948608" y="3190435"/>
            <a:ext cx="1121556" cy="50069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31" name="Cilindro 30">
            <a:extLst>
              <a:ext uri="{FF2B5EF4-FFF2-40B4-BE49-F238E27FC236}">
                <a16:creationId xmlns:a16="http://schemas.microsoft.com/office/drawing/2014/main" id="{0CB9A773-9FD1-45F7-AA40-9D7938CA4607}"/>
              </a:ext>
            </a:extLst>
          </p:cNvPr>
          <p:cNvSpPr/>
          <p:nvPr/>
        </p:nvSpPr>
        <p:spPr>
          <a:xfrm>
            <a:off x="9374349" y="4802850"/>
            <a:ext cx="1121556" cy="50069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</a:p>
        </p:txBody>
      </p:sp>
      <p:sp>
        <p:nvSpPr>
          <p:cNvPr id="32" name="Cilindro 31">
            <a:extLst>
              <a:ext uri="{FF2B5EF4-FFF2-40B4-BE49-F238E27FC236}">
                <a16:creationId xmlns:a16="http://schemas.microsoft.com/office/drawing/2014/main" id="{8DBB5FC8-1557-42EB-925E-3ADDA7047673}"/>
              </a:ext>
            </a:extLst>
          </p:cNvPr>
          <p:cNvSpPr/>
          <p:nvPr/>
        </p:nvSpPr>
        <p:spPr>
          <a:xfrm>
            <a:off x="9374349" y="4261300"/>
            <a:ext cx="1121556" cy="500699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</a:p>
        </p:txBody>
      </p:sp>
      <p:sp>
        <p:nvSpPr>
          <p:cNvPr id="33" name="Cilindro 32">
            <a:extLst>
              <a:ext uri="{FF2B5EF4-FFF2-40B4-BE49-F238E27FC236}">
                <a16:creationId xmlns:a16="http://schemas.microsoft.com/office/drawing/2014/main" id="{C6FA2B84-3FBA-4C04-9E34-142B78FCBE66}"/>
              </a:ext>
            </a:extLst>
          </p:cNvPr>
          <p:cNvSpPr/>
          <p:nvPr/>
        </p:nvSpPr>
        <p:spPr>
          <a:xfrm>
            <a:off x="9374349" y="3719750"/>
            <a:ext cx="1121556" cy="500699"/>
          </a:xfrm>
          <a:prstGeom prst="can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</p:txBody>
      </p:sp>
      <p:sp>
        <p:nvSpPr>
          <p:cNvPr id="34" name="Cilindro 33">
            <a:extLst>
              <a:ext uri="{FF2B5EF4-FFF2-40B4-BE49-F238E27FC236}">
                <a16:creationId xmlns:a16="http://schemas.microsoft.com/office/drawing/2014/main" id="{4AE06773-0106-41CF-908A-3AF327923A29}"/>
              </a:ext>
            </a:extLst>
          </p:cNvPr>
          <p:cNvSpPr/>
          <p:nvPr/>
        </p:nvSpPr>
        <p:spPr>
          <a:xfrm>
            <a:off x="9374349" y="3178200"/>
            <a:ext cx="1121556" cy="50069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35" name="Cilindro 34">
            <a:extLst>
              <a:ext uri="{FF2B5EF4-FFF2-40B4-BE49-F238E27FC236}">
                <a16:creationId xmlns:a16="http://schemas.microsoft.com/office/drawing/2014/main" id="{C1967564-D266-4DC0-8DE0-31CE5FCEA247}"/>
              </a:ext>
            </a:extLst>
          </p:cNvPr>
          <p:cNvSpPr/>
          <p:nvPr/>
        </p:nvSpPr>
        <p:spPr>
          <a:xfrm>
            <a:off x="10775620" y="4802850"/>
            <a:ext cx="1121556" cy="50069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15</a:t>
            </a:r>
          </a:p>
        </p:txBody>
      </p:sp>
      <p:sp>
        <p:nvSpPr>
          <p:cNvPr id="36" name="Cilindro 35">
            <a:extLst>
              <a:ext uri="{FF2B5EF4-FFF2-40B4-BE49-F238E27FC236}">
                <a16:creationId xmlns:a16="http://schemas.microsoft.com/office/drawing/2014/main" id="{B5E14DB5-FC54-4860-A0EF-6A662526DB8A}"/>
              </a:ext>
            </a:extLst>
          </p:cNvPr>
          <p:cNvSpPr/>
          <p:nvPr/>
        </p:nvSpPr>
        <p:spPr>
          <a:xfrm>
            <a:off x="10775620" y="4261300"/>
            <a:ext cx="1121556" cy="500699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</a:p>
        </p:txBody>
      </p:sp>
      <p:sp>
        <p:nvSpPr>
          <p:cNvPr id="37" name="Cilindro 36">
            <a:extLst>
              <a:ext uri="{FF2B5EF4-FFF2-40B4-BE49-F238E27FC236}">
                <a16:creationId xmlns:a16="http://schemas.microsoft.com/office/drawing/2014/main" id="{4E741077-448D-4670-A73E-5E55B2CF4AC7}"/>
              </a:ext>
            </a:extLst>
          </p:cNvPr>
          <p:cNvSpPr/>
          <p:nvPr/>
        </p:nvSpPr>
        <p:spPr>
          <a:xfrm>
            <a:off x="10775620" y="3719750"/>
            <a:ext cx="1121556" cy="500699"/>
          </a:xfrm>
          <a:prstGeom prst="can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</a:p>
        </p:txBody>
      </p:sp>
      <p:sp>
        <p:nvSpPr>
          <p:cNvPr id="38" name="Cilindro 37">
            <a:extLst>
              <a:ext uri="{FF2B5EF4-FFF2-40B4-BE49-F238E27FC236}">
                <a16:creationId xmlns:a16="http://schemas.microsoft.com/office/drawing/2014/main" id="{0A2FDCBF-8348-49A8-A301-A015E0D18973}"/>
              </a:ext>
            </a:extLst>
          </p:cNvPr>
          <p:cNvSpPr/>
          <p:nvPr/>
        </p:nvSpPr>
        <p:spPr>
          <a:xfrm>
            <a:off x="10775620" y="3178200"/>
            <a:ext cx="1121556" cy="50069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E29D1930-B6C8-4136-BE7F-B8358F4C2CEF}"/>
              </a:ext>
            </a:extLst>
          </p:cNvPr>
          <p:cNvGrpSpPr/>
          <p:nvPr/>
        </p:nvGrpSpPr>
        <p:grpSpPr>
          <a:xfrm>
            <a:off x="1146202" y="2756966"/>
            <a:ext cx="1121556" cy="3509365"/>
            <a:chOff x="516471" y="1754802"/>
            <a:chExt cx="1270000" cy="3973847"/>
          </a:xfrm>
        </p:grpSpPr>
        <p:sp>
          <p:nvSpPr>
            <p:cNvPr id="48" name="Cilindro 47">
              <a:extLst>
                <a:ext uri="{FF2B5EF4-FFF2-40B4-BE49-F238E27FC236}">
                  <a16:creationId xmlns:a16="http://schemas.microsoft.com/office/drawing/2014/main" id="{6500F80A-AA12-4708-A8ED-1E17DF4128E1}"/>
                </a:ext>
              </a:extLst>
            </p:cNvPr>
            <p:cNvSpPr/>
            <p:nvPr/>
          </p:nvSpPr>
          <p:spPr>
            <a:xfrm>
              <a:off x="516471" y="5161680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tx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15</a:t>
              </a:r>
              <a:endParaRPr lang="pt-BR" sz="3200" b="1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4" name="Cilindro 43">
              <a:extLst>
                <a:ext uri="{FF2B5EF4-FFF2-40B4-BE49-F238E27FC236}">
                  <a16:creationId xmlns:a16="http://schemas.microsoft.com/office/drawing/2014/main" id="{BDB269D6-3969-4C59-A4CB-5D5800DFF030}"/>
                </a:ext>
              </a:extLst>
            </p:cNvPr>
            <p:cNvSpPr/>
            <p:nvPr/>
          </p:nvSpPr>
          <p:spPr>
            <a:xfrm>
              <a:off x="516471" y="4731333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⁞</a:t>
              </a:r>
              <a:endParaRPr lang="pt-BR" sz="2800" b="1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5" name="Cilindro 44">
              <a:extLst>
                <a:ext uri="{FF2B5EF4-FFF2-40B4-BE49-F238E27FC236}">
                  <a16:creationId xmlns:a16="http://schemas.microsoft.com/office/drawing/2014/main" id="{ED5F51CE-EB04-4962-975A-9718DF5624E1}"/>
                </a:ext>
              </a:extLst>
            </p:cNvPr>
            <p:cNvSpPr/>
            <p:nvPr/>
          </p:nvSpPr>
          <p:spPr>
            <a:xfrm>
              <a:off x="516471" y="4308606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solidFill>
                    <a:schemeClr val="tx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6</a:t>
              </a:r>
            </a:p>
          </p:txBody>
        </p:sp>
        <p:sp>
          <p:nvSpPr>
            <p:cNvPr id="46" name="Cilindro 45">
              <a:extLst>
                <a:ext uri="{FF2B5EF4-FFF2-40B4-BE49-F238E27FC236}">
                  <a16:creationId xmlns:a16="http://schemas.microsoft.com/office/drawing/2014/main" id="{4DA2FA58-0383-49D8-9750-31B10608F5DF}"/>
                </a:ext>
              </a:extLst>
            </p:cNvPr>
            <p:cNvSpPr/>
            <p:nvPr/>
          </p:nvSpPr>
          <p:spPr>
            <a:xfrm>
              <a:off x="516471" y="3885879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solidFill>
                    <a:schemeClr val="tx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</a:p>
          </p:txBody>
        </p:sp>
        <p:sp>
          <p:nvSpPr>
            <p:cNvPr id="47" name="Cilindro 46">
              <a:extLst>
                <a:ext uri="{FF2B5EF4-FFF2-40B4-BE49-F238E27FC236}">
                  <a16:creationId xmlns:a16="http://schemas.microsoft.com/office/drawing/2014/main" id="{10F02F74-D3A4-4DE3-90C3-032804023A03}"/>
                </a:ext>
              </a:extLst>
            </p:cNvPr>
            <p:cNvSpPr/>
            <p:nvPr/>
          </p:nvSpPr>
          <p:spPr>
            <a:xfrm>
              <a:off x="516471" y="3455532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solidFill>
                    <a:schemeClr val="tx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</a:p>
          </p:txBody>
        </p:sp>
        <p:sp>
          <p:nvSpPr>
            <p:cNvPr id="40" name="Cilindro 39">
              <a:extLst>
                <a:ext uri="{FF2B5EF4-FFF2-40B4-BE49-F238E27FC236}">
                  <a16:creationId xmlns:a16="http://schemas.microsoft.com/office/drawing/2014/main" id="{07925B7C-7A89-4BAB-9D46-96C8F0E7B430}"/>
                </a:ext>
              </a:extLst>
            </p:cNvPr>
            <p:cNvSpPr/>
            <p:nvPr/>
          </p:nvSpPr>
          <p:spPr>
            <a:xfrm>
              <a:off x="516471" y="3030603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solidFill>
                    <a:schemeClr val="tx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sp>
          <p:nvSpPr>
            <p:cNvPr id="41" name="Cilindro 40">
              <a:extLst>
                <a:ext uri="{FF2B5EF4-FFF2-40B4-BE49-F238E27FC236}">
                  <a16:creationId xmlns:a16="http://schemas.microsoft.com/office/drawing/2014/main" id="{1DDCE019-B3F3-49D6-98C4-F21945D80342}"/>
                </a:ext>
              </a:extLst>
            </p:cNvPr>
            <p:cNvSpPr/>
            <p:nvPr/>
          </p:nvSpPr>
          <p:spPr>
            <a:xfrm>
              <a:off x="516471" y="2607876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solidFill>
                    <a:schemeClr val="tx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sp>
          <p:nvSpPr>
            <p:cNvPr id="42" name="Cilindro 41">
              <a:extLst>
                <a:ext uri="{FF2B5EF4-FFF2-40B4-BE49-F238E27FC236}">
                  <a16:creationId xmlns:a16="http://schemas.microsoft.com/office/drawing/2014/main" id="{F5A19241-4650-4787-A74D-56F2C0CEC812}"/>
                </a:ext>
              </a:extLst>
            </p:cNvPr>
            <p:cNvSpPr/>
            <p:nvPr/>
          </p:nvSpPr>
          <p:spPr>
            <a:xfrm>
              <a:off x="516471" y="2185149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solidFill>
                    <a:schemeClr val="tx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43" name="Cilindro 42">
              <a:extLst>
                <a:ext uri="{FF2B5EF4-FFF2-40B4-BE49-F238E27FC236}">
                  <a16:creationId xmlns:a16="http://schemas.microsoft.com/office/drawing/2014/main" id="{EB245A98-25F5-46B3-9832-FFBA0E0CBB5B}"/>
                </a:ext>
              </a:extLst>
            </p:cNvPr>
            <p:cNvSpPr/>
            <p:nvPr/>
          </p:nvSpPr>
          <p:spPr>
            <a:xfrm>
              <a:off x="516471" y="1754802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solidFill>
                    <a:schemeClr val="tx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</p:grp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F3C61E33-326B-44E6-AF8F-9CE2E3DB6532}"/>
              </a:ext>
            </a:extLst>
          </p:cNvPr>
          <p:cNvSpPr txBox="1"/>
          <p:nvPr/>
        </p:nvSpPr>
        <p:spPr>
          <a:xfrm>
            <a:off x="732565" y="2112179"/>
            <a:ext cx="2018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Disco lógico</a:t>
            </a:r>
            <a:endParaRPr lang="pt-BR" sz="20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87D5C930-F623-4179-AE0B-ECCFC9C1AF17}"/>
              </a:ext>
            </a:extLst>
          </p:cNvPr>
          <p:cNvSpPr txBox="1"/>
          <p:nvPr/>
        </p:nvSpPr>
        <p:spPr>
          <a:xfrm>
            <a:off x="6341036" y="2449677"/>
            <a:ext cx="1458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Disco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pt-BR"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886615AC-5D71-434B-B0DF-727A4E6CE7A3}"/>
              </a:ext>
            </a:extLst>
          </p:cNvPr>
          <p:cNvSpPr txBox="1"/>
          <p:nvPr/>
        </p:nvSpPr>
        <p:spPr>
          <a:xfrm>
            <a:off x="7799403" y="2473383"/>
            <a:ext cx="1458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Disco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pt-BR"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475AAE15-F8C2-4156-A529-B5CC294FD678}"/>
              </a:ext>
            </a:extLst>
          </p:cNvPr>
          <p:cNvSpPr txBox="1"/>
          <p:nvPr/>
        </p:nvSpPr>
        <p:spPr>
          <a:xfrm>
            <a:off x="9199713" y="2454273"/>
            <a:ext cx="1458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Disco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pt-BR"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72E2C465-AB28-4E60-B1AA-DE51D7D9E670}"/>
              </a:ext>
            </a:extLst>
          </p:cNvPr>
          <p:cNvSpPr txBox="1"/>
          <p:nvPr/>
        </p:nvSpPr>
        <p:spPr>
          <a:xfrm>
            <a:off x="10607214" y="2458869"/>
            <a:ext cx="1458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Disco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pt-BR"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3DFBD02C-2A0E-4FB5-929A-3397511D4DA8}"/>
              </a:ext>
            </a:extLst>
          </p:cNvPr>
          <p:cNvSpPr/>
          <p:nvPr/>
        </p:nvSpPr>
        <p:spPr>
          <a:xfrm>
            <a:off x="3910488" y="2952721"/>
            <a:ext cx="1847510" cy="1198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Sistema de Gerenciamento</a:t>
            </a:r>
          </a:p>
        </p:txBody>
      </p:sp>
      <p:cxnSp>
        <p:nvCxnSpPr>
          <p:cNvPr id="59" name="Conector: Angulado 58">
            <a:extLst>
              <a:ext uri="{FF2B5EF4-FFF2-40B4-BE49-F238E27FC236}">
                <a16:creationId xmlns:a16="http://schemas.microsoft.com/office/drawing/2014/main" id="{D65D28E2-FBDD-4DAE-B102-77F509C987EC}"/>
              </a:ext>
            </a:extLst>
          </p:cNvPr>
          <p:cNvCxnSpPr>
            <a:cxnSpLocks/>
            <a:stCxn id="26" idx="2"/>
            <a:endCxn id="55" idx="2"/>
          </p:cNvCxnSpPr>
          <p:nvPr/>
        </p:nvCxnSpPr>
        <p:spPr>
          <a:xfrm rot="10800000" flipV="1">
            <a:off x="4834243" y="3428549"/>
            <a:ext cx="1652938" cy="722339"/>
          </a:xfrm>
          <a:prstGeom prst="bentConnector4">
            <a:avLst>
              <a:gd name="adj1" fmla="val 22057"/>
              <a:gd name="adj2" fmla="val 292395"/>
            </a:avLst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964606B1-24DF-4F65-85DB-DCECD966BD85}"/>
              </a:ext>
            </a:extLst>
          </p:cNvPr>
          <p:cNvCxnSpPr>
            <a:cxnSpLocks/>
            <a:stCxn id="30" idx="2"/>
            <a:endCxn id="55" idx="2"/>
          </p:cNvCxnSpPr>
          <p:nvPr/>
        </p:nvCxnSpPr>
        <p:spPr>
          <a:xfrm rot="10800000" flipV="1">
            <a:off x="4834244" y="3440785"/>
            <a:ext cx="3114365" cy="710104"/>
          </a:xfrm>
          <a:prstGeom prst="bentConnector4">
            <a:avLst>
              <a:gd name="adj1" fmla="val 4876"/>
              <a:gd name="adj2" fmla="val 330457"/>
            </a:avLst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: Angulado 64">
            <a:extLst>
              <a:ext uri="{FF2B5EF4-FFF2-40B4-BE49-F238E27FC236}">
                <a16:creationId xmlns:a16="http://schemas.microsoft.com/office/drawing/2014/main" id="{93B8E4ED-96E8-4CD1-B6D3-36BF24F64A8D}"/>
              </a:ext>
            </a:extLst>
          </p:cNvPr>
          <p:cNvCxnSpPr>
            <a:stCxn id="34" idx="2"/>
            <a:endCxn id="55" idx="2"/>
          </p:cNvCxnSpPr>
          <p:nvPr/>
        </p:nvCxnSpPr>
        <p:spPr>
          <a:xfrm rot="10800000" flipV="1">
            <a:off x="4834243" y="3428549"/>
            <a:ext cx="4540106" cy="722339"/>
          </a:xfrm>
          <a:prstGeom prst="bentConnector4">
            <a:avLst>
              <a:gd name="adj1" fmla="val 3063"/>
              <a:gd name="adj2" fmla="val 362722"/>
            </a:avLst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: Angulado 69">
            <a:extLst>
              <a:ext uri="{FF2B5EF4-FFF2-40B4-BE49-F238E27FC236}">
                <a16:creationId xmlns:a16="http://schemas.microsoft.com/office/drawing/2014/main" id="{E35D20B3-8802-4F87-A4F4-B4441EBFC67C}"/>
              </a:ext>
            </a:extLst>
          </p:cNvPr>
          <p:cNvCxnSpPr>
            <a:cxnSpLocks/>
            <a:stCxn id="38" idx="2"/>
            <a:endCxn id="55" idx="2"/>
          </p:cNvCxnSpPr>
          <p:nvPr/>
        </p:nvCxnSpPr>
        <p:spPr>
          <a:xfrm rot="10800000" flipV="1">
            <a:off x="4834244" y="3428549"/>
            <a:ext cx="5941377" cy="722339"/>
          </a:xfrm>
          <a:prstGeom prst="bentConnector4">
            <a:avLst>
              <a:gd name="adj1" fmla="val 2406"/>
              <a:gd name="adj2" fmla="val 398890"/>
            </a:avLst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Angulado 77">
            <a:extLst>
              <a:ext uri="{FF2B5EF4-FFF2-40B4-BE49-F238E27FC236}">
                <a16:creationId xmlns:a16="http://schemas.microsoft.com/office/drawing/2014/main" id="{EE24C7F0-4ECE-45D2-BE26-36D1579C0448}"/>
              </a:ext>
            </a:extLst>
          </p:cNvPr>
          <p:cNvCxnSpPr>
            <a:cxnSpLocks/>
            <a:stCxn id="55" idx="1"/>
            <a:endCxn id="43" idx="4"/>
          </p:cNvCxnSpPr>
          <p:nvPr/>
        </p:nvCxnSpPr>
        <p:spPr>
          <a:xfrm rot="10800000">
            <a:off x="2267758" y="3007317"/>
            <a:ext cx="1642730" cy="544489"/>
          </a:xfrm>
          <a:prstGeom prst="bentConnector3">
            <a:avLst>
              <a:gd name="adj1" fmla="val 50000"/>
            </a:avLst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: Angulado 79">
            <a:extLst>
              <a:ext uri="{FF2B5EF4-FFF2-40B4-BE49-F238E27FC236}">
                <a16:creationId xmlns:a16="http://schemas.microsoft.com/office/drawing/2014/main" id="{C6DBFD1E-35FA-4507-85DD-FD4E2BFBEDB6}"/>
              </a:ext>
            </a:extLst>
          </p:cNvPr>
          <p:cNvCxnSpPr>
            <a:cxnSpLocks/>
            <a:stCxn id="55" idx="1"/>
            <a:endCxn id="42" idx="4"/>
          </p:cNvCxnSpPr>
          <p:nvPr/>
        </p:nvCxnSpPr>
        <p:spPr>
          <a:xfrm rot="10800000">
            <a:off x="2267758" y="3387363"/>
            <a:ext cx="1642730" cy="164443"/>
          </a:xfrm>
          <a:prstGeom prst="bentConnector3">
            <a:avLst>
              <a:gd name="adj1" fmla="val 50000"/>
            </a:avLst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: Angulado 82">
            <a:extLst>
              <a:ext uri="{FF2B5EF4-FFF2-40B4-BE49-F238E27FC236}">
                <a16:creationId xmlns:a16="http://schemas.microsoft.com/office/drawing/2014/main" id="{B1C1901F-4721-4D85-B6C6-A6E25FCEDA69}"/>
              </a:ext>
            </a:extLst>
          </p:cNvPr>
          <p:cNvCxnSpPr>
            <a:cxnSpLocks/>
            <a:stCxn id="55" idx="1"/>
            <a:endCxn id="41" idx="4"/>
          </p:cNvCxnSpPr>
          <p:nvPr/>
        </p:nvCxnSpPr>
        <p:spPr>
          <a:xfrm rot="10800000" flipV="1">
            <a:off x="2267758" y="3551805"/>
            <a:ext cx="1642730" cy="208874"/>
          </a:xfrm>
          <a:prstGeom prst="bentConnector3">
            <a:avLst>
              <a:gd name="adj1" fmla="val 50000"/>
            </a:avLst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: Angulado 85">
            <a:extLst>
              <a:ext uri="{FF2B5EF4-FFF2-40B4-BE49-F238E27FC236}">
                <a16:creationId xmlns:a16="http://schemas.microsoft.com/office/drawing/2014/main" id="{BBDA27F8-E553-404C-93E9-4B1AEB30B75C}"/>
              </a:ext>
            </a:extLst>
          </p:cNvPr>
          <p:cNvCxnSpPr>
            <a:cxnSpLocks/>
            <a:stCxn id="55" idx="1"/>
            <a:endCxn id="40" idx="4"/>
          </p:cNvCxnSpPr>
          <p:nvPr/>
        </p:nvCxnSpPr>
        <p:spPr>
          <a:xfrm rot="10800000" flipV="1">
            <a:off x="2267758" y="3551805"/>
            <a:ext cx="1642730" cy="582190"/>
          </a:xfrm>
          <a:prstGeom prst="bentConnector3">
            <a:avLst>
              <a:gd name="adj1" fmla="val 50000"/>
            </a:avLst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694BD637-1FF1-4CB8-BE7C-D867D304C514}"/>
              </a:ext>
            </a:extLst>
          </p:cNvPr>
          <p:cNvSpPr txBox="1"/>
          <p:nvPr/>
        </p:nvSpPr>
        <p:spPr>
          <a:xfrm>
            <a:off x="138543" y="1470523"/>
            <a:ext cx="3253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Sistema Operacional</a:t>
            </a:r>
            <a:endParaRPr lang="pt-BR" sz="20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DE8A0ABE-4537-4470-8AA1-9FE1597EEE49}"/>
              </a:ext>
            </a:extLst>
          </p:cNvPr>
          <p:cNvSpPr txBox="1"/>
          <p:nvPr/>
        </p:nvSpPr>
        <p:spPr>
          <a:xfrm>
            <a:off x="7975152" y="1786023"/>
            <a:ext cx="2190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Discos físicos</a:t>
            </a:r>
            <a:endParaRPr lang="pt-BR" sz="20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1041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69A25-59FD-47C7-AFCE-6670F586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/>
              <a:t>Memória Externa</a:t>
            </a:r>
            <a:br>
              <a:rPr lang="pt-BR" dirty="0"/>
            </a:br>
            <a:r>
              <a:rPr lang="pt-BR" cap="none" dirty="0"/>
              <a:t>Discos Magnéticos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C040876-16B5-464F-A18F-6D47BD9E5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D5DD15-E6E9-455B-A616-F31DDE90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D2426C1-E1F0-4B3F-A984-48A5681CD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RAID 0</a:t>
            </a:r>
          </a:p>
          <a:p>
            <a:pPr marL="0" indent="0">
              <a:buNone/>
            </a:pPr>
            <a:r>
              <a:rPr lang="pt-B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Principais Características</a:t>
            </a:r>
          </a:p>
          <a:p>
            <a:pPr>
              <a:buClrTx/>
            </a:pP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Acesso paralelo. </a:t>
            </a:r>
          </a:p>
          <a:p>
            <a:pPr>
              <a:buClrTx/>
            </a:pP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Não apresenta redundância(*).</a:t>
            </a:r>
          </a:p>
          <a:p>
            <a:pPr>
              <a:buClrTx/>
            </a:pPr>
            <a:r>
              <a:rPr lang="pt-B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Vantagens</a:t>
            </a:r>
          </a:p>
          <a:p>
            <a:pPr lvl="1"/>
            <a:r>
              <a:rPr lang="pt-BR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Desempenho e capacidade.</a:t>
            </a:r>
          </a:p>
          <a:p>
            <a:r>
              <a:rPr lang="pt-B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Desvantagens</a:t>
            </a: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pt-BR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Não apresenta ganho de desempenho em sistemas que solicitam setor por setor (Não há paralelismo).</a:t>
            </a: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220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69A25-59FD-47C7-AFCE-6670F586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/>
              <a:t>Memória Externa</a:t>
            </a:r>
            <a:br>
              <a:rPr lang="pt-BR" dirty="0"/>
            </a:br>
            <a:r>
              <a:rPr lang="pt-BR" cap="none" dirty="0"/>
              <a:t>Discos Magnéticos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C040876-16B5-464F-A18F-6D47BD9E5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D5DD15-E6E9-455B-A616-F31DDE90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D2426C1-E1F0-4B3F-A984-48A5681CD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RAID 1 - Espelhamento</a:t>
            </a:r>
          </a:p>
          <a:p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O RAID 1 consiste em duplicar um mesmo arquivo em dois ou mais discos.</a:t>
            </a:r>
          </a:p>
          <a:p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O armazenamento do arquivo costuma ser realizado por </a:t>
            </a:r>
            <a:r>
              <a:rPr lang="pt-BR" sz="24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striping</a:t>
            </a: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Ao armazenar um arquivo em RAID 1, o controlador RAID cria uma cópia idêntica do arquivo em um conjunto de discos de </a:t>
            </a:r>
            <a:r>
              <a:rPr lang="pt-BR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backup</a:t>
            </a: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 leitura é realizada como no </a:t>
            </a:r>
            <a:r>
              <a:rPr lang="pt-BR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striping</a:t>
            </a: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a menos que algum disco esteja danificado. Nesse caso, usa-se o </a:t>
            </a:r>
            <a:r>
              <a:rPr lang="pt-BR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backup</a:t>
            </a: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9848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08A89-4CCA-452E-BA72-006F93493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/>
              <a:t>Memória Externa</a:t>
            </a:r>
            <a:br>
              <a:rPr lang="pt-BR" dirty="0"/>
            </a:br>
            <a:r>
              <a:rPr lang="pt-BR" cap="none" dirty="0"/>
              <a:t>Discos Magnéticos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24F1593-FC83-44AE-AC8F-F3C1A0A72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99DB69C-F28C-44DE-80B2-F7DF306E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35B625C0-25BA-4A1A-B7D5-F5828A47D8E4}"/>
              </a:ext>
            </a:extLst>
          </p:cNvPr>
          <p:cNvSpPr/>
          <p:nvPr/>
        </p:nvSpPr>
        <p:spPr>
          <a:xfrm>
            <a:off x="443344" y="3068429"/>
            <a:ext cx="2421908" cy="3354427"/>
          </a:xfrm>
          <a:prstGeom prst="roundRect">
            <a:avLst>
              <a:gd name="adj" fmla="val 2765"/>
            </a:avLst>
          </a:prstGeom>
          <a:solidFill>
            <a:schemeClr val="tx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E29D1930-B6C8-4136-BE7F-B8358F4C2CEF}"/>
              </a:ext>
            </a:extLst>
          </p:cNvPr>
          <p:cNvGrpSpPr/>
          <p:nvPr/>
        </p:nvGrpSpPr>
        <p:grpSpPr>
          <a:xfrm>
            <a:off x="1227471" y="3570181"/>
            <a:ext cx="872758" cy="2730872"/>
            <a:chOff x="516471" y="1754802"/>
            <a:chExt cx="1270000" cy="3973847"/>
          </a:xfrm>
        </p:grpSpPr>
        <p:sp>
          <p:nvSpPr>
            <p:cNvPr id="48" name="Cilindro 47">
              <a:extLst>
                <a:ext uri="{FF2B5EF4-FFF2-40B4-BE49-F238E27FC236}">
                  <a16:creationId xmlns:a16="http://schemas.microsoft.com/office/drawing/2014/main" id="{6500F80A-AA12-4708-A8ED-1E17DF4128E1}"/>
                </a:ext>
              </a:extLst>
            </p:cNvPr>
            <p:cNvSpPr/>
            <p:nvPr/>
          </p:nvSpPr>
          <p:spPr>
            <a:xfrm>
              <a:off x="516471" y="5161680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15</a:t>
              </a:r>
              <a:endParaRPr lang="pt-BR" sz="2400" b="1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4" name="Cilindro 43">
              <a:extLst>
                <a:ext uri="{FF2B5EF4-FFF2-40B4-BE49-F238E27FC236}">
                  <a16:creationId xmlns:a16="http://schemas.microsoft.com/office/drawing/2014/main" id="{BDB269D6-3969-4C59-A4CB-5D5800DFF030}"/>
                </a:ext>
              </a:extLst>
            </p:cNvPr>
            <p:cNvSpPr/>
            <p:nvPr/>
          </p:nvSpPr>
          <p:spPr>
            <a:xfrm>
              <a:off x="516471" y="4731333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⁞</a:t>
              </a:r>
              <a:endParaRPr lang="pt-BR" sz="2000" b="1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5" name="Cilindro 44">
              <a:extLst>
                <a:ext uri="{FF2B5EF4-FFF2-40B4-BE49-F238E27FC236}">
                  <a16:creationId xmlns:a16="http://schemas.microsoft.com/office/drawing/2014/main" id="{ED5F51CE-EB04-4962-975A-9718DF5624E1}"/>
                </a:ext>
              </a:extLst>
            </p:cNvPr>
            <p:cNvSpPr/>
            <p:nvPr/>
          </p:nvSpPr>
          <p:spPr>
            <a:xfrm>
              <a:off x="516471" y="4308606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6</a:t>
              </a:r>
            </a:p>
          </p:txBody>
        </p:sp>
        <p:sp>
          <p:nvSpPr>
            <p:cNvPr id="46" name="Cilindro 45">
              <a:extLst>
                <a:ext uri="{FF2B5EF4-FFF2-40B4-BE49-F238E27FC236}">
                  <a16:creationId xmlns:a16="http://schemas.microsoft.com/office/drawing/2014/main" id="{4DA2FA58-0383-49D8-9750-31B10608F5DF}"/>
                </a:ext>
              </a:extLst>
            </p:cNvPr>
            <p:cNvSpPr/>
            <p:nvPr/>
          </p:nvSpPr>
          <p:spPr>
            <a:xfrm>
              <a:off x="516471" y="3885879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</a:p>
          </p:txBody>
        </p:sp>
        <p:sp>
          <p:nvSpPr>
            <p:cNvPr id="47" name="Cilindro 46">
              <a:extLst>
                <a:ext uri="{FF2B5EF4-FFF2-40B4-BE49-F238E27FC236}">
                  <a16:creationId xmlns:a16="http://schemas.microsoft.com/office/drawing/2014/main" id="{10F02F74-D3A4-4DE3-90C3-032804023A03}"/>
                </a:ext>
              </a:extLst>
            </p:cNvPr>
            <p:cNvSpPr/>
            <p:nvPr/>
          </p:nvSpPr>
          <p:spPr>
            <a:xfrm>
              <a:off x="516471" y="3455532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</a:p>
          </p:txBody>
        </p:sp>
        <p:sp>
          <p:nvSpPr>
            <p:cNvPr id="40" name="Cilindro 39">
              <a:extLst>
                <a:ext uri="{FF2B5EF4-FFF2-40B4-BE49-F238E27FC236}">
                  <a16:creationId xmlns:a16="http://schemas.microsoft.com/office/drawing/2014/main" id="{07925B7C-7A89-4BAB-9D46-96C8F0E7B430}"/>
                </a:ext>
              </a:extLst>
            </p:cNvPr>
            <p:cNvSpPr/>
            <p:nvPr/>
          </p:nvSpPr>
          <p:spPr>
            <a:xfrm>
              <a:off x="516471" y="3030603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sp>
          <p:nvSpPr>
            <p:cNvPr id="41" name="Cilindro 40">
              <a:extLst>
                <a:ext uri="{FF2B5EF4-FFF2-40B4-BE49-F238E27FC236}">
                  <a16:creationId xmlns:a16="http://schemas.microsoft.com/office/drawing/2014/main" id="{1DDCE019-B3F3-49D6-98C4-F21945D80342}"/>
                </a:ext>
              </a:extLst>
            </p:cNvPr>
            <p:cNvSpPr/>
            <p:nvPr/>
          </p:nvSpPr>
          <p:spPr>
            <a:xfrm>
              <a:off x="516471" y="2607876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sp>
          <p:nvSpPr>
            <p:cNvPr id="42" name="Cilindro 41">
              <a:extLst>
                <a:ext uri="{FF2B5EF4-FFF2-40B4-BE49-F238E27FC236}">
                  <a16:creationId xmlns:a16="http://schemas.microsoft.com/office/drawing/2014/main" id="{F5A19241-4650-4787-A74D-56F2C0CEC812}"/>
                </a:ext>
              </a:extLst>
            </p:cNvPr>
            <p:cNvSpPr/>
            <p:nvPr/>
          </p:nvSpPr>
          <p:spPr>
            <a:xfrm>
              <a:off x="516471" y="2185149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43" name="Cilindro 42">
              <a:extLst>
                <a:ext uri="{FF2B5EF4-FFF2-40B4-BE49-F238E27FC236}">
                  <a16:creationId xmlns:a16="http://schemas.microsoft.com/office/drawing/2014/main" id="{EB245A98-25F5-46B3-9832-FFBA0E0CBB5B}"/>
                </a:ext>
              </a:extLst>
            </p:cNvPr>
            <p:cNvSpPr/>
            <p:nvPr/>
          </p:nvSpPr>
          <p:spPr>
            <a:xfrm>
              <a:off x="516471" y="1754802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</p:grp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F3C61E33-326B-44E6-AF8F-9CE2E3DB6532}"/>
              </a:ext>
            </a:extLst>
          </p:cNvPr>
          <p:cNvSpPr txBox="1"/>
          <p:nvPr/>
        </p:nvSpPr>
        <p:spPr>
          <a:xfrm>
            <a:off x="905592" y="3068429"/>
            <a:ext cx="1471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Disco lógico</a:t>
            </a:r>
            <a:endParaRPr lang="pt-BR" sz="16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049833F-2931-493E-AB65-F5DDB0C03C3C}"/>
              </a:ext>
            </a:extLst>
          </p:cNvPr>
          <p:cNvGrpSpPr/>
          <p:nvPr/>
        </p:nvGrpSpPr>
        <p:grpSpPr>
          <a:xfrm>
            <a:off x="6358491" y="1985116"/>
            <a:ext cx="4104842" cy="2055171"/>
            <a:chOff x="4965120" y="3331059"/>
            <a:chExt cx="4454652" cy="2230310"/>
          </a:xfrm>
        </p:grpSpPr>
        <p:sp>
          <p:nvSpPr>
            <p:cNvPr id="23" name="Cilindro 22">
              <a:extLst>
                <a:ext uri="{FF2B5EF4-FFF2-40B4-BE49-F238E27FC236}">
                  <a16:creationId xmlns:a16="http://schemas.microsoft.com/office/drawing/2014/main" id="{5D7C0DB8-6FD5-40D9-B5CA-DC3CBD4A092F}"/>
                </a:ext>
              </a:extLst>
            </p:cNvPr>
            <p:cNvSpPr/>
            <p:nvPr/>
          </p:nvSpPr>
          <p:spPr>
            <a:xfrm>
              <a:off x="5078845" y="5162221"/>
              <a:ext cx="872758" cy="389627"/>
            </a:xfrm>
            <a:prstGeom prst="ca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12</a:t>
              </a:r>
            </a:p>
          </p:txBody>
        </p:sp>
        <p:sp>
          <p:nvSpPr>
            <p:cNvPr id="24" name="Cilindro 23">
              <a:extLst>
                <a:ext uri="{FF2B5EF4-FFF2-40B4-BE49-F238E27FC236}">
                  <a16:creationId xmlns:a16="http://schemas.microsoft.com/office/drawing/2014/main" id="{51D3FA83-2C91-4E5C-8E2E-EA2B4DB1E194}"/>
                </a:ext>
              </a:extLst>
            </p:cNvPr>
            <p:cNvSpPr/>
            <p:nvPr/>
          </p:nvSpPr>
          <p:spPr>
            <a:xfrm>
              <a:off x="5078845" y="4740804"/>
              <a:ext cx="872758" cy="389627"/>
            </a:xfrm>
            <a:prstGeom prst="ca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8</a:t>
              </a:r>
            </a:p>
          </p:txBody>
        </p:sp>
        <p:sp>
          <p:nvSpPr>
            <p:cNvPr id="25" name="Cilindro 24">
              <a:extLst>
                <a:ext uri="{FF2B5EF4-FFF2-40B4-BE49-F238E27FC236}">
                  <a16:creationId xmlns:a16="http://schemas.microsoft.com/office/drawing/2014/main" id="{F1E508E8-2C35-4B85-9CDB-F4126098132B}"/>
                </a:ext>
              </a:extLst>
            </p:cNvPr>
            <p:cNvSpPr/>
            <p:nvPr/>
          </p:nvSpPr>
          <p:spPr>
            <a:xfrm>
              <a:off x="5078845" y="4319388"/>
              <a:ext cx="872758" cy="389627"/>
            </a:xfrm>
            <a:prstGeom prst="can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</a:p>
          </p:txBody>
        </p:sp>
        <p:sp>
          <p:nvSpPr>
            <p:cNvPr id="26" name="Cilindro 25">
              <a:extLst>
                <a:ext uri="{FF2B5EF4-FFF2-40B4-BE49-F238E27FC236}">
                  <a16:creationId xmlns:a16="http://schemas.microsoft.com/office/drawing/2014/main" id="{2ACA7F1D-F6C8-46D2-A220-FB0A84C766C6}"/>
                </a:ext>
              </a:extLst>
            </p:cNvPr>
            <p:cNvSpPr/>
            <p:nvPr/>
          </p:nvSpPr>
          <p:spPr>
            <a:xfrm>
              <a:off x="5078845" y="3897971"/>
              <a:ext cx="872758" cy="389627"/>
            </a:xfrm>
            <a:prstGeom prst="ca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27" name="Cilindro 26">
              <a:extLst>
                <a:ext uri="{FF2B5EF4-FFF2-40B4-BE49-F238E27FC236}">
                  <a16:creationId xmlns:a16="http://schemas.microsoft.com/office/drawing/2014/main" id="{D036C9E0-81BD-48CF-BD85-07D33D7BF8EB}"/>
                </a:ext>
              </a:extLst>
            </p:cNvPr>
            <p:cNvSpPr/>
            <p:nvPr/>
          </p:nvSpPr>
          <p:spPr>
            <a:xfrm>
              <a:off x="6216079" y="5171742"/>
              <a:ext cx="872758" cy="389627"/>
            </a:xfrm>
            <a:prstGeom prst="ca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13</a:t>
              </a:r>
            </a:p>
          </p:txBody>
        </p:sp>
        <p:sp>
          <p:nvSpPr>
            <p:cNvPr id="28" name="Cilindro 27">
              <a:extLst>
                <a:ext uri="{FF2B5EF4-FFF2-40B4-BE49-F238E27FC236}">
                  <a16:creationId xmlns:a16="http://schemas.microsoft.com/office/drawing/2014/main" id="{4F77A058-187A-4726-A924-E5C7B11890E3}"/>
                </a:ext>
              </a:extLst>
            </p:cNvPr>
            <p:cNvSpPr/>
            <p:nvPr/>
          </p:nvSpPr>
          <p:spPr>
            <a:xfrm>
              <a:off x="6216079" y="4750326"/>
              <a:ext cx="872758" cy="389627"/>
            </a:xfrm>
            <a:prstGeom prst="ca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9</a:t>
              </a:r>
            </a:p>
          </p:txBody>
        </p:sp>
        <p:sp>
          <p:nvSpPr>
            <p:cNvPr id="29" name="Cilindro 28">
              <a:extLst>
                <a:ext uri="{FF2B5EF4-FFF2-40B4-BE49-F238E27FC236}">
                  <a16:creationId xmlns:a16="http://schemas.microsoft.com/office/drawing/2014/main" id="{E90410D7-6DCE-4300-941B-5C4F9759EACF}"/>
                </a:ext>
              </a:extLst>
            </p:cNvPr>
            <p:cNvSpPr/>
            <p:nvPr/>
          </p:nvSpPr>
          <p:spPr>
            <a:xfrm>
              <a:off x="6216079" y="4328910"/>
              <a:ext cx="872758" cy="389627"/>
            </a:xfrm>
            <a:prstGeom prst="can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</a:p>
          </p:txBody>
        </p:sp>
        <p:sp>
          <p:nvSpPr>
            <p:cNvPr id="30" name="Cilindro 29">
              <a:extLst>
                <a:ext uri="{FF2B5EF4-FFF2-40B4-BE49-F238E27FC236}">
                  <a16:creationId xmlns:a16="http://schemas.microsoft.com/office/drawing/2014/main" id="{BBF3AC5C-DB52-44C5-A670-9058698B3595}"/>
                </a:ext>
              </a:extLst>
            </p:cNvPr>
            <p:cNvSpPr/>
            <p:nvPr/>
          </p:nvSpPr>
          <p:spPr>
            <a:xfrm>
              <a:off x="6216079" y="3907492"/>
              <a:ext cx="872758" cy="389627"/>
            </a:xfrm>
            <a:prstGeom prst="ca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31" name="Cilindro 30">
              <a:extLst>
                <a:ext uri="{FF2B5EF4-FFF2-40B4-BE49-F238E27FC236}">
                  <a16:creationId xmlns:a16="http://schemas.microsoft.com/office/drawing/2014/main" id="{0CB9A773-9FD1-45F7-AA40-9D7938CA4607}"/>
                </a:ext>
              </a:extLst>
            </p:cNvPr>
            <p:cNvSpPr/>
            <p:nvPr/>
          </p:nvSpPr>
          <p:spPr>
            <a:xfrm>
              <a:off x="7325544" y="5162221"/>
              <a:ext cx="872758" cy="389627"/>
            </a:xfrm>
            <a:prstGeom prst="ca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14</a:t>
              </a:r>
            </a:p>
          </p:txBody>
        </p:sp>
        <p:sp>
          <p:nvSpPr>
            <p:cNvPr id="32" name="Cilindro 31">
              <a:extLst>
                <a:ext uri="{FF2B5EF4-FFF2-40B4-BE49-F238E27FC236}">
                  <a16:creationId xmlns:a16="http://schemas.microsoft.com/office/drawing/2014/main" id="{8DBB5FC8-1557-42EB-925E-3ADDA7047673}"/>
                </a:ext>
              </a:extLst>
            </p:cNvPr>
            <p:cNvSpPr/>
            <p:nvPr/>
          </p:nvSpPr>
          <p:spPr>
            <a:xfrm>
              <a:off x="7325544" y="4740804"/>
              <a:ext cx="872758" cy="389627"/>
            </a:xfrm>
            <a:prstGeom prst="ca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10</a:t>
              </a:r>
            </a:p>
          </p:txBody>
        </p:sp>
        <p:sp>
          <p:nvSpPr>
            <p:cNvPr id="33" name="Cilindro 32">
              <a:extLst>
                <a:ext uri="{FF2B5EF4-FFF2-40B4-BE49-F238E27FC236}">
                  <a16:creationId xmlns:a16="http://schemas.microsoft.com/office/drawing/2014/main" id="{C6FA2B84-3FBA-4C04-9E34-142B78FCBE66}"/>
                </a:ext>
              </a:extLst>
            </p:cNvPr>
            <p:cNvSpPr/>
            <p:nvPr/>
          </p:nvSpPr>
          <p:spPr>
            <a:xfrm>
              <a:off x="7325544" y="4319388"/>
              <a:ext cx="872758" cy="389627"/>
            </a:xfrm>
            <a:prstGeom prst="can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6</a:t>
              </a:r>
            </a:p>
          </p:txBody>
        </p:sp>
        <p:sp>
          <p:nvSpPr>
            <p:cNvPr id="34" name="Cilindro 33">
              <a:extLst>
                <a:ext uri="{FF2B5EF4-FFF2-40B4-BE49-F238E27FC236}">
                  <a16:creationId xmlns:a16="http://schemas.microsoft.com/office/drawing/2014/main" id="{4AE06773-0106-41CF-908A-3AF327923A29}"/>
                </a:ext>
              </a:extLst>
            </p:cNvPr>
            <p:cNvSpPr/>
            <p:nvPr/>
          </p:nvSpPr>
          <p:spPr>
            <a:xfrm>
              <a:off x="7325544" y="3897971"/>
              <a:ext cx="872758" cy="389627"/>
            </a:xfrm>
            <a:prstGeom prst="ca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sp>
          <p:nvSpPr>
            <p:cNvPr id="35" name="Cilindro 34">
              <a:extLst>
                <a:ext uri="{FF2B5EF4-FFF2-40B4-BE49-F238E27FC236}">
                  <a16:creationId xmlns:a16="http://schemas.microsoft.com/office/drawing/2014/main" id="{C1967564-D266-4DC0-8DE0-31CE5FCEA247}"/>
                </a:ext>
              </a:extLst>
            </p:cNvPr>
            <p:cNvSpPr/>
            <p:nvPr/>
          </p:nvSpPr>
          <p:spPr>
            <a:xfrm>
              <a:off x="8415967" y="5162221"/>
              <a:ext cx="872758" cy="389627"/>
            </a:xfrm>
            <a:prstGeom prst="ca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15</a:t>
              </a:r>
            </a:p>
          </p:txBody>
        </p:sp>
        <p:sp>
          <p:nvSpPr>
            <p:cNvPr id="36" name="Cilindro 35">
              <a:extLst>
                <a:ext uri="{FF2B5EF4-FFF2-40B4-BE49-F238E27FC236}">
                  <a16:creationId xmlns:a16="http://schemas.microsoft.com/office/drawing/2014/main" id="{B5E14DB5-FC54-4860-A0EF-6A662526DB8A}"/>
                </a:ext>
              </a:extLst>
            </p:cNvPr>
            <p:cNvSpPr/>
            <p:nvPr/>
          </p:nvSpPr>
          <p:spPr>
            <a:xfrm>
              <a:off x="8415967" y="4740804"/>
              <a:ext cx="872758" cy="389627"/>
            </a:xfrm>
            <a:prstGeom prst="ca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11</a:t>
              </a:r>
            </a:p>
          </p:txBody>
        </p:sp>
        <p:sp>
          <p:nvSpPr>
            <p:cNvPr id="37" name="Cilindro 36">
              <a:extLst>
                <a:ext uri="{FF2B5EF4-FFF2-40B4-BE49-F238E27FC236}">
                  <a16:creationId xmlns:a16="http://schemas.microsoft.com/office/drawing/2014/main" id="{4E741077-448D-4670-A73E-5E55B2CF4AC7}"/>
                </a:ext>
              </a:extLst>
            </p:cNvPr>
            <p:cNvSpPr/>
            <p:nvPr/>
          </p:nvSpPr>
          <p:spPr>
            <a:xfrm>
              <a:off x="8415967" y="4319388"/>
              <a:ext cx="872758" cy="389627"/>
            </a:xfrm>
            <a:prstGeom prst="can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7</a:t>
              </a:r>
            </a:p>
          </p:txBody>
        </p:sp>
        <p:sp>
          <p:nvSpPr>
            <p:cNvPr id="38" name="Cilindro 37">
              <a:extLst>
                <a:ext uri="{FF2B5EF4-FFF2-40B4-BE49-F238E27FC236}">
                  <a16:creationId xmlns:a16="http://schemas.microsoft.com/office/drawing/2014/main" id="{0A2FDCBF-8348-49A8-A301-A015E0D18973}"/>
                </a:ext>
              </a:extLst>
            </p:cNvPr>
            <p:cNvSpPr/>
            <p:nvPr/>
          </p:nvSpPr>
          <p:spPr>
            <a:xfrm>
              <a:off x="8415967" y="3897971"/>
              <a:ext cx="872758" cy="389627"/>
            </a:xfrm>
            <a:prstGeom prst="ca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87D5C930-F623-4179-AE0B-ECCFC9C1AF17}"/>
                </a:ext>
              </a:extLst>
            </p:cNvPr>
            <p:cNvSpPr txBox="1"/>
            <p:nvPr/>
          </p:nvSpPr>
          <p:spPr>
            <a:xfrm>
              <a:off x="4965120" y="3331059"/>
              <a:ext cx="11348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Disco</a:t>
              </a:r>
            </a:p>
            <a:p>
              <a:pPr algn="ctr"/>
              <a:r>
                <a:rPr lang="pt-BR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pt-BR" sz="1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886615AC-5D71-434B-B0DF-727A4E6CE7A3}"/>
                </a:ext>
              </a:extLst>
            </p:cNvPr>
            <p:cNvSpPr txBox="1"/>
            <p:nvPr/>
          </p:nvSpPr>
          <p:spPr>
            <a:xfrm>
              <a:off x="6099973" y="3349506"/>
              <a:ext cx="11348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Disco</a:t>
              </a:r>
            </a:p>
            <a:p>
              <a:pPr algn="ctr"/>
              <a:r>
                <a:rPr lang="pt-BR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pt-BR" sz="1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475AAE15-F8C2-4156-A529-B5CC294FD678}"/>
                </a:ext>
              </a:extLst>
            </p:cNvPr>
            <p:cNvSpPr txBox="1"/>
            <p:nvPr/>
          </p:nvSpPr>
          <p:spPr>
            <a:xfrm>
              <a:off x="7189648" y="3334635"/>
              <a:ext cx="11348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Disco</a:t>
              </a:r>
            </a:p>
            <a:p>
              <a:pPr algn="ctr"/>
              <a:r>
                <a:rPr lang="pt-BR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lang="pt-BR" sz="1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72E2C465-AB28-4E60-B1AA-DE51D7D9E670}"/>
                </a:ext>
              </a:extLst>
            </p:cNvPr>
            <p:cNvSpPr txBox="1"/>
            <p:nvPr/>
          </p:nvSpPr>
          <p:spPr>
            <a:xfrm>
              <a:off x="8284919" y="3338212"/>
              <a:ext cx="11348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Disco</a:t>
              </a:r>
            </a:p>
            <a:p>
              <a:pPr algn="ctr"/>
              <a:r>
                <a:rPr lang="pt-BR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pt-BR" sz="1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3DFBD02C-2A0E-4FB5-929A-3397511D4DA8}"/>
              </a:ext>
            </a:extLst>
          </p:cNvPr>
          <p:cNvSpPr/>
          <p:nvPr/>
        </p:nvSpPr>
        <p:spPr>
          <a:xfrm>
            <a:off x="3073747" y="3722511"/>
            <a:ext cx="1686939" cy="932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Sistema de Gerenciamento</a:t>
            </a:r>
          </a:p>
        </p:txBody>
      </p:sp>
      <p:cxnSp>
        <p:nvCxnSpPr>
          <p:cNvPr id="59" name="Conector: Angulado 58">
            <a:extLst>
              <a:ext uri="{FF2B5EF4-FFF2-40B4-BE49-F238E27FC236}">
                <a16:creationId xmlns:a16="http://schemas.microsoft.com/office/drawing/2014/main" id="{D65D28E2-FBDD-4DAE-B102-77F509C987EC}"/>
              </a:ext>
            </a:extLst>
          </p:cNvPr>
          <p:cNvCxnSpPr>
            <a:cxnSpLocks/>
            <a:stCxn id="26" idx="2"/>
          </p:cNvCxnSpPr>
          <p:nvPr/>
        </p:nvCxnSpPr>
        <p:spPr>
          <a:xfrm rot="10800000" flipV="1">
            <a:off x="4840502" y="2687026"/>
            <a:ext cx="1622785" cy="1501672"/>
          </a:xfrm>
          <a:prstGeom prst="bentConnector3">
            <a:avLst>
              <a:gd name="adj1" fmla="val 8209"/>
            </a:avLst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964606B1-24DF-4F65-85DB-DCECD966BD85}"/>
              </a:ext>
            </a:extLst>
          </p:cNvPr>
          <p:cNvCxnSpPr>
            <a:cxnSpLocks/>
            <a:stCxn id="30" idx="2"/>
            <a:endCxn id="55" idx="3"/>
          </p:cNvCxnSpPr>
          <p:nvPr/>
        </p:nvCxnSpPr>
        <p:spPr>
          <a:xfrm rot="10800000" flipV="1">
            <a:off x="4760686" y="2695799"/>
            <a:ext cx="2750530" cy="1492899"/>
          </a:xfrm>
          <a:prstGeom prst="bentConnector3">
            <a:avLst>
              <a:gd name="adj1" fmla="val 4843"/>
            </a:avLst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: Angulado 64">
            <a:extLst>
              <a:ext uri="{FF2B5EF4-FFF2-40B4-BE49-F238E27FC236}">
                <a16:creationId xmlns:a16="http://schemas.microsoft.com/office/drawing/2014/main" id="{93B8E4ED-96E8-4CD1-B6D3-36BF24F64A8D}"/>
              </a:ext>
            </a:extLst>
          </p:cNvPr>
          <p:cNvCxnSpPr>
            <a:cxnSpLocks/>
            <a:stCxn id="34" idx="2"/>
            <a:endCxn id="55" idx="2"/>
          </p:cNvCxnSpPr>
          <p:nvPr/>
        </p:nvCxnSpPr>
        <p:spPr>
          <a:xfrm rot="10800000" flipV="1">
            <a:off x="3917218" y="2687026"/>
            <a:ext cx="4616341" cy="1967860"/>
          </a:xfrm>
          <a:prstGeom prst="bentConnector4">
            <a:avLst>
              <a:gd name="adj1" fmla="val 2239"/>
              <a:gd name="adj2" fmla="val 76380"/>
            </a:avLst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: Angulado 69">
            <a:extLst>
              <a:ext uri="{FF2B5EF4-FFF2-40B4-BE49-F238E27FC236}">
                <a16:creationId xmlns:a16="http://schemas.microsoft.com/office/drawing/2014/main" id="{E35D20B3-8802-4F87-A4F4-B4441EBFC67C}"/>
              </a:ext>
            </a:extLst>
          </p:cNvPr>
          <p:cNvCxnSpPr>
            <a:cxnSpLocks/>
            <a:stCxn id="38" idx="2"/>
            <a:endCxn id="55" idx="3"/>
          </p:cNvCxnSpPr>
          <p:nvPr/>
        </p:nvCxnSpPr>
        <p:spPr>
          <a:xfrm rot="10800000" flipV="1">
            <a:off x="4760686" y="2687025"/>
            <a:ext cx="4777668" cy="1501673"/>
          </a:xfrm>
          <a:prstGeom prst="bentConnector3">
            <a:avLst>
              <a:gd name="adj1" fmla="val 2312"/>
            </a:avLst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Angulado 77">
            <a:extLst>
              <a:ext uri="{FF2B5EF4-FFF2-40B4-BE49-F238E27FC236}">
                <a16:creationId xmlns:a16="http://schemas.microsoft.com/office/drawing/2014/main" id="{EE24C7F0-4ECE-45D2-BE26-36D1579C0448}"/>
              </a:ext>
            </a:extLst>
          </p:cNvPr>
          <p:cNvCxnSpPr>
            <a:cxnSpLocks/>
            <a:stCxn id="55" idx="1"/>
            <a:endCxn id="43" idx="4"/>
          </p:cNvCxnSpPr>
          <p:nvPr/>
        </p:nvCxnSpPr>
        <p:spPr>
          <a:xfrm rot="10800000">
            <a:off x="2100229" y="3764995"/>
            <a:ext cx="973518" cy="423704"/>
          </a:xfrm>
          <a:prstGeom prst="bentConnector3">
            <a:avLst>
              <a:gd name="adj1" fmla="val 50000"/>
            </a:avLst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: Angulado 79">
            <a:extLst>
              <a:ext uri="{FF2B5EF4-FFF2-40B4-BE49-F238E27FC236}">
                <a16:creationId xmlns:a16="http://schemas.microsoft.com/office/drawing/2014/main" id="{C6DBFD1E-35FA-4507-85DD-FD4E2BFBEDB6}"/>
              </a:ext>
            </a:extLst>
          </p:cNvPr>
          <p:cNvCxnSpPr>
            <a:cxnSpLocks/>
            <a:stCxn id="55" idx="1"/>
            <a:endCxn id="42" idx="4"/>
          </p:cNvCxnSpPr>
          <p:nvPr/>
        </p:nvCxnSpPr>
        <p:spPr>
          <a:xfrm rot="10800000">
            <a:off x="2100229" y="4060735"/>
            <a:ext cx="973518" cy="127965"/>
          </a:xfrm>
          <a:prstGeom prst="bentConnector3">
            <a:avLst>
              <a:gd name="adj1" fmla="val 50000"/>
            </a:avLst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: Angulado 82">
            <a:extLst>
              <a:ext uri="{FF2B5EF4-FFF2-40B4-BE49-F238E27FC236}">
                <a16:creationId xmlns:a16="http://schemas.microsoft.com/office/drawing/2014/main" id="{B1C1901F-4721-4D85-B6C6-A6E25FCEDA69}"/>
              </a:ext>
            </a:extLst>
          </p:cNvPr>
          <p:cNvCxnSpPr>
            <a:cxnSpLocks/>
            <a:stCxn id="55" idx="1"/>
            <a:endCxn id="41" idx="4"/>
          </p:cNvCxnSpPr>
          <p:nvPr/>
        </p:nvCxnSpPr>
        <p:spPr>
          <a:xfrm rot="10800000" flipV="1">
            <a:off x="2100229" y="4188699"/>
            <a:ext cx="973518" cy="162538"/>
          </a:xfrm>
          <a:prstGeom prst="bentConnector3">
            <a:avLst>
              <a:gd name="adj1" fmla="val 50000"/>
            </a:avLst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: Angulado 85">
            <a:extLst>
              <a:ext uri="{FF2B5EF4-FFF2-40B4-BE49-F238E27FC236}">
                <a16:creationId xmlns:a16="http://schemas.microsoft.com/office/drawing/2014/main" id="{BBDA27F8-E553-404C-93E9-4B1AEB30B75C}"/>
              </a:ext>
            </a:extLst>
          </p:cNvPr>
          <p:cNvCxnSpPr>
            <a:cxnSpLocks/>
            <a:stCxn id="55" idx="1"/>
            <a:endCxn id="40" idx="4"/>
          </p:cNvCxnSpPr>
          <p:nvPr/>
        </p:nvCxnSpPr>
        <p:spPr>
          <a:xfrm rot="10800000" flipV="1">
            <a:off x="2100229" y="4188698"/>
            <a:ext cx="973518" cy="453041"/>
          </a:xfrm>
          <a:prstGeom prst="bentConnector3">
            <a:avLst>
              <a:gd name="adj1" fmla="val 50000"/>
            </a:avLst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694BD637-1FF1-4CB8-BE7C-D867D304C514}"/>
              </a:ext>
            </a:extLst>
          </p:cNvPr>
          <p:cNvSpPr txBox="1"/>
          <p:nvPr/>
        </p:nvSpPr>
        <p:spPr>
          <a:xfrm>
            <a:off x="102099" y="2096522"/>
            <a:ext cx="3253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Sistema Operacional</a:t>
            </a:r>
            <a:endParaRPr lang="pt-BR" sz="20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DE8A0ABE-4537-4470-8AA1-9FE1597EEE49}"/>
              </a:ext>
            </a:extLst>
          </p:cNvPr>
          <p:cNvSpPr txBox="1"/>
          <p:nvPr/>
        </p:nvSpPr>
        <p:spPr>
          <a:xfrm>
            <a:off x="7149520" y="1427783"/>
            <a:ext cx="2190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Discos físicos</a:t>
            </a:r>
            <a:endParaRPr lang="pt-BR" sz="20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88" name="Agrupar 87">
            <a:extLst>
              <a:ext uri="{FF2B5EF4-FFF2-40B4-BE49-F238E27FC236}">
                <a16:creationId xmlns:a16="http://schemas.microsoft.com/office/drawing/2014/main" id="{FFFC03D9-23E3-44A8-9E1F-D2E66FE072C6}"/>
              </a:ext>
            </a:extLst>
          </p:cNvPr>
          <p:cNvGrpSpPr/>
          <p:nvPr/>
        </p:nvGrpSpPr>
        <p:grpSpPr>
          <a:xfrm>
            <a:off x="6358491" y="4373777"/>
            <a:ext cx="4104842" cy="2055171"/>
            <a:chOff x="4965120" y="3331059"/>
            <a:chExt cx="4454652" cy="2230310"/>
          </a:xfrm>
        </p:grpSpPr>
        <p:sp>
          <p:nvSpPr>
            <p:cNvPr id="89" name="Cilindro 88">
              <a:extLst>
                <a:ext uri="{FF2B5EF4-FFF2-40B4-BE49-F238E27FC236}">
                  <a16:creationId xmlns:a16="http://schemas.microsoft.com/office/drawing/2014/main" id="{57190A39-7558-4FC6-AC7C-739063BD2E7E}"/>
                </a:ext>
              </a:extLst>
            </p:cNvPr>
            <p:cNvSpPr/>
            <p:nvPr/>
          </p:nvSpPr>
          <p:spPr>
            <a:xfrm>
              <a:off x="5078845" y="5162221"/>
              <a:ext cx="872758" cy="389627"/>
            </a:xfrm>
            <a:prstGeom prst="ca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12</a:t>
              </a:r>
            </a:p>
          </p:txBody>
        </p:sp>
        <p:sp>
          <p:nvSpPr>
            <p:cNvPr id="90" name="Cilindro 89">
              <a:extLst>
                <a:ext uri="{FF2B5EF4-FFF2-40B4-BE49-F238E27FC236}">
                  <a16:creationId xmlns:a16="http://schemas.microsoft.com/office/drawing/2014/main" id="{EF6E1DA1-A2BD-4A90-AACA-86CE94875434}"/>
                </a:ext>
              </a:extLst>
            </p:cNvPr>
            <p:cNvSpPr/>
            <p:nvPr/>
          </p:nvSpPr>
          <p:spPr>
            <a:xfrm>
              <a:off x="5078845" y="4740804"/>
              <a:ext cx="872758" cy="389627"/>
            </a:xfrm>
            <a:prstGeom prst="ca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8</a:t>
              </a:r>
            </a:p>
          </p:txBody>
        </p:sp>
        <p:sp>
          <p:nvSpPr>
            <p:cNvPr id="91" name="Cilindro 90">
              <a:extLst>
                <a:ext uri="{FF2B5EF4-FFF2-40B4-BE49-F238E27FC236}">
                  <a16:creationId xmlns:a16="http://schemas.microsoft.com/office/drawing/2014/main" id="{292E4C4E-812C-4764-8434-9D8924534120}"/>
                </a:ext>
              </a:extLst>
            </p:cNvPr>
            <p:cNvSpPr/>
            <p:nvPr/>
          </p:nvSpPr>
          <p:spPr>
            <a:xfrm>
              <a:off x="5078845" y="4319388"/>
              <a:ext cx="872758" cy="389627"/>
            </a:xfrm>
            <a:prstGeom prst="can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</a:p>
          </p:txBody>
        </p:sp>
        <p:sp>
          <p:nvSpPr>
            <p:cNvPr id="92" name="Cilindro 91">
              <a:extLst>
                <a:ext uri="{FF2B5EF4-FFF2-40B4-BE49-F238E27FC236}">
                  <a16:creationId xmlns:a16="http://schemas.microsoft.com/office/drawing/2014/main" id="{DAF20E11-DBCC-412F-98A5-B828138B0988}"/>
                </a:ext>
              </a:extLst>
            </p:cNvPr>
            <p:cNvSpPr/>
            <p:nvPr/>
          </p:nvSpPr>
          <p:spPr>
            <a:xfrm>
              <a:off x="5078845" y="3897971"/>
              <a:ext cx="872758" cy="389627"/>
            </a:xfrm>
            <a:prstGeom prst="ca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93" name="Cilindro 92">
              <a:extLst>
                <a:ext uri="{FF2B5EF4-FFF2-40B4-BE49-F238E27FC236}">
                  <a16:creationId xmlns:a16="http://schemas.microsoft.com/office/drawing/2014/main" id="{B7B14E0F-08DE-47BA-8319-4D639E81CA66}"/>
                </a:ext>
              </a:extLst>
            </p:cNvPr>
            <p:cNvSpPr/>
            <p:nvPr/>
          </p:nvSpPr>
          <p:spPr>
            <a:xfrm>
              <a:off x="6216079" y="5171742"/>
              <a:ext cx="872758" cy="389627"/>
            </a:xfrm>
            <a:prstGeom prst="ca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13</a:t>
              </a:r>
            </a:p>
          </p:txBody>
        </p:sp>
        <p:sp>
          <p:nvSpPr>
            <p:cNvPr id="94" name="Cilindro 93">
              <a:extLst>
                <a:ext uri="{FF2B5EF4-FFF2-40B4-BE49-F238E27FC236}">
                  <a16:creationId xmlns:a16="http://schemas.microsoft.com/office/drawing/2014/main" id="{45EC97CA-C5E3-45F7-B03D-2EA140FD3D1D}"/>
                </a:ext>
              </a:extLst>
            </p:cNvPr>
            <p:cNvSpPr/>
            <p:nvPr/>
          </p:nvSpPr>
          <p:spPr>
            <a:xfrm>
              <a:off x="6216079" y="4750326"/>
              <a:ext cx="872758" cy="389627"/>
            </a:xfrm>
            <a:prstGeom prst="ca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9</a:t>
              </a:r>
            </a:p>
          </p:txBody>
        </p:sp>
        <p:sp>
          <p:nvSpPr>
            <p:cNvPr id="95" name="Cilindro 94">
              <a:extLst>
                <a:ext uri="{FF2B5EF4-FFF2-40B4-BE49-F238E27FC236}">
                  <a16:creationId xmlns:a16="http://schemas.microsoft.com/office/drawing/2014/main" id="{F21BD62F-E406-4D41-9DE2-3D6B5898233C}"/>
                </a:ext>
              </a:extLst>
            </p:cNvPr>
            <p:cNvSpPr/>
            <p:nvPr/>
          </p:nvSpPr>
          <p:spPr>
            <a:xfrm>
              <a:off x="6216079" y="4328910"/>
              <a:ext cx="872758" cy="389627"/>
            </a:xfrm>
            <a:prstGeom prst="can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</a:p>
          </p:txBody>
        </p:sp>
        <p:sp>
          <p:nvSpPr>
            <p:cNvPr id="96" name="Cilindro 95">
              <a:extLst>
                <a:ext uri="{FF2B5EF4-FFF2-40B4-BE49-F238E27FC236}">
                  <a16:creationId xmlns:a16="http://schemas.microsoft.com/office/drawing/2014/main" id="{855B4994-B6BE-4D57-AC97-D7DB0D4393D6}"/>
                </a:ext>
              </a:extLst>
            </p:cNvPr>
            <p:cNvSpPr/>
            <p:nvPr/>
          </p:nvSpPr>
          <p:spPr>
            <a:xfrm>
              <a:off x="6216079" y="3907492"/>
              <a:ext cx="872758" cy="389627"/>
            </a:xfrm>
            <a:prstGeom prst="ca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97" name="Cilindro 96">
              <a:extLst>
                <a:ext uri="{FF2B5EF4-FFF2-40B4-BE49-F238E27FC236}">
                  <a16:creationId xmlns:a16="http://schemas.microsoft.com/office/drawing/2014/main" id="{BDB729B8-AA17-4A95-87E0-8DFB47417EB6}"/>
                </a:ext>
              </a:extLst>
            </p:cNvPr>
            <p:cNvSpPr/>
            <p:nvPr/>
          </p:nvSpPr>
          <p:spPr>
            <a:xfrm>
              <a:off x="7325544" y="5162221"/>
              <a:ext cx="872758" cy="389627"/>
            </a:xfrm>
            <a:prstGeom prst="ca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14</a:t>
              </a:r>
            </a:p>
          </p:txBody>
        </p:sp>
        <p:sp>
          <p:nvSpPr>
            <p:cNvPr id="98" name="Cilindro 97">
              <a:extLst>
                <a:ext uri="{FF2B5EF4-FFF2-40B4-BE49-F238E27FC236}">
                  <a16:creationId xmlns:a16="http://schemas.microsoft.com/office/drawing/2014/main" id="{5629A2AF-4D7C-4BF9-91BE-1C42B6DA4FFD}"/>
                </a:ext>
              </a:extLst>
            </p:cNvPr>
            <p:cNvSpPr/>
            <p:nvPr/>
          </p:nvSpPr>
          <p:spPr>
            <a:xfrm>
              <a:off x="7325544" y="4740804"/>
              <a:ext cx="872758" cy="389627"/>
            </a:xfrm>
            <a:prstGeom prst="ca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10</a:t>
              </a:r>
            </a:p>
          </p:txBody>
        </p:sp>
        <p:sp>
          <p:nvSpPr>
            <p:cNvPr id="99" name="Cilindro 98">
              <a:extLst>
                <a:ext uri="{FF2B5EF4-FFF2-40B4-BE49-F238E27FC236}">
                  <a16:creationId xmlns:a16="http://schemas.microsoft.com/office/drawing/2014/main" id="{3DDED266-323A-4380-A94C-68BDBD50A1BF}"/>
                </a:ext>
              </a:extLst>
            </p:cNvPr>
            <p:cNvSpPr/>
            <p:nvPr/>
          </p:nvSpPr>
          <p:spPr>
            <a:xfrm>
              <a:off x="7325544" y="4319388"/>
              <a:ext cx="872758" cy="389627"/>
            </a:xfrm>
            <a:prstGeom prst="can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6</a:t>
              </a:r>
            </a:p>
          </p:txBody>
        </p:sp>
        <p:sp>
          <p:nvSpPr>
            <p:cNvPr id="100" name="Cilindro 99">
              <a:extLst>
                <a:ext uri="{FF2B5EF4-FFF2-40B4-BE49-F238E27FC236}">
                  <a16:creationId xmlns:a16="http://schemas.microsoft.com/office/drawing/2014/main" id="{BC05DE92-12EF-4800-937E-3BD4E8876A06}"/>
                </a:ext>
              </a:extLst>
            </p:cNvPr>
            <p:cNvSpPr/>
            <p:nvPr/>
          </p:nvSpPr>
          <p:spPr>
            <a:xfrm>
              <a:off x="7325544" y="3897971"/>
              <a:ext cx="872758" cy="389627"/>
            </a:xfrm>
            <a:prstGeom prst="ca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sp>
          <p:nvSpPr>
            <p:cNvPr id="101" name="Cilindro 100">
              <a:extLst>
                <a:ext uri="{FF2B5EF4-FFF2-40B4-BE49-F238E27FC236}">
                  <a16:creationId xmlns:a16="http://schemas.microsoft.com/office/drawing/2014/main" id="{DD164AD1-2D05-4A2B-AB49-33E21AC4727F}"/>
                </a:ext>
              </a:extLst>
            </p:cNvPr>
            <p:cNvSpPr/>
            <p:nvPr/>
          </p:nvSpPr>
          <p:spPr>
            <a:xfrm>
              <a:off x="8415967" y="5162221"/>
              <a:ext cx="872758" cy="389627"/>
            </a:xfrm>
            <a:prstGeom prst="ca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15</a:t>
              </a:r>
            </a:p>
          </p:txBody>
        </p:sp>
        <p:sp>
          <p:nvSpPr>
            <p:cNvPr id="102" name="Cilindro 101">
              <a:extLst>
                <a:ext uri="{FF2B5EF4-FFF2-40B4-BE49-F238E27FC236}">
                  <a16:creationId xmlns:a16="http://schemas.microsoft.com/office/drawing/2014/main" id="{723BD687-A388-4E5F-902E-0DC2ECCCE308}"/>
                </a:ext>
              </a:extLst>
            </p:cNvPr>
            <p:cNvSpPr/>
            <p:nvPr/>
          </p:nvSpPr>
          <p:spPr>
            <a:xfrm>
              <a:off x="8415967" y="4740804"/>
              <a:ext cx="872758" cy="389627"/>
            </a:xfrm>
            <a:prstGeom prst="ca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11</a:t>
              </a:r>
            </a:p>
          </p:txBody>
        </p:sp>
        <p:sp>
          <p:nvSpPr>
            <p:cNvPr id="103" name="Cilindro 102">
              <a:extLst>
                <a:ext uri="{FF2B5EF4-FFF2-40B4-BE49-F238E27FC236}">
                  <a16:creationId xmlns:a16="http://schemas.microsoft.com/office/drawing/2014/main" id="{371E7DE2-C57B-47F4-9AFC-0696BB7E26A2}"/>
                </a:ext>
              </a:extLst>
            </p:cNvPr>
            <p:cNvSpPr/>
            <p:nvPr/>
          </p:nvSpPr>
          <p:spPr>
            <a:xfrm>
              <a:off x="8415967" y="4319388"/>
              <a:ext cx="872758" cy="389627"/>
            </a:xfrm>
            <a:prstGeom prst="can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7</a:t>
              </a:r>
            </a:p>
          </p:txBody>
        </p:sp>
        <p:sp>
          <p:nvSpPr>
            <p:cNvPr id="104" name="Cilindro 103">
              <a:extLst>
                <a:ext uri="{FF2B5EF4-FFF2-40B4-BE49-F238E27FC236}">
                  <a16:creationId xmlns:a16="http://schemas.microsoft.com/office/drawing/2014/main" id="{7992F083-C2E4-475E-BA41-CDE7749F0721}"/>
                </a:ext>
              </a:extLst>
            </p:cNvPr>
            <p:cNvSpPr/>
            <p:nvPr/>
          </p:nvSpPr>
          <p:spPr>
            <a:xfrm>
              <a:off x="8415967" y="3897971"/>
              <a:ext cx="872758" cy="389627"/>
            </a:xfrm>
            <a:prstGeom prst="ca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3683122C-C4A4-4DEB-993E-7689A6EBAA92}"/>
                </a:ext>
              </a:extLst>
            </p:cNvPr>
            <p:cNvSpPr txBox="1"/>
            <p:nvPr/>
          </p:nvSpPr>
          <p:spPr>
            <a:xfrm>
              <a:off x="4965120" y="3331059"/>
              <a:ext cx="11348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Disco</a:t>
              </a:r>
            </a:p>
            <a:p>
              <a:pPr algn="ctr"/>
              <a:r>
                <a:rPr lang="pt-BR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pt-BR" sz="1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6" name="CaixaDeTexto 105">
              <a:extLst>
                <a:ext uri="{FF2B5EF4-FFF2-40B4-BE49-F238E27FC236}">
                  <a16:creationId xmlns:a16="http://schemas.microsoft.com/office/drawing/2014/main" id="{8D771685-12B9-47C8-B211-5F8EFD9297E8}"/>
                </a:ext>
              </a:extLst>
            </p:cNvPr>
            <p:cNvSpPr txBox="1"/>
            <p:nvPr/>
          </p:nvSpPr>
          <p:spPr>
            <a:xfrm>
              <a:off x="6099973" y="3349506"/>
              <a:ext cx="11348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Disco</a:t>
              </a:r>
            </a:p>
            <a:p>
              <a:pPr algn="ctr"/>
              <a:r>
                <a:rPr lang="pt-BR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pt-BR" sz="1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67E66756-4C77-4E59-8BDC-3B5CCB619975}"/>
                </a:ext>
              </a:extLst>
            </p:cNvPr>
            <p:cNvSpPr txBox="1"/>
            <p:nvPr/>
          </p:nvSpPr>
          <p:spPr>
            <a:xfrm>
              <a:off x="7189648" y="3334635"/>
              <a:ext cx="11348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Disco</a:t>
              </a:r>
            </a:p>
            <a:p>
              <a:pPr algn="ctr"/>
              <a:r>
                <a:rPr lang="pt-BR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lang="pt-BR" sz="1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7C96DDC9-9C5B-4B05-9E09-3F0540D2C017}"/>
                </a:ext>
              </a:extLst>
            </p:cNvPr>
            <p:cNvSpPr txBox="1"/>
            <p:nvPr/>
          </p:nvSpPr>
          <p:spPr>
            <a:xfrm>
              <a:off x="8284919" y="3338212"/>
              <a:ext cx="11348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Disco</a:t>
              </a:r>
            </a:p>
            <a:p>
              <a:pPr algn="ctr"/>
              <a:r>
                <a:rPr lang="pt-BR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pt-BR" sz="1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cxnSp>
        <p:nvCxnSpPr>
          <p:cNvPr id="115" name="Conector: Angulado 114">
            <a:extLst>
              <a:ext uri="{FF2B5EF4-FFF2-40B4-BE49-F238E27FC236}">
                <a16:creationId xmlns:a16="http://schemas.microsoft.com/office/drawing/2014/main" id="{CDE270E8-BA9E-49E9-918A-23EC297465CE}"/>
              </a:ext>
            </a:extLst>
          </p:cNvPr>
          <p:cNvCxnSpPr>
            <a:stCxn id="92" idx="2"/>
            <a:endCxn id="55" idx="3"/>
          </p:cNvCxnSpPr>
          <p:nvPr/>
        </p:nvCxnSpPr>
        <p:spPr>
          <a:xfrm rot="10800000">
            <a:off x="4760686" y="4188699"/>
            <a:ext cx="1702600" cy="886988"/>
          </a:xfrm>
          <a:prstGeom prst="bentConnector3">
            <a:avLst>
              <a:gd name="adj1" fmla="val 8042"/>
            </a:avLst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: Angulado 117">
            <a:extLst>
              <a:ext uri="{FF2B5EF4-FFF2-40B4-BE49-F238E27FC236}">
                <a16:creationId xmlns:a16="http://schemas.microsoft.com/office/drawing/2014/main" id="{0D6E46AA-6487-4E8D-A91D-2FC776DA8513}"/>
              </a:ext>
            </a:extLst>
          </p:cNvPr>
          <p:cNvCxnSpPr>
            <a:stCxn id="96" idx="2"/>
            <a:endCxn id="55" idx="3"/>
          </p:cNvCxnSpPr>
          <p:nvPr/>
        </p:nvCxnSpPr>
        <p:spPr>
          <a:xfrm rot="10800000">
            <a:off x="4760686" y="4188699"/>
            <a:ext cx="2750530" cy="895762"/>
          </a:xfrm>
          <a:prstGeom prst="bentConnector3">
            <a:avLst>
              <a:gd name="adj1" fmla="val 5097"/>
            </a:avLst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: Angulado 120">
            <a:extLst>
              <a:ext uri="{FF2B5EF4-FFF2-40B4-BE49-F238E27FC236}">
                <a16:creationId xmlns:a16="http://schemas.microsoft.com/office/drawing/2014/main" id="{D8A5C1EA-34A1-4F29-BC2B-AFE3EB8E54A3}"/>
              </a:ext>
            </a:extLst>
          </p:cNvPr>
          <p:cNvCxnSpPr>
            <a:stCxn id="100" idx="2"/>
            <a:endCxn id="55" idx="3"/>
          </p:cNvCxnSpPr>
          <p:nvPr/>
        </p:nvCxnSpPr>
        <p:spPr>
          <a:xfrm rot="10800000">
            <a:off x="4760686" y="4188699"/>
            <a:ext cx="3772872" cy="886988"/>
          </a:xfrm>
          <a:prstGeom prst="bentConnector3">
            <a:avLst>
              <a:gd name="adj1" fmla="val 3716"/>
            </a:avLst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: Angulado 122">
            <a:extLst>
              <a:ext uri="{FF2B5EF4-FFF2-40B4-BE49-F238E27FC236}">
                <a16:creationId xmlns:a16="http://schemas.microsoft.com/office/drawing/2014/main" id="{05E112F3-59C1-4E4D-90CB-6A45353FEFC6}"/>
              </a:ext>
            </a:extLst>
          </p:cNvPr>
          <p:cNvCxnSpPr>
            <a:stCxn id="104" idx="2"/>
            <a:endCxn id="55" idx="3"/>
          </p:cNvCxnSpPr>
          <p:nvPr/>
        </p:nvCxnSpPr>
        <p:spPr>
          <a:xfrm rot="10800000">
            <a:off x="4760686" y="4188699"/>
            <a:ext cx="4777668" cy="886988"/>
          </a:xfrm>
          <a:prstGeom prst="bentConnector3">
            <a:avLst>
              <a:gd name="adj1" fmla="val 2152"/>
            </a:avLst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C5B297C6-F8E4-4A7D-8C5F-1D3A7E5DEA75}"/>
              </a:ext>
            </a:extLst>
          </p:cNvPr>
          <p:cNvSpPr txBox="1"/>
          <p:nvPr/>
        </p:nvSpPr>
        <p:spPr>
          <a:xfrm>
            <a:off x="10757975" y="307535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Dados</a:t>
            </a:r>
          </a:p>
        </p:txBody>
      </p:sp>
      <p:sp>
        <p:nvSpPr>
          <p:cNvPr id="133" name="Chave Direita 132">
            <a:extLst>
              <a:ext uri="{FF2B5EF4-FFF2-40B4-BE49-F238E27FC236}">
                <a16:creationId xmlns:a16="http://schemas.microsoft.com/office/drawing/2014/main" id="{9F99DE91-6298-444D-832E-986275CD893A}"/>
              </a:ext>
            </a:extLst>
          </p:cNvPr>
          <p:cNvSpPr/>
          <p:nvPr/>
        </p:nvSpPr>
        <p:spPr>
          <a:xfrm>
            <a:off x="10490361" y="2554220"/>
            <a:ext cx="214336" cy="1418839"/>
          </a:xfrm>
          <a:prstGeom prst="rightBrace">
            <a:avLst>
              <a:gd name="adj1" fmla="val 30553"/>
              <a:gd name="adj2" fmla="val 4979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8A2FB357-5C5F-47FC-993E-38A1F7CA7A94}"/>
              </a:ext>
            </a:extLst>
          </p:cNvPr>
          <p:cNvSpPr txBox="1"/>
          <p:nvPr/>
        </p:nvSpPr>
        <p:spPr>
          <a:xfrm>
            <a:off x="10822681" y="5471615"/>
            <a:ext cx="9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Backup</a:t>
            </a:r>
          </a:p>
        </p:txBody>
      </p:sp>
      <p:sp>
        <p:nvSpPr>
          <p:cNvPr id="135" name="Chave Direita 134">
            <a:extLst>
              <a:ext uri="{FF2B5EF4-FFF2-40B4-BE49-F238E27FC236}">
                <a16:creationId xmlns:a16="http://schemas.microsoft.com/office/drawing/2014/main" id="{E532B1A1-42E2-4F70-B57A-2043B77974F1}"/>
              </a:ext>
            </a:extLst>
          </p:cNvPr>
          <p:cNvSpPr/>
          <p:nvPr/>
        </p:nvSpPr>
        <p:spPr>
          <a:xfrm>
            <a:off x="10491567" y="4950485"/>
            <a:ext cx="214336" cy="1418839"/>
          </a:xfrm>
          <a:prstGeom prst="rightBrace">
            <a:avLst>
              <a:gd name="adj1" fmla="val 30553"/>
              <a:gd name="adj2" fmla="val 4979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327E89BE-0CA2-40EA-87AD-4D39B3C4D9DE}"/>
              </a:ext>
            </a:extLst>
          </p:cNvPr>
          <p:cNvSpPr txBox="1"/>
          <p:nvPr/>
        </p:nvSpPr>
        <p:spPr>
          <a:xfrm>
            <a:off x="240632" y="1427783"/>
            <a:ext cx="548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RAID 1 – Espelhamento</a:t>
            </a:r>
          </a:p>
        </p:txBody>
      </p:sp>
    </p:spTree>
    <p:extLst>
      <p:ext uri="{BB962C8B-B14F-4D97-AF65-F5344CB8AC3E}">
        <p14:creationId xmlns:p14="http://schemas.microsoft.com/office/powerpoint/2010/main" val="32803064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69A25-59FD-47C7-AFCE-6670F586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/>
              <a:t>Memória Externa</a:t>
            </a:r>
            <a:br>
              <a:rPr lang="pt-BR" dirty="0"/>
            </a:br>
            <a:r>
              <a:rPr lang="pt-BR" cap="none" dirty="0"/>
              <a:t>Discos Magnéticos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C040876-16B5-464F-A18F-6D47BD9E5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D5DD15-E6E9-455B-A616-F31DDE90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D2426C1-E1F0-4B3F-A984-48A5681CD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359" y="1336766"/>
            <a:ext cx="10363200" cy="5086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RAID 1</a:t>
            </a:r>
          </a:p>
          <a:p>
            <a:pPr marL="0" indent="0">
              <a:buNone/>
            </a:pPr>
            <a:r>
              <a:rPr lang="pt-B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Principais Características</a:t>
            </a:r>
          </a:p>
          <a:p>
            <a:pPr>
              <a:buClrTx/>
            </a:pP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Acesso paralelo. </a:t>
            </a:r>
          </a:p>
          <a:p>
            <a:pPr>
              <a:buClrTx/>
            </a:pP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Redundância.</a:t>
            </a:r>
          </a:p>
          <a:p>
            <a:pPr>
              <a:buClrTx/>
            </a:pPr>
            <a:r>
              <a:rPr lang="pt-B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Vantagens</a:t>
            </a:r>
          </a:p>
          <a:p>
            <a:pPr lvl="1"/>
            <a:r>
              <a:rPr lang="pt-BR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Segurança pela redundância.</a:t>
            </a:r>
          </a:p>
          <a:p>
            <a:r>
              <a:rPr lang="pt-B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Desvantagens</a:t>
            </a: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pt-BR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Não apresenta ganho de desempenho em sistemas que solicitam setor por setor (Não há paralelismo).</a:t>
            </a:r>
          </a:p>
          <a:p>
            <a:pPr lvl="1"/>
            <a:r>
              <a:rPr lang="pt-BR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O tempo de escrita é duplicado.</a:t>
            </a:r>
          </a:p>
          <a:p>
            <a:pPr lvl="1"/>
            <a:r>
              <a:rPr lang="pt-BR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Custo de armazenamento é duplicado.</a:t>
            </a: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6110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69A25-59FD-47C7-AFCE-6670F586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/>
              <a:t>Memória Externa</a:t>
            </a:r>
            <a:br>
              <a:rPr lang="pt-BR" dirty="0"/>
            </a:br>
            <a:r>
              <a:rPr lang="pt-BR" cap="none" dirty="0"/>
              <a:t>Discos Magnéticos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C040876-16B5-464F-A18F-6D47BD9E5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D5DD15-E6E9-455B-A616-F31DDE90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D2426C1-E1F0-4B3F-A984-48A5681CD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359" y="1373752"/>
            <a:ext cx="10363200" cy="49260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RAID 2 – Redundância via Código de </a:t>
            </a:r>
            <a:r>
              <a:rPr lang="pt-BR" sz="24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Hamming</a:t>
            </a:r>
            <a:endParaRPr lang="pt-BR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O RAID 2 consiste em calcular o código de </a:t>
            </a:r>
            <a:r>
              <a:rPr lang="pt-BR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Hamming</a:t>
            </a: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para byte ou palavra armazenada nos discos.</a:t>
            </a:r>
          </a:p>
          <a:p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O armazenamento do arquivo costuma ser realizado por </a:t>
            </a:r>
            <a:r>
              <a:rPr lang="pt-BR" sz="24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striping</a:t>
            </a: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Ao armazenar um arquivo em RAID 2, o controlador RAID calcula o código de </a:t>
            </a:r>
            <a:r>
              <a:rPr lang="pt-BR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Hamming</a:t>
            </a: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correspondente a cadeia e armazena os bits de paridade em uma unidade de paridade.</a:t>
            </a: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Durante a leitura é realizada a verificação da palavra armazenada.</a:t>
            </a: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623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08A89-4CCA-452E-BA72-006F93493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/>
              <a:t>Memória Externa</a:t>
            </a:r>
            <a:br>
              <a:rPr lang="pt-BR" dirty="0"/>
            </a:br>
            <a:r>
              <a:rPr lang="pt-BR" cap="none" dirty="0"/>
              <a:t>Discos Magnéticos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24F1593-FC83-44AE-AC8F-F3C1A0A72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6471" y="6422856"/>
            <a:ext cx="5044440" cy="365125"/>
          </a:xfrm>
        </p:spPr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99DB69C-F28C-44DE-80B2-F7DF306E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35B625C0-25BA-4A1A-B7D5-F5828A47D8E4}"/>
              </a:ext>
            </a:extLst>
          </p:cNvPr>
          <p:cNvSpPr/>
          <p:nvPr/>
        </p:nvSpPr>
        <p:spPr>
          <a:xfrm>
            <a:off x="443344" y="3068429"/>
            <a:ext cx="2421908" cy="3354427"/>
          </a:xfrm>
          <a:prstGeom prst="roundRect">
            <a:avLst>
              <a:gd name="adj" fmla="val 2765"/>
            </a:avLst>
          </a:prstGeom>
          <a:solidFill>
            <a:schemeClr val="tx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E29D1930-B6C8-4136-BE7F-B8358F4C2CEF}"/>
              </a:ext>
            </a:extLst>
          </p:cNvPr>
          <p:cNvGrpSpPr/>
          <p:nvPr/>
        </p:nvGrpSpPr>
        <p:grpSpPr>
          <a:xfrm>
            <a:off x="1227471" y="3570181"/>
            <a:ext cx="872758" cy="2730872"/>
            <a:chOff x="516471" y="1754802"/>
            <a:chExt cx="1270000" cy="3973847"/>
          </a:xfrm>
        </p:grpSpPr>
        <p:sp>
          <p:nvSpPr>
            <p:cNvPr id="48" name="Cilindro 47">
              <a:extLst>
                <a:ext uri="{FF2B5EF4-FFF2-40B4-BE49-F238E27FC236}">
                  <a16:creationId xmlns:a16="http://schemas.microsoft.com/office/drawing/2014/main" id="{6500F80A-AA12-4708-A8ED-1E17DF4128E1}"/>
                </a:ext>
              </a:extLst>
            </p:cNvPr>
            <p:cNvSpPr/>
            <p:nvPr/>
          </p:nvSpPr>
          <p:spPr>
            <a:xfrm>
              <a:off x="516471" y="5161680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15</a:t>
              </a:r>
              <a:endParaRPr lang="pt-BR" sz="2400" b="1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4" name="Cilindro 43">
              <a:extLst>
                <a:ext uri="{FF2B5EF4-FFF2-40B4-BE49-F238E27FC236}">
                  <a16:creationId xmlns:a16="http://schemas.microsoft.com/office/drawing/2014/main" id="{BDB269D6-3969-4C59-A4CB-5D5800DFF030}"/>
                </a:ext>
              </a:extLst>
            </p:cNvPr>
            <p:cNvSpPr/>
            <p:nvPr/>
          </p:nvSpPr>
          <p:spPr>
            <a:xfrm>
              <a:off x="516471" y="4731333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⁞</a:t>
              </a:r>
              <a:endParaRPr lang="pt-BR" sz="2000" b="1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5" name="Cilindro 44">
              <a:extLst>
                <a:ext uri="{FF2B5EF4-FFF2-40B4-BE49-F238E27FC236}">
                  <a16:creationId xmlns:a16="http://schemas.microsoft.com/office/drawing/2014/main" id="{ED5F51CE-EB04-4962-975A-9718DF5624E1}"/>
                </a:ext>
              </a:extLst>
            </p:cNvPr>
            <p:cNvSpPr/>
            <p:nvPr/>
          </p:nvSpPr>
          <p:spPr>
            <a:xfrm>
              <a:off x="516471" y="4308606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6</a:t>
              </a:r>
            </a:p>
          </p:txBody>
        </p:sp>
        <p:sp>
          <p:nvSpPr>
            <p:cNvPr id="46" name="Cilindro 45">
              <a:extLst>
                <a:ext uri="{FF2B5EF4-FFF2-40B4-BE49-F238E27FC236}">
                  <a16:creationId xmlns:a16="http://schemas.microsoft.com/office/drawing/2014/main" id="{4DA2FA58-0383-49D8-9750-31B10608F5DF}"/>
                </a:ext>
              </a:extLst>
            </p:cNvPr>
            <p:cNvSpPr/>
            <p:nvPr/>
          </p:nvSpPr>
          <p:spPr>
            <a:xfrm>
              <a:off x="516471" y="3885879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</a:p>
          </p:txBody>
        </p:sp>
        <p:sp>
          <p:nvSpPr>
            <p:cNvPr id="47" name="Cilindro 46">
              <a:extLst>
                <a:ext uri="{FF2B5EF4-FFF2-40B4-BE49-F238E27FC236}">
                  <a16:creationId xmlns:a16="http://schemas.microsoft.com/office/drawing/2014/main" id="{10F02F74-D3A4-4DE3-90C3-032804023A03}"/>
                </a:ext>
              </a:extLst>
            </p:cNvPr>
            <p:cNvSpPr/>
            <p:nvPr/>
          </p:nvSpPr>
          <p:spPr>
            <a:xfrm>
              <a:off x="516471" y="3455532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</a:p>
          </p:txBody>
        </p:sp>
        <p:sp>
          <p:nvSpPr>
            <p:cNvPr id="40" name="Cilindro 39">
              <a:extLst>
                <a:ext uri="{FF2B5EF4-FFF2-40B4-BE49-F238E27FC236}">
                  <a16:creationId xmlns:a16="http://schemas.microsoft.com/office/drawing/2014/main" id="{07925B7C-7A89-4BAB-9D46-96C8F0E7B430}"/>
                </a:ext>
              </a:extLst>
            </p:cNvPr>
            <p:cNvSpPr/>
            <p:nvPr/>
          </p:nvSpPr>
          <p:spPr>
            <a:xfrm>
              <a:off x="516471" y="3030603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sp>
          <p:nvSpPr>
            <p:cNvPr id="41" name="Cilindro 40">
              <a:extLst>
                <a:ext uri="{FF2B5EF4-FFF2-40B4-BE49-F238E27FC236}">
                  <a16:creationId xmlns:a16="http://schemas.microsoft.com/office/drawing/2014/main" id="{1DDCE019-B3F3-49D6-98C4-F21945D80342}"/>
                </a:ext>
              </a:extLst>
            </p:cNvPr>
            <p:cNvSpPr/>
            <p:nvPr/>
          </p:nvSpPr>
          <p:spPr>
            <a:xfrm>
              <a:off x="516471" y="2607876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sp>
          <p:nvSpPr>
            <p:cNvPr id="42" name="Cilindro 41">
              <a:extLst>
                <a:ext uri="{FF2B5EF4-FFF2-40B4-BE49-F238E27FC236}">
                  <a16:creationId xmlns:a16="http://schemas.microsoft.com/office/drawing/2014/main" id="{F5A19241-4650-4787-A74D-56F2C0CEC812}"/>
                </a:ext>
              </a:extLst>
            </p:cNvPr>
            <p:cNvSpPr/>
            <p:nvPr/>
          </p:nvSpPr>
          <p:spPr>
            <a:xfrm>
              <a:off x="516471" y="2185149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43" name="Cilindro 42">
              <a:extLst>
                <a:ext uri="{FF2B5EF4-FFF2-40B4-BE49-F238E27FC236}">
                  <a16:creationId xmlns:a16="http://schemas.microsoft.com/office/drawing/2014/main" id="{EB245A98-25F5-46B3-9832-FFBA0E0CBB5B}"/>
                </a:ext>
              </a:extLst>
            </p:cNvPr>
            <p:cNvSpPr/>
            <p:nvPr/>
          </p:nvSpPr>
          <p:spPr>
            <a:xfrm>
              <a:off x="516471" y="1754802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</p:grp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F3C61E33-326B-44E6-AF8F-9CE2E3DB6532}"/>
              </a:ext>
            </a:extLst>
          </p:cNvPr>
          <p:cNvSpPr txBox="1"/>
          <p:nvPr/>
        </p:nvSpPr>
        <p:spPr>
          <a:xfrm>
            <a:off x="905592" y="3068429"/>
            <a:ext cx="1471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Disco lógico</a:t>
            </a:r>
            <a:endParaRPr lang="pt-BR" sz="16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049833F-2931-493E-AB65-F5DDB0C03C3C}"/>
              </a:ext>
            </a:extLst>
          </p:cNvPr>
          <p:cNvGrpSpPr/>
          <p:nvPr/>
        </p:nvGrpSpPr>
        <p:grpSpPr>
          <a:xfrm>
            <a:off x="6358491" y="1947016"/>
            <a:ext cx="4104842" cy="2093273"/>
            <a:chOff x="4965120" y="3289711"/>
            <a:chExt cx="4454652" cy="2271658"/>
          </a:xfrm>
        </p:grpSpPr>
        <p:sp>
          <p:nvSpPr>
            <p:cNvPr id="23" name="Cilindro 22">
              <a:extLst>
                <a:ext uri="{FF2B5EF4-FFF2-40B4-BE49-F238E27FC236}">
                  <a16:creationId xmlns:a16="http://schemas.microsoft.com/office/drawing/2014/main" id="{5D7C0DB8-6FD5-40D9-B5CA-DC3CBD4A092F}"/>
                </a:ext>
              </a:extLst>
            </p:cNvPr>
            <p:cNvSpPr/>
            <p:nvPr/>
          </p:nvSpPr>
          <p:spPr>
            <a:xfrm>
              <a:off x="5078845" y="5162221"/>
              <a:ext cx="872758" cy="389627"/>
            </a:xfrm>
            <a:prstGeom prst="ca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12</a:t>
              </a:r>
            </a:p>
          </p:txBody>
        </p:sp>
        <p:sp>
          <p:nvSpPr>
            <p:cNvPr id="24" name="Cilindro 23">
              <a:extLst>
                <a:ext uri="{FF2B5EF4-FFF2-40B4-BE49-F238E27FC236}">
                  <a16:creationId xmlns:a16="http://schemas.microsoft.com/office/drawing/2014/main" id="{51D3FA83-2C91-4E5C-8E2E-EA2B4DB1E194}"/>
                </a:ext>
              </a:extLst>
            </p:cNvPr>
            <p:cNvSpPr/>
            <p:nvPr/>
          </p:nvSpPr>
          <p:spPr>
            <a:xfrm>
              <a:off x="5078845" y="4740804"/>
              <a:ext cx="872758" cy="389627"/>
            </a:xfrm>
            <a:prstGeom prst="ca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8</a:t>
              </a:r>
            </a:p>
          </p:txBody>
        </p:sp>
        <p:sp>
          <p:nvSpPr>
            <p:cNvPr id="25" name="Cilindro 24">
              <a:extLst>
                <a:ext uri="{FF2B5EF4-FFF2-40B4-BE49-F238E27FC236}">
                  <a16:creationId xmlns:a16="http://schemas.microsoft.com/office/drawing/2014/main" id="{F1E508E8-2C35-4B85-9CDB-F4126098132B}"/>
                </a:ext>
              </a:extLst>
            </p:cNvPr>
            <p:cNvSpPr/>
            <p:nvPr/>
          </p:nvSpPr>
          <p:spPr>
            <a:xfrm>
              <a:off x="5078845" y="4319388"/>
              <a:ext cx="872758" cy="389627"/>
            </a:xfrm>
            <a:prstGeom prst="can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</a:p>
          </p:txBody>
        </p:sp>
        <p:sp>
          <p:nvSpPr>
            <p:cNvPr id="26" name="Cilindro 25">
              <a:extLst>
                <a:ext uri="{FF2B5EF4-FFF2-40B4-BE49-F238E27FC236}">
                  <a16:creationId xmlns:a16="http://schemas.microsoft.com/office/drawing/2014/main" id="{2ACA7F1D-F6C8-46D2-A220-FB0A84C766C6}"/>
                </a:ext>
              </a:extLst>
            </p:cNvPr>
            <p:cNvSpPr/>
            <p:nvPr/>
          </p:nvSpPr>
          <p:spPr>
            <a:xfrm>
              <a:off x="5078845" y="3897971"/>
              <a:ext cx="872758" cy="389627"/>
            </a:xfrm>
            <a:prstGeom prst="ca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27" name="Cilindro 26">
              <a:extLst>
                <a:ext uri="{FF2B5EF4-FFF2-40B4-BE49-F238E27FC236}">
                  <a16:creationId xmlns:a16="http://schemas.microsoft.com/office/drawing/2014/main" id="{D036C9E0-81BD-48CF-BD85-07D33D7BF8EB}"/>
                </a:ext>
              </a:extLst>
            </p:cNvPr>
            <p:cNvSpPr/>
            <p:nvPr/>
          </p:nvSpPr>
          <p:spPr>
            <a:xfrm>
              <a:off x="6216079" y="5171742"/>
              <a:ext cx="872758" cy="389627"/>
            </a:xfrm>
            <a:prstGeom prst="ca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13</a:t>
              </a:r>
            </a:p>
          </p:txBody>
        </p:sp>
        <p:sp>
          <p:nvSpPr>
            <p:cNvPr id="28" name="Cilindro 27">
              <a:extLst>
                <a:ext uri="{FF2B5EF4-FFF2-40B4-BE49-F238E27FC236}">
                  <a16:creationId xmlns:a16="http://schemas.microsoft.com/office/drawing/2014/main" id="{4F77A058-187A-4726-A924-E5C7B11890E3}"/>
                </a:ext>
              </a:extLst>
            </p:cNvPr>
            <p:cNvSpPr/>
            <p:nvPr/>
          </p:nvSpPr>
          <p:spPr>
            <a:xfrm>
              <a:off x="6216079" y="4750326"/>
              <a:ext cx="872758" cy="389627"/>
            </a:xfrm>
            <a:prstGeom prst="ca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9</a:t>
              </a:r>
            </a:p>
          </p:txBody>
        </p:sp>
        <p:sp>
          <p:nvSpPr>
            <p:cNvPr id="29" name="Cilindro 28">
              <a:extLst>
                <a:ext uri="{FF2B5EF4-FFF2-40B4-BE49-F238E27FC236}">
                  <a16:creationId xmlns:a16="http://schemas.microsoft.com/office/drawing/2014/main" id="{E90410D7-6DCE-4300-941B-5C4F9759EACF}"/>
                </a:ext>
              </a:extLst>
            </p:cNvPr>
            <p:cNvSpPr/>
            <p:nvPr/>
          </p:nvSpPr>
          <p:spPr>
            <a:xfrm>
              <a:off x="6216079" y="4328910"/>
              <a:ext cx="872758" cy="389627"/>
            </a:xfrm>
            <a:prstGeom prst="can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</a:p>
          </p:txBody>
        </p:sp>
        <p:sp>
          <p:nvSpPr>
            <p:cNvPr id="30" name="Cilindro 29">
              <a:extLst>
                <a:ext uri="{FF2B5EF4-FFF2-40B4-BE49-F238E27FC236}">
                  <a16:creationId xmlns:a16="http://schemas.microsoft.com/office/drawing/2014/main" id="{BBF3AC5C-DB52-44C5-A670-9058698B3595}"/>
                </a:ext>
              </a:extLst>
            </p:cNvPr>
            <p:cNvSpPr/>
            <p:nvPr/>
          </p:nvSpPr>
          <p:spPr>
            <a:xfrm>
              <a:off x="6216079" y="3907492"/>
              <a:ext cx="872758" cy="389627"/>
            </a:xfrm>
            <a:prstGeom prst="ca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31" name="Cilindro 30">
              <a:extLst>
                <a:ext uri="{FF2B5EF4-FFF2-40B4-BE49-F238E27FC236}">
                  <a16:creationId xmlns:a16="http://schemas.microsoft.com/office/drawing/2014/main" id="{0CB9A773-9FD1-45F7-AA40-9D7938CA4607}"/>
                </a:ext>
              </a:extLst>
            </p:cNvPr>
            <p:cNvSpPr/>
            <p:nvPr/>
          </p:nvSpPr>
          <p:spPr>
            <a:xfrm>
              <a:off x="7325544" y="5162221"/>
              <a:ext cx="872758" cy="389627"/>
            </a:xfrm>
            <a:prstGeom prst="ca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14</a:t>
              </a:r>
            </a:p>
          </p:txBody>
        </p:sp>
        <p:sp>
          <p:nvSpPr>
            <p:cNvPr id="32" name="Cilindro 31">
              <a:extLst>
                <a:ext uri="{FF2B5EF4-FFF2-40B4-BE49-F238E27FC236}">
                  <a16:creationId xmlns:a16="http://schemas.microsoft.com/office/drawing/2014/main" id="{8DBB5FC8-1557-42EB-925E-3ADDA7047673}"/>
                </a:ext>
              </a:extLst>
            </p:cNvPr>
            <p:cNvSpPr/>
            <p:nvPr/>
          </p:nvSpPr>
          <p:spPr>
            <a:xfrm>
              <a:off x="7325544" y="4740804"/>
              <a:ext cx="872758" cy="389627"/>
            </a:xfrm>
            <a:prstGeom prst="ca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10</a:t>
              </a:r>
            </a:p>
          </p:txBody>
        </p:sp>
        <p:sp>
          <p:nvSpPr>
            <p:cNvPr id="33" name="Cilindro 32">
              <a:extLst>
                <a:ext uri="{FF2B5EF4-FFF2-40B4-BE49-F238E27FC236}">
                  <a16:creationId xmlns:a16="http://schemas.microsoft.com/office/drawing/2014/main" id="{C6FA2B84-3FBA-4C04-9E34-142B78FCBE66}"/>
                </a:ext>
              </a:extLst>
            </p:cNvPr>
            <p:cNvSpPr/>
            <p:nvPr/>
          </p:nvSpPr>
          <p:spPr>
            <a:xfrm>
              <a:off x="7325544" y="4319388"/>
              <a:ext cx="872758" cy="389627"/>
            </a:xfrm>
            <a:prstGeom prst="can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6</a:t>
              </a:r>
            </a:p>
          </p:txBody>
        </p:sp>
        <p:sp>
          <p:nvSpPr>
            <p:cNvPr id="34" name="Cilindro 33">
              <a:extLst>
                <a:ext uri="{FF2B5EF4-FFF2-40B4-BE49-F238E27FC236}">
                  <a16:creationId xmlns:a16="http://schemas.microsoft.com/office/drawing/2014/main" id="{4AE06773-0106-41CF-908A-3AF327923A29}"/>
                </a:ext>
              </a:extLst>
            </p:cNvPr>
            <p:cNvSpPr/>
            <p:nvPr/>
          </p:nvSpPr>
          <p:spPr>
            <a:xfrm>
              <a:off x="7325544" y="3897971"/>
              <a:ext cx="872758" cy="389627"/>
            </a:xfrm>
            <a:prstGeom prst="ca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sp>
          <p:nvSpPr>
            <p:cNvPr id="35" name="Cilindro 34">
              <a:extLst>
                <a:ext uri="{FF2B5EF4-FFF2-40B4-BE49-F238E27FC236}">
                  <a16:creationId xmlns:a16="http://schemas.microsoft.com/office/drawing/2014/main" id="{C1967564-D266-4DC0-8DE0-31CE5FCEA247}"/>
                </a:ext>
              </a:extLst>
            </p:cNvPr>
            <p:cNvSpPr/>
            <p:nvPr/>
          </p:nvSpPr>
          <p:spPr>
            <a:xfrm>
              <a:off x="8415967" y="5162221"/>
              <a:ext cx="872758" cy="389627"/>
            </a:xfrm>
            <a:prstGeom prst="ca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15</a:t>
              </a:r>
            </a:p>
          </p:txBody>
        </p:sp>
        <p:sp>
          <p:nvSpPr>
            <p:cNvPr id="36" name="Cilindro 35">
              <a:extLst>
                <a:ext uri="{FF2B5EF4-FFF2-40B4-BE49-F238E27FC236}">
                  <a16:creationId xmlns:a16="http://schemas.microsoft.com/office/drawing/2014/main" id="{B5E14DB5-FC54-4860-A0EF-6A662526DB8A}"/>
                </a:ext>
              </a:extLst>
            </p:cNvPr>
            <p:cNvSpPr/>
            <p:nvPr/>
          </p:nvSpPr>
          <p:spPr>
            <a:xfrm>
              <a:off x="8415967" y="4740804"/>
              <a:ext cx="872758" cy="389627"/>
            </a:xfrm>
            <a:prstGeom prst="ca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11</a:t>
              </a:r>
            </a:p>
          </p:txBody>
        </p:sp>
        <p:sp>
          <p:nvSpPr>
            <p:cNvPr id="37" name="Cilindro 36">
              <a:extLst>
                <a:ext uri="{FF2B5EF4-FFF2-40B4-BE49-F238E27FC236}">
                  <a16:creationId xmlns:a16="http://schemas.microsoft.com/office/drawing/2014/main" id="{4E741077-448D-4670-A73E-5E55B2CF4AC7}"/>
                </a:ext>
              </a:extLst>
            </p:cNvPr>
            <p:cNvSpPr/>
            <p:nvPr/>
          </p:nvSpPr>
          <p:spPr>
            <a:xfrm>
              <a:off x="8415967" y="4319388"/>
              <a:ext cx="872758" cy="389627"/>
            </a:xfrm>
            <a:prstGeom prst="can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7</a:t>
              </a:r>
            </a:p>
          </p:txBody>
        </p:sp>
        <p:sp>
          <p:nvSpPr>
            <p:cNvPr id="38" name="Cilindro 37">
              <a:extLst>
                <a:ext uri="{FF2B5EF4-FFF2-40B4-BE49-F238E27FC236}">
                  <a16:creationId xmlns:a16="http://schemas.microsoft.com/office/drawing/2014/main" id="{0A2FDCBF-8348-49A8-A301-A015E0D18973}"/>
                </a:ext>
              </a:extLst>
            </p:cNvPr>
            <p:cNvSpPr/>
            <p:nvPr/>
          </p:nvSpPr>
          <p:spPr>
            <a:xfrm>
              <a:off x="8415967" y="3897971"/>
              <a:ext cx="872758" cy="389627"/>
            </a:xfrm>
            <a:prstGeom prst="ca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87D5C930-F623-4179-AE0B-ECCFC9C1AF17}"/>
                </a:ext>
              </a:extLst>
            </p:cNvPr>
            <p:cNvSpPr txBox="1"/>
            <p:nvPr/>
          </p:nvSpPr>
          <p:spPr>
            <a:xfrm>
              <a:off x="4965120" y="3289711"/>
              <a:ext cx="11348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Disco</a:t>
              </a:r>
            </a:p>
            <a:p>
              <a:pPr algn="ctr"/>
              <a:r>
                <a:rPr lang="pt-BR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pt-BR" sz="1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886615AC-5D71-434B-B0DF-727A4E6CE7A3}"/>
                </a:ext>
              </a:extLst>
            </p:cNvPr>
            <p:cNvSpPr txBox="1"/>
            <p:nvPr/>
          </p:nvSpPr>
          <p:spPr>
            <a:xfrm>
              <a:off x="6099974" y="3308158"/>
              <a:ext cx="11348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Disco</a:t>
              </a:r>
            </a:p>
            <a:p>
              <a:pPr algn="ctr"/>
              <a:r>
                <a:rPr lang="pt-BR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pt-BR" sz="1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475AAE15-F8C2-4156-A529-B5CC294FD678}"/>
                </a:ext>
              </a:extLst>
            </p:cNvPr>
            <p:cNvSpPr txBox="1"/>
            <p:nvPr/>
          </p:nvSpPr>
          <p:spPr>
            <a:xfrm>
              <a:off x="7189648" y="3293289"/>
              <a:ext cx="11348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Disco</a:t>
              </a:r>
            </a:p>
            <a:p>
              <a:pPr algn="ctr"/>
              <a:r>
                <a:rPr lang="pt-BR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lang="pt-BR" sz="1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72E2C465-AB28-4E60-B1AA-DE51D7D9E670}"/>
                </a:ext>
              </a:extLst>
            </p:cNvPr>
            <p:cNvSpPr txBox="1"/>
            <p:nvPr/>
          </p:nvSpPr>
          <p:spPr>
            <a:xfrm>
              <a:off x="8284918" y="3296864"/>
              <a:ext cx="11348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Disco</a:t>
              </a:r>
            </a:p>
            <a:p>
              <a:pPr algn="ctr"/>
              <a:r>
                <a:rPr lang="pt-BR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pt-BR" sz="1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3DFBD02C-2A0E-4FB5-929A-3397511D4DA8}"/>
              </a:ext>
            </a:extLst>
          </p:cNvPr>
          <p:cNvSpPr/>
          <p:nvPr/>
        </p:nvSpPr>
        <p:spPr>
          <a:xfrm>
            <a:off x="3073747" y="3722511"/>
            <a:ext cx="1686939" cy="932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Sistema de Gerenciamento</a:t>
            </a:r>
          </a:p>
        </p:txBody>
      </p:sp>
      <p:cxnSp>
        <p:nvCxnSpPr>
          <p:cNvPr id="59" name="Conector: Angulado 58">
            <a:extLst>
              <a:ext uri="{FF2B5EF4-FFF2-40B4-BE49-F238E27FC236}">
                <a16:creationId xmlns:a16="http://schemas.microsoft.com/office/drawing/2014/main" id="{D65D28E2-FBDD-4DAE-B102-77F509C987EC}"/>
              </a:ext>
            </a:extLst>
          </p:cNvPr>
          <p:cNvCxnSpPr>
            <a:cxnSpLocks/>
            <a:stCxn id="26" idx="2"/>
          </p:cNvCxnSpPr>
          <p:nvPr/>
        </p:nvCxnSpPr>
        <p:spPr>
          <a:xfrm rot="10800000" flipV="1">
            <a:off x="4840502" y="2687026"/>
            <a:ext cx="1622785" cy="1501672"/>
          </a:xfrm>
          <a:prstGeom prst="bentConnector3">
            <a:avLst>
              <a:gd name="adj1" fmla="val 8209"/>
            </a:avLst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964606B1-24DF-4F65-85DB-DCECD966BD85}"/>
              </a:ext>
            </a:extLst>
          </p:cNvPr>
          <p:cNvCxnSpPr>
            <a:cxnSpLocks/>
            <a:stCxn id="30" idx="2"/>
            <a:endCxn id="55" idx="3"/>
          </p:cNvCxnSpPr>
          <p:nvPr/>
        </p:nvCxnSpPr>
        <p:spPr>
          <a:xfrm rot="10800000" flipV="1">
            <a:off x="4760686" y="2695799"/>
            <a:ext cx="2750530" cy="1492899"/>
          </a:xfrm>
          <a:prstGeom prst="bentConnector3">
            <a:avLst>
              <a:gd name="adj1" fmla="val 4843"/>
            </a:avLst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: Angulado 64">
            <a:extLst>
              <a:ext uri="{FF2B5EF4-FFF2-40B4-BE49-F238E27FC236}">
                <a16:creationId xmlns:a16="http://schemas.microsoft.com/office/drawing/2014/main" id="{93B8E4ED-96E8-4CD1-B6D3-36BF24F64A8D}"/>
              </a:ext>
            </a:extLst>
          </p:cNvPr>
          <p:cNvCxnSpPr>
            <a:cxnSpLocks/>
            <a:stCxn id="34" idx="2"/>
            <a:endCxn id="55" idx="3"/>
          </p:cNvCxnSpPr>
          <p:nvPr/>
        </p:nvCxnSpPr>
        <p:spPr>
          <a:xfrm rot="10800000" flipV="1">
            <a:off x="4760686" y="2687027"/>
            <a:ext cx="3772872" cy="1501671"/>
          </a:xfrm>
          <a:prstGeom prst="bentConnector3">
            <a:avLst>
              <a:gd name="adj1" fmla="val 2537"/>
            </a:avLst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: Angulado 69">
            <a:extLst>
              <a:ext uri="{FF2B5EF4-FFF2-40B4-BE49-F238E27FC236}">
                <a16:creationId xmlns:a16="http://schemas.microsoft.com/office/drawing/2014/main" id="{E35D20B3-8802-4F87-A4F4-B4441EBFC67C}"/>
              </a:ext>
            </a:extLst>
          </p:cNvPr>
          <p:cNvCxnSpPr>
            <a:cxnSpLocks/>
            <a:stCxn id="38" idx="2"/>
            <a:endCxn id="55" idx="3"/>
          </p:cNvCxnSpPr>
          <p:nvPr/>
        </p:nvCxnSpPr>
        <p:spPr>
          <a:xfrm rot="10800000" flipV="1">
            <a:off x="4760686" y="2687025"/>
            <a:ext cx="4777668" cy="1501673"/>
          </a:xfrm>
          <a:prstGeom prst="bentConnector3">
            <a:avLst>
              <a:gd name="adj1" fmla="val 2312"/>
            </a:avLst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Angulado 77">
            <a:extLst>
              <a:ext uri="{FF2B5EF4-FFF2-40B4-BE49-F238E27FC236}">
                <a16:creationId xmlns:a16="http://schemas.microsoft.com/office/drawing/2014/main" id="{EE24C7F0-4ECE-45D2-BE26-36D1579C0448}"/>
              </a:ext>
            </a:extLst>
          </p:cNvPr>
          <p:cNvCxnSpPr>
            <a:cxnSpLocks/>
            <a:stCxn id="55" idx="1"/>
            <a:endCxn id="43" idx="4"/>
          </p:cNvCxnSpPr>
          <p:nvPr/>
        </p:nvCxnSpPr>
        <p:spPr>
          <a:xfrm rot="10800000">
            <a:off x="2100229" y="3764995"/>
            <a:ext cx="973518" cy="423704"/>
          </a:xfrm>
          <a:prstGeom prst="bentConnector3">
            <a:avLst>
              <a:gd name="adj1" fmla="val 50000"/>
            </a:avLst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: Angulado 79">
            <a:extLst>
              <a:ext uri="{FF2B5EF4-FFF2-40B4-BE49-F238E27FC236}">
                <a16:creationId xmlns:a16="http://schemas.microsoft.com/office/drawing/2014/main" id="{C6DBFD1E-35FA-4507-85DD-FD4E2BFBEDB6}"/>
              </a:ext>
            </a:extLst>
          </p:cNvPr>
          <p:cNvCxnSpPr>
            <a:cxnSpLocks/>
            <a:stCxn id="55" idx="1"/>
            <a:endCxn id="42" idx="4"/>
          </p:cNvCxnSpPr>
          <p:nvPr/>
        </p:nvCxnSpPr>
        <p:spPr>
          <a:xfrm rot="10800000">
            <a:off x="2100229" y="4060735"/>
            <a:ext cx="973518" cy="127965"/>
          </a:xfrm>
          <a:prstGeom prst="bentConnector3">
            <a:avLst>
              <a:gd name="adj1" fmla="val 50000"/>
            </a:avLst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: Angulado 82">
            <a:extLst>
              <a:ext uri="{FF2B5EF4-FFF2-40B4-BE49-F238E27FC236}">
                <a16:creationId xmlns:a16="http://schemas.microsoft.com/office/drawing/2014/main" id="{B1C1901F-4721-4D85-B6C6-A6E25FCEDA69}"/>
              </a:ext>
            </a:extLst>
          </p:cNvPr>
          <p:cNvCxnSpPr>
            <a:cxnSpLocks/>
            <a:stCxn id="55" idx="1"/>
            <a:endCxn id="41" idx="4"/>
          </p:cNvCxnSpPr>
          <p:nvPr/>
        </p:nvCxnSpPr>
        <p:spPr>
          <a:xfrm rot="10800000" flipV="1">
            <a:off x="2100229" y="4188699"/>
            <a:ext cx="973518" cy="162538"/>
          </a:xfrm>
          <a:prstGeom prst="bentConnector3">
            <a:avLst>
              <a:gd name="adj1" fmla="val 50000"/>
            </a:avLst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: Angulado 85">
            <a:extLst>
              <a:ext uri="{FF2B5EF4-FFF2-40B4-BE49-F238E27FC236}">
                <a16:creationId xmlns:a16="http://schemas.microsoft.com/office/drawing/2014/main" id="{BBDA27F8-E553-404C-93E9-4B1AEB30B75C}"/>
              </a:ext>
            </a:extLst>
          </p:cNvPr>
          <p:cNvCxnSpPr>
            <a:cxnSpLocks/>
            <a:stCxn id="55" idx="1"/>
            <a:endCxn id="40" idx="4"/>
          </p:cNvCxnSpPr>
          <p:nvPr/>
        </p:nvCxnSpPr>
        <p:spPr>
          <a:xfrm rot="10800000" flipV="1">
            <a:off x="2100229" y="4188698"/>
            <a:ext cx="973518" cy="453041"/>
          </a:xfrm>
          <a:prstGeom prst="bentConnector3">
            <a:avLst>
              <a:gd name="adj1" fmla="val 50000"/>
            </a:avLst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694BD637-1FF1-4CB8-BE7C-D867D304C514}"/>
              </a:ext>
            </a:extLst>
          </p:cNvPr>
          <p:cNvSpPr txBox="1"/>
          <p:nvPr/>
        </p:nvSpPr>
        <p:spPr>
          <a:xfrm>
            <a:off x="102099" y="2096522"/>
            <a:ext cx="3253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Sistema Operacional</a:t>
            </a:r>
            <a:endParaRPr lang="pt-BR" sz="20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DE8A0ABE-4537-4470-8AA1-9FE1597EEE49}"/>
              </a:ext>
            </a:extLst>
          </p:cNvPr>
          <p:cNvSpPr txBox="1"/>
          <p:nvPr/>
        </p:nvSpPr>
        <p:spPr>
          <a:xfrm>
            <a:off x="7149520" y="1427783"/>
            <a:ext cx="2190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Discos físicos</a:t>
            </a:r>
            <a:endParaRPr lang="pt-BR" sz="20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C5B297C6-F8E4-4A7D-8C5F-1D3A7E5DEA75}"/>
              </a:ext>
            </a:extLst>
          </p:cNvPr>
          <p:cNvSpPr txBox="1"/>
          <p:nvPr/>
        </p:nvSpPr>
        <p:spPr>
          <a:xfrm>
            <a:off x="10757975" y="307535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Dados</a:t>
            </a:r>
          </a:p>
        </p:txBody>
      </p:sp>
      <p:sp>
        <p:nvSpPr>
          <p:cNvPr id="133" name="Chave Direita 132">
            <a:extLst>
              <a:ext uri="{FF2B5EF4-FFF2-40B4-BE49-F238E27FC236}">
                <a16:creationId xmlns:a16="http://schemas.microsoft.com/office/drawing/2014/main" id="{9F99DE91-6298-444D-832E-986275CD893A}"/>
              </a:ext>
            </a:extLst>
          </p:cNvPr>
          <p:cNvSpPr/>
          <p:nvPr/>
        </p:nvSpPr>
        <p:spPr>
          <a:xfrm>
            <a:off x="10490361" y="2554220"/>
            <a:ext cx="214336" cy="1418839"/>
          </a:xfrm>
          <a:prstGeom prst="rightBrace">
            <a:avLst>
              <a:gd name="adj1" fmla="val 30553"/>
              <a:gd name="adj2" fmla="val 4979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8A2FB357-5C5F-47FC-993E-38A1F7CA7A94}"/>
              </a:ext>
            </a:extLst>
          </p:cNvPr>
          <p:cNvSpPr txBox="1"/>
          <p:nvPr/>
        </p:nvSpPr>
        <p:spPr>
          <a:xfrm>
            <a:off x="10854893" y="5293270"/>
            <a:ext cx="1066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Disco de </a:t>
            </a:r>
          </a:p>
          <a:p>
            <a:r>
              <a:rPr lang="pt-BR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paridade</a:t>
            </a:r>
          </a:p>
        </p:txBody>
      </p:sp>
      <p:sp>
        <p:nvSpPr>
          <p:cNvPr id="135" name="Chave Direita 134">
            <a:extLst>
              <a:ext uri="{FF2B5EF4-FFF2-40B4-BE49-F238E27FC236}">
                <a16:creationId xmlns:a16="http://schemas.microsoft.com/office/drawing/2014/main" id="{E532B1A1-42E2-4F70-B57A-2043B77974F1}"/>
              </a:ext>
            </a:extLst>
          </p:cNvPr>
          <p:cNvSpPr/>
          <p:nvPr/>
        </p:nvSpPr>
        <p:spPr>
          <a:xfrm>
            <a:off x="10491567" y="4950485"/>
            <a:ext cx="214336" cy="1418839"/>
          </a:xfrm>
          <a:prstGeom prst="rightBrace">
            <a:avLst>
              <a:gd name="adj1" fmla="val 30553"/>
              <a:gd name="adj2" fmla="val 4979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Cilindro 112">
            <a:extLst>
              <a:ext uri="{FF2B5EF4-FFF2-40B4-BE49-F238E27FC236}">
                <a16:creationId xmlns:a16="http://schemas.microsoft.com/office/drawing/2014/main" id="{C386B0C5-B4A8-4794-90DE-B79DDA6BAE4B}"/>
              </a:ext>
            </a:extLst>
          </p:cNvPr>
          <p:cNvSpPr/>
          <p:nvPr/>
        </p:nvSpPr>
        <p:spPr>
          <a:xfrm>
            <a:off x="8560586" y="6028286"/>
            <a:ext cx="804223" cy="359031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</a:p>
        </p:txBody>
      </p:sp>
      <p:sp>
        <p:nvSpPr>
          <p:cNvPr id="114" name="Cilindro 113">
            <a:extLst>
              <a:ext uri="{FF2B5EF4-FFF2-40B4-BE49-F238E27FC236}">
                <a16:creationId xmlns:a16="http://schemas.microsoft.com/office/drawing/2014/main" id="{8ED44FCD-2411-4DE7-8E5D-77D73ECDBAF2}"/>
              </a:ext>
            </a:extLst>
          </p:cNvPr>
          <p:cNvSpPr/>
          <p:nvPr/>
        </p:nvSpPr>
        <p:spPr>
          <a:xfrm>
            <a:off x="8560586" y="5639961"/>
            <a:ext cx="804223" cy="359031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116" name="Cilindro 115">
            <a:extLst>
              <a:ext uri="{FF2B5EF4-FFF2-40B4-BE49-F238E27FC236}">
                <a16:creationId xmlns:a16="http://schemas.microsoft.com/office/drawing/2014/main" id="{9CB78FBE-FD16-48E7-BBA7-7AAAC3D324C4}"/>
              </a:ext>
            </a:extLst>
          </p:cNvPr>
          <p:cNvSpPr/>
          <p:nvPr/>
        </p:nvSpPr>
        <p:spPr>
          <a:xfrm>
            <a:off x="8560586" y="5251637"/>
            <a:ext cx="804223" cy="359031"/>
          </a:xfrm>
          <a:prstGeom prst="can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117" name="Cilindro 116">
            <a:extLst>
              <a:ext uri="{FF2B5EF4-FFF2-40B4-BE49-F238E27FC236}">
                <a16:creationId xmlns:a16="http://schemas.microsoft.com/office/drawing/2014/main" id="{C3AC8F90-0E34-42CF-ADEB-C33A9E5A1EE6}"/>
              </a:ext>
            </a:extLst>
          </p:cNvPr>
          <p:cNvSpPr/>
          <p:nvPr/>
        </p:nvSpPr>
        <p:spPr>
          <a:xfrm>
            <a:off x="8560586" y="4863313"/>
            <a:ext cx="804223" cy="359031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19" name="Cilindro 118">
            <a:extLst>
              <a:ext uri="{FF2B5EF4-FFF2-40B4-BE49-F238E27FC236}">
                <a16:creationId xmlns:a16="http://schemas.microsoft.com/office/drawing/2014/main" id="{3F2317A6-E3FC-41E3-89B8-4EE103800E6D}"/>
              </a:ext>
            </a:extLst>
          </p:cNvPr>
          <p:cNvSpPr/>
          <p:nvPr/>
        </p:nvSpPr>
        <p:spPr>
          <a:xfrm>
            <a:off x="9565382" y="6028286"/>
            <a:ext cx="804223" cy="359031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</a:p>
        </p:txBody>
      </p:sp>
      <p:sp>
        <p:nvSpPr>
          <p:cNvPr id="120" name="Cilindro 119">
            <a:extLst>
              <a:ext uri="{FF2B5EF4-FFF2-40B4-BE49-F238E27FC236}">
                <a16:creationId xmlns:a16="http://schemas.microsoft.com/office/drawing/2014/main" id="{5ABF7ED4-0649-4A12-9FE0-04363BD446F6}"/>
              </a:ext>
            </a:extLst>
          </p:cNvPr>
          <p:cNvSpPr/>
          <p:nvPr/>
        </p:nvSpPr>
        <p:spPr>
          <a:xfrm>
            <a:off x="9565382" y="5639961"/>
            <a:ext cx="804223" cy="359031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</p:txBody>
      </p:sp>
      <p:sp>
        <p:nvSpPr>
          <p:cNvPr id="122" name="Cilindro 121">
            <a:extLst>
              <a:ext uri="{FF2B5EF4-FFF2-40B4-BE49-F238E27FC236}">
                <a16:creationId xmlns:a16="http://schemas.microsoft.com/office/drawing/2014/main" id="{53FF63A7-F6FD-4624-97B6-8BE9F91E562A}"/>
              </a:ext>
            </a:extLst>
          </p:cNvPr>
          <p:cNvSpPr/>
          <p:nvPr/>
        </p:nvSpPr>
        <p:spPr>
          <a:xfrm>
            <a:off x="9565382" y="5251637"/>
            <a:ext cx="804223" cy="359031"/>
          </a:xfrm>
          <a:prstGeom prst="can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124" name="Cilindro 123">
            <a:extLst>
              <a:ext uri="{FF2B5EF4-FFF2-40B4-BE49-F238E27FC236}">
                <a16:creationId xmlns:a16="http://schemas.microsoft.com/office/drawing/2014/main" id="{B6AEFE8F-0D78-4676-87E3-74484597C433}"/>
              </a:ext>
            </a:extLst>
          </p:cNvPr>
          <p:cNvSpPr/>
          <p:nvPr/>
        </p:nvSpPr>
        <p:spPr>
          <a:xfrm>
            <a:off x="9565382" y="4863313"/>
            <a:ext cx="804223" cy="359031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FBCA3705-F6FB-47FA-AFD7-EAB67FA6144F}"/>
              </a:ext>
            </a:extLst>
          </p:cNvPr>
          <p:cNvSpPr txBox="1"/>
          <p:nvPr/>
        </p:nvSpPr>
        <p:spPr>
          <a:xfrm>
            <a:off x="8435362" y="4306114"/>
            <a:ext cx="1045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Disco</a:t>
            </a:r>
          </a:p>
          <a:p>
            <a:pPr algn="ctr"/>
            <a:r>
              <a:rPr lang="pt-BR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pt-BR" sz="12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DC892A84-8773-4667-BA9E-635DEE46A6EA}"/>
              </a:ext>
            </a:extLst>
          </p:cNvPr>
          <p:cNvSpPr txBox="1"/>
          <p:nvPr/>
        </p:nvSpPr>
        <p:spPr>
          <a:xfrm>
            <a:off x="9444624" y="4309408"/>
            <a:ext cx="1045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Disco</a:t>
            </a:r>
          </a:p>
          <a:p>
            <a:pPr algn="ctr"/>
            <a:r>
              <a:rPr lang="pt-BR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pt-BR" sz="12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31" name="Conector: Angulado 130">
            <a:extLst>
              <a:ext uri="{FF2B5EF4-FFF2-40B4-BE49-F238E27FC236}">
                <a16:creationId xmlns:a16="http://schemas.microsoft.com/office/drawing/2014/main" id="{10EAE457-7828-4709-B328-E8A81CE0AC51}"/>
              </a:ext>
            </a:extLst>
          </p:cNvPr>
          <p:cNvCxnSpPr>
            <a:cxnSpLocks/>
            <a:stCxn id="117" idx="2"/>
            <a:endCxn id="55" idx="3"/>
          </p:cNvCxnSpPr>
          <p:nvPr/>
        </p:nvCxnSpPr>
        <p:spPr>
          <a:xfrm rot="10800000">
            <a:off x="4760686" y="4188699"/>
            <a:ext cx="3799900" cy="854130"/>
          </a:xfrm>
          <a:prstGeom prst="bentConnector3">
            <a:avLst>
              <a:gd name="adj1" fmla="val 2624"/>
            </a:avLst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: Angulado 135">
            <a:extLst>
              <a:ext uri="{FF2B5EF4-FFF2-40B4-BE49-F238E27FC236}">
                <a16:creationId xmlns:a16="http://schemas.microsoft.com/office/drawing/2014/main" id="{C32CEE35-8C7C-4AAC-858F-F375027BA1F4}"/>
              </a:ext>
            </a:extLst>
          </p:cNvPr>
          <p:cNvCxnSpPr>
            <a:cxnSpLocks/>
            <a:stCxn id="124" idx="2"/>
            <a:endCxn id="55" idx="3"/>
          </p:cNvCxnSpPr>
          <p:nvPr/>
        </p:nvCxnSpPr>
        <p:spPr>
          <a:xfrm rot="10800000">
            <a:off x="4760686" y="4188699"/>
            <a:ext cx="4804696" cy="854130"/>
          </a:xfrm>
          <a:prstGeom prst="bentConnector3">
            <a:avLst>
              <a:gd name="adj1" fmla="val 2422"/>
            </a:avLst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022FD17D-4A35-46E9-97B8-243EFF02AF54}"/>
              </a:ext>
            </a:extLst>
          </p:cNvPr>
          <p:cNvSpPr txBox="1"/>
          <p:nvPr/>
        </p:nvSpPr>
        <p:spPr>
          <a:xfrm>
            <a:off x="19433" y="1300229"/>
            <a:ext cx="54880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RAID 2 – Redundância via código de </a:t>
            </a:r>
            <a:r>
              <a:rPr lang="pt-BR" sz="2400" b="1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Hamming</a:t>
            </a:r>
            <a:endParaRPr lang="pt-BR" sz="24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8138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69A25-59FD-47C7-AFCE-6670F586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/>
              <a:t>Memória Externa</a:t>
            </a:r>
            <a:br>
              <a:rPr lang="pt-BR" dirty="0"/>
            </a:br>
            <a:r>
              <a:rPr lang="pt-BR" cap="none" dirty="0"/>
              <a:t>Discos Magnéticos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C040876-16B5-464F-A18F-6D47BD9E5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D5DD15-E6E9-455B-A616-F31DDE90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D2426C1-E1F0-4B3F-A984-48A5681CD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359" y="1336766"/>
            <a:ext cx="10363200" cy="50860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RAID 2</a:t>
            </a:r>
          </a:p>
          <a:p>
            <a:pPr marL="0" indent="0">
              <a:buNone/>
            </a:pPr>
            <a:r>
              <a:rPr lang="pt-B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Principais Características</a:t>
            </a:r>
          </a:p>
          <a:p>
            <a:pPr>
              <a:buClrTx/>
            </a:pP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Acesso paralelo. </a:t>
            </a:r>
          </a:p>
          <a:p>
            <a:pPr>
              <a:buClrTx/>
            </a:pP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Redundância(*) por verificação de erros.</a:t>
            </a:r>
          </a:p>
          <a:p>
            <a:pPr>
              <a:buClrTx/>
            </a:pPr>
            <a:r>
              <a:rPr lang="pt-B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Vantagens</a:t>
            </a:r>
          </a:p>
          <a:p>
            <a:pPr lvl="1"/>
            <a:r>
              <a:rPr lang="pt-BR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Apresenta o alto desempenho do acesso paralelo com a confiabilidade do espelhamento.</a:t>
            </a:r>
          </a:p>
          <a:p>
            <a:r>
              <a:rPr lang="pt-B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Desvantagens</a:t>
            </a: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pt-BR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Não apresenta ganho de desempenho em sistemas que solicitam setor por setor (Não há paralelismo).</a:t>
            </a:r>
          </a:p>
          <a:p>
            <a:pPr lvl="1"/>
            <a:r>
              <a:rPr lang="pt-BR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O tempo de escrita/leitura aumenta devido a codificação de </a:t>
            </a:r>
            <a:r>
              <a:rPr lang="pt-BR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Hamming</a:t>
            </a:r>
            <a:r>
              <a:rPr lang="pt-BR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lvl="1"/>
            <a:r>
              <a:rPr lang="pt-BR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Custo de armazenamento aumenta, porém, menos que no RAID 1.</a:t>
            </a: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0906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69A25-59FD-47C7-AFCE-6670F586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/>
              <a:t>Memória Externa</a:t>
            </a:r>
            <a:br>
              <a:rPr lang="pt-BR" dirty="0"/>
            </a:br>
            <a:r>
              <a:rPr lang="pt-BR" cap="none" dirty="0"/>
              <a:t>Discos Magnéticos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C040876-16B5-464F-A18F-6D47BD9E5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D5DD15-E6E9-455B-A616-F31DDE90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D2426C1-E1F0-4B3F-A984-48A5681CD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RAID 3 – Redundância via Paridade de bit intercalada</a:t>
            </a:r>
          </a:p>
          <a:p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O RAID 3 segue a mesma lógica do RAID 2, com a diferença de usar apenas um disco para armazenar 1 bit de paridade por palavra.</a:t>
            </a:r>
          </a:p>
          <a:p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O armazenamento do arquivo costuma ser realizado por </a:t>
            </a:r>
            <a:r>
              <a:rPr lang="pt-BR" sz="24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striping</a:t>
            </a: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Ao armazenar uma palavra em RAID 3, o controlador RAID calcula o código de </a:t>
            </a:r>
            <a:r>
              <a:rPr lang="pt-BR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Hamming</a:t>
            </a: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correspondente a cadeia e armazena o bit de paridade no disco de paridade.</a:t>
            </a: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Durante a leitura é realizada a verificação da palavra armazenada.</a:t>
            </a: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224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1240B-368A-48FD-96E8-0295FC85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 externa</a:t>
            </a:r>
            <a:br>
              <a:rPr lang="pt-BR" dirty="0"/>
            </a:br>
            <a:r>
              <a:rPr lang="pt-BR" sz="3200" cap="none" dirty="0"/>
              <a:t>Principais Características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6AD4CEF-9618-406F-ADD2-5AA655427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5890" y="2035275"/>
            <a:ext cx="4754880" cy="4187449"/>
          </a:xfrm>
        </p:spPr>
        <p:txBody>
          <a:bodyPr>
            <a:normAutofit/>
          </a:bodyPr>
          <a:lstStyle/>
          <a:p>
            <a:r>
              <a:rPr lang="pt-BR" sz="2400" b="1" dirty="0"/>
              <a:t>Tecnologia</a:t>
            </a:r>
          </a:p>
          <a:p>
            <a:pPr lvl="1"/>
            <a:r>
              <a:rPr lang="pt-BR" sz="2400" dirty="0"/>
              <a:t>Magnético</a:t>
            </a:r>
          </a:p>
          <a:p>
            <a:pPr lvl="1"/>
            <a:r>
              <a:rPr lang="pt-BR" sz="2400" dirty="0"/>
              <a:t>Óptico</a:t>
            </a:r>
          </a:p>
          <a:p>
            <a:pPr lvl="1"/>
            <a:r>
              <a:rPr lang="pt-BR" sz="2400" dirty="0"/>
              <a:t>Magnético-Óptico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8DBD4396-376F-40B5-B1B6-7401423F6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31231" y="2035275"/>
            <a:ext cx="4754880" cy="4187449"/>
          </a:xfrm>
        </p:spPr>
        <p:txBody>
          <a:bodyPr>
            <a:normAutofit/>
          </a:bodyPr>
          <a:lstStyle/>
          <a:p>
            <a:r>
              <a:rPr lang="pt-BR" sz="2400" b="1" dirty="0"/>
              <a:t>Características físicas</a:t>
            </a:r>
          </a:p>
          <a:p>
            <a:pPr lvl="1"/>
            <a:r>
              <a:rPr lang="pt-BR" sz="2400" dirty="0"/>
              <a:t>Volatilidade</a:t>
            </a:r>
          </a:p>
          <a:p>
            <a:pPr lvl="1"/>
            <a:r>
              <a:rPr lang="pt-BR" sz="2400" dirty="0"/>
              <a:t>Apagável</a:t>
            </a:r>
          </a:p>
          <a:p>
            <a:endParaRPr lang="pt-BR" sz="2400" dirty="0"/>
          </a:p>
          <a:p>
            <a:r>
              <a:rPr lang="pt-BR" sz="2400" dirty="0"/>
              <a:t> </a:t>
            </a:r>
            <a:r>
              <a:rPr lang="pt-BR" sz="2400" b="1" dirty="0"/>
              <a:t>Organização</a:t>
            </a:r>
          </a:p>
          <a:p>
            <a:pPr lvl="1"/>
            <a:r>
              <a:rPr lang="pt-BR" sz="2400" dirty="0"/>
              <a:t>Discos e fitas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9BC6384-84B1-4AF7-86A4-2E215FD04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A501427-7D4D-42BE-8A37-A49A558D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9176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08A89-4CCA-452E-BA72-006F93493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/>
              <a:t>Memória Externa</a:t>
            </a:r>
            <a:br>
              <a:rPr lang="pt-BR" dirty="0"/>
            </a:br>
            <a:r>
              <a:rPr lang="pt-BR" cap="none" dirty="0"/>
              <a:t>Discos Magnéticos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24F1593-FC83-44AE-AC8F-F3C1A0A72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6471" y="6422856"/>
            <a:ext cx="5044440" cy="365125"/>
          </a:xfrm>
        </p:spPr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99DB69C-F28C-44DE-80B2-F7DF306E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35B625C0-25BA-4A1A-B7D5-F5828A47D8E4}"/>
              </a:ext>
            </a:extLst>
          </p:cNvPr>
          <p:cNvSpPr/>
          <p:nvPr/>
        </p:nvSpPr>
        <p:spPr>
          <a:xfrm>
            <a:off x="443344" y="3068429"/>
            <a:ext cx="2421908" cy="3354427"/>
          </a:xfrm>
          <a:prstGeom prst="roundRect">
            <a:avLst>
              <a:gd name="adj" fmla="val 2765"/>
            </a:avLst>
          </a:prstGeom>
          <a:solidFill>
            <a:schemeClr val="tx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E29D1930-B6C8-4136-BE7F-B8358F4C2CEF}"/>
              </a:ext>
            </a:extLst>
          </p:cNvPr>
          <p:cNvGrpSpPr/>
          <p:nvPr/>
        </p:nvGrpSpPr>
        <p:grpSpPr>
          <a:xfrm>
            <a:off x="1227471" y="3570181"/>
            <a:ext cx="872758" cy="2730872"/>
            <a:chOff x="516471" y="1754802"/>
            <a:chExt cx="1270000" cy="3973847"/>
          </a:xfrm>
        </p:grpSpPr>
        <p:sp>
          <p:nvSpPr>
            <p:cNvPr id="48" name="Cilindro 47">
              <a:extLst>
                <a:ext uri="{FF2B5EF4-FFF2-40B4-BE49-F238E27FC236}">
                  <a16:creationId xmlns:a16="http://schemas.microsoft.com/office/drawing/2014/main" id="{6500F80A-AA12-4708-A8ED-1E17DF4128E1}"/>
                </a:ext>
              </a:extLst>
            </p:cNvPr>
            <p:cNvSpPr/>
            <p:nvPr/>
          </p:nvSpPr>
          <p:spPr>
            <a:xfrm>
              <a:off x="516471" y="5161680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15</a:t>
              </a:r>
              <a:endParaRPr lang="pt-BR" sz="2400" b="1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4" name="Cilindro 43">
              <a:extLst>
                <a:ext uri="{FF2B5EF4-FFF2-40B4-BE49-F238E27FC236}">
                  <a16:creationId xmlns:a16="http://schemas.microsoft.com/office/drawing/2014/main" id="{BDB269D6-3969-4C59-A4CB-5D5800DFF030}"/>
                </a:ext>
              </a:extLst>
            </p:cNvPr>
            <p:cNvSpPr/>
            <p:nvPr/>
          </p:nvSpPr>
          <p:spPr>
            <a:xfrm>
              <a:off x="516471" y="4731333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⁞</a:t>
              </a:r>
              <a:endParaRPr lang="pt-BR" sz="2000" b="1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5" name="Cilindro 44">
              <a:extLst>
                <a:ext uri="{FF2B5EF4-FFF2-40B4-BE49-F238E27FC236}">
                  <a16:creationId xmlns:a16="http://schemas.microsoft.com/office/drawing/2014/main" id="{ED5F51CE-EB04-4962-975A-9718DF5624E1}"/>
                </a:ext>
              </a:extLst>
            </p:cNvPr>
            <p:cNvSpPr/>
            <p:nvPr/>
          </p:nvSpPr>
          <p:spPr>
            <a:xfrm>
              <a:off x="516471" y="4308606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6</a:t>
              </a:r>
            </a:p>
          </p:txBody>
        </p:sp>
        <p:sp>
          <p:nvSpPr>
            <p:cNvPr id="46" name="Cilindro 45">
              <a:extLst>
                <a:ext uri="{FF2B5EF4-FFF2-40B4-BE49-F238E27FC236}">
                  <a16:creationId xmlns:a16="http://schemas.microsoft.com/office/drawing/2014/main" id="{4DA2FA58-0383-49D8-9750-31B10608F5DF}"/>
                </a:ext>
              </a:extLst>
            </p:cNvPr>
            <p:cNvSpPr/>
            <p:nvPr/>
          </p:nvSpPr>
          <p:spPr>
            <a:xfrm>
              <a:off x="516471" y="3885879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</a:p>
          </p:txBody>
        </p:sp>
        <p:sp>
          <p:nvSpPr>
            <p:cNvPr id="47" name="Cilindro 46">
              <a:extLst>
                <a:ext uri="{FF2B5EF4-FFF2-40B4-BE49-F238E27FC236}">
                  <a16:creationId xmlns:a16="http://schemas.microsoft.com/office/drawing/2014/main" id="{10F02F74-D3A4-4DE3-90C3-032804023A03}"/>
                </a:ext>
              </a:extLst>
            </p:cNvPr>
            <p:cNvSpPr/>
            <p:nvPr/>
          </p:nvSpPr>
          <p:spPr>
            <a:xfrm>
              <a:off x="516471" y="3455532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</a:p>
          </p:txBody>
        </p:sp>
        <p:sp>
          <p:nvSpPr>
            <p:cNvPr id="40" name="Cilindro 39">
              <a:extLst>
                <a:ext uri="{FF2B5EF4-FFF2-40B4-BE49-F238E27FC236}">
                  <a16:creationId xmlns:a16="http://schemas.microsoft.com/office/drawing/2014/main" id="{07925B7C-7A89-4BAB-9D46-96C8F0E7B430}"/>
                </a:ext>
              </a:extLst>
            </p:cNvPr>
            <p:cNvSpPr/>
            <p:nvPr/>
          </p:nvSpPr>
          <p:spPr>
            <a:xfrm>
              <a:off x="516471" y="3030603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sp>
          <p:nvSpPr>
            <p:cNvPr id="41" name="Cilindro 40">
              <a:extLst>
                <a:ext uri="{FF2B5EF4-FFF2-40B4-BE49-F238E27FC236}">
                  <a16:creationId xmlns:a16="http://schemas.microsoft.com/office/drawing/2014/main" id="{1DDCE019-B3F3-49D6-98C4-F21945D80342}"/>
                </a:ext>
              </a:extLst>
            </p:cNvPr>
            <p:cNvSpPr/>
            <p:nvPr/>
          </p:nvSpPr>
          <p:spPr>
            <a:xfrm>
              <a:off x="516471" y="2607876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sp>
          <p:nvSpPr>
            <p:cNvPr id="42" name="Cilindro 41">
              <a:extLst>
                <a:ext uri="{FF2B5EF4-FFF2-40B4-BE49-F238E27FC236}">
                  <a16:creationId xmlns:a16="http://schemas.microsoft.com/office/drawing/2014/main" id="{F5A19241-4650-4787-A74D-56F2C0CEC812}"/>
                </a:ext>
              </a:extLst>
            </p:cNvPr>
            <p:cNvSpPr/>
            <p:nvPr/>
          </p:nvSpPr>
          <p:spPr>
            <a:xfrm>
              <a:off x="516471" y="2185149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43" name="Cilindro 42">
              <a:extLst>
                <a:ext uri="{FF2B5EF4-FFF2-40B4-BE49-F238E27FC236}">
                  <a16:creationId xmlns:a16="http://schemas.microsoft.com/office/drawing/2014/main" id="{EB245A98-25F5-46B3-9832-FFBA0E0CBB5B}"/>
                </a:ext>
              </a:extLst>
            </p:cNvPr>
            <p:cNvSpPr/>
            <p:nvPr/>
          </p:nvSpPr>
          <p:spPr>
            <a:xfrm>
              <a:off x="516471" y="1754802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</p:grp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F3C61E33-326B-44E6-AF8F-9CE2E3DB6532}"/>
              </a:ext>
            </a:extLst>
          </p:cNvPr>
          <p:cNvSpPr txBox="1"/>
          <p:nvPr/>
        </p:nvSpPr>
        <p:spPr>
          <a:xfrm>
            <a:off x="905592" y="3068429"/>
            <a:ext cx="1471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Disco lógico</a:t>
            </a:r>
            <a:endParaRPr lang="pt-BR" sz="16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049833F-2931-493E-AB65-F5DDB0C03C3C}"/>
              </a:ext>
            </a:extLst>
          </p:cNvPr>
          <p:cNvGrpSpPr/>
          <p:nvPr/>
        </p:nvGrpSpPr>
        <p:grpSpPr>
          <a:xfrm>
            <a:off x="6358491" y="1947016"/>
            <a:ext cx="4104842" cy="2093273"/>
            <a:chOff x="4965120" y="3289711"/>
            <a:chExt cx="4454652" cy="2271658"/>
          </a:xfrm>
        </p:grpSpPr>
        <p:sp>
          <p:nvSpPr>
            <p:cNvPr id="23" name="Cilindro 22">
              <a:extLst>
                <a:ext uri="{FF2B5EF4-FFF2-40B4-BE49-F238E27FC236}">
                  <a16:creationId xmlns:a16="http://schemas.microsoft.com/office/drawing/2014/main" id="{5D7C0DB8-6FD5-40D9-B5CA-DC3CBD4A092F}"/>
                </a:ext>
              </a:extLst>
            </p:cNvPr>
            <p:cNvSpPr/>
            <p:nvPr/>
          </p:nvSpPr>
          <p:spPr>
            <a:xfrm>
              <a:off x="5078845" y="5162221"/>
              <a:ext cx="872758" cy="389627"/>
            </a:xfrm>
            <a:prstGeom prst="ca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12</a:t>
              </a:r>
            </a:p>
          </p:txBody>
        </p:sp>
        <p:sp>
          <p:nvSpPr>
            <p:cNvPr id="24" name="Cilindro 23">
              <a:extLst>
                <a:ext uri="{FF2B5EF4-FFF2-40B4-BE49-F238E27FC236}">
                  <a16:creationId xmlns:a16="http://schemas.microsoft.com/office/drawing/2014/main" id="{51D3FA83-2C91-4E5C-8E2E-EA2B4DB1E194}"/>
                </a:ext>
              </a:extLst>
            </p:cNvPr>
            <p:cNvSpPr/>
            <p:nvPr/>
          </p:nvSpPr>
          <p:spPr>
            <a:xfrm>
              <a:off x="5078845" y="4740804"/>
              <a:ext cx="872758" cy="389627"/>
            </a:xfrm>
            <a:prstGeom prst="ca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8</a:t>
              </a:r>
            </a:p>
          </p:txBody>
        </p:sp>
        <p:sp>
          <p:nvSpPr>
            <p:cNvPr id="25" name="Cilindro 24">
              <a:extLst>
                <a:ext uri="{FF2B5EF4-FFF2-40B4-BE49-F238E27FC236}">
                  <a16:creationId xmlns:a16="http://schemas.microsoft.com/office/drawing/2014/main" id="{F1E508E8-2C35-4B85-9CDB-F4126098132B}"/>
                </a:ext>
              </a:extLst>
            </p:cNvPr>
            <p:cNvSpPr/>
            <p:nvPr/>
          </p:nvSpPr>
          <p:spPr>
            <a:xfrm>
              <a:off x="5078845" y="4319388"/>
              <a:ext cx="872758" cy="389627"/>
            </a:xfrm>
            <a:prstGeom prst="can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</a:p>
          </p:txBody>
        </p:sp>
        <p:sp>
          <p:nvSpPr>
            <p:cNvPr id="26" name="Cilindro 25">
              <a:extLst>
                <a:ext uri="{FF2B5EF4-FFF2-40B4-BE49-F238E27FC236}">
                  <a16:creationId xmlns:a16="http://schemas.microsoft.com/office/drawing/2014/main" id="{2ACA7F1D-F6C8-46D2-A220-FB0A84C766C6}"/>
                </a:ext>
              </a:extLst>
            </p:cNvPr>
            <p:cNvSpPr/>
            <p:nvPr/>
          </p:nvSpPr>
          <p:spPr>
            <a:xfrm>
              <a:off x="5078845" y="3897971"/>
              <a:ext cx="872758" cy="389627"/>
            </a:xfrm>
            <a:prstGeom prst="ca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27" name="Cilindro 26">
              <a:extLst>
                <a:ext uri="{FF2B5EF4-FFF2-40B4-BE49-F238E27FC236}">
                  <a16:creationId xmlns:a16="http://schemas.microsoft.com/office/drawing/2014/main" id="{D036C9E0-81BD-48CF-BD85-07D33D7BF8EB}"/>
                </a:ext>
              </a:extLst>
            </p:cNvPr>
            <p:cNvSpPr/>
            <p:nvPr/>
          </p:nvSpPr>
          <p:spPr>
            <a:xfrm>
              <a:off x="6216079" y="5171742"/>
              <a:ext cx="872758" cy="389627"/>
            </a:xfrm>
            <a:prstGeom prst="ca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13</a:t>
              </a:r>
            </a:p>
          </p:txBody>
        </p:sp>
        <p:sp>
          <p:nvSpPr>
            <p:cNvPr id="28" name="Cilindro 27">
              <a:extLst>
                <a:ext uri="{FF2B5EF4-FFF2-40B4-BE49-F238E27FC236}">
                  <a16:creationId xmlns:a16="http://schemas.microsoft.com/office/drawing/2014/main" id="{4F77A058-187A-4726-A924-E5C7B11890E3}"/>
                </a:ext>
              </a:extLst>
            </p:cNvPr>
            <p:cNvSpPr/>
            <p:nvPr/>
          </p:nvSpPr>
          <p:spPr>
            <a:xfrm>
              <a:off x="6216079" y="4750326"/>
              <a:ext cx="872758" cy="389627"/>
            </a:xfrm>
            <a:prstGeom prst="ca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9</a:t>
              </a:r>
            </a:p>
          </p:txBody>
        </p:sp>
        <p:sp>
          <p:nvSpPr>
            <p:cNvPr id="29" name="Cilindro 28">
              <a:extLst>
                <a:ext uri="{FF2B5EF4-FFF2-40B4-BE49-F238E27FC236}">
                  <a16:creationId xmlns:a16="http://schemas.microsoft.com/office/drawing/2014/main" id="{E90410D7-6DCE-4300-941B-5C4F9759EACF}"/>
                </a:ext>
              </a:extLst>
            </p:cNvPr>
            <p:cNvSpPr/>
            <p:nvPr/>
          </p:nvSpPr>
          <p:spPr>
            <a:xfrm>
              <a:off x="6216079" y="4328910"/>
              <a:ext cx="872758" cy="389627"/>
            </a:xfrm>
            <a:prstGeom prst="can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</a:p>
          </p:txBody>
        </p:sp>
        <p:sp>
          <p:nvSpPr>
            <p:cNvPr id="30" name="Cilindro 29">
              <a:extLst>
                <a:ext uri="{FF2B5EF4-FFF2-40B4-BE49-F238E27FC236}">
                  <a16:creationId xmlns:a16="http://schemas.microsoft.com/office/drawing/2014/main" id="{BBF3AC5C-DB52-44C5-A670-9058698B3595}"/>
                </a:ext>
              </a:extLst>
            </p:cNvPr>
            <p:cNvSpPr/>
            <p:nvPr/>
          </p:nvSpPr>
          <p:spPr>
            <a:xfrm>
              <a:off x="6216079" y="3907492"/>
              <a:ext cx="872758" cy="389627"/>
            </a:xfrm>
            <a:prstGeom prst="ca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31" name="Cilindro 30">
              <a:extLst>
                <a:ext uri="{FF2B5EF4-FFF2-40B4-BE49-F238E27FC236}">
                  <a16:creationId xmlns:a16="http://schemas.microsoft.com/office/drawing/2014/main" id="{0CB9A773-9FD1-45F7-AA40-9D7938CA4607}"/>
                </a:ext>
              </a:extLst>
            </p:cNvPr>
            <p:cNvSpPr/>
            <p:nvPr/>
          </p:nvSpPr>
          <p:spPr>
            <a:xfrm>
              <a:off x="7325544" y="5162221"/>
              <a:ext cx="872758" cy="389627"/>
            </a:xfrm>
            <a:prstGeom prst="ca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14</a:t>
              </a:r>
            </a:p>
          </p:txBody>
        </p:sp>
        <p:sp>
          <p:nvSpPr>
            <p:cNvPr id="32" name="Cilindro 31">
              <a:extLst>
                <a:ext uri="{FF2B5EF4-FFF2-40B4-BE49-F238E27FC236}">
                  <a16:creationId xmlns:a16="http://schemas.microsoft.com/office/drawing/2014/main" id="{8DBB5FC8-1557-42EB-925E-3ADDA7047673}"/>
                </a:ext>
              </a:extLst>
            </p:cNvPr>
            <p:cNvSpPr/>
            <p:nvPr/>
          </p:nvSpPr>
          <p:spPr>
            <a:xfrm>
              <a:off x="7325544" y="4740804"/>
              <a:ext cx="872758" cy="389627"/>
            </a:xfrm>
            <a:prstGeom prst="ca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10</a:t>
              </a:r>
            </a:p>
          </p:txBody>
        </p:sp>
        <p:sp>
          <p:nvSpPr>
            <p:cNvPr id="33" name="Cilindro 32">
              <a:extLst>
                <a:ext uri="{FF2B5EF4-FFF2-40B4-BE49-F238E27FC236}">
                  <a16:creationId xmlns:a16="http://schemas.microsoft.com/office/drawing/2014/main" id="{C6FA2B84-3FBA-4C04-9E34-142B78FCBE66}"/>
                </a:ext>
              </a:extLst>
            </p:cNvPr>
            <p:cNvSpPr/>
            <p:nvPr/>
          </p:nvSpPr>
          <p:spPr>
            <a:xfrm>
              <a:off x="7325544" y="4319388"/>
              <a:ext cx="872758" cy="389627"/>
            </a:xfrm>
            <a:prstGeom prst="can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6</a:t>
              </a:r>
            </a:p>
          </p:txBody>
        </p:sp>
        <p:sp>
          <p:nvSpPr>
            <p:cNvPr id="34" name="Cilindro 33">
              <a:extLst>
                <a:ext uri="{FF2B5EF4-FFF2-40B4-BE49-F238E27FC236}">
                  <a16:creationId xmlns:a16="http://schemas.microsoft.com/office/drawing/2014/main" id="{4AE06773-0106-41CF-908A-3AF327923A29}"/>
                </a:ext>
              </a:extLst>
            </p:cNvPr>
            <p:cNvSpPr/>
            <p:nvPr/>
          </p:nvSpPr>
          <p:spPr>
            <a:xfrm>
              <a:off x="7325544" y="3897971"/>
              <a:ext cx="872758" cy="389627"/>
            </a:xfrm>
            <a:prstGeom prst="ca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sp>
          <p:nvSpPr>
            <p:cNvPr id="35" name="Cilindro 34">
              <a:extLst>
                <a:ext uri="{FF2B5EF4-FFF2-40B4-BE49-F238E27FC236}">
                  <a16:creationId xmlns:a16="http://schemas.microsoft.com/office/drawing/2014/main" id="{C1967564-D266-4DC0-8DE0-31CE5FCEA247}"/>
                </a:ext>
              </a:extLst>
            </p:cNvPr>
            <p:cNvSpPr/>
            <p:nvPr/>
          </p:nvSpPr>
          <p:spPr>
            <a:xfrm>
              <a:off x="8415967" y="5162221"/>
              <a:ext cx="872758" cy="389627"/>
            </a:xfrm>
            <a:prstGeom prst="ca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15</a:t>
              </a:r>
            </a:p>
          </p:txBody>
        </p:sp>
        <p:sp>
          <p:nvSpPr>
            <p:cNvPr id="36" name="Cilindro 35">
              <a:extLst>
                <a:ext uri="{FF2B5EF4-FFF2-40B4-BE49-F238E27FC236}">
                  <a16:creationId xmlns:a16="http://schemas.microsoft.com/office/drawing/2014/main" id="{B5E14DB5-FC54-4860-A0EF-6A662526DB8A}"/>
                </a:ext>
              </a:extLst>
            </p:cNvPr>
            <p:cNvSpPr/>
            <p:nvPr/>
          </p:nvSpPr>
          <p:spPr>
            <a:xfrm>
              <a:off x="8415967" y="4740804"/>
              <a:ext cx="872758" cy="389627"/>
            </a:xfrm>
            <a:prstGeom prst="ca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11</a:t>
              </a:r>
            </a:p>
          </p:txBody>
        </p:sp>
        <p:sp>
          <p:nvSpPr>
            <p:cNvPr id="37" name="Cilindro 36">
              <a:extLst>
                <a:ext uri="{FF2B5EF4-FFF2-40B4-BE49-F238E27FC236}">
                  <a16:creationId xmlns:a16="http://schemas.microsoft.com/office/drawing/2014/main" id="{4E741077-448D-4670-A73E-5E55B2CF4AC7}"/>
                </a:ext>
              </a:extLst>
            </p:cNvPr>
            <p:cNvSpPr/>
            <p:nvPr/>
          </p:nvSpPr>
          <p:spPr>
            <a:xfrm>
              <a:off x="8415967" y="4319388"/>
              <a:ext cx="872758" cy="389627"/>
            </a:xfrm>
            <a:prstGeom prst="can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7</a:t>
              </a:r>
            </a:p>
          </p:txBody>
        </p:sp>
        <p:sp>
          <p:nvSpPr>
            <p:cNvPr id="38" name="Cilindro 37">
              <a:extLst>
                <a:ext uri="{FF2B5EF4-FFF2-40B4-BE49-F238E27FC236}">
                  <a16:creationId xmlns:a16="http://schemas.microsoft.com/office/drawing/2014/main" id="{0A2FDCBF-8348-49A8-A301-A015E0D18973}"/>
                </a:ext>
              </a:extLst>
            </p:cNvPr>
            <p:cNvSpPr/>
            <p:nvPr/>
          </p:nvSpPr>
          <p:spPr>
            <a:xfrm>
              <a:off x="8415967" y="3897971"/>
              <a:ext cx="872758" cy="389627"/>
            </a:xfrm>
            <a:prstGeom prst="ca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87D5C930-F623-4179-AE0B-ECCFC9C1AF17}"/>
                </a:ext>
              </a:extLst>
            </p:cNvPr>
            <p:cNvSpPr txBox="1"/>
            <p:nvPr/>
          </p:nvSpPr>
          <p:spPr>
            <a:xfrm>
              <a:off x="4965120" y="3289711"/>
              <a:ext cx="11348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Disco</a:t>
              </a:r>
            </a:p>
            <a:p>
              <a:pPr algn="ctr"/>
              <a:r>
                <a:rPr lang="pt-BR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pt-BR" sz="1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886615AC-5D71-434B-B0DF-727A4E6CE7A3}"/>
                </a:ext>
              </a:extLst>
            </p:cNvPr>
            <p:cNvSpPr txBox="1"/>
            <p:nvPr/>
          </p:nvSpPr>
          <p:spPr>
            <a:xfrm>
              <a:off x="6099974" y="3308158"/>
              <a:ext cx="11348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Disco</a:t>
              </a:r>
            </a:p>
            <a:p>
              <a:pPr algn="ctr"/>
              <a:r>
                <a:rPr lang="pt-BR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pt-BR" sz="1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475AAE15-F8C2-4156-A529-B5CC294FD678}"/>
                </a:ext>
              </a:extLst>
            </p:cNvPr>
            <p:cNvSpPr txBox="1"/>
            <p:nvPr/>
          </p:nvSpPr>
          <p:spPr>
            <a:xfrm>
              <a:off x="7189648" y="3293289"/>
              <a:ext cx="11348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Disco</a:t>
              </a:r>
            </a:p>
            <a:p>
              <a:pPr algn="ctr"/>
              <a:r>
                <a:rPr lang="pt-BR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lang="pt-BR" sz="1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72E2C465-AB28-4E60-B1AA-DE51D7D9E670}"/>
                </a:ext>
              </a:extLst>
            </p:cNvPr>
            <p:cNvSpPr txBox="1"/>
            <p:nvPr/>
          </p:nvSpPr>
          <p:spPr>
            <a:xfrm>
              <a:off x="8284918" y="3296864"/>
              <a:ext cx="11348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Disco</a:t>
              </a:r>
            </a:p>
            <a:p>
              <a:pPr algn="ctr"/>
              <a:r>
                <a:rPr lang="pt-BR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pt-BR" sz="1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3DFBD02C-2A0E-4FB5-929A-3397511D4DA8}"/>
              </a:ext>
            </a:extLst>
          </p:cNvPr>
          <p:cNvSpPr/>
          <p:nvPr/>
        </p:nvSpPr>
        <p:spPr>
          <a:xfrm>
            <a:off x="3073747" y="3722511"/>
            <a:ext cx="1686939" cy="932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Sistema de Gerenciamento</a:t>
            </a:r>
          </a:p>
        </p:txBody>
      </p:sp>
      <p:cxnSp>
        <p:nvCxnSpPr>
          <p:cNvPr id="59" name="Conector: Angulado 58">
            <a:extLst>
              <a:ext uri="{FF2B5EF4-FFF2-40B4-BE49-F238E27FC236}">
                <a16:creationId xmlns:a16="http://schemas.microsoft.com/office/drawing/2014/main" id="{D65D28E2-FBDD-4DAE-B102-77F509C987EC}"/>
              </a:ext>
            </a:extLst>
          </p:cNvPr>
          <p:cNvCxnSpPr>
            <a:cxnSpLocks/>
            <a:stCxn id="26" idx="2"/>
          </p:cNvCxnSpPr>
          <p:nvPr/>
        </p:nvCxnSpPr>
        <p:spPr>
          <a:xfrm rot="10800000" flipV="1">
            <a:off x="4840502" y="2687026"/>
            <a:ext cx="1622785" cy="1501672"/>
          </a:xfrm>
          <a:prstGeom prst="bentConnector3">
            <a:avLst>
              <a:gd name="adj1" fmla="val 8209"/>
            </a:avLst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964606B1-24DF-4F65-85DB-DCECD966BD85}"/>
              </a:ext>
            </a:extLst>
          </p:cNvPr>
          <p:cNvCxnSpPr>
            <a:cxnSpLocks/>
            <a:stCxn id="30" idx="2"/>
            <a:endCxn id="55" idx="3"/>
          </p:cNvCxnSpPr>
          <p:nvPr/>
        </p:nvCxnSpPr>
        <p:spPr>
          <a:xfrm rot="10800000" flipV="1">
            <a:off x="4760686" y="2695799"/>
            <a:ext cx="2750530" cy="1492899"/>
          </a:xfrm>
          <a:prstGeom prst="bentConnector3">
            <a:avLst>
              <a:gd name="adj1" fmla="val 4843"/>
            </a:avLst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: Angulado 64">
            <a:extLst>
              <a:ext uri="{FF2B5EF4-FFF2-40B4-BE49-F238E27FC236}">
                <a16:creationId xmlns:a16="http://schemas.microsoft.com/office/drawing/2014/main" id="{93B8E4ED-96E8-4CD1-B6D3-36BF24F64A8D}"/>
              </a:ext>
            </a:extLst>
          </p:cNvPr>
          <p:cNvCxnSpPr>
            <a:cxnSpLocks/>
            <a:stCxn id="34" idx="2"/>
            <a:endCxn id="55" idx="3"/>
          </p:cNvCxnSpPr>
          <p:nvPr/>
        </p:nvCxnSpPr>
        <p:spPr>
          <a:xfrm rot="10800000" flipV="1">
            <a:off x="4760686" y="2687027"/>
            <a:ext cx="3772872" cy="1501671"/>
          </a:xfrm>
          <a:prstGeom prst="bentConnector3">
            <a:avLst>
              <a:gd name="adj1" fmla="val 2537"/>
            </a:avLst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: Angulado 69">
            <a:extLst>
              <a:ext uri="{FF2B5EF4-FFF2-40B4-BE49-F238E27FC236}">
                <a16:creationId xmlns:a16="http://schemas.microsoft.com/office/drawing/2014/main" id="{E35D20B3-8802-4F87-A4F4-B4441EBFC67C}"/>
              </a:ext>
            </a:extLst>
          </p:cNvPr>
          <p:cNvCxnSpPr>
            <a:cxnSpLocks/>
            <a:stCxn id="38" idx="2"/>
            <a:endCxn id="55" idx="3"/>
          </p:cNvCxnSpPr>
          <p:nvPr/>
        </p:nvCxnSpPr>
        <p:spPr>
          <a:xfrm rot="10800000" flipV="1">
            <a:off x="4760686" y="2687025"/>
            <a:ext cx="4777668" cy="1501673"/>
          </a:xfrm>
          <a:prstGeom prst="bentConnector3">
            <a:avLst>
              <a:gd name="adj1" fmla="val 2312"/>
            </a:avLst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Angulado 77">
            <a:extLst>
              <a:ext uri="{FF2B5EF4-FFF2-40B4-BE49-F238E27FC236}">
                <a16:creationId xmlns:a16="http://schemas.microsoft.com/office/drawing/2014/main" id="{EE24C7F0-4ECE-45D2-BE26-36D1579C0448}"/>
              </a:ext>
            </a:extLst>
          </p:cNvPr>
          <p:cNvCxnSpPr>
            <a:cxnSpLocks/>
            <a:stCxn id="55" idx="1"/>
            <a:endCxn id="43" idx="4"/>
          </p:cNvCxnSpPr>
          <p:nvPr/>
        </p:nvCxnSpPr>
        <p:spPr>
          <a:xfrm rot="10800000">
            <a:off x="2100229" y="3764995"/>
            <a:ext cx="973518" cy="423704"/>
          </a:xfrm>
          <a:prstGeom prst="bentConnector3">
            <a:avLst>
              <a:gd name="adj1" fmla="val 50000"/>
            </a:avLst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: Angulado 79">
            <a:extLst>
              <a:ext uri="{FF2B5EF4-FFF2-40B4-BE49-F238E27FC236}">
                <a16:creationId xmlns:a16="http://schemas.microsoft.com/office/drawing/2014/main" id="{C6DBFD1E-35FA-4507-85DD-FD4E2BFBEDB6}"/>
              </a:ext>
            </a:extLst>
          </p:cNvPr>
          <p:cNvCxnSpPr>
            <a:cxnSpLocks/>
            <a:stCxn id="55" idx="1"/>
            <a:endCxn id="42" idx="4"/>
          </p:cNvCxnSpPr>
          <p:nvPr/>
        </p:nvCxnSpPr>
        <p:spPr>
          <a:xfrm rot="10800000">
            <a:off x="2100229" y="4060735"/>
            <a:ext cx="973518" cy="127965"/>
          </a:xfrm>
          <a:prstGeom prst="bentConnector3">
            <a:avLst>
              <a:gd name="adj1" fmla="val 50000"/>
            </a:avLst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: Angulado 82">
            <a:extLst>
              <a:ext uri="{FF2B5EF4-FFF2-40B4-BE49-F238E27FC236}">
                <a16:creationId xmlns:a16="http://schemas.microsoft.com/office/drawing/2014/main" id="{B1C1901F-4721-4D85-B6C6-A6E25FCEDA69}"/>
              </a:ext>
            </a:extLst>
          </p:cNvPr>
          <p:cNvCxnSpPr>
            <a:cxnSpLocks/>
            <a:stCxn id="55" idx="1"/>
            <a:endCxn id="41" idx="4"/>
          </p:cNvCxnSpPr>
          <p:nvPr/>
        </p:nvCxnSpPr>
        <p:spPr>
          <a:xfrm rot="10800000" flipV="1">
            <a:off x="2100229" y="4188699"/>
            <a:ext cx="973518" cy="162538"/>
          </a:xfrm>
          <a:prstGeom prst="bentConnector3">
            <a:avLst>
              <a:gd name="adj1" fmla="val 50000"/>
            </a:avLst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: Angulado 85">
            <a:extLst>
              <a:ext uri="{FF2B5EF4-FFF2-40B4-BE49-F238E27FC236}">
                <a16:creationId xmlns:a16="http://schemas.microsoft.com/office/drawing/2014/main" id="{BBDA27F8-E553-404C-93E9-4B1AEB30B75C}"/>
              </a:ext>
            </a:extLst>
          </p:cNvPr>
          <p:cNvCxnSpPr>
            <a:cxnSpLocks/>
            <a:stCxn id="55" idx="1"/>
            <a:endCxn id="40" idx="4"/>
          </p:cNvCxnSpPr>
          <p:nvPr/>
        </p:nvCxnSpPr>
        <p:spPr>
          <a:xfrm rot="10800000" flipV="1">
            <a:off x="2100229" y="4188698"/>
            <a:ext cx="973518" cy="453041"/>
          </a:xfrm>
          <a:prstGeom prst="bentConnector3">
            <a:avLst>
              <a:gd name="adj1" fmla="val 50000"/>
            </a:avLst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694BD637-1FF1-4CB8-BE7C-D867D304C514}"/>
              </a:ext>
            </a:extLst>
          </p:cNvPr>
          <p:cNvSpPr txBox="1"/>
          <p:nvPr/>
        </p:nvSpPr>
        <p:spPr>
          <a:xfrm>
            <a:off x="102099" y="2337152"/>
            <a:ext cx="3253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Sistema Operacional</a:t>
            </a:r>
            <a:endParaRPr lang="pt-BR" sz="20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DE8A0ABE-4537-4470-8AA1-9FE1597EEE49}"/>
              </a:ext>
            </a:extLst>
          </p:cNvPr>
          <p:cNvSpPr txBox="1"/>
          <p:nvPr/>
        </p:nvSpPr>
        <p:spPr>
          <a:xfrm>
            <a:off x="7149520" y="1427783"/>
            <a:ext cx="2190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Discos físicos</a:t>
            </a:r>
            <a:endParaRPr lang="pt-BR" sz="20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C5B297C6-F8E4-4A7D-8C5F-1D3A7E5DEA75}"/>
              </a:ext>
            </a:extLst>
          </p:cNvPr>
          <p:cNvSpPr txBox="1"/>
          <p:nvPr/>
        </p:nvSpPr>
        <p:spPr>
          <a:xfrm>
            <a:off x="10757975" y="307535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Dados</a:t>
            </a:r>
          </a:p>
        </p:txBody>
      </p:sp>
      <p:sp>
        <p:nvSpPr>
          <p:cNvPr id="133" name="Chave Direita 132">
            <a:extLst>
              <a:ext uri="{FF2B5EF4-FFF2-40B4-BE49-F238E27FC236}">
                <a16:creationId xmlns:a16="http://schemas.microsoft.com/office/drawing/2014/main" id="{9F99DE91-6298-444D-832E-986275CD893A}"/>
              </a:ext>
            </a:extLst>
          </p:cNvPr>
          <p:cNvSpPr/>
          <p:nvPr/>
        </p:nvSpPr>
        <p:spPr>
          <a:xfrm>
            <a:off x="10490361" y="2554220"/>
            <a:ext cx="214336" cy="1418839"/>
          </a:xfrm>
          <a:prstGeom prst="rightBrace">
            <a:avLst>
              <a:gd name="adj1" fmla="val 30553"/>
              <a:gd name="adj2" fmla="val 4979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8A2FB357-5C5F-47FC-993E-38A1F7CA7A94}"/>
              </a:ext>
            </a:extLst>
          </p:cNvPr>
          <p:cNvSpPr txBox="1"/>
          <p:nvPr/>
        </p:nvSpPr>
        <p:spPr>
          <a:xfrm>
            <a:off x="10854893" y="5293270"/>
            <a:ext cx="1066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Disco de </a:t>
            </a:r>
          </a:p>
          <a:p>
            <a:r>
              <a:rPr lang="pt-BR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paridade</a:t>
            </a:r>
          </a:p>
        </p:txBody>
      </p:sp>
      <p:sp>
        <p:nvSpPr>
          <p:cNvPr id="113" name="Cilindro 112">
            <a:extLst>
              <a:ext uri="{FF2B5EF4-FFF2-40B4-BE49-F238E27FC236}">
                <a16:creationId xmlns:a16="http://schemas.microsoft.com/office/drawing/2014/main" id="{C386B0C5-B4A8-4794-90DE-B79DDA6BAE4B}"/>
              </a:ext>
            </a:extLst>
          </p:cNvPr>
          <p:cNvSpPr/>
          <p:nvPr/>
        </p:nvSpPr>
        <p:spPr>
          <a:xfrm>
            <a:off x="9601986" y="5926686"/>
            <a:ext cx="804223" cy="359031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</a:p>
        </p:txBody>
      </p:sp>
      <p:sp>
        <p:nvSpPr>
          <p:cNvPr id="114" name="Cilindro 113">
            <a:extLst>
              <a:ext uri="{FF2B5EF4-FFF2-40B4-BE49-F238E27FC236}">
                <a16:creationId xmlns:a16="http://schemas.microsoft.com/office/drawing/2014/main" id="{8ED44FCD-2411-4DE7-8E5D-77D73ECDBAF2}"/>
              </a:ext>
            </a:extLst>
          </p:cNvPr>
          <p:cNvSpPr/>
          <p:nvPr/>
        </p:nvSpPr>
        <p:spPr>
          <a:xfrm>
            <a:off x="9601986" y="5538361"/>
            <a:ext cx="804223" cy="359031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116" name="Cilindro 115">
            <a:extLst>
              <a:ext uri="{FF2B5EF4-FFF2-40B4-BE49-F238E27FC236}">
                <a16:creationId xmlns:a16="http://schemas.microsoft.com/office/drawing/2014/main" id="{9CB78FBE-FD16-48E7-BBA7-7AAAC3D324C4}"/>
              </a:ext>
            </a:extLst>
          </p:cNvPr>
          <p:cNvSpPr/>
          <p:nvPr/>
        </p:nvSpPr>
        <p:spPr>
          <a:xfrm>
            <a:off x="9601986" y="5150037"/>
            <a:ext cx="804223" cy="359031"/>
          </a:xfrm>
          <a:prstGeom prst="can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117" name="Cilindro 116">
            <a:extLst>
              <a:ext uri="{FF2B5EF4-FFF2-40B4-BE49-F238E27FC236}">
                <a16:creationId xmlns:a16="http://schemas.microsoft.com/office/drawing/2014/main" id="{C3AC8F90-0E34-42CF-ADEB-C33A9E5A1EE6}"/>
              </a:ext>
            </a:extLst>
          </p:cNvPr>
          <p:cNvSpPr/>
          <p:nvPr/>
        </p:nvSpPr>
        <p:spPr>
          <a:xfrm>
            <a:off x="9601986" y="4761713"/>
            <a:ext cx="804223" cy="359031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FBCA3705-F6FB-47FA-AFD7-EAB67FA6144F}"/>
              </a:ext>
            </a:extLst>
          </p:cNvPr>
          <p:cNvSpPr txBox="1"/>
          <p:nvPr/>
        </p:nvSpPr>
        <p:spPr>
          <a:xfrm>
            <a:off x="9476762" y="4204514"/>
            <a:ext cx="1045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Disco</a:t>
            </a:r>
          </a:p>
          <a:p>
            <a:pPr algn="ctr"/>
            <a:r>
              <a:rPr lang="pt-BR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pt-BR" sz="12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31" name="Conector: Angulado 130">
            <a:extLst>
              <a:ext uri="{FF2B5EF4-FFF2-40B4-BE49-F238E27FC236}">
                <a16:creationId xmlns:a16="http://schemas.microsoft.com/office/drawing/2014/main" id="{10EAE457-7828-4709-B328-E8A81CE0AC51}"/>
              </a:ext>
            </a:extLst>
          </p:cNvPr>
          <p:cNvCxnSpPr>
            <a:cxnSpLocks/>
            <a:stCxn id="117" idx="2"/>
            <a:endCxn id="55" idx="3"/>
          </p:cNvCxnSpPr>
          <p:nvPr/>
        </p:nvCxnSpPr>
        <p:spPr>
          <a:xfrm rot="10800000">
            <a:off x="4760686" y="4188699"/>
            <a:ext cx="4841300" cy="752530"/>
          </a:xfrm>
          <a:prstGeom prst="bentConnector3">
            <a:avLst>
              <a:gd name="adj1" fmla="val 3568"/>
            </a:avLst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EEFFC4B9-0E5A-4101-9458-BF5DAFF5D650}"/>
              </a:ext>
            </a:extLst>
          </p:cNvPr>
          <p:cNvSpPr txBox="1"/>
          <p:nvPr/>
        </p:nvSpPr>
        <p:spPr>
          <a:xfrm>
            <a:off x="16044" y="1315489"/>
            <a:ext cx="54880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RAID 3 – Redundância via Paridade de bit intercalada</a:t>
            </a:r>
          </a:p>
        </p:txBody>
      </p:sp>
    </p:spTree>
    <p:extLst>
      <p:ext uri="{BB962C8B-B14F-4D97-AF65-F5344CB8AC3E}">
        <p14:creationId xmlns:p14="http://schemas.microsoft.com/office/powerpoint/2010/main" val="2074843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69A25-59FD-47C7-AFCE-6670F586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/>
              <a:t>Memória Externa</a:t>
            </a:r>
            <a:br>
              <a:rPr lang="pt-BR" dirty="0"/>
            </a:br>
            <a:r>
              <a:rPr lang="pt-BR" cap="none" dirty="0"/>
              <a:t>Discos Magnéticos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C040876-16B5-464F-A18F-6D47BD9E5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D5DD15-E6E9-455B-A616-F31DDE90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D2426C1-E1F0-4B3F-A984-48A5681CD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359" y="1336766"/>
            <a:ext cx="10363200" cy="5086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RAID 3</a:t>
            </a:r>
          </a:p>
          <a:p>
            <a:pPr marL="0" indent="0">
              <a:buNone/>
            </a:pPr>
            <a:r>
              <a:rPr lang="pt-B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Principais Características</a:t>
            </a:r>
          </a:p>
          <a:p>
            <a:pPr lvl="1"/>
            <a:r>
              <a:rPr lang="pt-BR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Paralelismo e confiabilidade.</a:t>
            </a:r>
          </a:p>
          <a:p>
            <a:pPr lvl="1"/>
            <a:r>
              <a:rPr lang="pt-BR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Devido ao tamanho reduzido dos strips, o RAID 3 pode obter altas taxas de transferência.</a:t>
            </a:r>
          </a:p>
          <a:p>
            <a:pPr>
              <a:buClrTx/>
            </a:pPr>
            <a:r>
              <a:rPr lang="pt-B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Vantagens</a:t>
            </a:r>
          </a:p>
          <a:p>
            <a:pPr lvl="1"/>
            <a:r>
              <a:rPr lang="pt-BR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Apresenta o alto desempenho do acesso paralelo com a confiabilidade do espelhamento.</a:t>
            </a:r>
          </a:p>
          <a:p>
            <a:r>
              <a:rPr lang="pt-B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Desvantagens</a:t>
            </a:r>
          </a:p>
          <a:p>
            <a:pPr lvl="1"/>
            <a:r>
              <a:rPr lang="pt-BR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Somente uma solicitação de entrada/saída pode ser realizada por vez, não sendo recomendado para ambientes de transações paralelas.</a:t>
            </a:r>
          </a:p>
          <a:p>
            <a:pPr lvl="1"/>
            <a:endParaRPr lang="pt-BR" sz="2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7333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69A25-59FD-47C7-AFCE-6670F586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/>
              <a:t>Memória Externa</a:t>
            </a:r>
            <a:br>
              <a:rPr lang="pt-BR" dirty="0"/>
            </a:br>
            <a:r>
              <a:rPr lang="pt-BR" cap="none" dirty="0"/>
              <a:t>Discos Magnéticos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C040876-16B5-464F-A18F-6D47BD9E5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D5DD15-E6E9-455B-A616-F31DDE90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D2426C1-E1F0-4B3F-A984-48A5681CD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RAID 4 – Paridade de bloco intercalada</a:t>
            </a:r>
          </a:p>
          <a:p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O RAID 4 possui acesso independente a cada disco.</a:t>
            </a:r>
          </a:p>
          <a:p>
            <a:pPr marL="0" indent="0">
              <a:buNone/>
            </a:pP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O armazenamento do arquivo costuma ser realizado por </a:t>
            </a:r>
            <a:r>
              <a:rPr lang="pt-BR" sz="24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striping</a:t>
            </a: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de blocos.</a:t>
            </a: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Ao armazenar um arquivo em RAID 4, o controlador RAID calcula o código de </a:t>
            </a:r>
            <a:r>
              <a:rPr lang="pt-BR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Hamming</a:t>
            </a: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correspondente ao bloco e armazena os bits de paridade em um disco de paridade.</a:t>
            </a: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Durante a leitura é realizada a verificação da palavra armazenada.</a:t>
            </a: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8071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08A89-4CCA-452E-BA72-006F93493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/>
              <a:t>Memória Externa</a:t>
            </a:r>
            <a:br>
              <a:rPr lang="pt-BR" dirty="0"/>
            </a:br>
            <a:r>
              <a:rPr lang="pt-BR" cap="none" dirty="0"/>
              <a:t>Discos Magnéticos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24F1593-FC83-44AE-AC8F-F3C1A0A72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6471" y="6422856"/>
            <a:ext cx="5044440" cy="365125"/>
          </a:xfrm>
        </p:spPr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99DB69C-F28C-44DE-80B2-F7DF306E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35B625C0-25BA-4A1A-B7D5-F5828A47D8E4}"/>
              </a:ext>
            </a:extLst>
          </p:cNvPr>
          <p:cNvSpPr/>
          <p:nvPr/>
        </p:nvSpPr>
        <p:spPr>
          <a:xfrm>
            <a:off x="443344" y="3068429"/>
            <a:ext cx="2421908" cy="3354427"/>
          </a:xfrm>
          <a:prstGeom prst="roundRect">
            <a:avLst>
              <a:gd name="adj" fmla="val 2765"/>
            </a:avLst>
          </a:prstGeom>
          <a:solidFill>
            <a:schemeClr val="tx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E29D1930-B6C8-4136-BE7F-B8358F4C2CEF}"/>
              </a:ext>
            </a:extLst>
          </p:cNvPr>
          <p:cNvGrpSpPr/>
          <p:nvPr/>
        </p:nvGrpSpPr>
        <p:grpSpPr>
          <a:xfrm>
            <a:off x="1227471" y="3570181"/>
            <a:ext cx="872758" cy="2730872"/>
            <a:chOff x="516471" y="1754802"/>
            <a:chExt cx="1270000" cy="3973847"/>
          </a:xfrm>
        </p:grpSpPr>
        <p:sp>
          <p:nvSpPr>
            <p:cNvPr id="48" name="Cilindro 47">
              <a:extLst>
                <a:ext uri="{FF2B5EF4-FFF2-40B4-BE49-F238E27FC236}">
                  <a16:creationId xmlns:a16="http://schemas.microsoft.com/office/drawing/2014/main" id="{6500F80A-AA12-4708-A8ED-1E17DF4128E1}"/>
                </a:ext>
              </a:extLst>
            </p:cNvPr>
            <p:cNvSpPr/>
            <p:nvPr/>
          </p:nvSpPr>
          <p:spPr>
            <a:xfrm>
              <a:off x="516471" y="5161680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15</a:t>
              </a:r>
              <a:endParaRPr lang="pt-BR" sz="2400" b="1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4" name="Cilindro 43">
              <a:extLst>
                <a:ext uri="{FF2B5EF4-FFF2-40B4-BE49-F238E27FC236}">
                  <a16:creationId xmlns:a16="http://schemas.microsoft.com/office/drawing/2014/main" id="{BDB269D6-3969-4C59-A4CB-5D5800DFF030}"/>
                </a:ext>
              </a:extLst>
            </p:cNvPr>
            <p:cNvSpPr/>
            <p:nvPr/>
          </p:nvSpPr>
          <p:spPr>
            <a:xfrm>
              <a:off x="516471" y="4731333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⁞</a:t>
              </a:r>
              <a:endParaRPr lang="pt-BR" sz="2000" b="1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5" name="Cilindro 44">
              <a:extLst>
                <a:ext uri="{FF2B5EF4-FFF2-40B4-BE49-F238E27FC236}">
                  <a16:creationId xmlns:a16="http://schemas.microsoft.com/office/drawing/2014/main" id="{ED5F51CE-EB04-4962-975A-9718DF5624E1}"/>
                </a:ext>
              </a:extLst>
            </p:cNvPr>
            <p:cNvSpPr/>
            <p:nvPr/>
          </p:nvSpPr>
          <p:spPr>
            <a:xfrm>
              <a:off x="516471" y="4308606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6</a:t>
              </a:r>
            </a:p>
          </p:txBody>
        </p:sp>
        <p:sp>
          <p:nvSpPr>
            <p:cNvPr id="46" name="Cilindro 45">
              <a:extLst>
                <a:ext uri="{FF2B5EF4-FFF2-40B4-BE49-F238E27FC236}">
                  <a16:creationId xmlns:a16="http://schemas.microsoft.com/office/drawing/2014/main" id="{4DA2FA58-0383-49D8-9750-31B10608F5DF}"/>
                </a:ext>
              </a:extLst>
            </p:cNvPr>
            <p:cNvSpPr/>
            <p:nvPr/>
          </p:nvSpPr>
          <p:spPr>
            <a:xfrm>
              <a:off x="516471" y="3885879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</a:p>
          </p:txBody>
        </p:sp>
        <p:sp>
          <p:nvSpPr>
            <p:cNvPr id="47" name="Cilindro 46">
              <a:extLst>
                <a:ext uri="{FF2B5EF4-FFF2-40B4-BE49-F238E27FC236}">
                  <a16:creationId xmlns:a16="http://schemas.microsoft.com/office/drawing/2014/main" id="{10F02F74-D3A4-4DE3-90C3-032804023A03}"/>
                </a:ext>
              </a:extLst>
            </p:cNvPr>
            <p:cNvSpPr/>
            <p:nvPr/>
          </p:nvSpPr>
          <p:spPr>
            <a:xfrm>
              <a:off x="516471" y="3455532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</a:p>
          </p:txBody>
        </p:sp>
        <p:sp>
          <p:nvSpPr>
            <p:cNvPr id="40" name="Cilindro 39">
              <a:extLst>
                <a:ext uri="{FF2B5EF4-FFF2-40B4-BE49-F238E27FC236}">
                  <a16:creationId xmlns:a16="http://schemas.microsoft.com/office/drawing/2014/main" id="{07925B7C-7A89-4BAB-9D46-96C8F0E7B430}"/>
                </a:ext>
              </a:extLst>
            </p:cNvPr>
            <p:cNvSpPr/>
            <p:nvPr/>
          </p:nvSpPr>
          <p:spPr>
            <a:xfrm>
              <a:off x="516471" y="3030603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sp>
          <p:nvSpPr>
            <p:cNvPr id="41" name="Cilindro 40">
              <a:extLst>
                <a:ext uri="{FF2B5EF4-FFF2-40B4-BE49-F238E27FC236}">
                  <a16:creationId xmlns:a16="http://schemas.microsoft.com/office/drawing/2014/main" id="{1DDCE019-B3F3-49D6-98C4-F21945D80342}"/>
                </a:ext>
              </a:extLst>
            </p:cNvPr>
            <p:cNvSpPr/>
            <p:nvPr/>
          </p:nvSpPr>
          <p:spPr>
            <a:xfrm>
              <a:off x="516471" y="2607876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sp>
          <p:nvSpPr>
            <p:cNvPr id="42" name="Cilindro 41">
              <a:extLst>
                <a:ext uri="{FF2B5EF4-FFF2-40B4-BE49-F238E27FC236}">
                  <a16:creationId xmlns:a16="http://schemas.microsoft.com/office/drawing/2014/main" id="{F5A19241-4650-4787-A74D-56F2C0CEC812}"/>
                </a:ext>
              </a:extLst>
            </p:cNvPr>
            <p:cNvSpPr/>
            <p:nvPr/>
          </p:nvSpPr>
          <p:spPr>
            <a:xfrm>
              <a:off x="516471" y="2185149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43" name="Cilindro 42">
              <a:extLst>
                <a:ext uri="{FF2B5EF4-FFF2-40B4-BE49-F238E27FC236}">
                  <a16:creationId xmlns:a16="http://schemas.microsoft.com/office/drawing/2014/main" id="{EB245A98-25F5-46B3-9832-FFBA0E0CBB5B}"/>
                </a:ext>
              </a:extLst>
            </p:cNvPr>
            <p:cNvSpPr/>
            <p:nvPr/>
          </p:nvSpPr>
          <p:spPr>
            <a:xfrm>
              <a:off x="516471" y="1754802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</p:grp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F3C61E33-326B-44E6-AF8F-9CE2E3DB6532}"/>
              </a:ext>
            </a:extLst>
          </p:cNvPr>
          <p:cNvSpPr txBox="1"/>
          <p:nvPr/>
        </p:nvSpPr>
        <p:spPr>
          <a:xfrm>
            <a:off x="905592" y="3068429"/>
            <a:ext cx="1471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Disco lógico</a:t>
            </a:r>
            <a:endParaRPr lang="pt-BR" sz="16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049833F-2931-493E-AB65-F5DDB0C03C3C}"/>
              </a:ext>
            </a:extLst>
          </p:cNvPr>
          <p:cNvGrpSpPr/>
          <p:nvPr/>
        </p:nvGrpSpPr>
        <p:grpSpPr>
          <a:xfrm>
            <a:off x="6358491" y="1947016"/>
            <a:ext cx="4104842" cy="2093273"/>
            <a:chOff x="4965120" y="3289711"/>
            <a:chExt cx="4454652" cy="2271658"/>
          </a:xfrm>
        </p:grpSpPr>
        <p:sp>
          <p:nvSpPr>
            <p:cNvPr id="23" name="Cilindro 22">
              <a:extLst>
                <a:ext uri="{FF2B5EF4-FFF2-40B4-BE49-F238E27FC236}">
                  <a16:creationId xmlns:a16="http://schemas.microsoft.com/office/drawing/2014/main" id="{5D7C0DB8-6FD5-40D9-B5CA-DC3CBD4A092F}"/>
                </a:ext>
              </a:extLst>
            </p:cNvPr>
            <p:cNvSpPr/>
            <p:nvPr/>
          </p:nvSpPr>
          <p:spPr>
            <a:xfrm>
              <a:off x="5078845" y="5162221"/>
              <a:ext cx="872758" cy="389627"/>
            </a:xfrm>
            <a:prstGeom prst="ca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12</a:t>
              </a:r>
            </a:p>
          </p:txBody>
        </p:sp>
        <p:sp>
          <p:nvSpPr>
            <p:cNvPr id="24" name="Cilindro 23">
              <a:extLst>
                <a:ext uri="{FF2B5EF4-FFF2-40B4-BE49-F238E27FC236}">
                  <a16:creationId xmlns:a16="http://schemas.microsoft.com/office/drawing/2014/main" id="{51D3FA83-2C91-4E5C-8E2E-EA2B4DB1E194}"/>
                </a:ext>
              </a:extLst>
            </p:cNvPr>
            <p:cNvSpPr/>
            <p:nvPr/>
          </p:nvSpPr>
          <p:spPr>
            <a:xfrm>
              <a:off x="5078845" y="4740804"/>
              <a:ext cx="872758" cy="389627"/>
            </a:xfrm>
            <a:prstGeom prst="ca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8</a:t>
              </a:r>
            </a:p>
          </p:txBody>
        </p:sp>
        <p:sp>
          <p:nvSpPr>
            <p:cNvPr id="25" name="Cilindro 24">
              <a:extLst>
                <a:ext uri="{FF2B5EF4-FFF2-40B4-BE49-F238E27FC236}">
                  <a16:creationId xmlns:a16="http://schemas.microsoft.com/office/drawing/2014/main" id="{F1E508E8-2C35-4B85-9CDB-F4126098132B}"/>
                </a:ext>
              </a:extLst>
            </p:cNvPr>
            <p:cNvSpPr/>
            <p:nvPr/>
          </p:nvSpPr>
          <p:spPr>
            <a:xfrm>
              <a:off x="5078845" y="4319388"/>
              <a:ext cx="872758" cy="389627"/>
            </a:xfrm>
            <a:prstGeom prst="can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</a:p>
          </p:txBody>
        </p:sp>
        <p:sp>
          <p:nvSpPr>
            <p:cNvPr id="26" name="Cilindro 25">
              <a:extLst>
                <a:ext uri="{FF2B5EF4-FFF2-40B4-BE49-F238E27FC236}">
                  <a16:creationId xmlns:a16="http://schemas.microsoft.com/office/drawing/2014/main" id="{2ACA7F1D-F6C8-46D2-A220-FB0A84C766C6}"/>
                </a:ext>
              </a:extLst>
            </p:cNvPr>
            <p:cNvSpPr/>
            <p:nvPr/>
          </p:nvSpPr>
          <p:spPr>
            <a:xfrm>
              <a:off x="5078845" y="3897971"/>
              <a:ext cx="872758" cy="389627"/>
            </a:xfrm>
            <a:prstGeom prst="ca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27" name="Cilindro 26">
              <a:extLst>
                <a:ext uri="{FF2B5EF4-FFF2-40B4-BE49-F238E27FC236}">
                  <a16:creationId xmlns:a16="http://schemas.microsoft.com/office/drawing/2014/main" id="{D036C9E0-81BD-48CF-BD85-07D33D7BF8EB}"/>
                </a:ext>
              </a:extLst>
            </p:cNvPr>
            <p:cNvSpPr/>
            <p:nvPr/>
          </p:nvSpPr>
          <p:spPr>
            <a:xfrm>
              <a:off x="6216079" y="5171742"/>
              <a:ext cx="872758" cy="389627"/>
            </a:xfrm>
            <a:prstGeom prst="ca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13</a:t>
              </a:r>
            </a:p>
          </p:txBody>
        </p:sp>
        <p:sp>
          <p:nvSpPr>
            <p:cNvPr id="28" name="Cilindro 27">
              <a:extLst>
                <a:ext uri="{FF2B5EF4-FFF2-40B4-BE49-F238E27FC236}">
                  <a16:creationId xmlns:a16="http://schemas.microsoft.com/office/drawing/2014/main" id="{4F77A058-187A-4726-A924-E5C7B11890E3}"/>
                </a:ext>
              </a:extLst>
            </p:cNvPr>
            <p:cNvSpPr/>
            <p:nvPr/>
          </p:nvSpPr>
          <p:spPr>
            <a:xfrm>
              <a:off x="6216079" y="4750326"/>
              <a:ext cx="872758" cy="389627"/>
            </a:xfrm>
            <a:prstGeom prst="ca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9</a:t>
              </a:r>
            </a:p>
          </p:txBody>
        </p:sp>
        <p:sp>
          <p:nvSpPr>
            <p:cNvPr id="29" name="Cilindro 28">
              <a:extLst>
                <a:ext uri="{FF2B5EF4-FFF2-40B4-BE49-F238E27FC236}">
                  <a16:creationId xmlns:a16="http://schemas.microsoft.com/office/drawing/2014/main" id="{E90410D7-6DCE-4300-941B-5C4F9759EACF}"/>
                </a:ext>
              </a:extLst>
            </p:cNvPr>
            <p:cNvSpPr/>
            <p:nvPr/>
          </p:nvSpPr>
          <p:spPr>
            <a:xfrm>
              <a:off x="6216079" y="4328910"/>
              <a:ext cx="872758" cy="389627"/>
            </a:xfrm>
            <a:prstGeom prst="can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</a:p>
          </p:txBody>
        </p:sp>
        <p:sp>
          <p:nvSpPr>
            <p:cNvPr id="30" name="Cilindro 29">
              <a:extLst>
                <a:ext uri="{FF2B5EF4-FFF2-40B4-BE49-F238E27FC236}">
                  <a16:creationId xmlns:a16="http://schemas.microsoft.com/office/drawing/2014/main" id="{BBF3AC5C-DB52-44C5-A670-9058698B3595}"/>
                </a:ext>
              </a:extLst>
            </p:cNvPr>
            <p:cNvSpPr/>
            <p:nvPr/>
          </p:nvSpPr>
          <p:spPr>
            <a:xfrm>
              <a:off x="6216079" y="3907492"/>
              <a:ext cx="872758" cy="389627"/>
            </a:xfrm>
            <a:prstGeom prst="ca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31" name="Cilindro 30">
              <a:extLst>
                <a:ext uri="{FF2B5EF4-FFF2-40B4-BE49-F238E27FC236}">
                  <a16:creationId xmlns:a16="http://schemas.microsoft.com/office/drawing/2014/main" id="{0CB9A773-9FD1-45F7-AA40-9D7938CA4607}"/>
                </a:ext>
              </a:extLst>
            </p:cNvPr>
            <p:cNvSpPr/>
            <p:nvPr/>
          </p:nvSpPr>
          <p:spPr>
            <a:xfrm>
              <a:off x="7325544" y="5162221"/>
              <a:ext cx="872758" cy="389627"/>
            </a:xfrm>
            <a:prstGeom prst="ca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14</a:t>
              </a:r>
            </a:p>
          </p:txBody>
        </p:sp>
        <p:sp>
          <p:nvSpPr>
            <p:cNvPr id="32" name="Cilindro 31">
              <a:extLst>
                <a:ext uri="{FF2B5EF4-FFF2-40B4-BE49-F238E27FC236}">
                  <a16:creationId xmlns:a16="http://schemas.microsoft.com/office/drawing/2014/main" id="{8DBB5FC8-1557-42EB-925E-3ADDA7047673}"/>
                </a:ext>
              </a:extLst>
            </p:cNvPr>
            <p:cNvSpPr/>
            <p:nvPr/>
          </p:nvSpPr>
          <p:spPr>
            <a:xfrm>
              <a:off x="7325544" y="4740804"/>
              <a:ext cx="872758" cy="389627"/>
            </a:xfrm>
            <a:prstGeom prst="ca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10</a:t>
              </a:r>
            </a:p>
          </p:txBody>
        </p:sp>
        <p:sp>
          <p:nvSpPr>
            <p:cNvPr id="33" name="Cilindro 32">
              <a:extLst>
                <a:ext uri="{FF2B5EF4-FFF2-40B4-BE49-F238E27FC236}">
                  <a16:creationId xmlns:a16="http://schemas.microsoft.com/office/drawing/2014/main" id="{C6FA2B84-3FBA-4C04-9E34-142B78FCBE66}"/>
                </a:ext>
              </a:extLst>
            </p:cNvPr>
            <p:cNvSpPr/>
            <p:nvPr/>
          </p:nvSpPr>
          <p:spPr>
            <a:xfrm>
              <a:off x="7325544" y="4319388"/>
              <a:ext cx="872758" cy="389627"/>
            </a:xfrm>
            <a:prstGeom prst="can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6</a:t>
              </a:r>
            </a:p>
          </p:txBody>
        </p:sp>
        <p:sp>
          <p:nvSpPr>
            <p:cNvPr id="34" name="Cilindro 33">
              <a:extLst>
                <a:ext uri="{FF2B5EF4-FFF2-40B4-BE49-F238E27FC236}">
                  <a16:creationId xmlns:a16="http://schemas.microsoft.com/office/drawing/2014/main" id="{4AE06773-0106-41CF-908A-3AF327923A29}"/>
                </a:ext>
              </a:extLst>
            </p:cNvPr>
            <p:cNvSpPr/>
            <p:nvPr/>
          </p:nvSpPr>
          <p:spPr>
            <a:xfrm>
              <a:off x="7325544" y="3897971"/>
              <a:ext cx="872758" cy="389627"/>
            </a:xfrm>
            <a:prstGeom prst="ca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sp>
          <p:nvSpPr>
            <p:cNvPr id="35" name="Cilindro 34">
              <a:extLst>
                <a:ext uri="{FF2B5EF4-FFF2-40B4-BE49-F238E27FC236}">
                  <a16:creationId xmlns:a16="http://schemas.microsoft.com/office/drawing/2014/main" id="{C1967564-D266-4DC0-8DE0-31CE5FCEA247}"/>
                </a:ext>
              </a:extLst>
            </p:cNvPr>
            <p:cNvSpPr/>
            <p:nvPr/>
          </p:nvSpPr>
          <p:spPr>
            <a:xfrm>
              <a:off x="8415967" y="5162221"/>
              <a:ext cx="872758" cy="389627"/>
            </a:xfrm>
            <a:prstGeom prst="ca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15</a:t>
              </a:r>
            </a:p>
          </p:txBody>
        </p:sp>
        <p:sp>
          <p:nvSpPr>
            <p:cNvPr id="36" name="Cilindro 35">
              <a:extLst>
                <a:ext uri="{FF2B5EF4-FFF2-40B4-BE49-F238E27FC236}">
                  <a16:creationId xmlns:a16="http://schemas.microsoft.com/office/drawing/2014/main" id="{B5E14DB5-FC54-4860-A0EF-6A662526DB8A}"/>
                </a:ext>
              </a:extLst>
            </p:cNvPr>
            <p:cNvSpPr/>
            <p:nvPr/>
          </p:nvSpPr>
          <p:spPr>
            <a:xfrm>
              <a:off x="8415967" y="4740804"/>
              <a:ext cx="872758" cy="389627"/>
            </a:xfrm>
            <a:prstGeom prst="ca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11</a:t>
              </a:r>
            </a:p>
          </p:txBody>
        </p:sp>
        <p:sp>
          <p:nvSpPr>
            <p:cNvPr id="37" name="Cilindro 36">
              <a:extLst>
                <a:ext uri="{FF2B5EF4-FFF2-40B4-BE49-F238E27FC236}">
                  <a16:creationId xmlns:a16="http://schemas.microsoft.com/office/drawing/2014/main" id="{4E741077-448D-4670-A73E-5E55B2CF4AC7}"/>
                </a:ext>
              </a:extLst>
            </p:cNvPr>
            <p:cNvSpPr/>
            <p:nvPr/>
          </p:nvSpPr>
          <p:spPr>
            <a:xfrm>
              <a:off x="8415967" y="4319388"/>
              <a:ext cx="872758" cy="389627"/>
            </a:xfrm>
            <a:prstGeom prst="can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7</a:t>
              </a:r>
            </a:p>
          </p:txBody>
        </p:sp>
        <p:sp>
          <p:nvSpPr>
            <p:cNvPr id="38" name="Cilindro 37">
              <a:extLst>
                <a:ext uri="{FF2B5EF4-FFF2-40B4-BE49-F238E27FC236}">
                  <a16:creationId xmlns:a16="http://schemas.microsoft.com/office/drawing/2014/main" id="{0A2FDCBF-8348-49A8-A301-A015E0D18973}"/>
                </a:ext>
              </a:extLst>
            </p:cNvPr>
            <p:cNvSpPr/>
            <p:nvPr/>
          </p:nvSpPr>
          <p:spPr>
            <a:xfrm>
              <a:off x="8415967" y="3897971"/>
              <a:ext cx="872758" cy="389627"/>
            </a:xfrm>
            <a:prstGeom prst="ca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87D5C930-F623-4179-AE0B-ECCFC9C1AF17}"/>
                </a:ext>
              </a:extLst>
            </p:cNvPr>
            <p:cNvSpPr txBox="1"/>
            <p:nvPr/>
          </p:nvSpPr>
          <p:spPr>
            <a:xfrm>
              <a:off x="4965120" y="3289711"/>
              <a:ext cx="11348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Disco</a:t>
              </a:r>
            </a:p>
            <a:p>
              <a:pPr algn="ctr"/>
              <a:r>
                <a:rPr lang="pt-BR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pt-BR" sz="1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886615AC-5D71-434B-B0DF-727A4E6CE7A3}"/>
                </a:ext>
              </a:extLst>
            </p:cNvPr>
            <p:cNvSpPr txBox="1"/>
            <p:nvPr/>
          </p:nvSpPr>
          <p:spPr>
            <a:xfrm>
              <a:off x="6099974" y="3308158"/>
              <a:ext cx="11348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Disco</a:t>
              </a:r>
            </a:p>
            <a:p>
              <a:pPr algn="ctr"/>
              <a:r>
                <a:rPr lang="pt-BR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pt-BR" sz="1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475AAE15-F8C2-4156-A529-B5CC294FD678}"/>
                </a:ext>
              </a:extLst>
            </p:cNvPr>
            <p:cNvSpPr txBox="1"/>
            <p:nvPr/>
          </p:nvSpPr>
          <p:spPr>
            <a:xfrm>
              <a:off x="7189648" y="3293289"/>
              <a:ext cx="11348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Disco</a:t>
              </a:r>
            </a:p>
            <a:p>
              <a:pPr algn="ctr"/>
              <a:r>
                <a:rPr lang="pt-BR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lang="pt-BR" sz="1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72E2C465-AB28-4E60-B1AA-DE51D7D9E670}"/>
                </a:ext>
              </a:extLst>
            </p:cNvPr>
            <p:cNvSpPr txBox="1"/>
            <p:nvPr/>
          </p:nvSpPr>
          <p:spPr>
            <a:xfrm>
              <a:off x="8284918" y="3296864"/>
              <a:ext cx="11348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Disco</a:t>
              </a:r>
            </a:p>
            <a:p>
              <a:pPr algn="ctr"/>
              <a:r>
                <a:rPr lang="pt-BR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pt-BR" sz="1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3DFBD02C-2A0E-4FB5-929A-3397511D4DA8}"/>
              </a:ext>
            </a:extLst>
          </p:cNvPr>
          <p:cNvSpPr/>
          <p:nvPr/>
        </p:nvSpPr>
        <p:spPr>
          <a:xfrm>
            <a:off x="3073747" y="3722511"/>
            <a:ext cx="1686939" cy="932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Sistema de Gerenciamento</a:t>
            </a:r>
          </a:p>
        </p:txBody>
      </p:sp>
      <p:cxnSp>
        <p:nvCxnSpPr>
          <p:cNvPr id="59" name="Conector: Angulado 58">
            <a:extLst>
              <a:ext uri="{FF2B5EF4-FFF2-40B4-BE49-F238E27FC236}">
                <a16:creationId xmlns:a16="http://schemas.microsoft.com/office/drawing/2014/main" id="{D65D28E2-FBDD-4DAE-B102-77F509C987EC}"/>
              </a:ext>
            </a:extLst>
          </p:cNvPr>
          <p:cNvCxnSpPr>
            <a:cxnSpLocks/>
            <a:stCxn id="26" idx="2"/>
          </p:cNvCxnSpPr>
          <p:nvPr/>
        </p:nvCxnSpPr>
        <p:spPr>
          <a:xfrm rot="10800000" flipV="1">
            <a:off x="4840502" y="2687026"/>
            <a:ext cx="1622785" cy="1501672"/>
          </a:xfrm>
          <a:prstGeom prst="bentConnector3">
            <a:avLst>
              <a:gd name="adj1" fmla="val 8209"/>
            </a:avLst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964606B1-24DF-4F65-85DB-DCECD966BD85}"/>
              </a:ext>
            </a:extLst>
          </p:cNvPr>
          <p:cNvCxnSpPr>
            <a:cxnSpLocks/>
            <a:stCxn id="30" idx="2"/>
            <a:endCxn id="55" idx="3"/>
          </p:cNvCxnSpPr>
          <p:nvPr/>
        </p:nvCxnSpPr>
        <p:spPr>
          <a:xfrm rot="10800000" flipV="1">
            <a:off x="4760686" y="2695799"/>
            <a:ext cx="2750530" cy="1492899"/>
          </a:xfrm>
          <a:prstGeom prst="bentConnector3">
            <a:avLst>
              <a:gd name="adj1" fmla="val 4843"/>
            </a:avLst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: Angulado 64">
            <a:extLst>
              <a:ext uri="{FF2B5EF4-FFF2-40B4-BE49-F238E27FC236}">
                <a16:creationId xmlns:a16="http://schemas.microsoft.com/office/drawing/2014/main" id="{93B8E4ED-96E8-4CD1-B6D3-36BF24F64A8D}"/>
              </a:ext>
            </a:extLst>
          </p:cNvPr>
          <p:cNvCxnSpPr>
            <a:cxnSpLocks/>
            <a:stCxn id="34" idx="2"/>
            <a:endCxn id="55" idx="3"/>
          </p:cNvCxnSpPr>
          <p:nvPr/>
        </p:nvCxnSpPr>
        <p:spPr>
          <a:xfrm rot="10800000" flipV="1">
            <a:off x="4760686" y="2687027"/>
            <a:ext cx="3772872" cy="1501671"/>
          </a:xfrm>
          <a:prstGeom prst="bentConnector3">
            <a:avLst>
              <a:gd name="adj1" fmla="val 2537"/>
            </a:avLst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: Angulado 69">
            <a:extLst>
              <a:ext uri="{FF2B5EF4-FFF2-40B4-BE49-F238E27FC236}">
                <a16:creationId xmlns:a16="http://schemas.microsoft.com/office/drawing/2014/main" id="{E35D20B3-8802-4F87-A4F4-B4441EBFC67C}"/>
              </a:ext>
            </a:extLst>
          </p:cNvPr>
          <p:cNvCxnSpPr>
            <a:cxnSpLocks/>
            <a:stCxn id="38" idx="2"/>
            <a:endCxn id="55" idx="3"/>
          </p:cNvCxnSpPr>
          <p:nvPr/>
        </p:nvCxnSpPr>
        <p:spPr>
          <a:xfrm rot="10800000" flipV="1">
            <a:off x="4760686" y="2687025"/>
            <a:ext cx="4777668" cy="1501673"/>
          </a:xfrm>
          <a:prstGeom prst="bentConnector3">
            <a:avLst>
              <a:gd name="adj1" fmla="val 2312"/>
            </a:avLst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Angulado 77">
            <a:extLst>
              <a:ext uri="{FF2B5EF4-FFF2-40B4-BE49-F238E27FC236}">
                <a16:creationId xmlns:a16="http://schemas.microsoft.com/office/drawing/2014/main" id="{EE24C7F0-4ECE-45D2-BE26-36D1579C0448}"/>
              </a:ext>
            </a:extLst>
          </p:cNvPr>
          <p:cNvCxnSpPr>
            <a:cxnSpLocks/>
            <a:stCxn id="55" idx="1"/>
            <a:endCxn id="43" idx="4"/>
          </p:cNvCxnSpPr>
          <p:nvPr/>
        </p:nvCxnSpPr>
        <p:spPr>
          <a:xfrm rot="10800000">
            <a:off x="2100229" y="3764995"/>
            <a:ext cx="973518" cy="423704"/>
          </a:xfrm>
          <a:prstGeom prst="bentConnector3">
            <a:avLst>
              <a:gd name="adj1" fmla="val 50000"/>
            </a:avLst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: Angulado 79">
            <a:extLst>
              <a:ext uri="{FF2B5EF4-FFF2-40B4-BE49-F238E27FC236}">
                <a16:creationId xmlns:a16="http://schemas.microsoft.com/office/drawing/2014/main" id="{C6DBFD1E-35FA-4507-85DD-FD4E2BFBEDB6}"/>
              </a:ext>
            </a:extLst>
          </p:cNvPr>
          <p:cNvCxnSpPr>
            <a:cxnSpLocks/>
            <a:stCxn id="55" idx="1"/>
            <a:endCxn id="42" idx="4"/>
          </p:cNvCxnSpPr>
          <p:nvPr/>
        </p:nvCxnSpPr>
        <p:spPr>
          <a:xfrm rot="10800000">
            <a:off x="2100229" y="4060735"/>
            <a:ext cx="973518" cy="127965"/>
          </a:xfrm>
          <a:prstGeom prst="bentConnector3">
            <a:avLst>
              <a:gd name="adj1" fmla="val 50000"/>
            </a:avLst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: Angulado 82">
            <a:extLst>
              <a:ext uri="{FF2B5EF4-FFF2-40B4-BE49-F238E27FC236}">
                <a16:creationId xmlns:a16="http://schemas.microsoft.com/office/drawing/2014/main" id="{B1C1901F-4721-4D85-B6C6-A6E25FCEDA69}"/>
              </a:ext>
            </a:extLst>
          </p:cNvPr>
          <p:cNvCxnSpPr>
            <a:cxnSpLocks/>
            <a:stCxn id="55" idx="1"/>
            <a:endCxn id="41" idx="4"/>
          </p:cNvCxnSpPr>
          <p:nvPr/>
        </p:nvCxnSpPr>
        <p:spPr>
          <a:xfrm rot="10800000" flipV="1">
            <a:off x="2100229" y="4188699"/>
            <a:ext cx="973518" cy="162538"/>
          </a:xfrm>
          <a:prstGeom prst="bentConnector3">
            <a:avLst>
              <a:gd name="adj1" fmla="val 50000"/>
            </a:avLst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: Angulado 85">
            <a:extLst>
              <a:ext uri="{FF2B5EF4-FFF2-40B4-BE49-F238E27FC236}">
                <a16:creationId xmlns:a16="http://schemas.microsoft.com/office/drawing/2014/main" id="{BBDA27F8-E553-404C-93E9-4B1AEB30B75C}"/>
              </a:ext>
            </a:extLst>
          </p:cNvPr>
          <p:cNvCxnSpPr>
            <a:cxnSpLocks/>
            <a:stCxn id="55" idx="1"/>
            <a:endCxn id="40" idx="4"/>
          </p:cNvCxnSpPr>
          <p:nvPr/>
        </p:nvCxnSpPr>
        <p:spPr>
          <a:xfrm rot="10800000" flipV="1">
            <a:off x="2100229" y="4188698"/>
            <a:ext cx="973518" cy="453041"/>
          </a:xfrm>
          <a:prstGeom prst="bentConnector3">
            <a:avLst>
              <a:gd name="adj1" fmla="val 50000"/>
            </a:avLst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694BD637-1FF1-4CB8-BE7C-D867D304C514}"/>
              </a:ext>
            </a:extLst>
          </p:cNvPr>
          <p:cNvSpPr txBox="1"/>
          <p:nvPr/>
        </p:nvSpPr>
        <p:spPr>
          <a:xfrm>
            <a:off x="102099" y="2096522"/>
            <a:ext cx="3253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Sistema Operacional</a:t>
            </a:r>
            <a:endParaRPr lang="pt-BR" sz="20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DE8A0ABE-4537-4470-8AA1-9FE1597EEE49}"/>
              </a:ext>
            </a:extLst>
          </p:cNvPr>
          <p:cNvSpPr txBox="1"/>
          <p:nvPr/>
        </p:nvSpPr>
        <p:spPr>
          <a:xfrm>
            <a:off x="7149520" y="1427783"/>
            <a:ext cx="2190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Discos físicos</a:t>
            </a:r>
            <a:endParaRPr lang="pt-BR" sz="20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C5B297C6-F8E4-4A7D-8C5F-1D3A7E5DEA75}"/>
              </a:ext>
            </a:extLst>
          </p:cNvPr>
          <p:cNvSpPr txBox="1"/>
          <p:nvPr/>
        </p:nvSpPr>
        <p:spPr>
          <a:xfrm>
            <a:off x="10757975" y="307535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Dados</a:t>
            </a:r>
          </a:p>
        </p:txBody>
      </p:sp>
      <p:sp>
        <p:nvSpPr>
          <p:cNvPr id="133" name="Chave Direita 132">
            <a:extLst>
              <a:ext uri="{FF2B5EF4-FFF2-40B4-BE49-F238E27FC236}">
                <a16:creationId xmlns:a16="http://schemas.microsoft.com/office/drawing/2014/main" id="{9F99DE91-6298-444D-832E-986275CD893A}"/>
              </a:ext>
            </a:extLst>
          </p:cNvPr>
          <p:cNvSpPr/>
          <p:nvPr/>
        </p:nvSpPr>
        <p:spPr>
          <a:xfrm>
            <a:off x="10490361" y="2554220"/>
            <a:ext cx="214336" cy="1418839"/>
          </a:xfrm>
          <a:prstGeom prst="rightBrace">
            <a:avLst>
              <a:gd name="adj1" fmla="val 30553"/>
              <a:gd name="adj2" fmla="val 4979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8A2FB357-5C5F-47FC-993E-38A1F7CA7A94}"/>
              </a:ext>
            </a:extLst>
          </p:cNvPr>
          <p:cNvSpPr txBox="1"/>
          <p:nvPr/>
        </p:nvSpPr>
        <p:spPr>
          <a:xfrm>
            <a:off x="10854893" y="5293270"/>
            <a:ext cx="1066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Disco de </a:t>
            </a:r>
          </a:p>
          <a:p>
            <a:r>
              <a:rPr lang="pt-BR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paridade</a:t>
            </a:r>
          </a:p>
        </p:txBody>
      </p:sp>
      <p:sp>
        <p:nvSpPr>
          <p:cNvPr id="113" name="Cilindro 112">
            <a:extLst>
              <a:ext uri="{FF2B5EF4-FFF2-40B4-BE49-F238E27FC236}">
                <a16:creationId xmlns:a16="http://schemas.microsoft.com/office/drawing/2014/main" id="{C386B0C5-B4A8-4794-90DE-B79DDA6BAE4B}"/>
              </a:ext>
            </a:extLst>
          </p:cNvPr>
          <p:cNvSpPr/>
          <p:nvPr/>
        </p:nvSpPr>
        <p:spPr>
          <a:xfrm>
            <a:off x="9601986" y="5926686"/>
            <a:ext cx="804223" cy="359031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P4</a:t>
            </a:r>
          </a:p>
        </p:txBody>
      </p:sp>
      <p:sp>
        <p:nvSpPr>
          <p:cNvPr id="114" name="Cilindro 113">
            <a:extLst>
              <a:ext uri="{FF2B5EF4-FFF2-40B4-BE49-F238E27FC236}">
                <a16:creationId xmlns:a16="http://schemas.microsoft.com/office/drawing/2014/main" id="{8ED44FCD-2411-4DE7-8E5D-77D73ECDBAF2}"/>
              </a:ext>
            </a:extLst>
          </p:cNvPr>
          <p:cNvSpPr/>
          <p:nvPr/>
        </p:nvSpPr>
        <p:spPr>
          <a:xfrm>
            <a:off x="9601986" y="5538361"/>
            <a:ext cx="804223" cy="359031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P3</a:t>
            </a:r>
          </a:p>
        </p:txBody>
      </p:sp>
      <p:sp>
        <p:nvSpPr>
          <p:cNvPr id="116" name="Cilindro 115">
            <a:extLst>
              <a:ext uri="{FF2B5EF4-FFF2-40B4-BE49-F238E27FC236}">
                <a16:creationId xmlns:a16="http://schemas.microsoft.com/office/drawing/2014/main" id="{9CB78FBE-FD16-48E7-BBA7-7AAAC3D324C4}"/>
              </a:ext>
            </a:extLst>
          </p:cNvPr>
          <p:cNvSpPr/>
          <p:nvPr/>
        </p:nvSpPr>
        <p:spPr>
          <a:xfrm>
            <a:off x="9601986" y="5150037"/>
            <a:ext cx="804223" cy="359031"/>
          </a:xfrm>
          <a:prstGeom prst="can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P2</a:t>
            </a:r>
          </a:p>
        </p:txBody>
      </p:sp>
      <p:sp>
        <p:nvSpPr>
          <p:cNvPr id="117" name="Cilindro 116">
            <a:extLst>
              <a:ext uri="{FF2B5EF4-FFF2-40B4-BE49-F238E27FC236}">
                <a16:creationId xmlns:a16="http://schemas.microsoft.com/office/drawing/2014/main" id="{C3AC8F90-0E34-42CF-ADEB-C33A9E5A1EE6}"/>
              </a:ext>
            </a:extLst>
          </p:cNvPr>
          <p:cNvSpPr/>
          <p:nvPr/>
        </p:nvSpPr>
        <p:spPr>
          <a:xfrm>
            <a:off x="9601986" y="4761713"/>
            <a:ext cx="804223" cy="359031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P1</a:t>
            </a:r>
          </a:p>
        </p:txBody>
      </p:sp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FBCA3705-F6FB-47FA-AFD7-EAB67FA6144F}"/>
              </a:ext>
            </a:extLst>
          </p:cNvPr>
          <p:cNvSpPr txBox="1"/>
          <p:nvPr/>
        </p:nvSpPr>
        <p:spPr>
          <a:xfrm>
            <a:off x="9476762" y="4204514"/>
            <a:ext cx="1045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Disco</a:t>
            </a:r>
          </a:p>
          <a:p>
            <a:pPr algn="ctr"/>
            <a:r>
              <a:rPr lang="pt-BR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pt-BR" sz="12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31" name="Conector: Angulado 130">
            <a:extLst>
              <a:ext uri="{FF2B5EF4-FFF2-40B4-BE49-F238E27FC236}">
                <a16:creationId xmlns:a16="http://schemas.microsoft.com/office/drawing/2014/main" id="{10EAE457-7828-4709-B328-E8A81CE0AC51}"/>
              </a:ext>
            </a:extLst>
          </p:cNvPr>
          <p:cNvCxnSpPr>
            <a:cxnSpLocks/>
            <a:stCxn id="117" idx="2"/>
            <a:endCxn id="55" idx="3"/>
          </p:cNvCxnSpPr>
          <p:nvPr/>
        </p:nvCxnSpPr>
        <p:spPr>
          <a:xfrm rot="10800000">
            <a:off x="4760686" y="4188699"/>
            <a:ext cx="4841300" cy="752530"/>
          </a:xfrm>
          <a:prstGeom prst="bentConnector3">
            <a:avLst>
              <a:gd name="adj1" fmla="val 3568"/>
            </a:avLst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have Direita 57">
            <a:extLst>
              <a:ext uri="{FF2B5EF4-FFF2-40B4-BE49-F238E27FC236}">
                <a16:creationId xmlns:a16="http://schemas.microsoft.com/office/drawing/2014/main" id="{D563756C-6DE8-4321-A275-4E29D4F54499}"/>
              </a:ext>
            </a:extLst>
          </p:cNvPr>
          <p:cNvSpPr/>
          <p:nvPr/>
        </p:nvSpPr>
        <p:spPr>
          <a:xfrm>
            <a:off x="10522499" y="4810577"/>
            <a:ext cx="214336" cy="1418839"/>
          </a:xfrm>
          <a:prstGeom prst="rightBrace">
            <a:avLst>
              <a:gd name="adj1" fmla="val 30553"/>
              <a:gd name="adj2" fmla="val 4979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29F10A9-3F21-40AC-8D52-D341FDAE798B}"/>
              </a:ext>
            </a:extLst>
          </p:cNvPr>
          <p:cNvSpPr txBox="1"/>
          <p:nvPr/>
        </p:nvSpPr>
        <p:spPr>
          <a:xfrm>
            <a:off x="240632" y="1427783"/>
            <a:ext cx="548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RAID 4 – Paridade de bloco intercalada</a:t>
            </a:r>
          </a:p>
        </p:txBody>
      </p:sp>
    </p:spTree>
    <p:extLst>
      <p:ext uri="{BB962C8B-B14F-4D97-AF65-F5344CB8AC3E}">
        <p14:creationId xmlns:p14="http://schemas.microsoft.com/office/powerpoint/2010/main" val="42335369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08A89-4CCA-452E-BA72-006F93493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/>
              <a:t>Memória Externa</a:t>
            </a:r>
            <a:br>
              <a:rPr lang="pt-BR" dirty="0"/>
            </a:br>
            <a:r>
              <a:rPr lang="pt-BR" cap="none" dirty="0"/>
              <a:t>Discos Magnéticos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24F1593-FC83-44AE-AC8F-F3C1A0A72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6471" y="6422856"/>
            <a:ext cx="5044440" cy="365125"/>
          </a:xfrm>
        </p:spPr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99DB69C-F28C-44DE-80B2-F7DF306E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35B625C0-25BA-4A1A-B7D5-F5828A47D8E4}"/>
              </a:ext>
            </a:extLst>
          </p:cNvPr>
          <p:cNvSpPr/>
          <p:nvPr/>
        </p:nvSpPr>
        <p:spPr>
          <a:xfrm>
            <a:off x="443344" y="3068429"/>
            <a:ext cx="2421908" cy="3354427"/>
          </a:xfrm>
          <a:prstGeom prst="roundRect">
            <a:avLst>
              <a:gd name="adj" fmla="val 2765"/>
            </a:avLst>
          </a:prstGeom>
          <a:solidFill>
            <a:schemeClr val="tx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E29D1930-B6C8-4136-BE7F-B8358F4C2CEF}"/>
              </a:ext>
            </a:extLst>
          </p:cNvPr>
          <p:cNvGrpSpPr/>
          <p:nvPr/>
        </p:nvGrpSpPr>
        <p:grpSpPr>
          <a:xfrm>
            <a:off x="1227471" y="3570181"/>
            <a:ext cx="872758" cy="2730872"/>
            <a:chOff x="516471" y="1754802"/>
            <a:chExt cx="1270000" cy="3973847"/>
          </a:xfrm>
        </p:grpSpPr>
        <p:sp>
          <p:nvSpPr>
            <p:cNvPr id="48" name="Cilindro 47">
              <a:extLst>
                <a:ext uri="{FF2B5EF4-FFF2-40B4-BE49-F238E27FC236}">
                  <a16:creationId xmlns:a16="http://schemas.microsoft.com/office/drawing/2014/main" id="{6500F80A-AA12-4708-A8ED-1E17DF4128E1}"/>
                </a:ext>
              </a:extLst>
            </p:cNvPr>
            <p:cNvSpPr/>
            <p:nvPr/>
          </p:nvSpPr>
          <p:spPr>
            <a:xfrm>
              <a:off x="516471" y="5161680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15</a:t>
              </a:r>
              <a:endParaRPr lang="pt-BR" sz="2400" b="1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4" name="Cilindro 43">
              <a:extLst>
                <a:ext uri="{FF2B5EF4-FFF2-40B4-BE49-F238E27FC236}">
                  <a16:creationId xmlns:a16="http://schemas.microsoft.com/office/drawing/2014/main" id="{BDB269D6-3969-4C59-A4CB-5D5800DFF030}"/>
                </a:ext>
              </a:extLst>
            </p:cNvPr>
            <p:cNvSpPr/>
            <p:nvPr/>
          </p:nvSpPr>
          <p:spPr>
            <a:xfrm>
              <a:off x="516471" y="4731333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⁞</a:t>
              </a:r>
              <a:endParaRPr lang="pt-BR" sz="2000" b="1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5" name="Cilindro 44">
              <a:extLst>
                <a:ext uri="{FF2B5EF4-FFF2-40B4-BE49-F238E27FC236}">
                  <a16:creationId xmlns:a16="http://schemas.microsoft.com/office/drawing/2014/main" id="{ED5F51CE-EB04-4962-975A-9718DF5624E1}"/>
                </a:ext>
              </a:extLst>
            </p:cNvPr>
            <p:cNvSpPr/>
            <p:nvPr/>
          </p:nvSpPr>
          <p:spPr>
            <a:xfrm>
              <a:off x="516471" y="4308606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6</a:t>
              </a:r>
            </a:p>
          </p:txBody>
        </p:sp>
        <p:sp>
          <p:nvSpPr>
            <p:cNvPr id="46" name="Cilindro 45">
              <a:extLst>
                <a:ext uri="{FF2B5EF4-FFF2-40B4-BE49-F238E27FC236}">
                  <a16:creationId xmlns:a16="http://schemas.microsoft.com/office/drawing/2014/main" id="{4DA2FA58-0383-49D8-9750-31B10608F5DF}"/>
                </a:ext>
              </a:extLst>
            </p:cNvPr>
            <p:cNvSpPr/>
            <p:nvPr/>
          </p:nvSpPr>
          <p:spPr>
            <a:xfrm>
              <a:off x="516471" y="3885879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</a:p>
          </p:txBody>
        </p:sp>
        <p:sp>
          <p:nvSpPr>
            <p:cNvPr id="47" name="Cilindro 46">
              <a:extLst>
                <a:ext uri="{FF2B5EF4-FFF2-40B4-BE49-F238E27FC236}">
                  <a16:creationId xmlns:a16="http://schemas.microsoft.com/office/drawing/2014/main" id="{10F02F74-D3A4-4DE3-90C3-032804023A03}"/>
                </a:ext>
              </a:extLst>
            </p:cNvPr>
            <p:cNvSpPr/>
            <p:nvPr/>
          </p:nvSpPr>
          <p:spPr>
            <a:xfrm>
              <a:off x="516471" y="3455532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</a:p>
          </p:txBody>
        </p:sp>
        <p:sp>
          <p:nvSpPr>
            <p:cNvPr id="40" name="Cilindro 39">
              <a:extLst>
                <a:ext uri="{FF2B5EF4-FFF2-40B4-BE49-F238E27FC236}">
                  <a16:creationId xmlns:a16="http://schemas.microsoft.com/office/drawing/2014/main" id="{07925B7C-7A89-4BAB-9D46-96C8F0E7B430}"/>
                </a:ext>
              </a:extLst>
            </p:cNvPr>
            <p:cNvSpPr/>
            <p:nvPr/>
          </p:nvSpPr>
          <p:spPr>
            <a:xfrm>
              <a:off x="516471" y="3030603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sp>
          <p:nvSpPr>
            <p:cNvPr id="41" name="Cilindro 40">
              <a:extLst>
                <a:ext uri="{FF2B5EF4-FFF2-40B4-BE49-F238E27FC236}">
                  <a16:creationId xmlns:a16="http://schemas.microsoft.com/office/drawing/2014/main" id="{1DDCE019-B3F3-49D6-98C4-F21945D80342}"/>
                </a:ext>
              </a:extLst>
            </p:cNvPr>
            <p:cNvSpPr/>
            <p:nvPr/>
          </p:nvSpPr>
          <p:spPr>
            <a:xfrm>
              <a:off x="516471" y="2607876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sp>
          <p:nvSpPr>
            <p:cNvPr id="42" name="Cilindro 41">
              <a:extLst>
                <a:ext uri="{FF2B5EF4-FFF2-40B4-BE49-F238E27FC236}">
                  <a16:creationId xmlns:a16="http://schemas.microsoft.com/office/drawing/2014/main" id="{F5A19241-4650-4787-A74D-56F2C0CEC812}"/>
                </a:ext>
              </a:extLst>
            </p:cNvPr>
            <p:cNvSpPr/>
            <p:nvPr/>
          </p:nvSpPr>
          <p:spPr>
            <a:xfrm>
              <a:off x="516471" y="2185149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43" name="Cilindro 42">
              <a:extLst>
                <a:ext uri="{FF2B5EF4-FFF2-40B4-BE49-F238E27FC236}">
                  <a16:creationId xmlns:a16="http://schemas.microsoft.com/office/drawing/2014/main" id="{EB245A98-25F5-46B3-9832-FFBA0E0CBB5B}"/>
                </a:ext>
              </a:extLst>
            </p:cNvPr>
            <p:cNvSpPr/>
            <p:nvPr/>
          </p:nvSpPr>
          <p:spPr>
            <a:xfrm>
              <a:off x="516471" y="1754802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</p:grp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F3C61E33-326B-44E6-AF8F-9CE2E3DB6532}"/>
              </a:ext>
            </a:extLst>
          </p:cNvPr>
          <p:cNvSpPr txBox="1"/>
          <p:nvPr/>
        </p:nvSpPr>
        <p:spPr>
          <a:xfrm>
            <a:off x="905592" y="3068429"/>
            <a:ext cx="1471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Disco lógico</a:t>
            </a:r>
            <a:endParaRPr lang="pt-BR" sz="16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" name="Cilindro 22">
            <a:extLst>
              <a:ext uri="{FF2B5EF4-FFF2-40B4-BE49-F238E27FC236}">
                <a16:creationId xmlns:a16="http://schemas.microsoft.com/office/drawing/2014/main" id="{5D7C0DB8-6FD5-40D9-B5CA-DC3CBD4A092F}"/>
              </a:ext>
            </a:extLst>
          </p:cNvPr>
          <p:cNvSpPr/>
          <p:nvPr/>
        </p:nvSpPr>
        <p:spPr>
          <a:xfrm>
            <a:off x="6463286" y="3672485"/>
            <a:ext cx="804223" cy="359031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</a:p>
        </p:txBody>
      </p:sp>
      <p:sp>
        <p:nvSpPr>
          <p:cNvPr id="24" name="Cilindro 23">
            <a:extLst>
              <a:ext uri="{FF2B5EF4-FFF2-40B4-BE49-F238E27FC236}">
                <a16:creationId xmlns:a16="http://schemas.microsoft.com/office/drawing/2014/main" id="{51D3FA83-2C91-4E5C-8E2E-EA2B4DB1E194}"/>
              </a:ext>
            </a:extLst>
          </p:cNvPr>
          <p:cNvSpPr/>
          <p:nvPr/>
        </p:nvSpPr>
        <p:spPr>
          <a:xfrm>
            <a:off x="6463286" y="3284160"/>
            <a:ext cx="804223" cy="359031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</a:p>
        </p:txBody>
      </p:sp>
      <p:sp>
        <p:nvSpPr>
          <p:cNvPr id="25" name="Cilindro 24">
            <a:extLst>
              <a:ext uri="{FF2B5EF4-FFF2-40B4-BE49-F238E27FC236}">
                <a16:creationId xmlns:a16="http://schemas.microsoft.com/office/drawing/2014/main" id="{F1E508E8-2C35-4B85-9CDB-F4126098132B}"/>
              </a:ext>
            </a:extLst>
          </p:cNvPr>
          <p:cNvSpPr/>
          <p:nvPr/>
        </p:nvSpPr>
        <p:spPr>
          <a:xfrm>
            <a:off x="6463286" y="2895836"/>
            <a:ext cx="804223" cy="359031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26" name="Cilindro 25">
            <a:extLst>
              <a:ext uri="{FF2B5EF4-FFF2-40B4-BE49-F238E27FC236}">
                <a16:creationId xmlns:a16="http://schemas.microsoft.com/office/drawing/2014/main" id="{2ACA7F1D-F6C8-46D2-A220-FB0A84C766C6}"/>
              </a:ext>
            </a:extLst>
          </p:cNvPr>
          <p:cNvSpPr/>
          <p:nvPr/>
        </p:nvSpPr>
        <p:spPr>
          <a:xfrm>
            <a:off x="6463286" y="2507512"/>
            <a:ext cx="804223" cy="359031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27" name="Cilindro 26">
            <a:extLst>
              <a:ext uri="{FF2B5EF4-FFF2-40B4-BE49-F238E27FC236}">
                <a16:creationId xmlns:a16="http://schemas.microsoft.com/office/drawing/2014/main" id="{D036C9E0-81BD-48CF-BD85-07D33D7BF8EB}"/>
              </a:ext>
            </a:extLst>
          </p:cNvPr>
          <p:cNvSpPr/>
          <p:nvPr/>
        </p:nvSpPr>
        <p:spPr>
          <a:xfrm>
            <a:off x="7511216" y="3681258"/>
            <a:ext cx="804223" cy="359031"/>
          </a:xfrm>
          <a:prstGeom prst="can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</a:p>
        </p:txBody>
      </p:sp>
      <p:sp>
        <p:nvSpPr>
          <p:cNvPr id="28" name="Cilindro 27">
            <a:extLst>
              <a:ext uri="{FF2B5EF4-FFF2-40B4-BE49-F238E27FC236}">
                <a16:creationId xmlns:a16="http://schemas.microsoft.com/office/drawing/2014/main" id="{4F77A058-187A-4726-A924-E5C7B11890E3}"/>
              </a:ext>
            </a:extLst>
          </p:cNvPr>
          <p:cNvSpPr/>
          <p:nvPr/>
        </p:nvSpPr>
        <p:spPr>
          <a:xfrm>
            <a:off x="7511216" y="3292934"/>
            <a:ext cx="804223" cy="359031"/>
          </a:xfrm>
          <a:prstGeom prst="can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</a:p>
        </p:txBody>
      </p:sp>
      <p:sp>
        <p:nvSpPr>
          <p:cNvPr id="29" name="Cilindro 28">
            <a:extLst>
              <a:ext uri="{FF2B5EF4-FFF2-40B4-BE49-F238E27FC236}">
                <a16:creationId xmlns:a16="http://schemas.microsoft.com/office/drawing/2014/main" id="{E90410D7-6DCE-4300-941B-5C4F9759EACF}"/>
              </a:ext>
            </a:extLst>
          </p:cNvPr>
          <p:cNvSpPr/>
          <p:nvPr/>
        </p:nvSpPr>
        <p:spPr>
          <a:xfrm>
            <a:off x="7511216" y="2904611"/>
            <a:ext cx="804223" cy="359031"/>
          </a:xfrm>
          <a:prstGeom prst="can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30" name="Cilindro 29">
            <a:extLst>
              <a:ext uri="{FF2B5EF4-FFF2-40B4-BE49-F238E27FC236}">
                <a16:creationId xmlns:a16="http://schemas.microsoft.com/office/drawing/2014/main" id="{BBF3AC5C-DB52-44C5-A670-9058698B3595}"/>
              </a:ext>
            </a:extLst>
          </p:cNvPr>
          <p:cNvSpPr/>
          <p:nvPr/>
        </p:nvSpPr>
        <p:spPr>
          <a:xfrm>
            <a:off x="7511216" y="2516285"/>
            <a:ext cx="804223" cy="359031"/>
          </a:xfrm>
          <a:prstGeom prst="can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31" name="Cilindro 30">
            <a:extLst>
              <a:ext uri="{FF2B5EF4-FFF2-40B4-BE49-F238E27FC236}">
                <a16:creationId xmlns:a16="http://schemas.microsoft.com/office/drawing/2014/main" id="{0CB9A773-9FD1-45F7-AA40-9D7938CA4607}"/>
              </a:ext>
            </a:extLst>
          </p:cNvPr>
          <p:cNvSpPr/>
          <p:nvPr/>
        </p:nvSpPr>
        <p:spPr>
          <a:xfrm>
            <a:off x="8533558" y="3672485"/>
            <a:ext cx="804223" cy="359031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</a:p>
        </p:txBody>
      </p:sp>
      <p:sp>
        <p:nvSpPr>
          <p:cNvPr id="32" name="Cilindro 31">
            <a:extLst>
              <a:ext uri="{FF2B5EF4-FFF2-40B4-BE49-F238E27FC236}">
                <a16:creationId xmlns:a16="http://schemas.microsoft.com/office/drawing/2014/main" id="{8DBB5FC8-1557-42EB-925E-3ADDA7047673}"/>
              </a:ext>
            </a:extLst>
          </p:cNvPr>
          <p:cNvSpPr/>
          <p:nvPr/>
        </p:nvSpPr>
        <p:spPr>
          <a:xfrm>
            <a:off x="8533558" y="3284160"/>
            <a:ext cx="804223" cy="359031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</a:p>
        </p:txBody>
      </p:sp>
      <p:sp>
        <p:nvSpPr>
          <p:cNvPr id="33" name="Cilindro 32">
            <a:extLst>
              <a:ext uri="{FF2B5EF4-FFF2-40B4-BE49-F238E27FC236}">
                <a16:creationId xmlns:a16="http://schemas.microsoft.com/office/drawing/2014/main" id="{C6FA2B84-3FBA-4C04-9E34-142B78FCBE66}"/>
              </a:ext>
            </a:extLst>
          </p:cNvPr>
          <p:cNvSpPr/>
          <p:nvPr/>
        </p:nvSpPr>
        <p:spPr>
          <a:xfrm>
            <a:off x="8533558" y="2895836"/>
            <a:ext cx="804223" cy="359031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</p:txBody>
      </p:sp>
      <p:sp>
        <p:nvSpPr>
          <p:cNvPr id="34" name="Cilindro 33">
            <a:extLst>
              <a:ext uri="{FF2B5EF4-FFF2-40B4-BE49-F238E27FC236}">
                <a16:creationId xmlns:a16="http://schemas.microsoft.com/office/drawing/2014/main" id="{4AE06773-0106-41CF-908A-3AF327923A29}"/>
              </a:ext>
            </a:extLst>
          </p:cNvPr>
          <p:cNvSpPr/>
          <p:nvPr/>
        </p:nvSpPr>
        <p:spPr>
          <a:xfrm>
            <a:off x="8533558" y="2507512"/>
            <a:ext cx="804223" cy="359031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35" name="Cilindro 34">
            <a:extLst>
              <a:ext uri="{FF2B5EF4-FFF2-40B4-BE49-F238E27FC236}">
                <a16:creationId xmlns:a16="http://schemas.microsoft.com/office/drawing/2014/main" id="{C1967564-D266-4DC0-8DE0-31CE5FCEA247}"/>
              </a:ext>
            </a:extLst>
          </p:cNvPr>
          <p:cNvSpPr/>
          <p:nvPr/>
        </p:nvSpPr>
        <p:spPr>
          <a:xfrm>
            <a:off x="9538354" y="3672485"/>
            <a:ext cx="804223" cy="359031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15</a:t>
            </a:r>
          </a:p>
        </p:txBody>
      </p:sp>
      <p:sp>
        <p:nvSpPr>
          <p:cNvPr id="36" name="Cilindro 35">
            <a:extLst>
              <a:ext uri="{FF2B5EF4-FFF2-40B4-BE49-F238E27FC236}">
                <a16:creationId xmlns:a16="http://schemas.microsoft.com/office/drawing/2014/main" id="{B5E14DB5-FC54-4860-A0EF-6A662526DB8A}"/>
              </a:ext>
            </a:extLst>
          </p:cNvPr>
          <p:cNvSpPr/>
          <p:nvPr/>
        </p:nvSpPr>
        <p:spPr>
          <a:xfrm>
            <a:off x="9538354" y="3284160"/>
            <a:ext cx="804223" cy="359031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</a:p>
        </p:txBody>
      </p:sp>
      <p:sp>
        <p:nvSpPr>
          <p:cNvPr id="37" name="Cilindro 36">
            <a:extLst>
              <a:ext uri="{FF2B5EF4-FFF2-40B4-BE49-F238E27FC236}">
                <a16:creationId xmlns:a16="http://schemas.microsoft.com/office/drawing/2014/main" id="{4E741077-448D-4670-A73E-5E55B2CF4AC7}"/>
              </a:ext>
            </a:extLst>
          </p:cNvPr>
          <p:cNvSpPr/>
          <p:nvPr/>
        </p:nvSpPr>
        <p:spPr>
          <a:xfrm>
            <a:off x="9538354" y="2895836"/>
            <a:ext cx="804223" cy="359031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</a:p>
        </p:txBody>
      </p:sp>
      <p:sp>
        <p:nvSpPr>
          <p:cNvPr id="38" name="Cilindro 37">
            <a:extLst>
              <a:ext uri="{FF2B5EF4-FFF2-40B4-BE49-F238E27FC236}">
                <a16:creationId xmlns:a16="http://schemas.microsoft.com/office/drawing/2014/main" id="{0A2FDCBF-8348-49A8-A301-A015E0D18973}"/>
              </a:ext>
            </a:extLst>
          </p:cNvPr>
          <p:cNvSpPr/>
          <p:nvPr/>
        </p:nvSpPr>
        <p:spPr>
          <a:xfrm>
            <a:off x="9538354" y="2507512"/>
            <a:ext cx="804223" cy="359031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87D5C930-F623-4179-AE0B-ECCFC9C1AF17}"/>
              </a:ext>
            </a:extLst>
          </p:cNvPr>
          <p:cNvSpPr txBox="1"/>
          <p:nvPr/>
        </p:nvSpPr>
        <p:spPr>
          <a:xfrm>
            <a:off x="6358491" y="1947016"/>
            <a:ext cx="1045737" cy="5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Disco</a:t>
            </a:r>
          </a:p>
          <a:p>
            <a:pPr algn="ctr"/>
            <a:r>
              <a:rPr lang="pt-BR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pt-BR" sz="12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886615AC-5D71-434B-B0DF-727A4E6CE7A3}"/>
              </a:ext>
            </a:extLst>
          </p:cNvPr>
          <p:cNvSpPr txBox="1"/>
          <p:nvPr/>
        </p:nvSpPr>
        <p:spPr>
          <a:xfrm>
            <a:off x="7404228" y="1964014"/>
            <a:ext cx="1045737" cy="5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Disco</a:t>
            </a:r>
          </a:p>
          <a:p>
            <a:pPr algn="ctr"/>
            <a:r>
              <a:rPr lang="pt-BR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pt-BR" sz="12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475AAE15-F8C2-4156-A529-B5CC294FD678}"/>
              </a:ext>
            </a:extLst>
          </p:cNvPr>
          <p:cNvSpPr txBox="1"/>
          <p:nvPr/>
        </p:nvSpPr>
        <p:spPr>
          <a:xfrm>
            <a:off x="8408334" y="1950313"/>
            <a:ext cx="1045737" cy="5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Disco</a:t>
            </a:r>
          </a:p>
          <a:p>
            <a:pPr algn="ctr"/>
            <a:r>
              <a:rPr lang="pt-BR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pt-BR" sz="12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72E2C465-AB28-4E60-B1AA-DE51D7D9E670}"/>
              </a:ext>
            </a:extLst>
          </p:cNvPr>
          <p:cNvSpPr txBox="1"/>
          <p:nvPr/>
        </p:nvSpPr>
        <p:spPr>
          <a:xfrm>
            <a:off x="9417596" y="1953607"/>
            <a:ext cx="1045737" cy="5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Disco</a:t>
            </a:r>
          </a:p>
          <a:p>
            <a:pPr algn="ctr"/>
            <a:r>
              <a:rPr lang="pt-BR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pt-BR" sz="12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3DFBD02C-2A0E-4FB5-929A-3397511D4DA8}"/>
              </a:ext>
            </a:extLst>
          </p:cNvPr>
          <p:cNvSpPr/>
          <p:nvPr/>
        </p:nvSpPr>
        <p:spPr>
          <a:xfrm>
            <a:off x="3073747" y="3722511"/>
            <a:ext cx="1686939" cy="932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Sistema de Gerenciamento</a:t>
            </a:r>
          </a:p>
        </p:txBody>
      </p:sp>
      <p:cxnSp>
        <p:nvCxnSpPr>
          <p:cNvPr id="59" name="Conector: Angulado 58">
            <a:extLst>
              <a:ext uri="{FF2B5EF4-FFF2-40B4-BE49-F238E27FC236}">
                <a16:creationId xmlns:a16="http://schemas.microsoft.com/office/drawing/2014/main" id="{D65D28E2-FBDD-4DAE-B102-77F509C987EC}"/>
              </a:ext>
            </a:extLst>
          </p:cNvPr>
          <p:cNvCxnSpPr>
            <a:cxnSpLocks/>
            <a:stCxn id="26" idx="2"/>
          </p:cNvCxnSpPr>
          <p:nvPr/>
        </p:nvCxnSpPr>
        <p:spPr>
          <a:xfrm rot="10800000" flipV="1">
            <a:off x="4840502" y="2687026"/>
            <a:ext cx="1622785" cy="1501672"/>
          </a:xfrm>
          <a:prstGeom prst="bentConnector3">
            <a:avLst>
              <a:gd name="adj1" fmla="val 8209"/>
            </a:avLst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964606B1-24DF-4F65-85DB-DCECD966BD85}"/>
              </a:ext>
            </a:extLst>
          </p:cNvPr>
          <p:cNvCxnSpPr>
            <a:cxnSpLocks/>
            <a:stCxn id="30" idx="2"/>
            <a:endCxn id="55" idx="3"/>
          </p:cNvCxnSpPr>
          <p:nvPr/>
        </p:nvCxnSpPr>
        <p:spPr>
          <a:xfrm rot="10800000" flipV="1">
            <a:off x="4760686" y="2695799"/>
            <a:ext cx="2750530" cy="1492899"/>
          </a:xfrm>
          <a:prstGeom prst="bentConnector3">
            <a:avLst>
              <a:gd name="adj1" fmla="val 4843"/>
            </a:avLst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: Angulado 64">
            <a:extLst>
              <a:ext uri="{FF2B5EF4-FFF2-40B4-BE49-F238E27FC236}">
                <a16:creationId xmlns:a16="http://schemas.microsoft.com/office/drawing/2014/main" id="{93B8E4ED-96E8-4CD1-B6D3-36BF24F64A8D}"/>
              </a:ext>
            </a:extLst>
          </p:cNvPr>
          <p:cNvCxnSpPr>
            <a:cxnSpLocks/>
            <a:stCxn id="34" idx="2"/>
            <a:endCxn id="55" idx="3"/>
          </p:cNvCxnSpPr>
          <p:nvPr/>
        </p:nvCxnSpPr>
        <p:spPr>
          <a:xfrm rot="10800000" flipV="1">
            <a:off x="4760686" y="2687027"/>
            <a:ext cx="3772872" cy="1501671"/>
          </a:xfrm>
          <a:prstGeom prst="bentConnector3">
            <a:avLst>
              <a:gd name="adj1" fmla="val 2537"/>
            </a:avLst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: Angulado 69">
            <a:extLst>
              <a:ext uri="{FF2B5EF4-FFF2-40B4-BE49-F238E27FC236}">
                <a16:creationId xmlns:a16="http://schemas.microsoft.com/office/drawing/2014/main" id="{E35D20B3-8802-4F87-A4F4-B4441EBFC67C}"/>
              </a:ext>
            </a:extLst>
          </p:cNvPr>
          <p:cNvCxnSpPr>
            <a:cxnSpLocks/>
            <a:stCxn id="38" idx="2"/>
            <a:endCxn id="55" idx="3"/>
          </p:cNvCxnSpPr>
          <p:nvPr/>
        </p:nvCxnSpPr>
        <p:spPr>
          <a:xfrm rot="10800000" flipV="1">
            <a:off x="4760686" y="2687025"/>
            <a:ext cx="4777668" cy="1501673"/>
          </a:xfrm>
          <a:prstGeom prst="bentConnector3">
            <a:avLst>
              <a:gd name="adj1" fmla="val 2312"/>
            </a:avLst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Angulado 77">
            <a:extLst>
              <a:ext uri="{FF2B5EF4-FFF2-40B4-BE49-F238E27FC236}">
                <a16:creationId xmlns:a16="http://schemas.microsoft.com/office/drawing/2014/main" id="{EE24C7F0-4ECE-45D2-BE26-36D1579C0448}"/>
              </a:ext>
            </a:extLst>
          </p:cNvPr>
          <p:cNvCxnSpPr>
            <a:cxnSpLocks/>
            <a:stCxn id="55" idx="1"/>
            <a:endCxn id="43" idx="4"/>
          </p:cNvCxnSpPr>
          <p:nvPr/>
        </p:nvCxnSpPr>
        <p:spPr>
          <a:xfrm rot="10800000">
            <a:off x="2100229" y="3764995"/>
            <a:ext cx="973518" cy="423704"/>
          </a:xfrm>
          <a:prstGeom prst="bentConnector3">
            <a:avLst>
              <a:gd name="adj1" fmla="val 50000"/>
            </a:avLst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: Angulado 79">
            <a:extLst>
              <a:ext uri="{FF2B5EF4-FFF2-40B4-BE49-F238E27FC236}">
                <a16:creationId xmlns:a16="http://schemas.microsoft.com/office/drawing/2014/main" id="{C6DBFD1E-35FA-4507-85DD-FD4E2BFBEDB6}"/>
              </a:ext>
            </a:extLst>
          </p:cNvPr>
          <p:cNvCxnSpPr>
            <a:cxnSpLocks/>
            <a:stCxn id="55" idx="1"/>
            <a:endCxn id="42" idx="4"/>
          </p:cNvCxnSpPr>
          <p:nvPr/>
        </p:nvCxnSpPr>
        <p:spPr>
          <a:xfrm rot="10800000">
            <a:off x="2100229" y="4060735"/>
            <a:ext cx="973518" cy="127965"/>
          </a:xfrm>
          <a:prstGeom prst="bentConnector3">
            <a:avLst>
              <a:gd name="adj1" fmla="val 50000"/>
            </a:avLst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: Angulado 82">
            <a:extLst>
              <a:ext uri="{FF2B5EF4-FFF2-40B4-BE49-F238E27FC236}">
                <a16:creationId xmlns:a16="http://schemas.microsoft.com/office/drawing/2014/main" id="{B1C1901F-4721-4D85-B6C6-A6E25FCEDA69}"/>
              </a:ext>
            </a:extLst>
          </p:cNvPr>
          <p:cNvCxnSpPr>
            <a:cxnSpLocks/>
            <a:stCxn id="55" idx="1"/>
            <a:endCxn id="41" idx="4"/>
          </p:cNvCxnSpPr>
          <p:nvPr/>
        </p:nvCxnSpPr>
        <p:spPr>
          <a:xfrm rot="10800000" flipV="1">
            <a:off x="2100229" y="4188699"/>
            <a:ext cx="973518" cy="162538"/>
          </a:xfrm>
          <a:prstGeom prst="bentConnector3">
            <a:avLst>
              <a:gd name="adj1" fmla="val 50000"/>
            </a:avLst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: Angulado 85">
            <a:extLst>
              <a:ext uri="{FF2B5EF4-FFF2-40B4-BE49-F238E27FC236}">
                <a16:creationId xmlns:a16="http://schemas.microsoft.com/office/drawing/2014/main" id="{BBDA27F8-E553-404C-93E9-4B1AEB30B75C}"/>
              </a:ext>
            </a:extLst>
          </p:cNvPr>
          <p:cNvCxnSpPr>
            <a:cxnSpLocks/>
            <a:stCxn id="55" idx="1"/>
            <a:endCxn id="40" idx="4"/>
          </p:cNvCxnSpPr>
          <p:nvPr/>
        </p:nvCxnSpPr>
        <p:spPr>
          <a:xfrm rot="10800000" flipV="1">
            <a:off x="2100229" y="4188698"/>
            <a:ext cx="973518" cy="453041"/>
          </a:xfrm>
          <a:prstGeom prst="bentConnector3">
            <a:avLst>
              <a:gd name="adj1" fmla="val 50000"/>
            </a:avLst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694BD637-1FF1-4CB8-BE7C-D867D304C514}"/>
              </a:ext>
            </a:extLst>
          </p:cNvPr>
          <p:cNvSpPr txBox="1"/>
          <p:nvPr/>
        </p:nvSpPr>
        <p:spPr>
          <a:xfrm>
            <a:off x="102099" y="2096522"/>
            <a:ext cx="3253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Sistema Operacional</a:t>
            </a:r>
            <a:endParaRPr lang="pt-BR" sz="20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DE8A0ABE-4537-4470-8AA1-9FE1597EEE49}"/>
              </a:ext>
            </a:extLst>
          </p:cNvPr>
          <p:cNvSpPr txBox="1"/>
          <p:nvPr/>
        </p:nvSpPr>
        <p:spPr>
          <a:xfrm>
            <a:off x="7149520" y="1427783"/>
            <a:ext cx="2190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Discos físicos</a:t>
            </a:r>
            <a:endParaRPr lang="pt-BR" sz="20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C5B297C6-F8E4-4A7D-8C5F-1D3A7E5DEA75}"/>
              </a:ext>
            </a:extLst>
          </p:cNvPr>
          <p:cNvSpPr txBox="1"/>
          <p:nvPr/>
        </p:nvSpPr>
        <p:spPr>
          <a:xfrm>
            <a:off x="10757975" y="307535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Dados</a:t>
            </a:r>
          </a:p>
        </p:txBody>
      </p:sp>
      <p:sp>
        <p:nvSpPr>
          <p:cNvPr id="133" name="Chave Direita 132">
            <a:extLst>
              <a:ext uri="{FF2B5EF4-FFF2-40B4-BE49-F238E27FC236}">
                <a16:creationId xmlns:a16="http://schemas.microsoft.com/office/drawing/2014/main" id="{9F99DE91-6298-444D-832E-986275CD893A}"/>
              </a:ext>
            </a:extLst>
          </p:cNvPr>
          <p:cNvSpPr/>
          <p:nvPr/>
        </p:nvSpPr>
        <p:spPr>
          <a:xfrm>
            <a:off x="10490361" y="2554220"/>
            <a:ext cx="214336" cy="1418839"/>
          </a:xfrm>
          <a:prstGeom prst="rightBrace">
            <a:avLst>
              <a:gd name="adj1" fmla="val 30553"/>
              <a:gd name="adj2" fmla="val 4979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8A2FB357-5C5F-47FC-993E-38A1F7CA7A94}"/>
              </a:ext>
            </a:extLst>
          </p:cNvPr>
          <p:cNvSpPr txBox="1"/>
          <p:nvPr/>
        </p:nvSpPr>
        <p:spPr>
          <a:xfrm>
            <a:off x="10854893" y="5293270"/>
            <a:ext cx="1066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Disco de </a:t>
            </a:r>
          </a:p>
          <a:p>
            <a:r>
              <a:rPr lang="pt-BR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paridade</a:t>
            </a:r>
          </a:p>
        </p:txBody>
      </p:sp>
      <p:sp>
        <p:nvSpPr>
          <p:cNvPr id="113" name="Cilindro 112">
            <a:extLst>
              <a:ext uri="{FF2B5EF4-FFF2-40B4-BE49-F238E27FC236}">
                <a16:creationId xmlns:a16="http://schemas.microsoft.com/office/drawing/2014/main" id="{C386B0C5-B4A8-4794-90DE-B79DDA6BAE4B}"/>
              </a:ext>
            </a:extLst>
          </p:cNvPr>
          <p:cNvSpPr/>
          <p:nvPr/>
        </p:nvSpPr>
        <p:spPr>
          <a:xfrm>
            <a:off x="9601986" y="5926686"/>
            <a:ext cx="804223" cy="359031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P4</a:t>
            </a:r>
          </a:p>
        </p:txBody>
      </p:sp>
      <p:sp>
        <p:nvSpPr>
          <p:cNvPr id="114" name="Cilindro 113">
            <a:extLst>
              <a:ext uri="{FF2B5EF4-FFF2-40B4-BE49-F238E27FC236}">
                <a16:creationId xmlns:a16="http://schemas.microsoft.com/office/drawing/2014/main" id="{8ED44FCD-2411-4DE7-8E5D-77D73ECDBAF2}"/>
              </a:ext>
            </a:extLst>
          </p:cNvPr>
          <p:cNvSpPr/>
          <p:nvPr/>
        </p:nvSpPr>
        <p:spPr>
          <a:xfrm>
            <a:off x="9601986" y="5538361"/>
            <a:ext cx="804223" cy="359031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P3</a:t>
            </a:r>
          </a:p>
        </p:txBody>
      </p:sp>
      <p:sp>
        <p:nvSpPr>
          <p:cNvPr id="116" name="Cilindro 115">
            <a:extLst>
              <a:ext uri="{FF2B5EF4-FFF2-40B4-BE49-F238E27FC236}">
                <a16:creationId xmlns:a16="http://schemas.microsoft.com/office/drawing/2014/main" id="{9CB78FBE-FD16-48E7-BBA7-7AAAC3D324C4}"/>
              </a:ext>
            </a:extLst>
          </p:cNvPr>
          <p:cNvSpPr/>
          <p:nvPr/>
        </p:nvSpPr>
        <p:spPr>
          <a:xfrm>
            <a:off x="9601986" y="5150037"/>
            <a:ext cx="804223" cy="359031"/>
          </a:xfrm>
          <a:prstGeom prst="can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P2</a:t>
            </a:r>
          </a:p>
        </p:txBody>
      </p:sp>
      <p:sp>
        <p:nvSpPr>
          <p:cNvPr id="117" name="Cilindro 116">
            <a:extLst>
              <a:ext uri="{FF2B5EF4-FFF2-40B4-BE49-F238E27FC236}">
                <a16:creationId xmlns:a16="http://schemas.microsoft.com/office/drawing/2014/main" id="{C3AC8F90-0E34-42CF-ADEB-C33A9E5A1EE6}"/>
              </a:ext>
            </a:extLst>
          </p:cNvPr>
          <p:cNvSpPr/>
          <p:nvPr/>
        </p:nvSpPr>
        <p:spPr>
          <a:xfrm>
            <a:off x="9601986" y="4761713"/>
            <a:ext cx="804223" cy="359031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P1</a:t>
            </a:r>
          </a:p>
        </p:txBody>
      </p:sp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FBCA3705-F6FB-47FA-AFD7-EAB67FA6144F}"/>
              </a:ext>
            </a:extLst>
          </p:cNvPr>
          <p:cNvSpPr txBox="1"/>
          <p:nvPr/>
        </p:nvSpPr>
        <p:spPr>
          <a:xfrm>
            <a:off x="9476762" y="4204514"/>
            <a:ext cx="1045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Disco</a:t>
            </a:r>
          </a:p>
          <a:p>
            <a:pPr algn="ctr"/>
            <a:r>
              <a:rPr lang="pt-BR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pt-BR" sz="12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31" name="Conector: Angulado 130">
            <a:extLst>
              <a:ext uri="{FF2B5EF4-FFF2-40B4-BE49-F238E27FC236}">
                <a16:creationId xmlns:a16="http://schemas.microsoft.com/office/drawing/2014/main" id="{10EAE457-7828-4709-B328-E8A81CE0AC51}"/>
              </a:ext>
            </a:extLst>
          </p:cNvPr>
          <p:cNvCxnSpPr>
            <a:cxnSpLocks/>
            <a:stCxn id="117" idx="2"/>
            <a:endCxn id="55" idx="3"/>
          </p:cNvCxnSpPr>
          <p:nvPr/>
        </p:nvCxnSpPr>
        <p:spPr>
          <a:xfrm rot="10800000">
            <a:off x="4760686" y="4188699"/>
            <a:ext cx="4841300" cy="752530"/>
          </a:xfrm>
          <a:prstGeom prst="bentConnector3">
            <a:avLst>
              <a:gd name="adj1" fmla="val 3568"/>
            </a:avLst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have Direita 57">
            <a:extLst>
              <a:ext uri="{FF2B5EF4-FFF2-40B4-BE49-F238E27FC236}">
                <a16:creationId xmlns:a16="http://schemas.microsoft.com/office/drawing/2014/main" id="{D563756C-6DE8-4321-A275-4E29D4F54499}"/>
              </a:ext>
            </a:extLst>
          </p:cNvPr>
          <p:cNvSpPr/>
          <p:nvPr/>
        </p:nvSpPr>
        <p:spPr>
          <a:xfrm>
            <a:off x="10522499" y="4810577"/>
            <a:ext cx="214336" cy="1418839"/>
          </a:xfrm>
          <a:prstGeom prst="rightBrace">
            <a:avLst>
              <a:gd name="adj1" fmla="val 30553"/>
              <a:gd name="adj2" fmla="val 4979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F5ACCF6E-6F89-4B32-9BD5-B393625EEE23}"/>
              </a:ext>
            </a:extLst>
          </p:cNvPr>
          <p:cNvSpPr txBox="1"/>
          <p:nvPr/>
        </p:nvSpPr>
        <p:spPr>
          <a:xfrm>
            <a:off x="240632" y="1427783"/>
            <a:ext cx="548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RAID 4 – Paridade de bloco intercalada</a:t>
            </a:r>
          </a:p>
        </p:txBody>
      </p:sp>
    </p:spTree>
    <p:extLst>
      <p:ext uri="{BB962C8B-B14F-4D97-AF65-F5344CB8AC3E}">
        <p14:creationId xmlns:p14="http://schemas.microsoft.com/office/powerpoint/2010/main" val="18110957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69A25-59FD-47C7-AFCE-6670F586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/>
              <a:t>Memória Externa</a:t>
            </a:r>
            <a:br>
              <a:rPr lang="pt-BR" dirty="0"/>
            </a:br>
            <a:r>
              <a:rPr lang="pt-BR" cap="none" dirty="0"/>
              <a:t>Discos Magnéticos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C040876-16B5-464F-A18F-6D47BD9E5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D5DD15-E6E9-455B-A616-F31DDE90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D2426C1-E1F0-4B3F-A984-48A5681CD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359" y="1336766"/>
            <a:ext cx="10363200" cy="5086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RAID 4</a:t>
            </a:r>
          </a:p>
          <a:p>
            <a:pPr marL="0" indent="0">
              <a:buNone/>
            </a:pPr>
            <a:r>
              <a:rPr lang="pt-B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Principais Características</a:t>
            </a:r>
          </a:p>
          <a:p>
            <a:pPr lvl="1"/>
            <a:r>
              <a:rPr lang="pt-BR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Confiabilidade.</a:t>
            </a:r>
          </a:p>
          <a:p>
            <a:pPr lvl="1"/>
            <a:r>
              <a:rPr lang="pt-BR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Recomendado para sistemas com altas taxas de solicitações de baixa transferência.</a:t>
            </a:r>
          </a:p>
          <a:p>
            <a:pPr>
              <a:buClrTx/>
            </a:pPr>
            <a:r>
              <a:rPr lang="pt-B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Vantagens</a:t>
            </a:r>
          </a:p>
          <a:p>
            <a:pPr lvl="1"/>
            <a:r>
              <a:rPr lang="pt-BR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Desenvolvido para atender grandes requisições por blocos.</a:t>
            </a:r>
          </a:p>
          <a:p>
            <a:r>
              <a:rPr lang="pt-B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Desvantagens</a:t>
            </a:r>
          </a:p>
          <a:p>
            <a:pPr lvl="1"/>
            <a:r>
              <a:rPr lang="pt-BR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Cada operação de escrita envolve o disco de paridade, o que influencia no desempenho.</a:t>
            </a:r>
          </a:p>
          <a:p>
            <a:pPr lvl="1"/>
            <a:endParaRPr lang="pt-BR" sz="2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0317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69A25-59FD-47C7-AFCE-6670F586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/>
              <a:t>Memória Externa</a:t>
            </a:r>
            <a:br>
              <a:rPr lang="pt-BR" dirty="0"/>
            </a:br>
            <a:r>
              <a:rPr lang="pt-BR" cap="none" dirty="0"/>
              <a:t>Discos Magnéticos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C040876-16B5-464F-A18F-6D47BD9E5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D5DD15-E6E9-455B-A616-F31DDE90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D2426C1-E1F0-4B3F-A984-48A5681CD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RAID 5 – Paridade em nível de bloco distribuída e intercalada</a:t>
            </a:r>
          </a:p>
          <a:p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O RAID 5 possui acesso independente a cada disco.</a:t>
            </a:r>
          </a:p>
          <a:p>
            <a:pPr marL="0" indent="0">
              <a:buNone/>
            </a:pP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O armazenamento do arquivo costuma ser realizado por </a:t>
            </a:r>
            <a:r>
              <a:rPr lang="pt-BR" sz="24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striping</a:t>
            </a: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de blocos.</a:t>
            </a: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Ao armazenar um arquivo em RAID 5, o controlador RAID calcula o código de </a:t>
            </a:r>
            <a:r>
              <a:rPr lang="pt-BR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Hamming</a:t>
            </a: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correspondente ao bloco e armazena os bits de paridade em um </a:t>
            </a:r>
            <a:r>
              <a:rPr lang="pt-BR" sz="24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disco de dados</a:t>
            </a: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Durante a leitura é realizada a verificação da palavra armazenada.</a:t>
            </a: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3538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35B625C0-25BA-4A1A-B7D5-F5828A47D8E4}"/>
              </a:ext>
            </a:extLst>
          </p:cNvPr>
          <p:cNvSpPr/>
          <p:nvPr/>
        </p:nvSpPr>
        <p:spPr>
          <a:xfrm>
            <a:off x="138543" y="2112179"/>
            <a:ext cx="3112324" cy="4310677"/>
          </a:xfrm>
          <a:prstGeom prst="roundRect">
            <a:avLst>
              <a:gd name="adj" fmla="val 2765"/>
            </a:avLst>
          </a:prstGeom>
          <a:solidFill>
            <a:schemeClr val="tx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A08A89-4CCA-452E-BA72-006F93493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/>
              <a:t>Memória Externa</a:t>
            </a:r>
            <a:br>
              <a:rPr lang="pt-BR" dirty="0"/>
            </a:br>
            <a:r>
              <a:rPr lang="pt-BR" cap="none" dirty="0"/>
              <a:t>Discos Magnéticos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24F1593-FC83-44AE-AC8F-F3C1A0A72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99DB69C-F28C-44DE-80B2-F7DF306E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23" name="Cilindro 22">
            <a:extLst>
              <a:ext uri="{FF2B5EF4-FFF2-40B4-BE49-F238E27FC236}">
                <a16:creationId xmlns:a16="http://schemas.microsoft.com/office/drawing/2014/main" id="{5D7C0DB8-6FD5-40D9-B5CA-DC3CBD4A092F}"/>
              </a:ext>
            </a:extLst>
          </p:cNvPr>
          <p:cNvSpPr/>
          <p:nvPr/>
        </p:nvSpPr>
        <p:spPr>
          <a:xfrm>
            <a:off x="6487181" y="4802850"/>
            <a:ext cx="1121556" cy="500699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P3</a:t>
            </a:r>
          </a:p>
        </p:txBody>
      </p:sp>
      <p:sp>
        <p:nvSpPr>
          <p:cNvPr id="24" name="Cilindro 23">
            <a:extLst>
              <a:ext uri="{FF2B5EF4-FFF2-40B4-BE49-F238E27FC236}">
                <a16:creationId xmlns:a16="http://schemas.microsoft.com/office/drawing/2014/main" id="{51D3FA83-2C91-4E5C-8E2E-EA2B4DB1E194}"/>
              </a:ext>
            </a:extLst>
          </p:cNvPr>
          <p:cNvSpPr/>
          <p:nvPr/>
        </p:nvSpPr>
        <p:spPr>
          <a:xfrm>
            <a:off x="6487181" y="4261300"/>
            <a:ext cx="1121556" cy="500699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</a:p>
        </p:txBody>
      </p:sp>
      <p:sp>
        <p:nvSpPr>
          <p:cNvPr id="25" name="Cilindro 24">
            <a:extLst>
              <a:ext uri="{FF2B5EF4-FFF2-40B4-BE49-F238E27FC236}">
                <a16:creationId xmlns:a16="http://schemas.microsoft.com/office/drawing/2014/main" id="{F1E508E8-2C35-4B85-9CDB-F4126098132B}"/>
              </a:ext>
            </a:extLst>
          </p:cNvPr>
          <p:cNvSpPr/>
          <p:nvPr/>
        </p:nvSpPr>
        <p:spPr>
          <a:xfrm>
            <a:off x="6487181" y="3719750"/>
            <a:ext cx="1121556" cy="500699"/>
          </a:xfrm>
          <a:prstGeom prst="can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26" name="Cilindro 25">
            <a:extLst>
              <a:ext uri="{FF2B5EF4-FFF2-40B4-BE49-F238E27FC236}">
                <a16:creationId xmlns:a16="http://schemas.microsoft.com/office/drawing/2014/main" id="{2ACA7F1D-F6C8-46D2-A220-FB0A84C766C6}"/>
              </a:ext>
            </a:extLst>
          </p:cNvPr>
          <p:cNvSpPr/>
          <p:nvPr/>
        </p:nvSpPr>
        <p:spPr>
          <a:xfrm>
            <a:off x="6487181" y="3178200"/>
            <a:ext cx="1121556" cy="50069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27" name="Cilindro 26">
            <a:extLst>
              <a:ext uri="{FF2B5EF4-FFF2-40B4-BE49-F238E27FC236}">
                <a16:creationId xmlns:a16="http://schemas.microsoft.com/office/drawing/2014/main" id="{D036C9E0-81BD-48CF-BD85-07D33D7BF8EB}"/>
              </a:ext>
            </a:extLst>
          </p:cNvPr>
          <p:cNvSpPr/>
          <p:nvPr/>
        </p:nvSpPr>
        <p:spPr>
          <a:xfrm>
            <a:off x="7948608" y="4815086"/>
            <a:ext cx="1121556" cy="50069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</a:p>
        </p:txBody>
      </p:sp>
      <p:sp>
        <p:nvSpPr>
          <p:cNvPr id="28" name="Cilindro 27">
            <a:extLst>
              <a:ext uri="{FF2B5EF4-FFF2-40B4-BE49-F238E27FC236}">
                <a16:creationId xmlns:a16="http://schemas.microsoft.com/office/drawing/2014/main" id="{4F77A058-187A-4726-A924-E5C7B11890E3}"/>
              </a:ext>
            </a:extLst>
          </p:cNvPr>
          <p:cNvSpPr/>
          <p:nvPr/>
        </p:nvSpPr>
        <p:spPr>
          <a:xfrm>
            <a:off x="7948608" y="4273536"/>
            <a:ext cx="1121556" cy="500699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P2</a:t>
            </a:r>
          </a:p>
        </p:txBody>
      </p:sp>
      <p:sp>
        <p:nvSpPr>
          <p:cNvPr id="29" name="Cilindro 28">
            <a:extLst>
              <a:ext uri="{FF2B5EF4-FFF2-40B4-BE49-F238E27FC236}">
                <a16:creationId xmlns:a16="http://schemas.microsoft.com/office/drawing/2014/main" id="{E90410D7-6DCE-4300-941B-5C4F9759EACF}"/>
              </a:ext>
            </a:extLst>
          </p:cNvPr>
          <p:cNvSpPr/>
          <p:nvPr/>
        </p:nvSpPr>
        <p:spPr>
          <a:xfrm>
            <a:off x="7948608" y="3731986"/>
            <a:ext cx="1121556" cy="500699"/>
          </a:xfrm>
          <a:prstGeom prst="can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30" name="Cilindro 29">
            <a:extLst>
              <a:ext uri="{FF2B5EF4-FFF2-40B4-BE49-F238E27FC236}">
                <a16:creationId xmlns:a16="http://schemas.microsoft.com/office/drawing/2014/main" id="{BBF3AC5C-DB52-44C5-A670-9058698B3595}"/>
              </a:ext>
            </a:extLst>
          </p:cNvPr>
          <p:cNvSpPr/>
          <p:nvPr/>
        </p:nvSpPr>
        <p:spPr>
          <a:xfrm>
            <a:off x="7948608" y="3190435"/>
            <a:ext cx="1121556" cy="50069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31" name="Cilindro 30">
            <a:extLst>
              <a:ext uri="{FF2B5EF4-FFF2-40B4-BE49-F238E27FC236}">
                <a16:creationId xmlns:a16="http://schemas.microsoft.com/office/drawing/2014/main" id="{0CB9A773-9FD1-45F7-AA40-9D7938CA4607}"/>
              </a:ext>
            </a:extLst>
          </p:cNvPr>
          <p:cNvSpPr/>
          <p:nvPr/>
        </p:nvSpPr>
        <p:spPr>
          <a:xfrm>
            <a:off x="9374349" y="4802850"/>
            <a:ext cx="1121556" cy="50069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</a:p>
        </p:txBody>
      </p:sp>
      <p:sp>
        <p:nvSpPr>
          <p:cNvPr id="32" name="Cilindro 31">
            <a:extLst>
              <a:ext uri="{FF2B5EF4-FFF2-40B4-BE49-F238E27FC236}">
                <a16:creationId xmlns:a16="http://schemas.microsoft.com/office/drawing/2014/main" id="{8DBB5FC8-1557-42EB-925E-3ADDA7047673}"/>
              </a:ext>
            </a:extLst>
          </p:cNvPr>
          <p:cNvSpPr/>
          <p:nvPr/>
        </p:nvSpPr>
        <p:spPr>
          <a:xfrm>
            <a:off x="9374349" y="4261300"/>
            <a:ext cx="1121556" cy="500699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</a:p>
        </p:txBody>
      </p:sp>
      <p:sp>
        <p:nvSpPr>
          <p:cNvPr id="33" name="Cilindro 32">
            <a:extLst>
              <a:ext uri="{FF2B5EF4-FFF2-40B4-BE49-F238E27FC236}">
                <a16:creationId xmlns:a16="http://schemas.microsoft.com/office/drawing/2014/main" id="{C6FA2B84-3FBA-4C04-9E34-142B78FCBE66}"/>
              </a:ext>
            </a:extLst>
          </p:cNvPr>
          <p:cNvSpPr/>
          <p:nvPr/>
        </p:nvSpPr>
        <p:spPr>
          <a:xfrm>
            <a:off x="9374349" y="3719750"/>
            <a:ext cx="1121556" cy="500699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P1</a:t>
            </a:r>
          </a:p>
        </p:txBody>
      </p:sp>
      <p:sp>
        <p:nvSpPr>
          <p:cNvPr id="34" name="Cilindro 33">
            <a:extLst>
              <a:ext uri="{FF2B5EF4-FFF2-40B4-BE49-F238E27FC236}">
                <a16:creationId xmlns:a16="http://schemas.microsoft.com/office/drawing/2014/main" id="{4AE06773-0106-41CF-908A-3AF327923A29}"/>
              </a:ext>
            </a:extLst>
          </p:cNvPr>
          <p:cNvSpPr/>
          <p:nvPr/>
        </p:nvSpPr>
        <p:spPr>
          <a:xfrm>
            <a:off x="9374349" y="3178200"/>
            <a:ext cx="1121556" cy="50069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35" name="Cilindro 34">
            <a:extLst>
              <a:ext uri="{FF2B5EF4-FFF2-40B4-BE49-F238E27FC236}">
                <a16:creationId xmlns:a16="http://schemas.microsoft.com/office/drawing/2014/main" id="{C1967564-D266-4DC0-8DE0-31CE5FCEA247}"/>
              </a:ext>
            </a:extLst>
          </p:cNvPr>
          <p:cNvSpPr/>
          <p:nvPr/>
        </p:nvSpPr>
        <p:spPr>
          <a:xfrm>
            <a:off x="10775620" y="4802850"/>
            <a:ext cx="1121556" cy="50069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15</a:t>
            </a:r>
          </a:p>
        </p:txBody>
      </p:sp>
      <p:sp>
        <p:nvSpPr>
          <p:cNvPr id="36" name="Cilindro 35">
            <a:extLst>
              <a:ext uri="{FF2B5EF4-FFF2-40B4-BE49-F238E27FC236}">
                <a16:creationId xmlns:a16="http://schemas.microsoft.com/office/drawing/2014/main" id="{B5E14DB5-FC54-4860-A0EF-6A662526DB8A}"/>
              </a:ext>
            </a:extLst>
          </p:cNvPr>
          <p:cNvSpPr/>
          <p:nvPr/>
        </p:nvSpPr>
        <p:spPr>
          <a:xfrm>
            <a:off x="10775620" y="4261300"/>
            <a:ext cx="1121556" cy="500699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</a:p>
        </p:txBody>
      </p:sp>
      <p:sp>
        <p:nvSpPr>
          <p:cNvPr id="37" name="Cilindro 36">
            <a:extLst>
              <a:ext uri="{FF2B5EF4-FFF2-40B4-BE49-F238E27FC236}">
                <a16:creationId xmlns:a16="http://schemas.microsoft.com/office/drawing/2014/main" id="{4E741077-448D-4670-A73E-5E55B2CF4AC7}"/>
              </a:ext>
            </a:extLst>
          </p:cNvPr>
          <p:cNvSpPr/>
          <p:nvPr/>
        </p:nvSpPr>
        <p:spPr>
          <a:xfrm>
            <a:off x="10775620" y="3719750"/>
            <a:ext cx="1121556" cy="500699"/>
          </a:xfrm>
          <a:prstGeom prst="can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</a:p>
        </p:txBody>
      </p:sp>
      <p:sp>
        <p:nvSpPr>
          <p:cNvPr id="38" name="Cilindro 37">
            <a:extLst>
              <a:ext uri="{FF2B5EF4-FFF2-40B4-BE49-F238E27FC236}">
                <a16:creationId xmlns:a16="http://schemas.microsoft.com/office/drawing/2014/main" id="{0A2FDCBF-8348-49A8-A301-A015E0D18973}"/>
              </a:ext>
            </a:extLst>
          </p:cNvPr>
          <p:cNvSpPr/>
          <p:nvPr/>
        </p:nvSpPr>
        <p:spPr>
          <a:xfrm>
            <a:off x="10775620" y="3178200"/>
            <a:ext cx="1121556" cy="500699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P0</a:t>
            </a:r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E29D1930-B6C8-4136-BE7F-B8358F4C2CEF}"/>
              </a:ext>
            </a:extLst>
          </p:cNvPr>
          <p:cNvGrpSpPr/>
          <p:nvPr/>
        </p:nvGrpSpPr>
        <p:grpSpPr>
          <a:xfrm>
            <a:off x="1146202" y="2756966"/>
            <a:ext cx="1121556" cy="3509365"/>
            <a:chOff x="516471" y="1754802"/>
            <a:chExt cx="1270000" cy="3973847"/>
          </a:xfrm>
        </p:grpSpPr>
        <p:sp>
          <p:nvSpPr>
            <p:cNvPr id="48" name="Cilindro 47">
              <a:extLst>
                <a:ext uri="{FF2B5EF4-FFF2-40B4-BE49-F238E27FC236}">
                  <a16:creationId xmlns:a16="http://schemas.microsoft.com/office/drawing/2014/main" id="{6500F80A-AA12-4708-A8ED-1E17DF4128E1}"/>
                </a:ext>
              </a:extLst>
            </p:cNvPr>
            <p:cNvSpPr/>
            <p:nvPr/>
          </p:nvSpPr>
          <p:spPr>
            <a:xfrm>
              <a:off x="516471" y="5161680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tx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15</a:t>
              </a:r>
              <a:endParaRPr lang="pt-BR" sz="3200" b="1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4" name="Cilindro 43">
              <a:extLst>
                <a:ext uri="{FF2B5EF4-FFF2-40B4-BE49-F238E27FC236}">
                  <a16:creationId xmlns:a16="http://schemas.microsoft.com/office/drawing/2014/main" id="{BDB269D6-3969-4C59-A4CB-5D5800DFF030}"/>
                </a:ext>
              </a:extLst>
            </p:cNvPr>
            <p:cNvSpPr/>
            <p:nvPr/>
          </p:nvSpPr>
          <p:spPr>
            <a:xfrm>
              <a:off x="516471" y="4731333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⁞</a:t>
              </a:r>
              <a:endParaRPr lang="pt-BR" sz="2800" b="1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5" name="Cilindro 44">
              <a:extLst>
                <a:ext uri="{FF2B5EF4-FFF2-40B4-BE49-F238E27FC236}">
                  <a16:creationId xmlns:a16="http://schemas.microsoft.com/office/drawing/2014/main" id="{ED5F51CE-EB04-4962-975A-9718DF5624E1}"/>
                </a:ext>
              </a:extLst>
            </p:cNvPr>
            <p:cNvSpPr/>
            <p:nvPr/>
          </p:nvSpPr>
          <p:spPr>
            <a:xfrm>
              <a:off x="516471" y="4308606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solidFill>
                    <a:schemeClr val="tx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6</a:t>
              </a:r>
            </a:p>
          </p:txBody>
        </p:sp>
        <p:sp>
          <p:nvSpPr>
            <p:cNvPr id="46" name="Cilindro 45">
              <a:extLst>
                <a:ext uri="{FF2B5EF4-FFF2-40B4-BE49-F238E27FC236}">
                  <a16:creationId xmlns:a16="http://schemas.microsoft.com/office/drawing/2014/main" id="{4DA2FA58-0383-49D8-9750-31B10608F5DF}"/>
                </a:ext>
              </a:extLst>
            </p:cNvPr>
            <p:cNvSpPr/>
            <p:nvPr/>
          </p:nvSpPr>
          <p:spPr>
            <a:xfrm>
              <a:off x="516471" y="3885879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solidFill>
                    <a:schemeClr val="tx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</a:p>
          </p:txBody>
        </p:sp>
        <p:sp>
          <p:nvSpPr>
            <p:cNvPr id="47" name="Cilindro 46">
              <a:extLst>
                <a:ext uri="{FF2B5EF4-FFF2-40B4-BE49-F238E27FC236}">
                  <a16:creationId xmlns:a16="http://schemas.microsoft.com/office/drawing/2014/main" id="{10F02F74-D3A4-4DE3-90C3-032804023A03}"/>
                </a:ext>
              </a:extLst>
            </p:cNvPr>
            <p:cNvSpPr/>
            <p:nvPr/>
          </p:nvSpPr>
          <p:spPr>
            <a:xfrm>
              <a:off x="516471" y="3455532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solidFill>
                    <a:schemeClr val="tx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</a:p>
          </p:txBody>
        </p:sp>
        <p:sp>
          <p:nvSpPr>
            <p:cNvPr id="40" name="Cilindro 39">
              <a:extLst>
                <a:ext uri="{FF2B5EF4-FFF2-40B4-BE49-F238E27FC236}">
                  <a16:creationId xmlns:a16="http://schemas.microsoft.com/office/drawing/2014/main" id="{07925B7C-7A89-4BAB-9D46-96C8F0E7B430}"/>
                </a:ext>
              </a:extLst>
            </p:cNvPr>
            <p:cNvSpPr/>
            <p:nvPr/>
          </p:nvSpPr>
          <p:spPr>
            <a:xfrm>
              <a:off x="516471" y="3030603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solidFill>
                    <a:schemeClr val="tx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sp>
          <p:nvSpPr>
            <p:cNvPr id="41" name="Cilindro 40">
              <a:extLst>
                <a:ext uri="{FF2B5EF4-FFF2-40B4-BE49-F238E27FC236}">
                  <a16:creationId xmlns:a16="http://schemas.microsoft.com/office/drawing/2014/main" id="{1DDCE019-B3F3-49D6-98C4-F21945D80342}"/>
                </a:ext>
              </a:extLst>
            </p:cNvPr>
            <p:cNvSpPr/>
            <p:nvPr/>
          </p:nvSpPr>
          <p:spPr>
            <a:xfrm>
              <a:off x="516471" y="2607876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solidFill>
                    <a:schemeClr val="tx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sp>
          <p:nvSpPr>
            <p:cNvPr id="42" name="Cilindro 41">
              <a:extLst>
                <a:ext uri="{FF2B5EF4-FFF2-40B4-BE49-F238E27FC236}">
                  <a16:creationId xmlns:a16="http://schemas.microsoft.com/office/drawing/2014/main" id="{F5A19241-4650-4787-A74D-56F2C0CEC812}"/>
                </a:ext>
              </a:extLst>
            </p:cNvPr>
            <p:cNvSpPr/>
            <p:nvPr/>
          </p:nvSpPr>
          <p:spPr>
            <a:xfrm>
              <a:off x="516471" y="2185149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solidFill>
                    <a:schemeClr val="tx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43" name="Cilindro 42">
              <a:extLst>
                <a:ext uri="{FF2B5EF4-FFF2-40B4-BE49-F238E27FC236}">
                  <a16:creationId xmlns:a16="http://schemas.microsoft.com/office/drawing/2014/main" id="{EB245A98-25F5-46B3-9832-FFBA0E0CBB5B}"/>
                </a:ext>
              </a:extLst>
            </p:cNvPr>
            <p:cNvSpPr/>
            <p:nvPr/>
          </p:nvSpPr>
          <p:spPr>
            <a:xfrm>
              <a:off x="516471" y="1754802"/>
              <a:ext cx="1270000" cy="566969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solidFill>
                    <a:schemeClr val="tx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</p:grp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F3C61E33-326B-44E6-AF8F-9CE2E3DB6532}"/>
              </a:ext>
            </a:extLst>
          </p:cNvPr>
          <p:cNvSpPr txBox="1"/>
          <p:nvPr/>
        </p:nvSpPr>
        <p:spPr>
          <a:xfrm>
            <a:off x="732565" y="2112179"/>
            <a:ext cx="2018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Disco lógico</a:t>
            </a:r>
            <a:endParaRPr lang="pt-BR" sz="20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87D5C930-F623-4179-AE0B-ECCFC9C1AF17}"/>
              </a:ext>
            </a:extLst>
          </p:cNvPr>
          <p:cNvSpPr txBox="1"/>
          <p:nvPr/>
        </p:nvSpPr>
        <p:spPr>
          <a:xfrm>
            <a:off x="6341036" y="2449677"/>
            <a:ext cx="1458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Disco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pt-BR"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886615AC-5D71-434B-B0DF-727A4E6CE7A3}"/>
              </a:ext>
            </a:extLst>
          </p:cNvPr>
          <p:cNvSpPr txBox="1"/>
          <p:nvPr/>
        </p:nvSpPr>
        <p:spPr>
          <a:xfrm>
            <a:off x="7799403" y="2473383"/>
            <a:ext cx="1458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Disco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pt-BR"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475AAE15-F8C2-4156-A529-B5CC294FD678}"/>
              </a:ext>
            </a:extLst>
          </p:cNvPr>
          <p:cNvSpPr txBox="1"/>
          <p:nvPr/>
        </p:nvSpPr>
        <p:spPr>
          <a:xfrm>
            <a:off x="9199713" y="2454273"/>
            <a:ext cx="1458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Disco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pt-BR"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72E2C465-AB28-4E60-B1AA-DE51D7D9E670}"/>
              </a:ext>
            </a:extLst>
          </p:cNvPr>
          <p:cNvSpPr txBox="1"/>
          <p:nvPr/>
        </p:nvSpPr>
        <p:spPr>
          <a:xfrm>
            <a:off x="10607214" y="2458869"/>
            <a:ext cx="1458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Disco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pt-BR"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3DFBD02C-2A0E-4FB5-929A-3397511D4DA8}"/>
              </a:ext>
            </a:extLst>
          </p:cNvPr>
          <p:cNvSpPr/>
          <p:nvPr/>
        </p:nvSpPr>
        <p:spPr>
          <a:xfrm>
            <a:off x="3910488" y="2952721"/>
            <a:ext cx="1847510" cy="1198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Sistema de Gerenciamento</a:t>
            </a:r>
          </a:p>
        </p:txBody>
      </p:sp>
      <p:cxnSp>
        <p:nvCxnSpPr>
          <p:cNvPr id="59" name="Conector: Angulado 58">
            <a:extLst>
              <a:ext uri="{FF2B5EF4-FFF2-40B4-BE49-F238E27FC236}">
                <a16:creationId xmlns:a16="http://schemas.microsoft.com/office/drawing/2014/main" id="{D65D28E2-FBDD-4DAE-B102-77F509C987EC}"/>
              </a:ext>
            </a:extLst>
          </p:cNvPr>
          <p:cNvCxnSpPr>
            <a:cxnSpLocks/>
            <a:stCxn id="26" idx="2"/>
            <a:endCxn id="55" idx="2"/>
          </p:cNvCxnSpPr>
          <p:nvPr/>
        </p:nvCxnSpPr>
        <p:spPr>
          <a:xfrm rot="10800000" flipV="1">
            <a:off x="4834243" y="3428549"/>
            <a:ext cx="1652938" cy="722339"/>
          </a:xfrm>
          <a:prstGeom prst="bentConnector4">
            <a:avLst>
              <a:gd name="adj1" fmla="val 22057"/>
              <a:gd name="adj2" fmla="val 292395"/>
            </a:avLst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964606B1-24DF-4F65-85DB-DCECD966BD85}"/>
              </a:ext>
            </a:extLst>
          </p:cNvPr>
          <p:cNvCxnSpPr>
            <a:cxnSpLocks/>
            <a:stCxn id="30" idx="2"/>
            <a:endCxn id="55" idx="2"/>
          </p:cNvCxnSpPr>
          <p:nvPr/>
        </p:nvCxnSpPr>
        <p:spPr>
          <a:xfrm rot="10800000" flipV="1">
            <a:off x="4834244" y="3440785"/>
            <a:ext cx="3114365" cy="710104"/>
          </a:xfrm>
          <a:prstGeom prst="bentConnector4">
            <a:avLst>
              <a:gd name="adj1" fmla="val 4876"/>
              <a:gd name="adj2" fmla="val 330457"/>
            </a:avLst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: Angulado 64">
            <a:extLst>
              <a:ext uri="{FF2B5EF4-FFF2-40B4-BE49-F238E27FC236}">
                <a16:creationId xmlns:a16="http://schemas.microsoft.com/office/drawing/2014/main" id="{93B8E4ED-96E8-4CD1-B6D3-36BF24F64A8D}"/>
              </a:ext>
            </a:extLst>
          </p:cNvPr>
          <p:cNvCxnSpPr>
            <a:stCxn id="34" idx="2"/>
            <a:endCxn id="55" idx="2"/>
          </p:cNvCxnSpPr>
          <p:nvPr/>
        </p:nvCxnSpPr>
        <p:spPr>
          <a:xfrm rot="10800000" flipV="1">
            <a:off x="4834243" y="3428549"/>
            <a:ext cx="4540106" cy="722339"/>
          </a:xfrm>
          <a:prstGeom prst="bentConnector4">
            <a:avLst>
              <a:gd name="adj1" fmla="val 3063"/>
              <a:gd name="adj2" fmla="val 362722"/>
            </a:avLst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: Angulado 69">
            <a:extLst>
              <a:ext uri="{FF2B5EF4-FFF2-40B4-BE49-F238E27FC236}">
                <a16:creationId xmlns:a16="http://schemas.microsoft.com/office/drawing/2014/main" id="{E35D20B3-8802-4F87-A4F4-B4441EBFC67C}"/>
              </a:ext>
            </a:extLst>
          </p:cNvPr>
          <p:cNvCxnSpPr>
            <a:cxnSpLocks/>
            <a:stCxn id="38" idx="2"/>
            <a:endCxn id="55" idx="2"/>
          </p:cNvCxnSpPr>
          <p:nvPr/>
        </p:nvCxnSpPr>
        <p:spPr>
          <a:xfrm rot="10800000" flipV="1">
            <a:off x="4834244" y="3428549"/>
            <a:ext cx="5941377" cy="722339"/>
          </a:xfrm>
          <a:prstGeom prst="bentConnector4">
            <a:avLst>
              <a:gd name="adj1" fmla="val 2406"/>
              <a:gd name="adj2" fmla="val 398890"/>
            </a:avLst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Angulado 77">
            <a:extLst>
              <a:ext uri="{FF2B5EF4-FFF2-40B4-BE49-F238E27FC236}">
                <a16:creationId xmlns:a16="http://schemas.microsoft.com/office/drawing/2014/main" id="{EE24C7F0-4ECE-45D2-BE26-36D1579C0448}"/>
              </a:ext>
            </a:extLst>
          </p:cNvPr>
          <p:cNvCxnSpPr>
            <a:cxnSpLocks/>
            <a:stCxn id="55" idx="1"/>
            <a:endCxn id="43" idx="4"/>
          </p:cNvCxnSpPr>
          <p:nvPr/>
        </p:nvCxnSpPr>
        <p:spPr>
          <a:xfrm rot="10800000">
            <a:off x="2267758" y="3007317"/>
            <a:ext cx="1642730" cy="544489"/>
          </a:xfrm>
          <a:prstGeom prst="bentConnector3">
            <a:avLst>
              <a:gd name="adj1" fmla="val 50000"/>
            </a:avLst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: Angulado 79">
            <a:extLst>
              <a:ext uri="{FF2B5EF4-FFF2-40B4-BE49-F238E27FC236}">
                <a16:creationId xmlns:a16="http://schemas.microsoft.com/office/drawing/2014/main" id="{C6DBFD1E-35FA-4507-85DD-FD4E2BFBEDB6}"/>
              </a:ext>
            </a:extLst>
          </p:cNvPr>
          <p:cNvCxnSpPr>
            <a:cxnSpLocks/>
            <a:stCxn id="55" idx="1"/>
            <a:endCxn id="42" idx="4"/>
          </p:cNvCxnSpPr>
          <p:nvPr/>
        </p:nvCxnSpPr>
        <p:spPr>
          <a:xfrm rot="10800000">
            <a:off x="2267758" y="3387363"/>
            <a:ext cx="1642730" cy="164443"/>
          </a:xfrm>
          <a:prstGeom prst="bentConnector3">
            <a:avLst>
              <a:gd name="adj1" fmla="val 50000"/>
            </a:avLst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: Angulado 82">
            <a:extLst>
              <a:ext uri="{FF2B5EF4-FFF2-40B4-BE49-F238E27FC236}">
                <a16:creationId xmlns:a16="http://schemas.microsoft.com/office/drawing/2014/main" id="{B1C1901F-4721-4D85-B6C6-A6E25FCEDA69}"/>
              </a:ext>
            </a:extLst>
          </p:cNvPr>
          <p:cNvCxnSpPr>
            <a:cxnSpLocks/>
            <a:stCxn id="55" idx="1"/>
            <a:endCxn id="41" idx="4"/>
          </p:cNvCxnSpPr>
          <p:nvPr/>
        </p:nvCxnSpPr>
        <p:spPr>
          <a:xfrm rot="10800000" flipV="1">
            <a:off x="2267758" y="3551805"/>
            <a:ext cx="1642730" cy="208874"/>
          </a:xfrm>
          <a:prstGeom prst="bentConnector3">
            <a:avLst>
              <a:gd name="adj1" fmla="val 50000"/>
            </a:avLst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: Angulado 85">
            <a:extLst>
              <a:ext uri="{FF2B5EF4-FFF2-40B4-BE49-F238E27FC236}">
                <a16:creationId xmlns:a16="http://schemas.microsoft.com/office/drawing/2014/main" id="{BBDA27F8-E553-404C-93E9-4B1AEB30B75C}"/>
              </a:ext>
            </a:extLst>
          </p:cNvPr>
          <p:cNvCxnSpPr>
            <a:cxnSpLocks/>
            <a:stCxn id="55" idx="1"/>
            <a:endCxn id="40" idx="4"/>
          </p:cNvCxnSpPr>
          <p:nvPr/>
        </p:nvCxnSpPr>
        <p:spPr>
          <a:xfrm rot="10800000" flipV="1">
            <a:off x="2267758" y="3551805"/>
            <a:ext cx="1642730" cy="582190"/>
          </a:xfrm>
          <a:prstGeom prst="bentConnector3">
            <a:avLst>
              <a:gd name="adj1" fmla="val 50000"/>
            </a:avLst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694BD637-1FF1-4CB8-BE7C-D867D304C514}"/>
              </a:ext>
            </a:extLst>
          </p:cNvPr>
          <p:cNvSpPr txBox="1"/>
          <p:nvPr/>
        </p:nvSpPr>
        <p:spPr>
          <a:xfrm>
            <a:off x="138543" y="1470523"/>
            <a:ext cx="3253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Sistema Operacional</a:t>
            </a:r>
            <a:endParaRPr lang="pt-BR" sz="20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DE8A0ABE-4537-4470-8AA1-9FE1597EEE49}"/>
              </a:ext>
            </a:extLst>
          </p:cNvPr>
          <p:cNvSpPr txBox="1"/>
          <p:nvPr/>
        </p:nvSpPr>
        <p:spPr>
          <a:xfrm>
            <a:off x="7975152" y="1786023"/>
            <a:ext cx="2190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Discos físicos</a:t>
            </a:r>
            <a:endParaRPr lang="pt-BR" sz="20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4959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69A25-59FD-47C7-AFCE-6670F586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/>
              <a:t>Memória Externa</a:t>
            </a:r>
            <a:br>
              <a:rPr lang="pt-BR" dirty="0"/>
            </a:br>
            <a:r>
              <a:rPr lang="pt-BR" cap="none" dirty="0"/>
              <a:t>Discos Magnéticos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C040876-16B5-464F-A18F-6D47BD9E5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D5DD15-E6E9-455B-A616-F31DDE90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D2426C1-E1F0-4B3F-A984-48A5681CD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359" y="1336766"/>
            <a:ext cx="10363200" cy="5086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RAID 5</a:t>
            </a:r>
          </a:p>
          <a:p>
            <a:pPr marL="0" indent="0">
              <a:buNone/>
            </a:pPr>
            <a:r>
              <a:rPr lang="pt-B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Principais Características</a:t>
            </a:r>
          </a:p>
          <a:p>
            <a:pPr lvl="1"/>
            <a:r>
              <a:rPr lang="pt-BR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Confiabilidade.</a:t>
            </a:r>
          </a:p>
          <a:p>
            <a:pPr lvl="1"/>
            <a:r>
              <a:rPr lang="pt-BR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Recomendado para sistemas com altas taxas de solicitações de baixa transferência.</a:t>
            </a:r>
          </a:p>
          <a:p>
            <a:pPr>
              <a:buClrTx/>
            </a:pPr>
            <a:r>
              <a:rPr lang="pt-B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Vantagens</a:t>
            </a:r>
          </a:p>
          <a:p>
            <a:pPr lvl="1"/>
            <a:r>
              <a:rPr lang="pt-BR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Redundância e capacidade de armazenamento.</a:t>
            </a:r>
          </a:p>
          <a:p>
            <a:r>
              <a:rPr lang="pt-B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Desvantagens</a:t>
            </a:r>
          </a:p>
          <a:p>
            <a:pPr lvl="1"/>
            <a:r>
              <a:rPr lang="pt-BR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Cada operação de escrita envolve o disco de paridade, o que influencia no desempenho.</a:t>
            </a:r>
          </a:p>
          <a:p>
            <a:pPr lvl="1"/>
            <a:endParaRPr lang="pt-BR" sz="2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2354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69A25-59FD-47C7-AFCE-6670F586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/>
              <a:t>Memória Externa</a:t>
            </a:r>
            <a:br>
              <a:rPr lang="pt-BR" dirty="0"/>
            </a:br>
            <a:r>
              <a:rPr lang="pt-BR" cap="none" dirty="0"/>
              <a:t>Discos Magnéticos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C040876-16B5-464F-A18F-6D47BD9E5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D5DD15-E6E9-455B-A616-F31DDE90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D2426C1-E1F0-4B3F-A984-48A5681CD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RAID 6 – Paridade de bloco dual distribuída e intercalada</a:t>
            </a:r>
          </a:p>
          <a:p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O RAID 6 possui acesso independente a cada disco.</a:t>
            </a:r>
          </a:p>
          <a:p>
            <a:pPr marL="0" indent="0">
              <a:buNone/>
            </a:pP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O armazenamento do arquivo costuma ser realizado por </a:t>
            </a:r>
            <a:r>
              <a:rPr lang="pt-BR" sz="24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striping</a:t>
            </a: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de blocos.</a:t>
            </a: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Ao armazenar um bloco em RAID 6, o controlador RAID calcula </a:t>
            </a:r>
            <a:r>
              <a:rPr lang="pt-B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dois</a:t>
            </a: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códigos de correção de erros os bits de paridade armazena os bits de paridade em um </a:t>
            </a:r>
            <a:r>
              <a:rPr lang="pt-BR" sz="24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disco de dados</a:t>
            </a: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Durante a leitura é realizada a verificação da palavra armazenada.</a:t>
            </a: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188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9141F-F993-4144-A5D5-03785AEF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Memória Externa</a:t>
            </a:r>
            <a:br>
              <a:rPr lang="pt-BR" dirty="0"/>
            </a:br>
            <a:r>
              <a:rPr lang="pt-BR" cap="none" dirty="0"/>
              <a:t>Discos Magnéticos</a:t>
            </a:r>
            <a:endParaRPr lang="pt-BR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1A500012-F8D5-49F0-9701-DFE996DC5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7008" y="1820786"/>
            <a:ext cx="4754880" cy="4602072"/>
          </a:xfrm>
        </p:spPr>
        <p:txBody>
          <a:bodyPr>
            <a:normAutofit lnSpcReduction="10000"/>
          </a:bodyPr>
          <a:lstStyle/>
          <a:p>
            <a:pPr marL="0" indent="0" fontAlgn="t">
              <a:buNone/>
            </a:pPr>
            <a:r>
              <a:rPr lang="pt-BR" b="1" dirty="0"/>
              <a:t>CARACTERÍSTICAS FÍSICAS</a:t>
            </a:r>
          </a:p>
          <a:p>
            <a:pPr fontAlgn="t">
              <a:buFont typeface="Arial" panose="020B0604020202020204" pitchFamily="34" charset="0"/>
              <a:buChar char="•"/>
            </a:pPr>
            <a:r>
              <a:rPr lang="pt-BR" b="1" dirty="0"/>
              <a:t>Movimento da cabeça</a:t>
            </a:r>
            <a:endParaRPr lang="pt-BR" dirty="0"/>
          </a:p>
          <a:p>
            <a:pPr lvl="1" fontAlgn="t"/>
            <a:r>
              <a:rPr lang="pt-BR" dirty="0"/>
              <a:t>Cabeça fixa (uma por trilha)</a:t>
            </a:r>
          </a:p>
          <a:p>
            <a:pPr lvl="1" fontAlgn="t"/>
            <a:r>
              <a:rPr lang="pt-BR" dirty="0"/>
              <a:t>Cabeça móvel (uma por superfície)</a:t>
            </a:r>
          </a:p>
          <a:p>
            <a:pPr lvl="1" fontAlgn="t"/>
            <a:endParaRPr lang="pt-BR" dirty="0"/>
          </a:p>
          <a:p>
            <a:pPr fontAlgn="t"/>
            <a:r>
              <a:rPr lang="pt-BR" b="1" dirty="0"/>
              <a:t>Portabilidade do disco</a:t>
            </a:r>
          </a:p>
          <a:p>
            <a:pPr lvl="1" fontAlgn="t"/>
            <a:r>
              <a:rPr lang="pt-BR" dirty="0"/>
              <a:t>Disco não removível</a:t>
            </a:r>
          </a:p>
          <a:p>
            <a:pPr lvl="1" fontAlgn="t"/>
            <a:r>
              <a:rPr lang="pt-BR" dirty="0"/>
              <a:t>Disco removível</a:t>
            </a:r>
          </a:p>
          <a:p>
            <a:pPr lvl="1" fontAlgn="t"/>
            <a:endParaRPr lang="pt-BR" dirty="0"/>
          </a:p>
          <a:p>
            <a:pPr fontAlgn="t"/>
            <a:r>
              <a:rPr lang="pt-BR" b="1" dirty="0"/>
              <a:t>Faces</a:t>
            </a:r>
            <a:endParaRPr lang="pt-BR" dirty="0"/>
          </a:p>
          <a:p>
            <a:pPr lvl="1" fontAlgn="t"/>
            <a:r>
              <a:rPr lang="pt-BR" dirty="0"/>
              <a:t>Única</a:t>
            </a:r>
          </a:p>
          <a:p>
            <a:pPr lvl="1" fontAlgn="t"/>
            <a:r>
              <a:rPr lang="pt-BR" dirty="0"/>
              <a:t>Dupla</a:t>
            </a:r>
          </a:p>
          <a:p>
            <a:endParaRPr lang="pt-BR" dirty="0"/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B76CF50D-3794-4750-83A6-C3A8265F7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31231" y="1820784"/>
            <a:ext cx="4754880" cy="46020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pt-BR" b="1" dirty="0"/>
          </a:p>
          <a:p>
            <a:r>
              <a:rPr lang="pt-BR" b="1" dirty="0"/>
              <a:t>Pratos</a:t>
            </a:r>
          </a:p>
          <a:p>
            <a:pPr lvl="1"/>
            <a:r>
              <a:rPr lang="pt-BR" dirty="0"/>
              <a:t>Único</a:t>
            </a:r>
          </a:p>
          <a:p>
            <a:pPr lvl="1"/>
            <a:r>
              <a:rPr lang="pt-BR" dirty="0"/>
              <a:t>Múltiplos</a:t>
            </a:r>
          </a:p>
          <a:p>
            <a:r>
              <a:rPr lang="pt-BR" b="1" dirty="0"/>
              <a:t>Mecanismo de cabeça</a:t>
            </a:r>
          </a:p>
          <a:p>
            <a:pPr lvl="1"/>
            <a:r>
              <a:rPr lang="pt-BR" dirty="0"/>
              <a:t>Contato</a:t>
            </a:r>
          </a:p>
          <a:p>
            <a:pPr lvl="1"/>
            <a:r>
              <a:rPr lang="pt-BR" dirty="0"/>
              <a:t>Lacuna fixa</a:t>
            </a:r>
          </a:p>
          <a:p>
            <a:pPr lvl="1"/>
            <a:r>
              <a:rPr lang="pt-BR" dirty="0"/>
              <a:t>Lacuna aerodinâmica (Winchester)</a:t>
            </a:r>
          </a:p>
          <a:p>
            <a:pPr lvl="1"/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4742CD-7614-4B82-AE36-14C3C585A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E582C7A-F4D9-47F5-95AF-E5A32F4AD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086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ilindro 16">
            <a:extLst>
              <a:ext uri="{FF2B5EF4-FFF2-40B4-BE49-F238E27FC236}">
                <a16:creationId xmlns:a16="http://schemas.microsoft.com/office/drawing/2014/main" id="{CCF9FD23-204D-4934-99AC-E5FB5FB44794}"/>
              </a:ext>
            </a:extLst>
          </p:cNvPr>
          <p:cNvSpPr/>
          <p:nvPr/>
        </p:nvSpPr>
        <p:spPr>
          <a:xfrm>
            <a:off x="1939472" y="4478389"/>
            <a:ext cx="1270000" cy="56696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16" name="Cilindro 15">
            <a:extLst>
              <a:ext uri="{FF2B5EF4-FFF2-40B4-BE49-F238E27FC236}">
                <a16:creationId xmlns:a16="http://schemas.microsoft.com/office/drawing/2014/main" id="{9BF28E40-72AB-48C2-8591-35C4C4FAE561}"/>
              </a:ext>
            </a:extLst>
          </p:cNvPr>
          <p:cNvSpPr/>
          <p:nvPr/>
        </p:nvSpPr>
        <p:spPr>
          <a:xfrm>
            <a:off x="1939472" y="3865162"/>
            <a:ext cx="1270000" cy="566969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15" name="Cilindro 14">
            <a:extLst>
              <a:ext uri="{FF2B5EF4-FFF2-40B4-BE49-F238E27FC236}">
                <a16:creationId xmlns:a16="http://schemas.microsoft.com/office/drawing/2014/main" id="{EA0D6848-B50B-4995-BD7A-B37372A144D7}"/>
              </a:ext>
            </a:extLst>
          </p:cNvPr>
          <p:cNvSpPr/>
          <p:nvPr/>
        </p:nvSpPr>
        <p:spPr>
          <a:xfrm>
            <a:off x="1939472" y="3251935"/>
            <a:ext cx="1270000" cy="566969"/>
          </a:xfrm>
          <a:prstGeom prst="can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B69A25-59FD-47C7-AFCE-6670F586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/>
              <a:t>Memória Externa</a:t>
            </a:r>
            <a:br>
              <a:rPr lang="pt-BR" dirty="0"/>
            </a:br>
            <a:r>
              <a:rPr lang="pt-BR" cap="none" dirty="0"/>
              <a:t>Discos Magnéticos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C040876-16B5-464F-A18F-6D47BD9E5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D5DD15-E6E9-455B-A616-F31DDE90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D2426C1-E1F0-4B3F-A984-48A5681CD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359" y="1489166"/>
            <a:ext cx="10363200" cy="566969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RAID 6 – Redundância dual</a:t>
            </a:r>
          </a:p>
        </p:txBody>
      </p:sp>
      <p:sp>
        <p:nvSpPr>
          <p:cNvPr id="14" name="Cilindro 13">
            <a:extLst>
              <a:ext uri="{FF2B5EF4-FFF2-40B4-BE49-F238E27FC236}">
                <a16:creationId xmlns:a16="http://schemas.microsoft.com/office/drawing/2014/main" id="{7B368D44-1ADB-408D-B04B-EA984D1AAD97}"/>
              </a:ext>
            </a:extLst>
          </p:cNvPr>
          <p:cNvSpPr/>
          <p:nvPr/>
        </p:nvSpPr>
        <p:spPr>
          <a:xfrm>
            <a:off x="1939472" y="2638708"/>
            <a:ext cx="1270000" cy="56696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35" name="Cilindro 34">
            <a:extLst>
              <a:ext uri="{FF2B5EF4-FFF2-40B4-BE49-F238E27FC236}">
                <a16:creationId xmlns:a16="http://schemas.microsoft.com/office/drawing/2014/main" id="{A5C222E7-465A-4798-BA38-5D6A1AE57609}"/>
              </a:ext>
            </a:extLst>
          </p:cNvPr>
          <p:cNvSpPr/>
          <p:nvPr/>
        </p:nvSpPr>
        <p:spPr>
          <a:xfrm>
            <a:off x="3354615" y="4478389"/>
            <a:ext cx="1270000" cy="566969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P12-15</a:t>
            </a:r>
          </a:p>
        </p:txBody>
      </p:sp>
      <p:sp>
        <p:nvSpPr>
          <p:cNvPr id="36" name="Cilindro 35">
            <a:extLst>
              <a:ext uri="{FF2B5EF4-FFF2-40B4-BE49-F238E27FC236}">
                <a16:creationId xmlns:a16="http://schemas.microsoft.com/office/drawing/2014/main" id="{5B08E82A-3D4A-4D08-8E57-055B49A66E60}"/>
              </a:ext>
            </a:extLst>
          </p:cNvPr>
          <p:cNvSpPr/>
          <p:nvPr/>
        </p:nvSpPr>
        <p:spPr>
          <a:xfrm>
            <a:off x="3354615" y="3865162"/>
            <a:ext cx="1270000" cy="566969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37" name="Cilindro 36">
            <a:extLst>
              <a:ext uri="{FF2B5EF4-FFF2-40B4-BE49-F238E27FC236}">
                <a16:creationId xmlns:a16="http://schemas.microsoft.com/office/drawing/2014/main" id="{8E4C175B-A0A1-47CB-BE41-9CEB2A231257}"/>
              </a:ext>
            </a:extLst>
          </p:cNvPr>
          <p:cNvSpPr/>
          <p:nvPr/>
        </p:nvSpPr>
        <p:spPr>
          <a:xfrm>
            <a:off x="3354615" y="3251935"/>
            <a:ext cx="1270000" cy="566969"/>
          </a:xfrm>
          <a:prstGeom prst="can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38" name="Cilindro 37">
            <a:extLst>
              <a:ext uri="{FF2B5EF4-FFF2-40B4-BE49-F238E27FC236}">
                <a16:creationId xmlns:a16="http://schemas.microsoft.com/office/drawing/2014/main" id="{CE24C5E7-2FB3-4D05-8733-D1426B787C92}"/>
              </a:ext>
            </a:extLst>
          </p:cNvPr>
          <p:cNvSpPr/>
          <p:nvPr/>
        </p:nvSpPr>
        <p:spPr>
          <a:xfrm>
            <a:off x="3354615" y="2638708"/>
            <a:ext cx="1270000" cy="56696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40" name="Cilindro 39">
            <a:extLst>
              <a:ext uri="{FF2B5EF4-FFF2-40B4-BE49-F238E27FC236}">
                <a16:creationId xmlns:a16="http://schemas.microsoft.com/office/drawing/2014/main" id="{437D1770-A0A3-4142-9575-2A87BB0B573C}"/>
              </a:ext>
            </a:extLst>
          </p:cNvPr>
          <p:cNvSpPr/>
          <p:nvPr/>
        </p:nvSpPr>
        <p:spPr>
          <a:xfrm>
            <a:off x="4769758" y="4478389"/>
            <a:ext cx="1270000" cy="566969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Q12-15</a:t>
            </a:r>
            <a:endParaRPr lang="pt-BR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" name="Cilindro 40">
            <a:extLst>
              <a:ext uri="{FF2B5EF4-FFF2-40B4-BE49-F238E27FC236}">
                <a16:creationId xmlns:a16="http://schemas.microsoft.com/office/drawing/2014/main" id="{4EDBD016-CAA3-4886-AE7E-456B66965298}"/>
              </a:ext>
            </a:extLst>
          </p:cNvPr>
          <p:cNvSpPr/>
          <p:nvPr/>
        </p:nvSpPr>
        <p:spPr>
          <a:xfrm>
            <a:off x="4769758" y="3865162"/>
            <a:ext cx="1270000" cy="566969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P8-11</a:t>
            </a:r>
          </a:p>
        </p:txBody>
      </p:sp>
      <p:sp>
        <p:nvSpPr>
          <p:cNvPr id="42" name="Cilindro 41">
            <a:extLst>
              <a:ext uri="{FF2B5EF4-FFF2-40B4-BE49-F238E27FC236}">
                <a16:creationId xmlns:a16="http://schemas.microsoft.com/office/drawing/2014/main" id="{8DB477ED-9638-49D5-B5C6-99B4B248EAD6}"/>
              </a:ext>
            </a:extLst>
          </p:cNvPr>
          <p:cNvSpPr/>
          <p:nvPr/>
        </p:nvSpPr>
        <p:spPr>
          <a:xfrm>
            <a:off x="4769758" y="3251935"/>
            <a:ext cx="1270000" cy="566969"/>
          </a:xfrm>
          <a:prstGeom prst="can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43" name="Cilindro 42">
            <a:extLst>
              <a:ext uri="{FF2B5EF4-FFF2-40B4-BE49-F238E27FC236}">
                <a16:creationId xmlns:a16="http://schemas.microsoft.com/office/drawing/2014/main" id="{229D8CBC-1FFF-4884-9DC7-F46A5CC64D63}"/>
              </a:ext>
            </a:extLst>
          </p:cNvPr>
          <p:cNvSpPr/>
          <p:nvPr/>
        </p:nvSpPr>
        <p:spPr>
          <a:xfrm>
            <a:off x="4769758" y="2638708"/>
            <a:ext cx="1270000" cy="56696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45" name="Cilindro 44">
            <a:extLst>
              <a:ext uri="{FF2B5EF4-FFF2-40B4-BE49-F238E27FC236}">
                <a16:creationId xmlns:a16="http://schemas.microsoft.com/office/drawing/2014/main" id="{955BC8F9-44F7-4EC9-BAAB-238EDDECFB59}"/>
              </a:ext>
            </a:extLst>
          </p:cNvPr>
          <p:cNvSpPr/>
          <p:nvPr/>
        </p:nvSpPr>
        <p:spPr>
          <a:xfrm>
            <a:off x="6184901" y="4478389"/>
            <a:ext cx="1270000" cy="56696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46" name="Cilindro 45">
            <a:extLst>
              <a:ext uri="{FF2B5EF4-FFF2-40B4-BE49-F238E27FC236}">
                <a16:creationId xmlns:a16="http://schemas.microsoft.com/office/drawing/2014/main" id="{7472BE1B-B641-4835-AE23-C081CF0701F4}"/>
              </a:ext>
            </a:extLst>
          </p:cNvPr>
          <p:cNvSpPr/>
          <p:nvPr/>
        </p:nvSpPr>
        <p:spPr>
          <a:xfrm>
            <a:off x="6184901" y="3865162"/>
            <a:ext cx="1270000" cy="566969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Q8-11</a:t>
            </a:r>
          </a:p>
        </p:txBody>
      </p:sp>
      <p:sp>
        <p:nvSpPr>
          <p:cNvPr id="47" name="Cilindro 46">
            <a:extLst>
              <a:ext uri="{FF2B5EF4-FFF2-40B4-BE49-F238E27FC236}">
                <a16:creationId xmlns:a16="http://schemas.microsoft.com/office/drawing/2014/main" id="{F4F55FBF-50CF-4AAE-A9FE-0C69CE4DDEAD}"/>
              </a:ext>
            </a:extLst>
          </p:cNvPr>
          <p:cNvSpPr/>
          <p:nvPr/>
        </p:nvSpPr>
        <p:spPr>
          <a:xfrm>
            <a:off x="6184901" y="3251935"/>
            <a:ext cx="1270000" cy="566969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P4-7</a:t>
            </a:r>
          </a:p>
        </p:txBody>
      </p:sp>
      <p:sp>
        <p:nvSpPr>
          <p:cNvPr id="48" name="Cilindro 47">
            <a:extLst>
              <a:ext uri="{FF2B5EF4-FFF2-40B4-BE49-F238E27FC236}">
                <a16:creationId xmlns:a16="http://schemas.microsoft.com/office/drawing/2014/main" id="{D43D12AD-F76B-4636-9AA2-E6BBADB478DC}"/>
              </a:ext>
            </a:extLst>
          </p:cNvPr>
          <p:cNvSpPr/>
          <p:nvPr/>
        </p:nvSpPr>
        <p:spPr>
          <a:xfrm>
            <a:off x="6184901" y="2638708"/>
            <a:ext cx="1270000" cy="56696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50" name="Cilindro 49">
            <a:extLst>
              <a:ext uri="{FF2B5EF4-FFF2-40B4-BE49-F238E27FC236}">
                <a16:creationId xmlns:a16="http://schemas.microsoft.com/office/drawing/2014/main" id="{63D02403-524B-4F3B-85BE-A0C093BEBAE1}"/>
              </a:ext>
            </a:extLst>
          </p:cNvPr>
          <p:cNvSpPr/>
          <p:nvPr/>
        </p:nvSpPr>
        <p:spPr>
          <a:xfrm>
            <a:off x="7600044" y="4478389"/>
            <a:ext cx="1270000" cy="56696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51" name="Cilindro 50">
            <a:extLst>
              <a:ext uri="{FF2B5EF4-FFF2-40B4-BE49-F238E27FC236}">
                <a16:creationId xmlns:a16="http://schemas.microsoft.com/office/drawing/2014/main" id="{BDEEC0FA-F9F3-4B6A-BF69-76AEF0E6A21B}"/>
              </a:ext>
            </a:extLst>
          </p:cNvPr>
          <p:cNvSpPr/>
          <p:nvPr/>
        </p:nvSpPr>
        <p:spPr>
          <a:xfrm>
            <a:off x="7600044" y="3865162"/>
            <a:ext cx="1270000" cy="566969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52" name="Cilindro 51">
            <a:extLst>
              <a:ext uri="{FF2B5EF4-FFF2-40B4-BE49-F238E27FC236}">
                <a16:creationId xmlns:a16="http://schemas.microsoft.com/office/drawing/2014/main" id="{12CCCDEA-5B14-4B15-85EA-ACE1A2D8B0E6}"/>
              </a:ext>
            </a:extLst>
          </p:cNvPr>
          <p:cNvSpPr/>
          <p:nvPr/>
        </p:nvSpPr>
        <p:spPr>
          <a:xfrm>
            <a:off x="7600044" y="3251935"/>
            <a:ext cx="1270000" cy="566969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Q4-7</a:t>
            </a:r>
          </a:p>
        </p:txBody>
      </p:sp>
      <p:sp>
        <p:nvSpPr>
          <p:cNvPr id="53" name="Cilindro 52">
            <a:extLst>
              <a:ext uri="{FF2B5EF4-FFF2-40B4-BE49-F238E27FC236}">
                <a16:creationId xmlns:a16="http://schemas.microsoft.com/office/drawing/2014/main" id="{0FC839A6-7CED-49D9-91BA-C232EBB995AF}"/>
              </a:ext>
            </a:extLst>
          </p:cNvPr>
          <p:cNvSpPr/>
          <p:nvPr/>
        </p:nvSpPr>
        <p:spPr>
          <a:xfrm>
            <a:off x="7600044" y="2638708"/>
            <a:ext cx="1270000" cy="566969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P0-3</a:t>
            </a:r>
          </a:p>
        </p:txBody>
      </p:sp>
      <p:sp>
        <p:nvSpPr>
          <p:cNvPr id="55" name="Cilindro 54">
            <a:extLst>
              <a:ext uri="{FF2B5EF4-FFF2-40B4-BE49-F238E27FC236}">
                <a16:creationId xmlns:a16="http://schemas.microsoft.com/office/drawing/2014/main" id="{D2FF4250-3CA8-47E1-BD56-F09C96890D47}"/>
              </a:ext>
            </a:extLst>
          </p:cNvPr>
          <p:cNvSpPr/>
          <p:nvPr/>
        </p:nvSpPr>
        <p:spPr>
          <a:xfrm>
            <a:off x="9015187" y="4478389"/>
            <a:ext cx="1270000" cy="56696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56" name="Cilindro 55">
            <a:extLst>
              <a:ext uri="{FF2B5EF4-FFF2-40B4-BE49-F238E27FC236}">
                <a16:creationId xmlns:a16="http://schemas.microsoft.com/office/drawing/2014/main" id="{BE316771-1D75-410B-B510-926906329F0D}"/>
              </a:ext>
            </a:extLst>
          </p:cNvPr>
          <p:cNvSpPr/>
          <p:nvPr/>
        </p:nvSpPr>
        <p:spPr>
          <a:xfrm>
            <a:off x="9015187" y="3865162"/>
            <a:ext cx="1270000" cy="566969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57" name="Cilindro 56">
            <a:extLst>
              <a:ext uri="{FF2B5EF4-FFF2-40B4-BE49-F238E27FC236}">
                <a16:creationId xmlns:a16="http://schemas.microsoft.com/office/drawing/2014/main" id="{62965191-14EA-41E4-9223-8B1C423D475B}"/>
              </a:ext>
            </a:extLst>
          </p:cNvPr>
          <p:cNvSpPr/>
          <p:nvPr/>
        </p:nvSpPr>
        <p:spPr>
          <a:xfrm>
            <a:off x="9015187" y="3251935"/>
            <a:ext cx="1270000" cy="566969"/>
          </a:xfrm>
          <a:prstGeom prst="can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58" name="Cilindro 57">
            <a:extLst>
              <a:ext uri="{FF2B5EF4-FFF2-40B4-BE49-F238E27FC236}">
                <a16:creationId xmlns:a16="http://schemas.microsoft.com/office/drawing/2014/main" id="{A3766819-6583-40DB-BD94-7A0A362DB309}"/>
              </a:ext>
            </a:extLst>
          </p:cNvPr>
          <p:cNvSpPr/>
          <p:nvPr/>
        </p:nvSpPr>
        <p:spPr>
          <a:xfrm>
            <a:off x="9015187" y="2638708"/>
            <a:ext cx="1270000" cy="566969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Q0-3</a:t>
            </a:r>
          </a:p>
        </p:txBody>
      </p:sp>
    </p:spTree>
    <p:extLst>
      <p:ext uri="{BB962C8B-B14F-4D97-AF65-F5344CB8AC3E}">
        <p14:creationId xmlns:p14="http://schemas.microsoft.com/office/powerpoint/2010/main" val="37964645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69A25-59FD-47C7-AFCE-6670F586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/>
              <a:t>Memória Externa</a:t>
            </a:r>
            <a:br>
              <a:rPr lang="pt-BR" dirty="0"/>
            </a:br>
            <a:r>
              <a:rPr lang="pt-BR" cap="none" dirty="0"/>
              <a:t>Discos Magnéticos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C040876-16B5-464F-A18F-6D47BD9E5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D5DD15-E6E9-455B-A616-F31DDE90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D2426C1-E1F0-4B3F-A984-48A5681CD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359" y="1336766"/>
            <a:ext cx="10363200" cy="5086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RAID 6</a:t>
            </a:r>
          </a:p>
          <a:p>
            <a:pPr marL="0" indent="0">
              <a:buNone/>
            </a:pPr>
            <a:r>
              <a:rPr lang="pt-B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Principais Características</a:t>
            </a:r>
          </a:p>
          <a:p>
            <a:pPr lvl="1"/>
            <a:r>
              <a:rPr lang="pt-BR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Alta confiabilidade.</a:t>
            </a:r>
          </a:p>
          <a:p>
            <a:pPr lvl="1"/>
            <a:r>
              <a:rPr lang="pt-BR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Recomendado para sistemas com altas taxas de solicitações de baixa transferência.</a:t>
            </a:r>
          </a:p>
          <a:p>
            <a:pPr>
              <a:buClrTx/>
            </a:pPr>
            <a:r>
              <a:rPr lang="pt-B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Vantagens</a:t>
            </a:r>
          </a:p>
          <a:p>
            <a:pPr lvl="1"/>
            <a:r>
              <a:rPr lang="pt-BR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Confiabilidade e redundância.</a:t>
            </a:r>
          </a:p>
          <a:p>
            <a:r>
              <a:rPr lang="pt-B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Desvantagens</a:t>
            </a:r>
          </a:p>
          <a:p>
            <a:pPr lvl="1"/>
            <a:r>
              <a:rPr lang="pt-BR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Cada operação de escrita envolve o disco de paridade, o que influencia no desempenho.</a:t>
            </a:r>
          </a:p>
          <a:p>
            <a:pPr lvl="1"/>
            <a:endParaRPr lang="pt-BR" sz="2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ClrTx/>
            </a:pP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6510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00124-41A8-4661-9692-716DC44A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/>
              <a:t>Memória Externa</a:t>
            </a:r>
            <a:br>
              <a:rPr lang="pt-BR" dirty="0"/>
            </a:br>
            <a:r>
              <a:rPr lang="pt-BR" cap="none" dirty="0"/>
              <a:t>Discos Magnéticos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93C5A62-4BBE-4490-8EF9-8F78BA76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AAB72D-46D3-468B-A7F2-A723943C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72</a:t>
            </a:fld>
            <a:endParaRPr lang="en-US" dirty="0"/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537F4BCD-9DEC-438A-9B17-1F3DC02D8C4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41083" y="1603374"/>
          <a:ext cx="10363200" cy="4594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689">
                  <a:extLst>
                    <a:ext uri="{9D8B030D-6E8A-4147-A177-3AD203B41FA5}">
                      <a16:colId xmlns:a16="http://schemas.microsoft.com/office/drawing/2014/main" val="2599040155"/>
                    </a:ext>
                  </a:extLst>
                </a:gridCol>
                <a:gridCol w="4690111">
                  <a:extLst>
                    <a:ext uri="{9D8B030D-6E8A-4147-A177-3AD203B41FA5}">
                      <a16:colId xmlns:a16="http://schemas.microsoft.com/office/drawing/2014/main" val="649626914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1394847253"/>
                    </a:ext>
                  </a:extLst>
                </a:gridCol>
              </a:tblGrid>
              <a:tr h="42133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Nível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Categoria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58722"/>
                  </a:ext>
                </a:extLst>
              </a:tr>
              <a:tr h="42133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Striping</a:t>
                      </a:r>
                      <a:endParaRPr lang="pt-BR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Não redundante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030146"/>
                  </a:ext>
                </a:extLst>
              </a:tr>
              <a:tr h="42133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Espelhamento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Espelhado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3817092"/>
                  </a:ext>
                </a:extLst>
              </a:tr>
              <a:tr h="42133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Acesso Paralelo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Redundante via SEC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8272895"/>
                  </a:ext>
                </a:extLst>
              </a:tr>
              <a:tr h="727227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Paridade de bit intercalada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6807661"/>
                  </a:ext>
                </a:extLst>
              </a:tr>
              <a:tr h="727227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Acesso Independente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Paridade de bloco intercalada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1155820"/>
                  </a:ext>
                </a:extLst>
              </a:tr>
              <a:tr h="727227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Paridade de bloco distribuída e intercalada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1478491"/>
                  </a:ext>
                </a:extLst>
              </a:tr>
              <a:tr h="727227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Paridade de bloco dual distribuída e intercalada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5044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1459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5A36A-23B1-4EB3-91C6-FA25BE2C3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AC654FF-95AD-45B6-AC8E-85288D2E9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F160A1-CD14-4037-9AD3-76F9C1F62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4E41039-F39D-45F4-A9CD-1B4F349E5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Cite aplicações para cada nível do RAID.</a:t>
            </a:r>
          </a:p>
          <a:p>
            <a:endParaRPr lang="pt-BR" dirty="0"/>
          </a:p>
          <a:p>
            <a:r>
              <a:rPr lang="pt-BR" dirty="0"/>
              <a:t>Qual/quais tipos de RAID podem ser implementados em um sistema de versionamento de software?</a:t>
            </a:r>
          </a:p>
          <a:p>
            <a:endParaRPr lang="pt-BR" dirty="0"/>
          </a:p>
          <a:p>
            <a:r>
              <a:rPr lang="pt-BR" dirty="0"/>
              <a:t>Porque o uso de RAID aumenta a performance de um sistema de armazenamento?</a:t>
            </a:r>
          </a:p>
          <a:p>
            <a:endParaRPr lang="pt-BR" dirty="0"/>
          </a:p>
          <a:p>
            <a:r>
              <a:rPr lang="pt-BR" dirty="0"/>
              <a:t>Supondo que sistemas de arquivos como MEGA, DRIVE e OneDrive utilizem um dos modelos de RAID descritos, qual modelo seria o mais adequado?</a:t>
            </a:r>
          </a:p>
        </p:txBody>
      </p:sp>
    </p:spTree>
    <p:extLst>
      <p:ext uri="{BB962C8B-B14F-4D97-AF65-F5344CB8AC3E}">
        <p14:creationId xmlns:p14="http://schemas.microsoft.com/office/powerpoint/2010/main" val="19627100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D66C0-2B6F-4DD7-AC46-35A9E86B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Memória Externa</a:t>
            </a:r>
            <a:br>
              <a:rPr lang="pt-BR" dirty="0"/>
            </a:br>
            <a:r>
              <a:rPr lang="pt-BR" cap="none" dirty="0"/>
              <a:t>Discos Ópticos</a:t>
            </a:r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936E5484-6725-4CFF-AA8B-056EC7EFB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CD</a:t>
            </a:r>
          </a:p>
          <a:p>
            <a:r>
              <a:rPr lang="pt-BR" dirty="0"/>
              <a:t>CD-ROM</a:t>
            </a:r>
          </a:p>
          <a:p>
            <a:r>
              <a:rPr lang="pt-BR" dirty="0"/>
              <a:t>CD-R</a:t>
            </a:r>
          </a:p>
          <a:p>
            <a:r>
              <a:rPr lang="pt-BR" dirty="0"/>
              <a:t>CD-RW</a:t>
            </a:r>
          </a:p>
          <a:p>
            <a:r>
              <a:rPr lang="pt-BR" dirty="0"/>
              <a:t>DVD</a:t>
            </a:r>
          </a:p>
          <a:p>
            <a:r>
              <a:rPr lang="pt-BR" dirty="0"/>
              <a:t>DVD-R</a:t>
            </a:r>
          </a:p>
          <a:p>
            <a:r>
              <a:rPr lang="pt-BR" dirty="0"/>
              <a:t>DVD-RW</a:t>
            </a:r>
          </a:p>
          <a:p>
            <a:r>
              <a:rPr lang="pt-BR" dirty="0"/>
              <a:t>Blu-ray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20C9FB7-A663-40AD-984E-C6FEEDC7B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CAFA6A-40F9-467E-BE29-9C4E0DCEF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98532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D66C0-2B6F-4DD7-AC46-35A9E86B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Memória Externa</a:t>
            </a:r>
            <a:br>
              <a:rPr lang="pt-BR" dirty="0"/>
            </a:br>
            <a:r>
              <a:rPr lang="pt-BR" cap="none" dirty="0"/>
              <a:t>Discos Ópticos</a:t>
            </a:r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936E5484-6725-4CFF-AA8B-056EC7EFB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1" dirty="0"/>
              <a:t>CD e CD-ROM</a:t>
            </a:r>
            <a:endParaRPr lang="pt-BR" sz="2800" dirty="0"/>
          </a:p>
          <a:p>
            <a:pPr lvl="1"/>
            <a:r>
              <a:rPr lang="pt-BR" dirty="0"/>
              <a:t>Tecnologia de fabricação</a:t>
            </a:r>
          </a:p>
          <a:p>
            <a:pPr lvl="1"/>
            <a:r>
              <a:rPr lang="pt-BR" dirty="0"/>
              <a:t>Materiais</a:t>
            </a:r>
          </a:p>
          <a:p>
            <a:pPr lvl="1"/>
            <a:endParaRPr lang="pt-BR" dirty="0"/>
          </a:p>
          <a:p>
            <a:pPr lvl="1"/>
            <a:r>
              <a:rPr lang="pt-BR" sz="2800" dirty="0"/>
              <a:t>Fabricação</a:t>
            </a:r>
            <a:endParaRPr lang="pt-BR" dirty="0"/>
          </a:p>
          <a:p>
            <a:pPr lvl="2"/>
            <a:r>
              <a:rPr lang="pt-BR" sz="2200" dirty="0"/>
              <a:t>Disco mestre</a:t>
            </a:r>
          </a:p>
          <a:p>
            <a:pPr lvl="2"/>
            <a:r>
              <a:rPr lang="pt-BR" sz="2200" dirty="0"/>
              <a:t>Disco de substrato</a:t>
            </a:r>
          </a:p>
          <a:p>
            <a:pPr lvl="2"/>
            <a:r>
              <a:rPr lang="pt-BR" sz="2200" dirty="0"/>
              <a:t>Acrílico claro</a:t>
            </a:r>
          </a:p>
          <a:p>
            <a:pPr lvl="2"/>
            <a:r>
              <a:rPr lang="pt-BR" sz="2200" dirty="0"/>
              <a:t>Rótulo</a:t>
            </a:r>
          </a:p>
          <a:p>
            <a:pPr lvl="1"/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20C9FB7-A663-40AD-984E-C6FEEDC7B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CAFA6A-40F9-467E-BE29-9C4E0DCEF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791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D66C0-2B6F-4DD7-AC46-35A9E86B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Memória Externa</a:t>
            </a:r>
            <a:br>
              <a:rPr lang="pt-BR" dirty="0"/>
            </a:br>
            <a:r>
              <a:rPr lang="pt-BR" cap="none" dirty="0"/>
              <a:t>Discos Ópticos</a:t>
            </a:r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936E5484-6725-4CFF-AA8B-056EC7EFB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1" dirty="0"/>
              <a:t>CD e CD-ROM</a:t>
            </a:r>
            <a:endParaRPr lang="pt-BR" sz="2800" dirty="0"/>
          </a:p>
          <a:p>
            <a:pPr lvl="1"/>
            <a:endParaRPr lang="pt-BR" sz="2400" dirty="0"/>
          </a:p>
          <a:p>
            <a:pPr lvl="1"/>
            <a:r>
              <a:rPr lang="pt-BR" sz="2400" dirty="0"/>
              <a:t>Informações gravadas em espiral.</a:t>
            </a:r>
          </a:p>
          <a:p>
            <a:pPr lvl="1"/>
            <a:endParaRPr lang="pt-BR" sz="2400" dirty="0"/>
          </a:p>
          <a:p>
            <a:pPr lvl="1"/>
            <a:r>
              <a:rPr lang="pt-BR" sz="2400" dirty="0"/>
              <a:t>Velocidade Linear Constante </a:t>
            </a:r>
          </a:p>
          <a:p>
            <a:pPr lvl="2"/>
            <a:r>
              <a:rPr lang="pt-BR" sz="2200" dirty="0"/>
              <a:t>O disco gira mais rápido nas bordas e mais lento no centro.</a:t>
            </a:r>
          </a:p>
          <a:p>
            <a:pPr lvl="1"/>
            <a:endParaRPr lang="pt-BR" sz="2400" dirty="0"/>
          </a:p>
          <a:p>
            <a:pPr lvl="1"/>
            <a:endParaRPr lang="pt-BR" sz="24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20C9FB7-A663-40AD-984E-C6FEEDC7B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CAFA6A-40F9-467E-BE29-9C4E0DCEF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9174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D66C0-2B6F-4DD7-AC46-35A9E86B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/>
              <a:t>Memória Externa</a:t>
            </a:r>
            <a:br>
              <a:rPr lang="pt-BR" dirty="0"/>
            </a:br>
            <a:r>
              <a:rPr lang="pt-BR" cap="none" dirty="0"/>
              <a:t>Discos Ópticos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20C9FB7-A663-40AD-984E-C6FEEDC7B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CAFA6A-40F9-467E-BE29-9C4E0DCEF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77</a:t>
            </a:fld>
            <a:endParaRPr lang="en-US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A917CD72-883D-46FD-8626-EC2289E2F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3" y="2092269"/>
            <a:ext cx="10363200" cy="3522774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D609E90-0AE3-4B07-BF29-F9BA698A6E7F}"/>
              </a:ext>
            </a:extLst>
          </p:cNvPr>
          <p:cNvSpPr txBox="1"/>
          <p:nvPr/>
        </p:nvSpPr>
        <p:spPr>
          <a:xfrm>
            <a:off x="660400" y="1384383"/>
            <a:ext cx="11176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2">
                    <a:lumMod val="50000"/>
                  </a:schemeClr>
                </a:solidFill>
              </a:rPr>
              <a:t>Acrílico </a:t>
            </a:r>
          </a:p>
          <a:p>
            <a:r>
              <a:rPr lang="pt-BR" sz="2000" b="1" dirty="0">
                <a:solidFill>
                  <a:schemeClr val="bg2">
                    <a:lumMod val="50000"/>
                  </a:schemeClr>
                </a:solidFill>
              </a:rPr>
              <a:t>protetor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7E93C6B-405D-4547-BB85-08D7DFBBCCFD}"/>
              </a:ext>
            </a:extLst>
          </p:cNvPr>
          <p:cNvSpPr txBox="1"/>
          <p:nvPr/>
        </p:nvSpPr>
        <p:spPr>
          <a:xfrm>
            <a:off x="3108039" y="1692159"/>
            <a:ext cx="926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2">
                    <a:lumMod val="50000"/>
                  </a:schemeClr>
                </a:solidFill>
              </a:rPr>
              <a:t>Rótulo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3D9B83C-D302-4D33-B074-17DB53C14780}"/>
              </a:ext>
            </a:extLst>
          </p:cNvPr>
          <p:cNvSpPr txBox="1"/>
          <p:nvPr/>
        </p:nvSpPr>
        <p:spPr>
          <a:xfrm>
            <a:off x="4499336" y="5615028"/>
            <a:ext cx="27506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2">
                    <a:lumMod val="50000"/>
                  </a:schemeClr>
                </a:solidFill>
              </a:rPr>
              <a:t>Transmissão/Recepção </a:t>
            </a:r>
          </a:p>
          <a:p>
            <a:pPr algn="ctr"/>
            <a:r>
              <a:rPr lang="pt-BR" sz="2000" b="1" dirty="0">
                <a:solidFill>
                  <a:schemeClr val="bg2">
                    <a:lumMod val="50000"/>
                  </a:schemeClr>
                </a:solidFill>
              </a:rPr>
              <a:t>de laser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E294A83-7A8E-4E6E-A7CD-0439DB65E96C}"/>
              </a:ext>
            </a:extLst>
          </p:cNvPr>
          <p:cNvSpPr/>
          <p:nvPr/>
        </p:nvSpPr>
        <p:spPr>
          <a:xfrm>
            <a:off x="8846820" y="3451465"/>
            <a:ext cx="609600" cy="6477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2052F98-140C-4CE4-9995-05E982BB19A4}"/>
              </a:ext>
            </a:extLst>
          </p:cNvPr>
          <p:cNvSpPr/>
          <p:nvPr/>
        </p:nvSpPr>
        <p:spPr>
          <a:xfrm>
            <a:off x="7886700" y="3144996"/>
            <a:ext cx="609600" cy="6477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7320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D66C0-2B6F-4DD7-AC46-35A9E86B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Memória Externa</a:t>
            </a:r>
            <a:br>
              <a:rPr lang="pt-BR" dirty="0"/>
            </a:br>
            <a:r>
              <a:rPr lang="pt-BR" cap="none" dirty="0"/>
              <a:t>Discos Ópticos</a:t>
            </a:r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936E5484-6725-4CFF-AA8B-056EC7EFB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1" dirty="0"/>
              <a:t>CD e CD-ROM</a:t>
            </a:r>
            <a:endParaRPr lang="pt-BR" sz="2800" dirty="0"/>
          </a:p>
          <a:p>
            <a:pPr lvl="1"/>
            <a:endParaRPr lang="pt-BR" sz="2400" dirty="0"/>
          </a:p>
          <a:p>
            <a:pPr lvl="1"/>
            <a:r>
              <a:rPr lang="pt-BR" sz="2400" dirty="0"/>
              <a:t>SYNCH – Campo de sincronismo que identifica o início de um bloco.</a:t>
            </a:r>
          </a:p>
          <a:p>
            <a:pPr lvl="1"/>
            <a:r>
              <a:rPr lang="pt-BR" sz="2400" dirty="0"/>
              <a:t>Cabeçalho – Endereço de um bloco.</a:t>
            </a:r>
          </a:p>
          <a:p>
            <a:pPr lvl="1"/>
            <a:r>
              <a:rPr lang="pt-BR" sz="2400" dirty="0"/>
              <a:t>Dados – Os dados a serem gravados. </a:t>
            </a:r>
          </a:p>
          <a:p>
            <a:pPr lvl="1"/>
            <a:r>
              <a:rPr lang="pt-BR" sz="2400" dirty="0"/>
              <a:t>Auxiliar – Código de correção de erros.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20C9FB7-A663-40AD-984E-C6FEEDC7B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CAFA6A-40F9-467E-BE29-9C4E0DCEF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0988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63291-E16E-442F-8958-2CA815BBA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 Externa</a:t>
            </a:r>
            <a:br>
              <a:rPr lang="pt-BR" dirty="0"/>
            </a:br>
            <a:r>
              <a:rPr lang="pt-BR" cap="none" dirty="0"/>
              <a:t>Discos Ópticos</a:t>
            </a:r>
            <a:endParaRPr 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A2F7C1E1-3562-46EE-B36B-A975996949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2095340"/>
              </p:ext>
            </p:extLst>
          </p:nvPr>
        </p:nvGraphicFramePr>
        <p:xfrm>
          <a:off x="525319" y="2783114"/>
          <a:ext cx="11141361" cy="1508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183">
                  <a:extLst>
                    <a:ext uri="{9D8B030D-6E8A-4147-A177-3AD203B41FA5}">
                      <a16:colId xmlns:a16="http://schemas.microsoft.com/office/drawing/2014/main" val="3036448500"/>
                    </a:ext>
                  </a:extLst>
                </a:gridCol>
                <a:gridCol w="1889539">
                  <a:extLst>
                    <a:ext uri="{9D8B030D-6E8A-4147-A177-3AD203B41FA5}">
                      <a16:colId xmlns:a16="http://schemas.microsoft.com/office/drawing/2014/main" val="27761477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67864246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61299561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3921528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70404498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438444299"/>
                    </a:ext>
                  </a:extLst>
                </a:gridCol>
                <a:gridCol w="4585710">
                  <a:extLst>
                    <a:ext uri="{9D8B030D-6E8A-4147-A177-3AD203B41FA5}">
                      <a16:colId xmlns:a16="http://schemas.microsoft.com/office/drawing/2014/main" val="2115243096"/>
                    </a:ext>
                  </a:extLst>
                </a:gridCol>
                <a:gridCol w="1237929">
                  <a:extLst>
                    <a:ext uri="{9D8B030D-6E8A-4147-A177-3AD203B41FA5}">
                      <a16:colId xmlns:a16="http://schemas.microsoft.com/office/drawing/2014/main" val="372192945"/>
                    </a:ext>
                  </a:extLst>
                </a:gridCol>
              </a:tblGrid>
              <a:tr h="1508759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FF . . 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MIN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SEC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Sector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Modo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Dados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Layered</a:t>
                      </a:r>
                      <a:r>
                        <a:rPr lang="pt-B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ECC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9505534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FF1DC94-BCE1-4C00-94A2-AB6C34B7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EACC401-5699-4D6F-A0EA-18109686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79</a:t>
            </a:fld>
            <a:endParaRPr lang="en-US" dirty="0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BAEEE5C3-AE96-4235-A43D-AF7C71B19768}"/>
              </a:ext>
            </a:extLst>
          </p:cNvPr>
          <p:cNvCxnSpPr>
            <a:cxnSpLocks/>
          </p:cNvCxnSpPr>
          <p:nvPr/>
        </p:nvCxnSpPr>
        <p:spPr>
          <a:xfrm>
            <a:off x="525319" y="4985943"/>
            <a:ext cx="3196822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2F1DB6A-F65A-4D10-9D69-26871D2E6A1B}"/>
              </a:ext>
            </a:extLst>
          </p:cNvPr>
          <p:cNvCxnSpPr>
            <a:cxnSpLocks/>
          </p:cNvCxnSpPr>
          <p:nvPr/>
        </p:nvCxnSpPr>
        <p:spPr>
          <a:xfrm>
            <a:off x="3722141" y="4985943"/>
            <a:ext cx="215900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3AA0655F-794F-4E92-9353-8B41FF0565B5}"/>
              </a:ext>
            </a:extLst>
          </p:cNvPr>
          <p:cNvCxnSpPr>
            <a:cxnSpLocks/>
          </p:cNvCxnSpPr>
          <p:nvPr/>
        </p:nvCxnSpPr>
        <p:spPr>
          <a:xfrm flipV="1">
            <a:off x="5766841" y="4978692"/>
            <a:ext cx="4655920" cy="7251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5D89A62D-53B4-4C84-984C-85A539DE0F81}"/>
              </a:ext>
            </a:extLst>
          </p:cNvPr>
          <p:cNvCxnSpPr>
            <a:cxnSpLocks/>
          </p:cNvCxnSpPr>
          <p:nvPr/>
        </p:nvCxnSpPr>
        <p:spPr>
          <a:xfrm>
            <a:off x="10422761" y="4960543"/>
            <a:ext cx="1183471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5B064BF-22A7-4724-9B88-31C894DADDDC}"/>
              </a:ext>
            </a:extLst>
          </p:cNvPr>
          <p:cNvSpPr txBox="1"/>
          <p:nvPr/>
        </p:nvSpPr>
        <p:spPr>
          <a:xfrm>
            <a:off x="1842541" y="4609360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12 bytes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58B38D2-B9AB-4F2B-9C97-8D1351D68691}"/>
              </a:ext>
            </a:extLst>
          </p:cNvPr>
          <p:cNvSpPr txBox="1"/>
          <p:nvPr/>
        </p:nvSpPr>
        <p:spPr>
          <a:xfrm>
            <a:off x="1931440" y="5063346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SYNC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029199B-22BB-44D9-952A-6E03D8BAC470}"/>
              </a:ext>
            </a:extLst>
          </p:cNvPr>
          <p:cNvSpPr txBox="1"/>
          <p:nvPr/>
        </p:nvSpPr>
        <p:spPr>
          <a:xfrm>
            <a:off x="4486422" y="4577425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 bytes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889E431-17DC-41CA-B3F9-18CB3441A5FF}"/>
              </a:ext>
            </a:extLst>
          </p:cNvPr>
          <p:cNvSpPr txBox="1"/>
          <p:nvPr/>
        </p:nvSpPr>
        <p:spPr>
          <a:xfrm>
            <a:off x="4575321" y="5031411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ID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BF10E0C-F231-422C-B844-EDBC9A98A076}"/>
              </a:ext>
            </a:extLst>
          </p:cNvPr>
          <p:cNvSpPr txBox="1"/>
          <p:nvPr/>
        </p:nvSpPr>
        <p:spPr>
          <a:xfrm>
            <a:off x="7546041" y="4503527"/>
            <a:ext cx="122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2048 bytes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91B97ED-8DEB-4BFF-8083-EA5EA5D08437}"/>
              </a:ext>
            </a:extLst>
          </p:cNvPr>
          <p:cNvSpPr txBox="1"/>
          <p:nvPr/>
        </p:nvSpPr>
        <p:spPr>
          <a:xfrm>
            <a:off x="7959776" y="4985943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ID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63AC153-5588-4F1B-82C9-AAE07051091B}"/>
              </a:ext>
            </a:extLst>
          </p:cNvPr>
          <p:cNvSpPr txBox="1"/>
          <p:nvPr/>
        </p:nvSpPr>
        <p:spPr>
          <a:xfrm>
            <a:off x="10422761" y="4548995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288 bytes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F6EB093-1E62-4C17-AE0B-5F936DDD3BB2}"/>
              </a:ext>
            </a:extLst>
          </p:cNvPr>
          <p:cNvSpPr txBox="1"/>
          <p:nvPr/>
        </p:nvSpPr>
        <p:spPr>
          <a:xfrm>
            <a:off x="10722196" y="5031411"/>
            <a:ext cx="778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L-ECC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E9BB5F64-73C4-489A-8F63-24A080FBC5DA}"/>
              </a:ext>
            </a:extLst>
          </p:cNvPr>
          <p:cNvCxnSpPr/>
          <p:nvPr/>
        </p:nvCxnSpPr>
        <p:spPr>
          <a:xfrm>
            <a:off x="525319" y="5651500"/>
            <a:ext cx="11079872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BD150A3-CF90-480A-B1AD-3092C47FAD88}"/>
              </a:ext>
            </a:extLst>
          </p:cNvPr>
          <p:cNvSpPr txBox="1"/>
          <p:nvPr/>
        </p:nvSpPr>
        <p:spPr>
          <a:xfrm>
            <a:off x="5045222" y="5682325"/>
            <a:ext cx="11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2352 bytes</a:t>
            </a:r>
          </a:p>
        </p:txBody>
      </p:sp>
    </p:spTree>
    <p:extLst>
      <p:ext uri="{BB962C8B-B14F-4D97-AF65-F5344CB8AC3E}">
        <p14:creationId xmlns:p14="http://schemas.microsoft.com/office/powerpoint/2010/main" val="2033336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13B96-7383-4E12-A5D6-90C7F13C3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pt-BR" dirty="0"/>
              <a:t>Memória Externa</a:t>
            </a:r>
            <a:br>
              <a:rPr lang="pt-BR" dirty="0"/>
            </a:br>
            <a:r>
              <a:rPr lang="pt-BR" cap="none" dirty="0"/>
              <a:t>Discos Magnéticos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B990E0-FB1C-4C75-A1D9-B62D2A31E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b="1" dirty="0"/>
              <a:t>Disco Magnético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Disco de material fabricado com material não magnetizável, chamado </a:t>
            </a:r>
            <a:r>
              <a:rPr lang="pt-BR" i="1" dirty="0"/>
              <a:t>substrato</a:t>
            </a:r>
            <a:r>
              <a:rPr lang="pt-BR" dirty="0"/>
              <a:t> coberto de por um material magnetizável.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Os substratos antigos eram feitos de alumínio ou uma liga de alumínio.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Os substratos atuais são produzidos com fibra de vidro.</a:t>
            </a:r>
          </a:p>
          <a:p>
            <a:pPr lvl="2"/>
            <a:r>
              <a:rPr lang="pt-BR" dirty="0"/>
              <a:t>Maior uniformidade na superfície</a:t>
            </a:r>
          </a:p>
          <a:p>
            <a:pPr lvl="2"/>
            <a:r>
              <a:rPr lang="pt-BR" dirty="0"/>
              <a:t>Melhor rigidez</a:t>
            </a:r>
          </a:p>
          <a:p>
            <a:pPr lvl="2"/>
            <a:r>
              <a:rPr lang="pt-BR" dirty="0"/>
              <a:t>Maior capacidade de suportar choques</a:t>
            </a:r>
          </a:p>
          <a:p>
            <a:pPr lvl="1"/>
            <a:endParaRPr lang="pt-BR" b="1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AE77822-FF4B-4F55-A503-D8A687C6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B11EFF-44A7-4F32-AD63-5011A8CE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3574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2F6CC-1D5A-4181-8111-7B05CC6F4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Memória Externa</a:t>
            </a:r>
            <a:br>
              <a:rPr lang="pt-BR" dirty="0"/>
            </a:br>
            <a:r>
              <a:rPr lang="pt-BR" cap="none" dirty="0"/>
              <a:t>Discos Ópticos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419E3F-7D10-4C3E-8744-F9B0011E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EC4BC9-8009-4AAD-8C98-AA614AD9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C51349A-1B2F-4C16-A6C9-B52F61D7B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CD – R e  CD – RW</a:t>
            </a:r>
            <a:endParaRPr lang="pt-BR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Pode ser gravado e regravado</a:t>
            </a:r>
          </a:p>
          <a:p>
            <a:pPr lvl="1"/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Mudança de fase</a:t>
            </a:r>
          </a:p>
          <a:p>
            <a:pPr lvl="2"/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Duas camadas de materiais distintos.</a:t>
            </a:r>
          </a:p>
          <a:p>
            <a:pPr lvl="2"/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Um feixe de luz pode rearranjar a estrutura do material de acordo com a intensidade.</a:t>
            </a:r>
          </a:p>
          <a:p>
            <a:pPr lvl="2"/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Essa estrutura pode ser, posteriormente lida como 1 ou 0.</a:t>
            </a:r>
          </a:p>
        </p:txBody>
      </p:sp>
    </p:spTree>
    <p:extLst>
      <p:ext uri="{BB962C8B-B14F-4D97-AF65-F5344CB8AC3E}">
        <p14:creationId xmlns:p14="http://schemas.microsoft.com/office/powerpoint/2010/main" val="332888984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47151-CEAC-4F08-841E-1BF92418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 Externa</a:t>
            </a:r>
            <a:br>
              <a:rPr lang="pt-BR" dirty="0"/>
            </a:br>
            <a:r>
              <a:rPr lang="pt-BR" cap="none" dirty="0"/>
              <a:t>Discos Ópticos</a:t>
            </a: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0D4F217B-7FA7-4B5D-9E68-06CA5067D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906" y="1832584"/>
            <a:ext cx="6191894" cy="4643921"/>
          </a:xfr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8A763B9-FBCF-45AB-BB4F-F46E8AB33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CDB5D51-E478-405F-9CE9-17CD3CB7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96776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47EFE-BE78-40CF-8733-D04C5DB56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Memória Externa</a:t>
            </a:r>
            <a:br>
              <a:rPr lang="pt-BR" dirty="0"/>
            </a:br>
            <a:r>
              <a:rPr lang="pt-BR" cap="none" dirty="0"/>
              <a:t>Fita Magnética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3FE44B9-71E3-48FF-81F1-F3428AEB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D0458C-BD94-4CBF-9C94-83B49464F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4C0DE2A-80E8-45B7-814A-48DB084A7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Fita magnética</a:t>
            </a:r>
          </a:p>
          <a:p>
            <a:endParaRPr lang="pt-BR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Fita de poliéster coberta de material magnetizável.</a:t>
            </a:r>
          </a:p>
          <a:p>
            <a:pPr lvl="1"/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Os dados são estruturados em séries de trilhas paralelas. </a:t>
            </a:r>
          </a:p>
          <a:p>
            <a:pPr lvl="1"/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Os dados são gravados 1 byte por vez em blocos.</a:t>
            </a:r>
          </a:p>
          <a:p>
            <a:pPr lvl="1"/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Os dados são gravados dos dois lados da fita.</a:t>
            </a:r>
          </a:p>
        </p:txBody>
      </p:sp>
    </p:spTree>
    <p:extLst>
      <p:ext uri="{BB962C8B-B14F-4D97-AF65-F5344CB8AC3E}">
        <p14:creationId xmlns:p14="http://schemas.microsoft.com/office/powerpoint/2010/main" val="39861661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47EFE-BE78-40CF-8733-D04C5DB56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Memória Externa</a:t>
            </a:r>
            <a:br>
              <a:rPr lang="pt-BR" dirty="0"/>
            </a:br>
            <a:r>
              <a:rPr lang="pt-BR" cap="none" dirty="0"/>
              <a:t>Fita Magnética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3FE44B9-71E3-48FF-81F1-F3428AEB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D0458C-BD94-4CBF-9C94-83B49464F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4C0DE2A-80E8-45B7-814A-48DB084A7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Fita magnética</a:t>
            </a:r>
          </a:p>
          <a:p>
            <a:endParaRPr lang="pt-BR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pt-B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Acesso sequencial</a:t>
            </a:r>
          </a:p>
          <a:p>
            <a:pPr lvl="2"/>
            <a:r>
              <a:rPr lang="pt-BR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Para ler um registro é necessário passar por todos os armazenados na fita.</a:t>
            </a:r>
          </a:p>
          <a:p>
            <a:pPr lvl="2"/>
            <a:r>
              <a:rPr lang="pt-BR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Caso o cabeçote esteja posicionado em um ponto a frente do registro, é necessário rebobinar a fita para acessar o registro.</a:t>
            </a:r>
          </a:p>
          <a:p>
            <a:pPr lvl="1"/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77701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" name="Conector reto 217">
            <a:extLst>
              <a:ext uri="{FF2B5EF4-FFF2-40B4-BE49-F238E27FC236}">
                <a16:creationId xmlns:a16="http://schemas.microsoft.com/office/drawing/2014/main" id="{2C153E41-0683-4FC0-9230-C96434746802}"/>
              </a:ext>
            </a:extLst>
          </p:cNvPr>
          <p:cNvCxnSpPr>
            <a:stCxn id="89" idx="3"/>
          </p:cNvCxnSpPr>
          <p:nvPr/>
        </p:nvCxnSpPr>
        <p:spPr>
          <a:xfrm flipV="1">
            <a:off x="1570356" y="4762500"/>
            <a:ext cx="1645919" cy="3054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ector reto 219">
            <a:extLst>
              <a:ext uri="{FF2B5EF4-FFF2-40B4-BE49-F238E27FC236}">
                <a16:creationId xmlns:a16="http://schemas.microsoft.com/office/drawing/2014/main" id="{6572355C-5619-41F5-BC6B-C0625DA37045}"/>
              </a:ext>
            </a:extLst>
          </p:cNvPr>
          <p:cNvCxnSpPr>
            <a:stCxn id="90" idx="3"/>
          </p:cNvCxnSpPr>
          <p:nvPr/>
        </p:nvCxnSpPr>
        <p:spPr>
          <a:xfrm flipV="1">
            <a:off x="1570356" y="4953000"/>
            <a:ext cx="1680050" cy="436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Conector reto 215">
            <a:extLst>
              <a:ext uri="{FF2B5EF4-FFF2-40B4-BE49-F238E27FC236}">
                <a16:creationId xmlns:a16="http://schemas.microsoft.com/office/drawing/2014/main" id="{85EB96C3-4F78-45F9-A0AE-74E398D0CB8C}"/>
              </a:ext>
            </a:extLst>
          </p:cNvPr>
          <p:cNvCxnSpPr>
            <a:stCxn id="88" idx="3"/>
          </p:cNvCxnSpPr>
          <p:nvPr/>
        </p:nvCxnSpPr>
        <p:spPr>
          <a:xfrm flipV="1">
            <a:off x="1570356" y="4556125"/>
            <a:ext cx="1649094" cy="190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Conector reto 212">
            <a:extLst>
              <a:ext uri="{FF2B5EF4-FFF2-40B4-BE49-F238E27FC236}">
                <a16:creationId xmlns:a16="http://schemas.microsoft.com/office/drawing/2014/main" id="{917810AB-2BBF-41F3-A2E9-D7C348959082}"/>
              </a:ext>
            </a:extLst>
          </p:cNvPr>
          <p:cNvCxnSpPr>
            <a:cxnSpLocks/>
            <a:stCxn id="87" idx="3"/>
          </p:cNvCxnSpPr>
          <p:nvPr/>
        </p:nvCxnSpPr>
        <p:spPr>
          <a:xfrm flipV="1">
            <a:off x="1570356" y="4334222"/>
            <a:ext cx="1622006" cy="90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Conector reto 209">
            <a:extLst>
              <a:ext uri="{FF2B5EF4-FFF2-40B4-BE49-F238E27FC236}">
                <a16:creationId xmlns:a16="http://schemas.microsoft.com/office/drawing/2014/main" id="{C7AF6C08-8AFC-4C18-8B5E-F17E3714BA60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1570356" y="4103390"/>
            <a:ext cx="1680050" cy="56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Conector reto 203">
            <a:extLst>
              <a:ext uri="{FF2B5EF4-FFF2-40B4-BE49-F238E27FC236}">
                <a16:creationId xmlns:a16="http://schemas.microsoft.com/office/drawing/2014/main" id="{8D866A4E-03F5-4C49-9EA3-723828CD409D}"/>
              </a:ext>
            </a:extLst>
          </p:cNvPr>
          <p:cNvCxnSpPr>
            <a:cxnSpLocks/>
            <a:stCxn id="85" idx="3"/>
          </p:cNvCxnSpPr>
          <p:nvPr/>
        </p:nvCxnSpPr>
        <p:spPr>
          <a:xfrm>
            <a:off x="1570356" y="3781861"/>
            <a:ext cx="1588518" cy="192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Conector reto 199">
            <a:extLst>
              <a:ext uri="{FF2B5EF4-FFF2-40B4-BE49-F238E27FC236}">
                <a16:creationId xmlns:a16="http://schemas.microsoft.com/office/drawing/2014/main" id="{DA518A90-14D2-455A-9C05-3C8018512A38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1570356" y="3138803"/>
            <a:ext cx="1614573" cy="396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Conector reto 201">
            <a:extLst>
              <a:ext uri="{FF2B5EF4-FFF2-40B4-BE49-F238E27FC236}">
                <a16:creationId xmlns:a16="http://schemas.microsoft.com/office/drawing/2014/main" id="{A4EF53FE-B179-40B8-AC01-D44E5FD7A58B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1570356" y="3460332"/>
            <a:ext cx="1622006" cy="305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01E5385E-434D-4BCF-9407-0780BDAD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Memória Externa</a:t>
            </a:r>
            <a:br>
              <a:rPr lang="pt-BR" dirty="0"/>
            </a:br>
            <a:r>
              <a:rPr lang="pt-BR" cap="none" dirty="0"/>
              <a:t>Fita Magnética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D2D2358-724D-40D1-BDE9-28BD0E2FF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AFEE438-810B-4722-A1CE-C665252FE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4949CF80-A7ED-470F-B32E-AA4E89EBCCC7}"/>
              </a:ext>
            </a:extLst>
          </p:cNvPr>
          <p:cNvSpPr txBox="1"/>
          <p:nvPr/>
        </p:nvSpPr>
        <p:spPr>
          <a:xfrm>
            <a:off x="217100" y="2907970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Trilha 01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A06BB09F-615A-414C-85D9-59F0636F8AE2}"/>
              </a:ext>
            </a:extLst>
          </p:cNvPr>
          <p:cNvSpPr txBox="1"/>
          <p:nvPr/>
        </p:nvSpPr>
        <p:spPr>
          <a:xfrm>
            <a:off x="3300808" y="2630018"/>
            <a:ext cx="218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Registro físico</a:t>
            </a:r>
          </a:p>
        </p:txBody>
      </p:sp>
      <p:sp>
        <p:nvSpPr>
          <p:cNvPr id="81" name="Chave Esquerda 80">
            <a:extLst>
              <a:ext uri="{FF2B5EF4-FFF2-40B4-BE49-F238E27FC236}">
                <a16:creationId xmlns:a16="http://schemas.microsoft.com/office/drawing/2014/main" id="{D45008FF-246A-4585-B793-8C77F9F5E4E2}"/>
              </a:ext>
            </a:extLst>
          </p:cNvPr>
          <p:cNvSpPr/>
          <p:nvPr/>
        </p:nvSpPr>
        <p:spPr>
          <a:xfrm rot="5400000">
            <a:off x="4301918" y="1972020"/>
            <a:ext cx="181393" cy="247773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have Esquerda 81">
            <a:extLst>
              <a:ext uri="{FF2B5EF4-FFF2-40B4-BE49-F238E27FC236}">
                <a16:creationId xmlns:a16="http://schemas.microsoft.com/office/drawing/2014/main" id="{D8C18CEF-E513-4CBE-BAC8-5A812F373E70}"/>
              </a:ext>
            </a:extLst>
          </p:cNvPr>
          <p:cNvSpPr/>
          <p:nvPr/>
        </p:nvSpPr>
        <p:spPr>
          <a:xfrm rot="16200000">
            <a:off x="5856316" y="4903613"/>
            <a:ext cx="143879" cy="67502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4B33A985-6A1F-42CA-AD89-75C25D572C53}"/>
              </a:ext>
            </a:extLst>
          </p:cNvPr>
          <p:cNvSpPr txBox="1"/>
          <p:nvPr/>
        </p:nvSpPr>
        <p:spPr>
          <a:xfrm>
            <a:off x="4049445" y="5426710"/>
            <a:ext cx="385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Espaço entre os registros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F38AB4CB-98BF-470F-8238-F20442421C79}"/>
              </a:ext>
            </a:extLst>
          </p:cNvPr>
          <p:cNvSpPr txBox="1"/>
          <p:nvPr/>
        </p:nvSpPr>
        <p:spPr>
          <a:xfrm>
            <a:off x="217100" y="3229499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Trilha 02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82029A85-201A-42DD-9B24-F760DC8BB786}"/>
              </a:ext>
            </a:extLst>
          </p:cNvPr>
          <p:cNvSpPr txBox="1"/>
          <p:nvPr/>
        </p:nvSpPr>
        <p:spPr>
          <a:xfrm>
            <a:off x="217100" y="3551028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Trilha 03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007DEEF6-6DA9-47CE-8589-186FA92A1C88}"/>
              </a:ext>
            </a:extLst>
          </p:cNvPr>
          <p:cNvSpPr txBox="1"/>
          <p:nvPr/>
        </p:nvSpPr>
        <p:spPr>
          <a:xfrm>
            <a:off x="217100" y="3872557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Trilha 04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5AF5368E-1EAA-406D-AFB6-45C4F115C16B}"/>
              </a:ext>
            </a:extLst>
          </p:cNvPr>
          <p:cNvSpPr txBox="1"/>
          <p:nvPr/>
        </p:nvSpPr>
        <p:spPr>
          <a:xfrm>
            <a:off x="217100" y="4194086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Trilha 05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5A5F345E-BEE1-4321-8A24-F8AC257EF644}"/>
              </a:ext>
            </a:extLst>
          </p:cNvPr>
          <p:cNvSpPr txBox="1"/>
          <p:nvPr/>
        </p:nvSpPr>
        <p:spPr>
          <a:xfrm>
            <a:off x="217100" y="4515615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Trilha 06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8AE82ABE-7CFE-4E02-9CE6-FA76BC1CF641}"/>
              </a:ext>
            </a:extLst>
          </p:cNvPr>
          <p:cNvSpPr txBox="1"/>
          <p:nvPr/>
        </p:nvSpPr>
        <p:spPr>
          <a:xfrm>
            <a:off x="217100" y="4837144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Trilha 07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E37F7361-2A1C-4770-99A8-91AA88A8D437}"/>
              </a:ext>
            </a:extLst>
          </p:cNvPr>
          <p:cNvSpPr txBox="1"/>
          <p:nvPr/>
        </p:nvSpPr>
        <p:spPr>
          <a:xfrm>
            <a:off x="217100" y="5158673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Trilha 08</a:t>
            </a:r>
          </a:p>
        </p:txBody>
      </p:sp>
      <p:grpSp>
        <p:nvGrpSpPr>
          <p:cNvPr id="105" name="Agrupar 104">
            <a:extLst>
              <a:ext uri="{FF2B5EF4-FFF2-40B4-BE49-F238E27FC236}">
                <a16:creationId xmlns:a16="http://schemas.microsoft.com/office/drawing/2014/main" id="{180DF2CD-363C-40C0-ABA1-8F0F1708B348}"/>
              </a:ext>
            </a:extLst>
          </p:cNvPr>
          <p:cNvGrpSpPr/>
          <p:nvPr/>
        </p:nvGrpSpPr>
        <p:grpSpPr>
          <a:xfrm>
            <a:off x="6222457" y="3434301"/>
            <a:ext cx="2477730" cy="1648093"/>
            <a:chOff x="6222457" y="3434301"/>
            <a:chExt cx="2477730" cy="1648093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CB4E40A0-C770-47D7-8E7F-51D1A50D1ED3}"/>
                </a:ext>
              </a:extLst>
            </p:cNvPr>
            <p:cNvSpPr/>
            <p:nvPr/>
          </p:nvSpPr>
          <p:spPr>
            <a:xfrm>
              <a:off x="6222457" y="3434326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381781F3-7E31-4C69-A01F-2DB4EC7848D9}"/>
                </a:ext>
              </a:extLst>
            </p:cNvPr>
            <p:cNvSpPr/>
            <p:nvPr/>
          </p:nvSpPr>
          <p:spPr>
            <a:xfrm>
              <a:off x="6635412" y="3434325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145F8D82-4BF7-471D-B218-CD41EF3FACB2}"/>
                </a:ext>
              </a:extLst>
            </p:cNvPr>
            <p:cNvSpPr/>
            <p:nvPr/>
          </p:nvSpPr>
          <p:spPr>
            <a:xfrm>
              <a:off x="7048367" y="3434324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76BB6760-8F8B-4ECD-A859-DE407C9EB1C0}"/>
                </a:ext>
              </a:extLst>
            </p:cNvPr>
            <p:cNvSpPr/>
            <p:nvPr/>
          </p:nvSpPr>
          <p:spPr>
            <a:xfrm>
              <a:off x="7461322" y="3434323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6B4BDF77-C537-4225-A48C-88CA38884398}"/>
                </a:ext>
              </a:extLst>
            </p:cNvPr>
            <p:cNvSpPr/>
            <p:nvPr/>
          </p:nvSpPr>
          <p:spPr>
            <a:xfrm>
              <a:off x="7874277" y="3434322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462E6C75-096D-4D29-A994-FF6F1C6ECDAF}"/>
                </a:ext>
              </a:extLst>
            </p:cNvPr>
            <p:cNvSpPr/>
            <p:nvPr/>
          </p:nvSpPr>
          <p:spPr>
            <a:xfrm>
              <a:off x="8287232" y="3434321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663E3CA9-FE8D-4FB6-8CA4-19B9711E5D0D}"/>
                </a:ext>
              </a:extLst>
            </p:cNvPr>
            <p:cNvSpPr/>
            <p:nvPr/>
          </p:nvSpPr>
          <p:spPr>
            <a:xfrm>
              <a:off x="6222457" y="3845733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F7A58127-620B-421D-9A3C-7FFC040F735C}"/>
                </a:ext>
              </a:extLst>
            </p:cNvPr>
            <p:cNvSpPr/>
            <p:nvPr/>
          </p:nvSpPr>
          <p:spPr>
            <a:xfrm>
              <a:off x="6635412" y="3845732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91B19C82-2995-4685-B936-75032FE72394}"/>
                </a:ext>
              </a:extLst>
            </p:cNvPr>
            <p:cNvSpPr/>
            <p:nvPr/>
          </p:nvSpPr>
          <p:spPr>
            <a:xfrm>
              <a:off x="7048367" y="3845731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DB7588A6-50AA-4454-88D4-82BA8D0A0F39}"/>
                </a:ext>
              </a:extLst>
            </p:cNvPr>
            <p:cNvSpPr/>
            <p:nvPr/>
          </p:nvSpPr>
          <p:spPr>
            <a:xfrm>
              <a:off x="7461322" y="3845730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E79CED97-DD45-4C55-AE40-31D47DAD37A0}"/>
                </a:ext>
              </a:extLst>
            </p:cNvPr>
            <p:cNvSpPr/>
            <p:nvPr/>
          </p:nvSpPr>
          <p:spPr>
            <a:xfrm>
              <a:off x="7874277" y="3845729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E25E8047-9F74-4972-B9E0-0F52BF20061E}"/>
                </a:ext>
              </a:extLst>
            </p:cNvPr>
            <p:cNvSpPr/>
            <p:nvPr/>
          </p:nvSpPr>
          <p:spPr>
            <a:xfrm>
              <a:off x="8287232" y="3845728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7B9CE56E-7959-4197-BF27-01F98B3B3652}"/>
                </a:ext>
              </a:extLst>
            </p:cNvPr>
            <p:cNvSpPr/>
            <p:nvPr/>
          </p:nvSpPr>
          <p:spPr>
            <a:xfrm>
              <a:off x="6222457" y="4258032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9C90DE5B-062E-48EE-870D-FC52DC31A3F0}"/>
                </a:ext>
              </a:extLst>
            </p:cNvPr>
            <p:cNvSpPr/>
            <p:nvPr/>
          </p:nvSpPr>
          <p:spPr>
            <a:xfrm>
              <a:off x="6635412" y="4258031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AFC0AFD4-89E7-4F9D-BD82-9317A285AB57}"/>
                </a:ext>
              </a:extLst>
            </p:cNvPr>
            <p:cNvSpPr/>
            <p:nvPr/>
          </p:nvSpPr>
          <p:spPr>
            <a:xfrm>
              <a:off x="7048367" y="4258030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E5F1AB0A-E2FC-4833-BA4E-C69E7CEFC559}"/>
                </a:ext>
              </a:extLst>
            </p:cNvPr>
            <p:cNvSpPr/>
            <p:nvPr/>
          </p:nvSpPr>
          <p:spPr>
            <a:xfrm>
              <a:off x="7461322" y="4258029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E77ABB3F-8A94-4423-8259-FB1890E8725F}"/>
                </a:ext>
              </a:extLst>
            </p:cNvPr>
            <p:cNvSpPr/>
            <p:nvPr/>
          </p:nvSpPr>
          <p:spPr>
            <a:xfrm>
              <a:off x="7874277" y="4258028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13C3AFF5-5BB4-4A7B-9DE0-E2B28767F2F5}"/>
                </a:ext>
              </a:extLst>
            </p:cNvPr>
            <p:cNvSpPr/>
            <p:nvPr/>
          </p:nvSpPr>
          <p:spPr>
            <a:xfrm>
              <a:off x="8287232" y="4258027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9AAC758A-D901-46BF-8A1E-146994212701}"/>
                </a:ext>
              </a:extLst>
            </p:cNvPr>
            <p:cNvSpPr/>
            <p:nvPr/>
          </p:nvSpPr>
          <p:spPr>
            <a:xfrm>
              <a:off x="6222457" y="4669439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072EB3AD-4FA9-4454-8A2C-EB6DA623A9AA}"/>
                </a:ext>
              </a:extLst>
            </p:cNvPr>
            <p:cNvSpPr/>
            <p:nvPr/>
          </p:nvSpPr>
          <p:spPr>
            <a:xfrm>
              <a:off x="6635412" y="4669438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22E83641-4D10-43AB-BDA3-2C29911DA690}"/>
                </a:ext>
              </a:extLst>
            </p:cNvPr>
            <p:cNvSpPr/>
            <p:nvPr/>
          </p:nvSpPr>
          <p:spPr>
            <a:xfrm>
              <a:off x="7048367" y="4669437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BC2A5281-FD38-4850-BAEE-DC84EBD060B9}"/>
                </a:ext>
              </a:extLst>
            </p:cNvPr>
            <p:cNvSpPr/>
            <p:nvPr/>
          </p:nvSpPr>
          <p:spPr>
            <a:xfrm>
              <a:off x="7461322" y="4669436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931AF582-3083-49F1-B47C-A806A54A3D6E}"/>
                </a:ext>
              </a:extLst>
            </p:cNvPr>
            <p:cNvSpPr/>
            <p:nvPr/>
          </p:nvSpPr>
          <p:spPr>
            <a:xfrm>
              <a:off x="7874277" y="4669435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F74583E0-F54A-4D62-B43C-5DC67A3BC5A9}"/>
                </a:ext>
              </a:extLst>
            </p:cNvPr>
            <p:cNvSpPr/>
            <p:nvPr/>
          </p:nvSpPr>
          <p:spPr>
            <a:xfrm>
              <a:off x="8287232" y="4669434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3D36EA2D-550B-4F53-9329-D980BA1593A6}"/>
                </a:ext>
              </a:extLst>
            </p:cNvPr>
            <p:cNvCxnSpPr>
              <a:stCxn id="12" idx="1"/>
              <a:endCxn id="17" idx="3"/>
            </p:cNvCxnSpPr>
            <p:nvPr/>
          </p:nvCxnSpPr>
          <p:spPr>
            <a:xfrm flipV="1">
              <a:off x="6222457" y="3640799"/>
              <a:ext cx="2477730" cy="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CB7080C4-2D61-4689-B987-DC5670DDA073}"/>
                </a:ext>
              </a:extLst>
            </p:cNvPr>
            <p:cNvCxnSpPr/>
            <p:nvPr/>
          </p:nvCxnSpPr>
          <p:spPr>
            <a:xfrm flipV="1">
              <a:off x="6222457" y="4064170"/>
              <a:ext cx="2477730" cy="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2CEBEA8A-1A14-4C02-988A-3337227FED04}"/>
                </a:ext>
              </a:extLst>
            </p:cNvPr>
            <p:cNvCxnSpPr/>
            <p:nvPr/>
          </p:nvCxnSpPr>
          <p:spPr>
            <a:xfrm flipV="1">
              <a:off x="6222457" y="4462141"/>
              <a:ext cx="2477730" cy="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891383D9-9B97-4018-99BB-8D3A0D21D465}"/>
                </a:ext>
              </a:extLst>
            </p:cNvPr>
            <p:cNvCxnSpPr/>
            <p:nvPr/>
          </p:nvCxnSpPr>
          <p:spPr>
            <a:xfrm flipV="1">
              <a:off x="6222457" y="4860112"/>
              <a:ext cx="2477730" cy="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76D444BA-8911-470C-8BF7-E287DF516ABF}"/>
                </a:ext>
              </a:extLst>
            </p:cNvPr>
            <p:cNvCxnSpPr>
              <a:stCxn id="12" idx="0"/>
              <a:endCxn id="48" idx="2"/>
            </p:cNvCxnSpPr>
            <p:nvPr/>
          </p:nvCxnSpPr>
          <p:spPr>
            <a:xfrm>
              <a:off x="6428935" y="3434326"/>
              <a:ext cx="0" cy="1648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A3D74F64-DB6A-4AFD-8A5B-DFD56C9CB179}"/>
                </a:ext>
              </a:extLst>
            </p:cNvPr>
            <p:cNvCxnSpPr/>
            <p:nvPr/>
          </p:nvCxnSpPr>
          <p:spPr>
            <a:xfrm>
              <a:off x="6841889" y="3434321"/>
              <a:ext cx="0" cy="1648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>
              <a:extLst>
                <a:ext uri="{FF2B5EF4-FFF2-40B4-BE49-F238E27FC236}">
                  <a16:creationId xmlns:a16="http://schemas.microsoft.com/office/drawing/2014/main" id="{4E49DB4D-9B9B-49C7-9EF7-C88B557C6C69}"/>
                </a:ext>
              </a:extLst>
            </p:cNvPr>
            <p:cNvCxnSpPr/>
            <p:nvPr/>
          </p:nvCxnSpPr>
          <p:spPr>
            <a:xfrm>
              <a:off x="7254843" y="3434316"/>
              <a:ext cx="0" cy="1648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E8E5B425-69D4-4380-A613-774E8ED25172}"/>
                </a:ext>
              </a:extLst>
            </p:cNvPr>
            <p:cNvCxnSpPr/>
            <p:nvPr/>
          </p:nvCxnSpPr>
          <p:spPr>
            <a:xfrm>
              <a:off x="7667797" y="3434311"/>
              <a:ext cx="0" cy="1648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to 102">
              <a:extLst>
                <a:ext uri="{FF2B5EF4-FFF2-40B4-BE49-F238E27FC236}">
                  <a16:creationId xmlns:a16="http://schemas.microsoft.com/office/drawing/2014/main" id="{CD36A60C-0F5F-4A1D-A2B6-CE1FC91F9536}"/>
                </a:ext>
              </a:extLst>
            </p:cNvPr>
            <p:cNvCxnSpPr/>
            <p:nvPr/>
          </p:nvCxnSpPr>
          <p:spPr>
            <a:xfrm>
              <a:off x="8080751" y="3434306"/>
              <a:ext cx="0" cy="1648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E1F4E0D4-2B78-424B-BD0D-DC296E123E84}"/>
                </a:ext>
              </a:extLst>
            </p:cNvPr>
            <p:cNvCxnSpPr/>
            <p:nvPr/>
          </p:nvCxnSpPr>
          <p:spPr>
            <a:xfrm>
              <a:off x="8493705" y="3434301"/>
              <a:ext cx="0" cy="1648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FCBEA06D-3D20-4197-924B-2E6524E4C903}"/>
              </a:ext>
            </a:extLst>
          </p:cNvPr>
          <p:cNvGrpSpPr/>
          <p:nvPr/>
        </p:nvGrpSpPr>
        <p:grpSpPr>
          <a:xfrm>
            <a:off x="3147684" y="3421601"/>
            <a:ext cx="2477730" cy="1648093"/>
            <a:chOff x="6222457" y="3434301"/>
            <a:chExt cx="2477730" cy="1648093"/>
          </a:xfrm>
        </p:grpSpPr>
        <p:sp>
          <p:nvSpPr>
            <p:cNvPr id="107" name="Retângulo 106">
              <a:extLst>
                <a:ext uri="{FF2B5EF4-FFF2-40B4-BE49-F238E27FC236}">
                  <a16:creationId xmlns:a16="http://schemas.microsoft.com/office/drawing/2014/main" id="{31F8ED5D-1A4F-4213-8C8A-11F1CD3498AD}"/>
                </a:ext>
              </a:extLst>
            </p:cNvPr>
            <p:cNvSpPr/>
            <p:nvPr/>
          </p:nvSpPr>
          <p:spPr>
            <a:xfrm>
              <a:off x="6222457" y="3434326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Retângulo 107">
              <a:extLst>
                <a:ext uri="{FF2B5EF4-FFF2-40B4-BE49-F238E27FC236}">
                  <a16:creationId xmlns:a16="http://schemas.microsoft.com/office/drawing/2014/main" id="{DD758D06-9533-4108-B206-A8E0AE08A272}"/>
                </a:ext>
              </a:extLst>
            </p:cNvPr>
            <p:cNvSpPr/>
            <p:nvPr/>
          </p:nvSpPr>
          <p:spPr>
            <a:xfrm>
              <a:off x="6635412" y="3434325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Retângulo 108">
              <a:extLst>
                <a:ext uri="{FF2B5EF4-FFF2-40B4-BE49-F238E27FC236}">
                  <a16:creationId xmlns:a16="http://schemas.microsoft.com/office/drawing/2014/main" id="{F4BC2650-B35E-44F5-BFA1-365519E0B5FE}"/>
                </a:ext>
              </a:extLst>
            </p:cNvPr>
            <p:cNvSpPr/>
            <p:nvPr/>
          </p:nvSpPr>
          <p:spPr>
            <a:xfrm>
              <a:off x="7048367" y="3434324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tângulo 109">
              <a:extLst>
                <a:ext uri="{FF2B5EF4-FFF2-40B4-BE49-F238E27FC236}">
                  <a16:creationId xmlns:a16="http://schemas.microsoft.com/office/drawing/2014/main" id="{BD3E555F-F098-4E44-91FA-9D004F4161BD}"/>
                </a:ext>
              </a:extLst>
            </p:cNvPr>
            <p:cNvSpPr/>
            <p:nvPr/>
          </p:nvSpPr>
          <p:spPr>
            <a:xfrm>
              <a:off x="7461322" y="3434323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Retângulo 110">
              <a:extLst>
                <a:ext uri="{FF2B5EF4-FFF2-40B4-BE49-F238E27FC236}">
                  <a16:creationId xmlns:a16="http://schemas.microsoft.com/office/drawing/2014/main" id="{DF16FF36-14EC-48B9-B4FD-03DD88671343}"/>
                </a:ext>
              </a:extLst>
            </p:cNvPr>
            <p:cNvSpPr/>
            <p:nvPr/>
          </p:nvSpPr>
          <p:spPr>
            <a:xfrm>
              <a:off x="7874277" y="3434322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Retângulo 111">
              <a:extLst>
                <a:ext uri="{FF2B5EF4-FFF2-40B4-BE49-F238E27FC236}">
                  <a16:creationId xmlns:a16="http://schemas.microsoft.com/office/drawing/2014/main" id="{FC4897DA-9657-40A6-B249-EA09C5D69FDE}"/>
                </a:ext>
              </a:extLst>
            </p:cNvPr>
            <p:cNvSpPr/>
            <p:nvPr/>
          </p:nvSpPr>
          <p:spPr>
            <a:xfrm>
              <a:off x="8287232" y="3434321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Retângulo 112">
              <a:extLst>
                <a:ext uri="{FF2B5EF4-FFF2-40B4-BE49-F238E27FC236}">
                  <a16:creationId xmlns:a16="http://schemas.microsoft.com/office/drawing/2014/main" id="{7EC42D3E-F5FB-4326-A7A5-5FEFAF53F14D}"/>
                </a:ext>
              </a:extLst>
            </p:cNvPr>
            <p:cNvSpPr/>
            <p:nvPr/>
          </p:nvSpPr>
          <p:spPr>
            <a:xfrm>
              <a:off x="6222457" y="3845733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tângulo 113">
              <a:extLst>
                <a:ext uri="{FF2B5EF4-FFF2-40B4-BE49-F238E27FC236}">
                  <a16:creationId xmlns:a16="http://schemas.microsoft.com/office/drawing/2014/main" id="{78C39A91-7120-4FFA-937D-E0407BA10031}"/>
                </a:ext>
              </a:extLst>
            </p:cNvPr>
            <p:cNvSpPr/>
            <p:nvPr/>
          </p:nvSpPr>
          <p:spPr>
            <a:xfrm>
              <a:off x="6635412" y="3845732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tângulo 114">
              <a:extLst>
                <a:ext uri="{FF2B5EF4-FFF2-40B4-BE49-F238E27FC236}">
                  <a16:creationId xmlns:a16="http://schemas.microsoft.com/office/drawing/2014/main" id="{1D535A56-D878-4E6B-A773-586F690ADF48}"/>
                </a:ext>
              </a:extLst>
            </p:cNvPr>
            <p:cNvSpPr/>
            <p:nvPr/>
          </p:nvSpPr>
          <p:spPr>
            <a:xfrm>
              <a:off x="7048367" y="3845731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 115">
              <a:extLst>
                <a:ext uri="{FF2B5EF4-FFF2-40B4-BE49-F238E27FC236}">
                  <a16:creationId xmlns:a16="http://schemas.microsoft.com/office/drawing/2014/main" id="{FA28A026-A2B4-4923-AC7D-376BAAF95FF5}"/>
                </a:ext>
              </a:extLst>
            </p:cNvPr>
            <p:cNvSpPr/>
            <p:nvPr/>
          </p:nvSpPr>
          <p:spPr>
            <a:xfrm>
              <a:off x="7461322" y="3845730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116">
              <a:extLst>
                <a:ext uri="{FF2B5EF4-FFF2-40B4-BE49-F238E27FC236}">
                  <a16:creationId xmlns:a16="http://schemas.microsoft.com/office/drawing/2014/main" id="{FB693DF2-977C-4E82-8478-9B864C00DEEF}"/>
                </a:ext>
              </a:extLst>
            </p:cNvPr>
            <p:cNvSpPr/>
            <p:nvPr/>
          </p:nvSpPr>
          <p:spPr>
            <a:xfrm>
              <a:off x="7874277" y="3845729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tângulo 117">
              <a:extLst>
                <a:ext uri="{FF2B5EF4-FFF2-40B4-BE49-F238E27FC236}">
                  <a16:creationId xmlns:a16="http://schemas.microsoft.com/office/drawing/2014/main" id="{190DB06A-7132-4295-B3D7-97DE2294A4EA}"/>
                </a:ext>
              </a:extLst>
            </p:cNvPr>
            <p:cNvSpPr/>
            <p:nvPr/>
          </p:nvSpPr>
          <p:spPr>
            <a:xfrm>
              <a:off x="8287232" y="3845728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FDB72547-4953-41B3-965D-F388FB041FFF}"/>
                </a:ext>
              </a:extLst>
            </p:cNvPr>
            <p:cNvSpPr/>
            <p:nvPr/>
          </p:nvSpPr>
          <p:spPr>
            <a:xfrm>
              <a:off x="6222457" y="4258032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 119">
              <a:extLst>
                <a:ext uri="{FF2B5EF4-FFF2-40B4-BE49-F238E27FC236}">
                  <a16:creationId xmlns:a16="http://schemas.microsoft.com/office/drawing/2014/main" id="{9F9390D7-FD21-40F2-BFDA-388757B0ED44}"/>
                </a:ext>
              </a:extLst>
            </p:cNvPr>
            <p:cNvSpPr/>
            <p:nvPr/>
          </p:nvSpPr>
          <p:spPr>
            <a:xfrm>
              <a:off x="6635412" y="4258031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 120">
              <a:extLst>
                <a:ext uri="{FF2B5EF4-FFF2-40B4-BE49-F238E27FC236}">
                  <a16:creationId xmlns:a16="http://schemas.microsoft.com/office/drawing/2014/main" id="{E3C21099-B440-4AB4-9CCB-407D7B2C3ACE}"/>
                </a:ext>
              </a:extLst>
            </p:cNvPr>
            <p:cNvSpPr/>
            <p:nvPr/>
          </p:nvSpPr>
          <p:spPr>
            <a:xfrm>
              <a:off x="7048367" y="4258030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 121">
              <a:extLst>
                <a:ext uri="{FF2B5EF4-FFF2-40B4-BE49-F238E27FC236}">
                  <a16:creationId xmlns:a16="http://schemas.microsoft.com/office/drawing/2014/main" id="{CD3323F2-21AC-451C-8648-10E49E1198D5}"/>
                </a:ext>
              </a:extLst>
            </p:cNvPr>
            <p:cNvSpPr/>
            <p:nvPr/>
          </p:nvSpPr>
          <p:spPr>
            <a:xfrm>
              <a:off x="7461322" y="4258029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tângulo 122">
              <a:extLst>
                <a:ext uri="{FF2B5EF4-FFF2-40B4-BE49-F238E27FC236}">
                  <a16:creationId xmlns:a16="http://schemas.microsoft.com/office/drawing/2014/main" id="{398C49A8-47E0-4A16-A528-A7A6F1E5A11A}"/>
                </a:ext>
              </a:extLst>
            </p:cNvPr>
            <p:cNvSpPr/>
            <p:nvPr/>
          </p:nvSpPr>
          <p:spPr>
            <a:xfrm>
              <a:off x="7874277" y="4258028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Retângulo 123">
              <a:extLst>
                <a:ext uri="{FF2B5EF4-FFF2-40B4-BE49-F238E27FC236}">
                  <a16:creationId xmlns:a16="http://schemas.microsoft.com/office/drawing/2014/main" id="{5ED5B856-6CA5-424B-A881-3084421B3127}"/>
                </a:ext>
              </a:extLst>
            </p:cNvPr>
            <p:cNvSpPr/>
            <p:nvPr/>
          </p:nvSpPr>
          <p:spPr>
            <a:xfrm>
              <a:off x="8287232" y="4258027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Retângulo 124">
              <a:extLst>
                <a:ext uri="{FF2B5EF4-FFF2-40B4-BE49-F238E27FC236}">
                  <a16:creationId xmlns:a16="http://schemas.microsoft.com/office/drawing/2014/main" id="{FB49F026-3CF6-4C02-8229-7289624ADD6E}"/>
                </a:ext>
              </a:extLst>
            </p:cNvPr>
            <p:cNvSpPr/>
            <p:nvPr/>
          </p:nvSpPr>
          <p:spPr>
            <a:xfrm>
              <a:off x="6222457" y="4669439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Retângulo 125">
              <a:extLst>
                <a:ext uri="{FF2B5EF4-FFF2-40B4-BE49-F238E27FC236}">
                  <a16:creationId xmlns:a16="http://schemas.microsoft.com/office/drawing/2014/main" id="{CD2DD897-4C8A-4A5E-A2A2-98EBD7CD0F2C}"/>
                </a:ext>
              </a:extLst>
            </p:cNvPr>
            <p:cNvSpPr/>
            <p:nvPr/>
          </p:nvSpPr>
          <p:spPr>
            <a:xfrm>
              <a:off x="6635412" y="4669438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Retângulo 126">
              <a:extLst>
                <a:ext uri="{FF2B5EF4-FFF2-40B4-BE49-F238E27FC236}">
                  <a16:creationId xmlns:a16="http://schemas.microsoft.com/office/drawing/2014/main" id="{F3B49282-81C9-4C2E-AAAA-5CD5B8500E76}"/>
                </a:ext>
              </a:extLst>
            </p:cNvPr>
            <p:cNvSpPr/>
            <p:nvPr/>
          </p:nvSpPr>
          <p:spPr>
            <a:xfrm>
              <a:off x="7048367" y="4669437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Retângulo 127">
              <a:extLst>
                <a:ext uri="{FF2B5EF4-FFF2-40B4-BE49-F238E27FC236}">
                  <a16:creationId xmlns:a16="http://schemas.microsoft.com/office/drawing/2014/main" id="{7134CC72-3669-456F-820B-246A313B419B}"/>
                </a:ext>
              </a:extLst>
            </p:cNvPr>
            <p:cNvSpPr/>
            <p:nvPr/>
          </p:nvSpPr>
          <p:spPr>
            <a:xfrm>
              <a:off x="7461322" y="4669436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Retângulo 128">
              <a:extLst>
                <a:ext uri="{FF2B5EF4-FFF2-40B4-BE49-F238E27FC236}">
                  <a16:creationId xmlns:a16="http://schemas.microsoft.com/office/drawing/2014/main" id="{F6D5CECF-CE0D-45A7-906A-4A4678D70BE6}"/>
                </a:ext>
              </a:extLst>
            </p:cNvPr>
            <p:cNvSpPr/>
            <p:nvPr/>
          </p:nvSpPr>
          <p:spPr>
            <a:xfrm>
              <a:off x="7874277" y="4669435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Retângulo 129">
              <a:extLst>
                <a:ext uri="{FF2B5EF4-FFF2-40B4-BE49-F238E27FC236}">
                  <a16:creationId xmlns:a16="http://schemas.microsoft.com/office/drawing/2014/main" id="{299A14DC-3F84-4174-808F-2FB454D924EE}"/>
                </a:ext>
              </a:extLst>
            </p:cNvPr>
            <p:cNvSpPr/>
            <p:nvPr/>
          </p:nvSpPr>
          <p:spPr>
            <a:xfrm>
              <a:off x="8287232" y="4669434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1" name="Conector reto 130">
              <a:extLst>
                <a:ext uri="{FF2B5EF4-FFF2-40B4-BE49-F238E27FC236}">
                  <a16:creationId xmlns:a16="http://schemas.microsoft.com/office/drawing/2014/main" id="{2EEC4934-4AA3-426F-B795-1EFE34260C1E}"/>
                </a:ext>
              </a:extLst>
            </p:cNvPr>
            <p:cNvCxnSpPr>
              <a:stCxn id="107" idx="1"/>
              <a:endCxn id="112" idx="3"/>
            </p:cNvCxnSpPr>
            <p:nvPr/>
          </p:nvCxnSpPr>
          <p:spPr>
            <a:xfrm flipV="1">
              <a:off x="6222457" y="3640799"/>
              <a:ext cx="2477730" cy="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to 131">
              <a:extLst>
                <a:ext uri="{FF2B5EF4-FFF2-40B4-BE49-F238E27FC236}">
                  <a16:creationId xmlns:a16="http://schemas.microsoft.com/office/drawing/2014/main" id="{D1ABADE8-31D5-4BBD-BE7F-A1F954C37192}"/>
                </a:ext>
              </a:extLst>
            </p:cNvPr>
            <p:cNvCxnSpPr/>
            <p:nvPr/>
          </p:nvCxnSpPr>
          <p:spPr>
            <a:xfrm flipV="1">
              <a:off x="6222457" y="4064170"/>
              <a:ext cx="2477730" cy="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to 132">
              <a:extLst>
                <a:ext uri="{FF2B5EF4-FFF2-40B4-BE49-F238E27FC236}">
                  <a16:creationId xmlns:a16="http://schemas.microsoft.com/office/drawing/2014/main" id="{40FF6AC0-AEA6-45EC-BE9E-7AEE7CB2ECB8}"/>
                </a:ext>
              </a:extLst>
            </p:cNvPr>
            <p:cNvCxnSpPr/>
            <p:nvPr/>
          </p:nvCxnSpPr>
          <p:spPr>
            <a:xfrm flipV="1">
              <a:off x="6222457" y="4462141"/>
              <a:ext cx="2477730" cy="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to 133">
              <a:extLst>
                <a:ext uri="{FF2B5EF4-FFF2-40B4-BE49-F238E27FC236}">
                  <a16:creationId xmlns:a16="http://schemas.microsoft.com/office/drawing/2014/main" id="{1EC9645D-7251-4D0D-A51D-D6A2E3D3D3E0}"/>
                </a:ext>
              </a:extLst>
            </p:cNvPr>
            <p:cNvCxnSpPr/>
            <p:nvPr/>
          </p:nvCxnSpPr>
          <p:spPr>
            <a:xfrm flipV="1">
              <a:off x="6222457" y="4860112"/>
              <a:ext cx="2477730" cy="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to 134">
              <a:extLst>
                <a:ext uri="{FF2B5EF4-FFF2-40B4-BE49-F238E27FC236}">
                  <a16:creationId xmlns:a16="http://schemas.microsoft.com/office/drawing/2014/main" id="{5F9DCE60-9C50-49A1-B412-8C2E9F99A15C}"/>
                </a:ext>
              </a:extLst>
            </p:cNvPr>
            <p:cNvCxnSpPr>
              <a:stCxn id="107" idx="0"/>
              <a:endCxn id="125" idx="2"/>
            </p:cNvCxnSpPr>
            <p:nvPr/>
          </p:nvCxnSpPr>
          <p:spPr>
            <a:xfrm>
              <a:off x="6428935" y="3434326"/>
              <a:ext cx="0" cy="1648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to 135">
              <a:extLst>
                <a:ext uri="{FF2B5EF4-FFF2-40B4-BE49-F238E27FC236}">
                  <a16:creationId xmlns:a16="http://schemas.microsoft.com/office/drawing/2014/main" id="{892C896F-735B-47CD-8145-403112E6A3F2}"/>
                </a:ext>
              </a:extLst>
            </p:cNvPr>
            <p:cNvCxnSpPr/>
            <p:nvPr/>
          </p:nvCxnSpPr>
          <p:spPr>
            <a:xfrm>
              <a:off x="6841889" y="3434321"/>
              <a:ext cx="0" cy="1648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to 136">
              <a:extLst>
                <a:ext uri="{FF2B5EF4-FFF2-40B4-BE49-F238E27FC236}">
                  <a16:creationId xmlns:a16="http://schemas.microsoft.com/office/drawing/2014/main" id="{3F338899-773F-4A53-927D-FCBD958A74FE}"/>
                </a:ext>
              </a:extLst>
            </p:cNvPr>
            <p:cNvCxnSpPr/>
            <p:nvPr/>
          </p:nvCxnSpPr>
          <p:spPr>
            <a:xfrm>
              <a:off x="7254843" y="3434316"/>
              <a:ext cx="0" cy="1648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to 137">
              <a:extLst>
                <a:ext uri="{FF2B5EF4-FFF2-40B4-BE49-F238E27FC236}">
                  <a16:creationId xmlns:a16="http://schemas.microsoft.com/office/drawing/2014/main" id="{03CB374C-40BB-4315-8DA7-D45233A96D43}"/>
                </a:ext>
              </a:extLst>
            </p:cNvPr>
            <p:cNvCxnSpPr/>
            <p:nvPr/>
          </p:nvCxnSpPr>
          <p:spPr>
            <a:xfrm>
              <a:off x="7667797" y="3434311"/>
              <a:ext cx="0" cy="1648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to 138">
              <a:extLst>
                <a:ext uri="{FF2B5EF4-FFF2-40B4-BE49-F238E27FC236}">
                  <a16:creationId xmlns:a16="http://schemas.microsoft.com/office/drawing/2014/main" id="{974D813E-476B-4D43-AB09-7CF5A571549B}"/>
                </a:ext>
              </a:extLst>
            </p:cNvPr>
            <p:cNvCxnSpPr/>
            <p:nvPr/>
          </p:nvCxnSpPr>
          <p:spPr>
            <a:xfrm>
              <a:off x="8080751" y="3434306"/>
              <a:ext cx="0" cy="1648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to 139">
              <a:extLst>
                <a:ext uri="{FF2B5EF4-FFF2-40B4-BE49-F238E27FC236}">
                  <a16:creationId xmlns:a16="http://schemas.microsoft.com/office/drawing/2014/main" id="{75300452-11D8-4185-B5FF-4F0AF7B2BAAE}"/>
                </a:ext>
              </a:extLst>
            </p:cNvPr>
            <p:cNvCxnSpPr/>
            <p:nvPr/>
          </p:nvCxnSpPr>
          <p:spPr>
            <a:xfrm>
              <a:off x="8493705" y="3434301"/>
              <a:ext cx="0" cy="1648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Agrupar 140">
            <a:extLst>
              <a:ext uri="{FF2B5EF4-FFF2-40B4-BE49-F238E27FC236}">
                <a16:creationId xmlns:a16="http://schemas.microsoft.com/office/drawing/2014/main" id="{28DCCD8D-1222-46B5-9CA4-7AF80ED28E6F}"/>
              </a:ext>
            </a:extLst>
          </p:cNvPr>
          <p:cNvGrpSpPr/>
          <p:nvPr/>
        </p:nvGrpSpPr>
        <p:grpSpPr>
          <a:xfrm>
            <a:off x="9267509" y="3434276"/>
            <a:ext cx="2477730" cy="1648093"/>
            <a:chOff x="6222457" y="3434301"/>
            <a:chExt cx="2477730" cy="1648093"/>
          </a:xfrm>
        </p:grpSpPr>
        <p:sp>
          <p:nvSpPr>
            <p:cNvPr id="142" name="Retângulo 141">
              <a:extLst>
                <a:ext uri="{FF2B5EF4-FFF2-40B4-BE49-F238E27FC236}">
                  <a16:creationId xmlns:a16="http://schemas.microsoft.com/office/drawing/2014/main" id="{F1AE8739-54A3-454E-9B67-7C5896F97A70}"/>
                </a:ext>
              </a:extLst>
            </p:cNvPr>
            <p:cNvSpPr/>
            <p:nvPr/>
          </p:nvSpPr>
          <p:spPr>
            <a:xfrm>
              <a:off x="6222457" y="3434326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Retângulo 142">
              <a:extLst>
                <a:ext uri="{FF2B5EF4-FFF2-40B4-BE49-F238E27FC236}">
                  <a16:creationId xmlns:a16="http://schemas.microsoft.com/office/drawing/2014/main" id="{38A89876-129D-4799-9907-5AC7301CAA46}"/>
                </a:ext>
              </a:extLst>
            </p:cNvPr>
            <p:cNvSpPr/>
            <p:nvPr/>
          </p:nvSpPr>
          <p:spPr>
            <a:xfrm>
              <a:off x="6635412" y="3434325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Retângulo 143">
              <a:extLst>
                <a:ext uri="{FF2B5EF4-FFF2-40B4-BE49-F238E27FC236}">
                  <a16:creationId xmlns:a16="http://schemas.microsoft.com/office/drawing/2014/main" id="{51D09B45-DD22-4545-8BFD-4F587BC37AB0}"/>
                </a:ext>
              </a:extLst>
            </p:cNvPr>
            <p:cNvSpPr/>
            <p:nvPr/>
          </p:nvSpPr>
          <p:spPr>
            <a:xfrm>
              <a:off x="7048367" y="3434324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Retângulo 144">
              <a:extLst>
                <a:ext uri="{FF2B5EF4-FFF2-40B4-BE49-F238E27FC236}">
                  <a16:creationId xmlns:a16="http://schemas.microsoft.com/office/drawing/2014/main" id="{8A377394-C990-4F2C-9131-20705986DBDB}"/>
                </a:ext>
              </a:extLst>
            </p:cNvPr>
            <p:cNvSpPr/>
            <p:nvPr/>
          </p:nvSpPr>
          <p:spPr>
            <a:xfrm>
              <a:off x="7461322" y="3434323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Retângulo 145">
              <a:extLst>
                <a:ext uri="{FF2B5EF4-FFF2-40B4-BE49-F238E27FC236}">
                  <a16:creationId xmlns:a16="http://schemas.microsoft.com/office/drawing/2014/main" id="{30DB21A0-64C1-4691-AB42-E42F1045BFBE}"/>
                </a:ext>
              </a:extLst>
            </p:cNvPr>
            <p:cNvSpPr/>
            <p:nvPr/>
          </p:nvSpPr>
          <p:spPr>
            <a:xfrm>
              <a:off x="7874277" y="3434322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Retângulo 146">
              <a:extLst>
                <a:ext uri="{FF2B5EF4-FFF2-40B4-BE49-F238E27FC236}">
                  <a16:creationId xmlns:a16="http://schemas.microsoft.com/office/drawing/2014/main" id="{41C02628-49EB-44D3-BDD8-43595B7697A3}"/>
                </a:ext>
              </a:extLst>
            </p:cNvPr>
            <p:cNvSpPr/>
            <p:nvPr/>
          </p:nvSpPr>
          <p:spPr>
            <a:xfrm>
              <a:off x="8287232" y="3434321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Retângulo 147">
              <a:extLst>
                <a:ext uri="{FF2B5EF4-FFF2-40B4-BE49-F238E27FC236}">
                  <a16:creationId xmlns:a16="http://schemas.microsoft.com/office/drawing/2014/main" id="{E1ECE005-4656-46FE-86F3-5FC11F2B4B75}"/>
                </a:ext>
              </a:extLst>
            </p:cNvPr>
            <p:cNvSpPr/>
            <p:nvPr/>
          </p:nvSpPr>
          <p:spPr>
            <a:xfrm>
              <a:off x="6222457" y="3845733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 148">
              <a:extLst>
                <a:ext uri="{FF2B5EF4-FFF2-40B4-BE49-F238E27FC236}">
                  <a16:creationId xmlns:a16="http://schemas.microsoft.com/office/drawing/2014/main" id="{7156EBEA-2901-4835-BE66-3E661D81EBD7}"/>
                </a:ext>
              </a:extLst>
            </p:cNvPr>
            <p:cNvSpPr/>
            <p:nvPr/>
          </p:nvSpPr>
          <p:spPr>
            <a:xfrm>
              <a:off x="6635412" y="3845732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Retângulo 149">
              <a:extLst>
                <a:ext uri="{FF2B5EF4-FFF2-40B4-BE49-F238E27FC236}">
                  <a16:creationId xmlns:a16="http://schemas.microsoft.com/office/drawing/2014/main" id="{19FD2643-86DD-4A71-98AB-A5049BF682D0}"/>
                </a:ext>
              </a:extLst>
            </p:cNvPr>
            <p:cNvSpPr/>
            <p:nvPr/>
          </p:nvSpPr>
          <p:spPr>
            <a:xfrm>
              <a:off x="7048367" y="3845731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 150">
              <a:extLst>
                <a:ext uri="{FF2B5EF4-FFF2-40B4-BE49-F238E27FC236}">
                  <a16:creationId xmlns:a16="http://schemas.microsoft.com/office/drawing/2014/main" id="{C0DB8F49-81C4-44CD-B5B9-01B8B416BFA6}"/>
                </a:ext>
              </a:extLst>
            </p:cNvPr>
            <p:cNvSpPr/>
            <p:nvPr/>
          </p:nvSpPr>
          <p:spPr>
            <a:xfrm>
              <a:off x="7461322" y="3845730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 151">
              <a:extLst>
                <a:ext uri="{FF2B5EF4-FFF2-40B4-BE49-F238E27FC236}">
                  <a16:creationId xmlns:a16="http://schemas.microsoft.com/office/drawing/2014/main" id="{756ADC48-FA41-42F8-8945-F37F18A42319}"/>
                </a:ext>
              </a:extLst>
            </p:cNvPr>
            <p:cNvSpPr/>
            <p:nvPr/>
          </p:nvSpPr>
          <p:spPr>
            <a:xfrm>
              <a:off x="7874277" y="3845729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Retângulo 152">
              <a:extLst>
                <a:ext uri="{FF2B5EF4-FFF2-40B4-BE49-F238E27FC236}">
                  <a16:creationId xmlns:a16="http://schemas.microsoft.com/office/drawing/2014/main" id="{DF20C5E6-F6C0-4CC7-88A3-9FFB4EF05200}"/>
                </a:ext>
              </a:extLst>
            </p:cNvPr>
            <p:cNvSpPr/>
            <p:nvPr/>
          </p:nvSpPr>
          <p:spPr>
            <a:xfrm>
              <a:off x="8287232" y="3845728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 153">
              <a:extLst>
                <a:ext uri="{FF2B5EF4-FFF2-40B4-BE49-F238E27FC236}">
                  <a16:creationId xmlns:a16="http://schemas.microsoft.com/office/drawing/2014/main" id="{770386EC-5A76-4EC9-B0AB-B5101C358523}"/>
                </a:ext>
              </a:extLst>
            </p:cNvPr>
            <p:cNvSpPr/>
            <p:nvPr/>
          </p:nvSpPr>
          <p:spPr>
            <a:xfrm>
              <a:off x="6222457" y="4258032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 154">
              <a:extLst>
                <a:ext uri="{FF2B5EF4-FFF2-40B4-BE49-F238E27FC236}">
                  <a16:creationId xmlns:a16="http://schemas.microsoft.com/office/drawing/2014/main" id="{AC9455F1-EA43-4961-BC3F-4E1D5A0B62F5}"/>
                </a:ext>
              </a:extLst>
            </p:cNvPr>
            <p:cNvSpPr/>
            <p:nvPr/>
          </p:nvSpPr>
          <p:spPr>
            <a:xfrm>
              <a:off x="6635412" y="4258031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 155">
              <a:extLst>
                <a:ext uri="{FF2B5EF4-FFF2-40B4-BE49-F238E27FC236}">
                  <a16:creationId xmlns:a16="http://schemas.microsoft.com/office/drawing/2014/main" id="{3185F959-A0F2-4C1B-949D-6EE98A7B5CD0}"/>
                </a:ext>
              </a:extLst>
            </p:cNvPr>
            <p:cNvSpPr/>
            <p:nvPr/>
          </p:nvSpPr>
          <p:spPr>
            <a:xfrm>
              <a:off x="7048367" y="4258030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Retângulo 156">
              <a:extLst>
                <a:ext uri="{FF2B5EF4-FFF2-40B4-BE49-F238E27FC236}">
                  <a16:creationId xmlns:a16="http://schemas.microsoft.com/office/drawing/2014/main" id="{956CC5D6-5B83-49CA-8832-A151FEE44382}"/>
                </a:ext>
              </a:extLst>
            </p:cNvPr>
            <p:cNvSpPr/>
            <p:nvPr/>
          </p:nvSpPr>
          <p:spPr>
            <a:xfrm>
              <a:off x="7461322" y="4258029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Retângulo 157">
              <a:extLst>
                <a:ext uri="{FF2B5EF4-FFF2-40B4-BE49-F238E27FC236}">
                  <a16:creationId xmlns:a16="http://schemas.microsoft.com/office/drawing/2014/main" id="{8E0C07DE-B6C3-47B9-87C0-283FA37DF2B5}"/>
                </a:ext>
              </a:extLst>
            </p:cNvPr>
            <p:cNvSpPr/>
            <p:nvPr/>
          </p:nvSpPr>
          <p:spPr>
            <a:xfrm>
              <a:off x="7874277" y="4258028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Retângulo 158">
              <a:extLst>
                <a:ext uri="{FF2B5EF4-FFF2-40B4-BE49-F238E27FC236}">
                  <a16:creationId xmlns:a16="http://schemas.microsoft.com/office/drawing/2014/main" id="{877FCCC3-607F-47A3-8BA9-B48ECC3AF5CB}"/>
                </a:ext>
              </a:extLst>
            </p:cNvPr>
            <p:cNvSpPr/>
            <p:nvPr/>
          </p:nvSpPr>
          <p:spPr>
            <a:xfrm>
              <a:off x="8287232" y="4258027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Retângulo 159">
              <a:extLst>
                <a:ext uri="{FF2B5EF4-FFF2-40B4-BE49-F238E27FC236}">
                  <a16:creationId xmlns:a16="http://schemas.microsoft.com/office/drawing/2014/main" id="{225526D2-4C51-487C-A5DE-2E9951C54E0E}"/>
                </a:ext>
              </a:extLst>
            </p:cNvPr>
            <p:cNvSpPr/>
            <p:nvPr/>
          </p:nvSpPr>
          <p:spPr>
            <a:xfrm>
              <a:off x="6222457" y="4669439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Retângulo 160">
              <a:extLst>
                <a:ext uri="{FF2B5EF4-FFF2-40B4-BE49-F238E27FC236}">
                  <a16:creationId xmlns:a16="http://schemas.microsoft.com/office/drawing/2014/main" id="{90E00AD3-0F9C-4A58-A7DF-157F9FA58EE7}"/>
                </a:ext>
              </a:extLst>
            </p:cNvPr>
            <p:cNvSpPr/>
            <p:nvPr/>
          </p:nvSpPr>
          <p:spPr>
            <a:xfrm>
              <a:off x="6635412" y="4669438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Retângulo 161">
              <a:extLst>
                <a:ext uri="{FF2B5EF4-FFF2-40B4-BE49-F238E27FC236}">
                  <a16:creationId xmlns:a16="http://schemas.microsoft.com/office/drawing/2014/main" id="{6D9D38B5-8E92-48E6-BC86-B75530BEEEE7}"/>
                </a:ext>
              </a:extLst>
            </p:cNvPr>
            <p:cNvSpPr/>
            <p:nvPr/>
          </p:nvSpPr>
          <p:spPr>
            <a:xfrm>
              <a:off x="7048367" y="4669437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Retângulo 162">
              <a:extLst>
                <a:ext uri="{FF2B5EF4-FFF2-40B4-BE49-F238E27FC236}">
                  <a16:creationId xmlns:a16="http://schemas.microsoft.com/office/drawing/2014/main" id="{65FECB78-39EE-476B-A4AF-3161962543D9}"/>
                </a:ext>
              </a:extLst>
            </p:cNvPr>
            <p:cNvSpPr/>
            <p:nvPr/>
          </p:nvSpPr>
          <p:spPr>
            <a:xfrm>
              <a:off x="7461322" y="4669436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Retângulo 163">
              <a:extLst>
                <a:ext uri="{FF2B5EF4-FFF2-40B4-BE49-F238E27FC236}">
                  <a16:creationId xmlns:a16="http://schemas.microsoft.com/office/drawing/2014/main" id="{D774602B-61DF-430F-9BD4-700E626961DB}"/>
                </a:ext>
              </a:extLst>
            </p:cNvPr>
            <p:cNvSpPr/>
            <p:nvPr/>
          </p:nvSpPr>
          <p:spPr>
            <a:xfrm>
              <a:off x="7874277" y="4669435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Retângulo 164">
              <a:extLst>
                <a:ext uri="{FF2B5EF4-FFF2-40B4-BE49-F238E27FC236}">
                  <a16:creationId xmlns:a16="http://schemas.microsoft.com/office/drawing/2014/main" id="{2AD340DB-CEB9-47A3-BCD5-BAECC29F23BD}"/>
                </a:ext>
              </a:extLst>
            </p:cNvPr>
            <p:cNvSpPr/>
            <p:nvPr/>
          </p:nvSpPr>
          <p:spPr>
            <a:xfrm>
              <a:off x="8287232" y="4669434"/>
              <a:ext cx="412955" cy="412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6" name="Conector reto 165">
              <a:extLst>
                <a:ext uri="{FF2B5EF4-FFF2-40B4-BE49-F238E27FC236}">
                  <a16:creationId xmlns:a16="http://schemas.microsoft.com/office/drawing/2014/main" id="{98CDE97B-8E85-43C4-A033-FE271D4D3C71}"/>
                </a:ext>
              </a:extLst>
            </p:cNvPr>
            <p:cNvCxnSpPr>
              <a:stCxn id="142" idx="1"/>
              <a:endCxn id="147" idx="3"/>
            </p:cNvCxnSpPr>
            <p:nvPr/>
          </p:nvCxnSpPr>
          <p:spPr>
            <a:xfrm flipV="1">
              <a:off x="6222457" y="3640799"/>
              <a:ext cx="2477730" cy="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to 166">
              <a:extLst>
                <a:ext uri="{FF2B5EF4-FFF2-40B4-BE49-F238E27FC236}">
                  <a16:creationId xmlns:a16="http://schemas.microsoft.com/office/drawing/2014/main" id="{05EFB06C-E466-4DE4-9478-32D595CF99FD}"/>
                </a:ext>
              </a:extLst>
            </p:cNvPr>
            <p:cNvCxnSpPr/>
            <p:nvPr/>
          </p:nvCxnSpPr>
          <p:spPr>
            <a:xfrm flipV="1">
              <a:off x="6222457" y="4064170"/>
              <a:ext cx="2477730" cy="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to 167">
              <a:extLst>
                <a:ext uri="{FF2B5EF4-FFF2-40B4-BE49-F238E27FC236}">
                  <a16:creationId xmlns:a16="http://schemas.microsoft.com/office/drawing/2014/main" id="{0B56F784-B625-4C69-BEB7-0286DE964988}"/>
                </a:ext>
              </a:extLst>
            </p:cNvPr>
            <p:cNvCxnSpPr/>
            <p:nvPr/>
          </p:nvCxnSpPr>
          <p:spPr>
            <a:xfrm flipV="1">
              <a:off x="6222457" y="4462141"/>
              <a:ext cx="2477730" cy="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to 168">
              <a:extLst>
                <a:ext uri="{FF2B5EF4-FFF2-40B4-BE49-F238E27FC236}">
                  <a16:creationId xmlns:a16="http://schemas.microsoft.com/office/drawing/2014/main" id="{AD57D401-51F6-4577-A90F-D78D254629D2}"/>
                </a:ext>
              </a:extLst>
            </p:cNvPr>
            <p:cNvCxnSpPr/>
            <p:nvPr/>
          </p:nvCxnSpPr>
          <p:spPr>
            <a:xfrm flipV="1">
              <a:off x="6222457" y="4860112"/>
              <a:ext cx="2477730" cy="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to 169">
              <a:extLst>
                <a:ext uri="{FF2B5EF4-FFF2-40B4-BE49-F238E27FC236}">
                  <a16:creationId xmlns:a16="http://schemas.microsoft.com/office/drawing/2014/main" id="{E16C4353-4F13-4267-94EF-C8E352DC3AAB}"/>
                </a:ext>
              </a:extLst>
            </p:cNvPr>
            <p:cNvCxnSpPr>
              <a:stCxn id="142" idx="0"/>
              <a:endCxn id="160" idx="2"/>
            </p:cNvCxnSpPr>
            <p:nvPr/>
          </p:nvCxnSpPr>
          <p:spPr>
            <a:xfrm>
              <a:off x="6428935" y="3434326"/>
              <a:ext cx="0" cy="1648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to 170">
              <a:extLst>
                <a:ext uri="{FF2B5EF4-FFF2-40B4-BE49-F238E27FC236}">
                  <a16:creationId xmlns:a16="http://schemas.microsoft.com/office/drawing/2014/main" id="{A6E8F577-0C84-4D1E-B976-E5AD94D6F5AC}"/>
                </a:ext>
              </a:extLst>
            </p:cNvPr>
            <p:cNvCxnSpPr/>
            <p:nvPr/>
          </p:nvCxnSpPr>
          <p:spPr>
            <a:xfrm>
              <a:off x="6841889" y="3434321"/>
              <a:ext cx="0" cy="1648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to 171">
              <a:extLst>
                <a:ext uri="{FF2B5EF4-FFF2-40B4-BE49-F238E27FC236}">
                  <a16:creationId xmlns:a16="http://schemas.microsoft.com/office/drawing/2014/main" id="{3B541E9F-A904-4E57-8610-239F68650B70}"/>
                </a:ext>
              </a:extLst>
            </p:cNvPr>
            <p:cNvCxnSpPr/>
            <p:nvPr/>
          </p:nvCxnSpPr>
          <p:spPr>
            <a:xfrm>
              <a:off x="7254843" y="3434316"/>
              <a:ext cx="0" cy="1648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to 172">
              <a:extLst>
                <a:ext uri="{FF2B5EF4-FFF2-40B4-BE49-F238E27FC236}">
                  <a16:creationId xmlns:a16="http://schemas.microsoft.com/office/drawing/2014/main" id="{B28671B1-7AA6-4901-9A7C-FDB659BCB36C}"/>
                </a:ext>
              </a:extLst>
            </p:cNvPr>
            <p:cNvCxnSpPr/>
            <p:nvPr/>
          </p:nvCxnSpPr>
          <p:spPr>
            <a:xfrm>
              <a:off x="7667797" y="3434311"/>
              <a:ext cx="0" cy="1648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to 173">
              <a:extLst>
                <a:ext uri="{FF2B5EF4-FFF2-40B4-BE49-F238E27FC236}">
                  <a16:creationId xmlns:a16="http://schemas.microsoft.com/office/drawing/2014/main" id="{0FF292C8-9E95-4068-A278-9A0D06A01D79}"/>
                </a:ext>
              </a:extLst>
            </p:cNvPr>
            <p:cNvCxnSpPr/>
            <p:nvPr/>
          </p:nvCxnSpPr>
          <p:spPr>
            <a:xfrm>
              <a:off x="8080751" y="3434306"/>
              <a:ext cx="0" cy="1648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to 174">
              <a:extLst>
                <a:ext uri="{FF2B5EF4-FFF2-40B4-BE49-F238E27FC236}">
                  <a16:creationId xmlns:a16="http://schemas.microsoft.com/office/drawing/2014/main" id="{302A39CE-9BC7-4646-9CE2-05DB15AF15E5}"/>
                </a:ext>
              </a:extLst>
            </p:cNvPr>
            <p:cNvCxnSpPr/>
            <p:nvPr/>
          </p:nvCxnSpPr>
          <p:spPr>
            <a:xfrm>
              <a:off x="8493705" y="3434301"/>
              <a:ext cx="0" cy="1648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1" name="CaixaDeTexto 220">
            <a:extLst>
              <a:ext uri="{FF2B5EF4-FFF2-40B4-BE49-F238E27FC236}">
                <a16:creationId xmlns:a16="http://schemas.microsoft.com/office/drawing/2014/main" id="{9FB7A77F-B795-4E72-9D8C-4180F61BE6C6}"/>
              </a:ext>
            </a:extLst>
          </p:cNvPr>
          <p:cNvSpPr txBox="1"/>
          <p:nvPr/>
        </p:nvSpPr>
        <p:spPr>
          <a:xfrm>
            <a:off x="478550" y="1661314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Fita magnética</a:t>
            </a:r>
          </a:p>
        </p:txBody>
      </p:sp>
    </p:spTree>
    <p:extLst>
      <p:ext uri="{BB962C8B-B14F-4D97-AF65-F5344CB8AC3E}">
        <p14:creationId xmlns:p14="http://schemas.microsoft.com/office/powerpoint/2010/main" val="80755824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7ABFF-BAF1-4403-9D6B-F88D291C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E23AC3D-207A-4275-9203-A2951AAF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93B74CB-53B8-43ED-8F14-FC9217083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8CC2AD1-7D8D-41AA-8B26-07F3BBB3B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Diferencie o acesso direto, utilizado nos discos magnéticos, do acesso sequencial, utilizado nas fitas magnéticas.</a:t>
            </a:r>
          </a:p>
          <a:p>
            <a:endParaRPr lang="pt-BR" dirty="0"/>
          </a:p>
          <a:p>
            <a:r>
              <a:rPr lang="pt-BR" dirty="0"/>
              <a:t>Descreva a leitura e gravação de dados em um CD.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5341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B227EF0A-BDE5-4B5B-A31C-9FB2B2CC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Memória</a:t>
            </a:r>
            <a:br>
              <a:rPr lang="pt-BR" dirty="0"/>
            </a:br>
            <a:r>
              <a:rPr lang="pt-BR" cap="none" dirty="0"/>
              <a:t>Discos Magnéticos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F8CCF8-625F-4134-AA81-4082211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D4F1793-5AC4-4794-B667-180805F0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6D454AAA-3439-4FAF-9430-96A490DC9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7" t="2596" r="19095"/>
          <a:stretch/>
        </p:blipFill>
        <p:spPr>
          <a:xfrm rot="5400000" flipH="1">
            <a:off x="3918165" y="666425"/>
            <a:ext cx="4114367" cy="6337300"/>
          </a:xfr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9F8AA82A-CA1F-4092-A992-88B8B798C038}"/>
              </a:ext>
            </a:extLst>
          </p:cNvPr>
          <p:cNvCxnSpPr>
            <a:cxnSpLocks/>
          </p:cNvCxnSpPr>
          <p:nvPr/>
        </p:nvCxnSpPr>
        <p:spPr>
          <a:xfrm flipH="1">
            <a:off x="7658100" y="2008724"/>
            <a:ext cx="1828800" cy="4836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5032312-669F-40CA-A677-8969F75AB650}"/>
              </a:ext>
            </a:extLst>
          </p:cNvPr>
          <p:cNvCxnSpPr>
            <a:cxnSpLocks/>
          </p:cNvCxnSpPr>
          <p:nvPr/>
        </p:nvCxnSpPr>
        <p:spPr>
          <a:xfrm flipH="1">
            <a:off x="6997700" y="2701222"/>
            <a:ext cx="2489200" cy="7988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86BFFCC8-45BF-4B9A-907D-DE024380A41F}"/>
              </a:ext>
            </a:extLst>
          </p:cNvPr>
          <p:cNvSpPr/>
          <p:nvPr/>
        </p:nvSpPr>
        <p:spPr>
          <a:xfrm>
            <a:off x="9486900" y="1777891"/>
            <a:ext cx="1524000" cy="483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Discos</a:t>
            </a:r>
            <a:endParaRPr lang="pt-BR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CF6F6C7A-5C3B-44F6-A9BB-D9F671F7F07A}"/>
              </a:ext>
            </a:extLst>
          </p:cNvPr>
          <p:cNvSpPr/>
          <p:nvPr/>
        </p:nvSpPr>
        <p:spPr>
          <a:xfrm>
            <a:off x="9486900" y="2459396"/>
            <a:ext cx="1524000" cy="483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Eixo</a:t>
            </a:r>
            <a:endParaRPr lang="pt-BR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DE4F8D64-2DDC-4346-B753-1CAA2694F2DF}"/>
              </a:ext>
            </a:extLst>
          </p:cNvPr>
          <p:cNvSpPr/>
          <p:nvPr/>
        </p:nvSpPr>
        <p:spPr>
          <a:xfrm>
            <a:off x="177482" y="1777891"/>
            <a:ext cx="2527617" cy="483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Cabeça de leitura</a:t>
            </a:r>
            <a:endParaRPr lang="pt-BR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C22AF0A8-B6B3-4360-B3D2-6C3090EA6F11}"/>
              </a:ext>
            </a:extLst>
          </p:cNvPr>
          <p:cNvCxnSpPr>
            <a:cxnSpLocks/>
            <a:stCxn id="19" idx="3"/>
            <a:endCxn id="22" idx="2"/>
          </p:cNvCxnSpPr>
          <p:nvPr/>
        </p:nvCxnSpPr>
        <p:spPr>
          <a:xfrm>
            <a:off x="2705099" y="2019717"/>
            <a:ext cx="3147061" cy="8142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174E22FE-6E67-4229-BA48-4387A5E384DE}"/>
              </a:ext>
            </a:extLst>
          </p:cNvPr>
          <p:cNvSpPr/>
          <p:nvPr/>
        </p:nvSpPr>
        <p:spPr>
          <a:xfrm>
            <a:off x="5852160" y="2567270"/>
            <a:ext cx="533400" cy="5334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F9DF0E8B-A344-4FC9-A8DB-C696A6A15E76}"/>
              </a:ext>
            </a:extLst>
          </p:cNvPr>
          <p:cNvSpPr/>
          <p:nvPr/>
        </p:nvSpPr>
        <p:spPr>
          <a:xfrm>
            <a:off x="177482" y="2761412"/>
            <a:ext cx="2527617" cy="483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Braço de leitura</a:t>
            </a:r>
            <a:endParaRPr lang="pt-BR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D3F5FBA1-1011-4F2E-B85F-BD5B3010D096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2705099" y="3003238"/>
            <a:ext cx="2489202" cy="6056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187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m Tiras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m Tir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m Tir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Em Tiras</Template>
  <TotalTime>2948</TotalTime>
  <Words>3677</Words>
  <Application>Microsoft Office PowerPoint</Application>
  <PresentationFormat>Widescreen</PresentationFormat>
  <Paragraphs>1288</Paragraphs>
  <Slides>85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85</vt:i4>
      </vt:variant>
    </vt:vector>
  </HeadingPairs>
  <TitlesOfParts>
    <vt:vector size="95" baseType="lpstr">
      <vt:lpstr>Arial</vt:lpstr>
      <vt:lpstr>Arial Black</vt:lpstr>
      <vt:lpstr>Calibri</vt:lpstr>
      <vt:lpstr>Cambria Math</vt:lpstr>
      <vt:lpstr>Century Gothic</vt:lpstr>
      <vt:lpstr>Consolas</vt:lpstr>
      <vt:lpstr>Corbel</vt:lpstr>
      <vt:lpstr>Segoe UI Semibold</vt:lpstr>
      <vt:lpstr>Wingdings</vt:lpstr>
      <vt:lpstr>Em Tiras</vt:lpstr>
      <vt:lpstr>Arquitetura de computadores</vt:lpstr>
      <vt:lpstr>Introdução</vt:lpstr>
      <vt:lpstr>Hierarquia de memória</vt:lpstr>
      <vt:lpstr>Memória externa</vt:lpstr>
      <vt:lpstr>Memória externa Principais Características</vt:lpstr>
      <vt:lpstr>Memória externa Principais Características</vt:lpstr>
      <vt:lpstr>Memória Externa Discos Magnéticos</vt:lpstr>
      <vt:lpstr>Memória Externa Discos Magnéticos</vt:lpstr>
      <vt:lpstr>Memória Discos Magnéticos</vt:lpstr>
      <vt:lpstr>Memória Discos Magnéticos</vt:lpstr>
      <vt:lpstr>Memória Discos Magnéticos</vt:lpstr>
      <vt:lpstr>Memória Discos Magnéticos</vt:lpstr>
      <vt:lpstr>Memória Externa Discos Magnéticos</vt:lpstr>
      <vt:lpstr>Memória Externa Discos Magnéticos</vt:lpstr>
      <vt:lpstr>Memória Externa Discos Magnéticos</vt:lpstr>
      <vt:lpstr>Memória Externa Discos Magnéticos</vt:lpstr>
      <vt:lpstr>Memória Externa Discos Magnéticos</vt:lpstr>
      <vt:lpstr>Memória Externa Discos Magnéticos</vt:lpstr>
      <vt:lpstr>Memória Externa Discos Magnéticos</vt:lpstr>
      <vt:lpstr>Memória Externa Discos Magnéticos</vt:lpstr>
      <vt:lpstr>Memória Externa Discos Magnéticos</vt:lpstr>
      <vt:lpstr>Memória Externa Discos Magnéticos</vt:lpstr>
      <vt:lpstr>Memória Externa Discos Magnéticos</vt:lpstr>
      <vt:lpstr>Memória Externa Discos Magnéticos</vt:lpstr>
      <vt:lpstr>Memória Externa Discos Magnéticos</vt:lpstr>
      <vt:lpstr>Memória Externa Discos Magnéticos</vt:lpstr>
      <vt:lpstr>Memória Externa Discos Magnéticos</vt:lpstr>
      <vt:lpstr>PRÁTICA</vt:lpstr>
      <vt:lpstr>Memória Externa Discos Magnéticos</vt:lpstr>
      <vt:lpstr>Memória Externa Discos Magnéticos</vt:lpstr>
      <vt:lpstr>Memória Externa Discos Magnéticos</vt:lpstr>
      <vt:lpstr>Memória Externa Discos Magnéticos</vt:lpstr>
      <vt:lpstr>Memória Externa Discos Magnéticos</vt:lpstr>
      <vt:lpstr>Memória Externa Discos Magnéticos</vt:lpstr>
      <vt:lpstr>Memória Externa Discos Magnéticos</vt:lpstr>
      <vt:lpstr>Memória Externa Discos Magnéticos</vt:lpstr>
      <vt:lpstr>Memória Externa Discos Magnéticos</vt:lpstr>
      <vt:lpstr>Memória Externa Discos Magnéticos</vt:lpstr>
      <vt:lpstr>Memória Externa Discos Magnéticos</vt:lpstr>
      <vt:lpstr>Memória Externa Discos Magnéticos</vt:lpstr>
      <vt:lpstr>Memória Externa Discos Magnéticos</vt:lpstr>
      <vt:lpstr>PRÁTICA</vt:lpstr>
      <vt:lpstr>Na Aula passada...</vt:lpstr>
      <vt:lpstr>Introdução</vt:lpstr>
      <vt:lpstr>Memória Externa Discos Magnéticos</vt:lpstr>
      <vt:lpstr>Memória Externa Discos Magnéticos</vt:lpstr>
      <vt:lpstr>Memória Externa Discos Magnéticos</vt:lpstr>
      <vt:lpstr>Memória Externa Discos Magnéticos</vt:lpstr>
      <vt:lpstr>Memória Externa Discos Magnéticos</vt:lpstr>
      <vt:lpstr>Memória Externa Discos Magnéticos</vt:lpstr>
      <vt:lpstr>Memória Externa Discos Magnéticos</vt:lpstr>
      <vt:lpstr>Memória Externa Discos Magnéticos</vt:lpstr>
      <vt:lpstr>Memória Externa Discos Magnéticos</vt:lpstr>
      <vt:lpstr>Memória Externa Discos Magnéticos</vt:lpstr>
      <vt:lpstr>Memória Externa Discos Magnéticos</vt:lpstr>
      <vt:lpstr>Memória Externa Discos Magnéticos</vt:lpstr>
      <vt:lpstr>Memória Externa Discos Magnéticos</vt:lpstr>
      <vt:lpstr>Memória Externa Discos Magnéticos</vt:lpstr>
      <vt:lpstr>Memória Externa Discos Magnéticos</vt:lpstr>
      <vt:lpstr>Memória Externa Discos Magnéticos</vt:lpstr>
      <vt:lpstr>Memória Externa Discos Magnéticos</vt:lpstr>
      <vt:lpstr>Memória Externa Discos Magnéticos</vt:lpstr>
      <vt:lpstr>Memória Externa Discos Magnéticos</vt:lpstr>
      <vt:lpstr>Memória Externa Discos Magnéticos</vt:lpstr>
      <vt:lpstr>Memória Externa Discos Magnéticos</vt:lpstr>
      <vt:lpstr>Memória Externa Discos Magnéticos</vt:lpstr>
      <vt:lpstr>Memória Externa Discos Magnéticos</vt:lpstr>
      <vt:lpstr>Memória Externa Discos Magnéticos</vt:lpstr>
      <vt:lpstr>Memória Externa Discos Magnéticos</vt:lpstr>
      <vt:lpstr>Memória Externa Discos Magnéticos</vt:lpstr>
      <vt:lpstr>Memória Externa Discos Magnéticos</vt:lpstr>
      <vt:lpstr>Memória Externa Discos Magnéticos</vt:lpstr>
      <vt:lpstr>PRÁTICA</vt:lpstr>
      <vt:lpstr>Memória Externa Discos Ópticos</vt:lpstr>
      <vt:lpstr>Memória Externa Discos Ópticos</vt:lpstr>
      <vt:lpstr>Memória Externa Discos Ópticos</vt:lpstr>
      <vt:lpstr>Memória Externa Discos Ópticos</vt:lpstr>
      <vt:lpstr>Memória Externa Discos Ópticos</vt:lpstr>
      <vt:lpstr>Memória Externa Discos Ópticos</vt:lpstr>
      <vt:lpstr>Memória Externa Discos Ópticos</vt:lpstr>
      <vt:lpstr>Memória Externa Discos Ópticos</vt:lpstr>
      <vt:lpstr>Memória Externa Fita Magnética</vt:lpstr>
      <vt:lpstr>Memória Externa Fita Magnética</vt:lpstr>
      <vt:lpstr>Memória Externa Fita Magnética</vt:lpstr>
      <vt:lpstr>PRÁTICA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Lex</dc:creator>
  <cp:lastModifiedBy>Alex Lima</cp:lastModifiedBy>
  <cp:revision>262</cp:revision>
  <dcterms:created xsi:type="dcterms:W3CDTF">2014-09-16T21:37:07Z</dcterms:created>
  <dcterms:modified xsi:type="dcterms:W3CDTF">2018-03-23T17:43:13Z</dcterms:modified>
</cp:coreProperties>
</file>