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41"/>
  </p:notesMasterIdLst>
  <p:handoutMasterIdLst>
    <p:handoutMasterId r:id="rId42"/>
  </p:handoutMasterIdLst>
  <p:sldIdLst>
    <p:sldId id="256" r:id="rId2"/>
    <p:sldId id="365" r:id="rId3"/>
    <p:sldId id="261" r:id="rId4"/>
    <p:sldId id="408" r:id="rId5"/>
    <p:sldId id="366" r:id="rId6"/>
    <p:sldId id="368" r:id="rId7"/>
    <p:sldId id="370" r:id="rId8"/>
    <p:sldId id="367" r:id="rId9"/>
    <p:sldId id="373" r:id="rId10"/>
    <p:sldId id="369" r:id="rId11"/>
    <p:sldId id="374" r:id="rId12"/>
    <p:sldId id="375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399" r:id="rId21"/>
    <p:sldId id="377" r:id="rId22"/>
    <p:sldId id="378" r:id="rId23"/>
    <p:sldId id="400" r:id="rId24"/>
    <p:sldId id="379" r:id="rId25"/>
    <p:sldId id="409" r:id="rId26"/>
    <p:sldId id="397" r:id="rId27"/>
    <p:sldId id="398" r:id="rId28"/>
    <p:sldId id="396" r:id="rId29"/>
    <p:sldId id="385" r:id="rId30"/>
    <p:sldId id="386" r:id="rId31"/>
    <p:sldId id="388" r:id="rId32"/>
    <p:sldId id="410" r:id="rId33"/>
    <p:sldId id="389" r:id="rId34"/>
    <p:sldId id="395" r:id="rId35"/>
    <p:sldId id="390" r:id="rId36"/>
    <p:sldId id="392" r:id="rId37"/>
    <p:sldId id="391" r:id="rId38"/>
    <p:sldId id="394" r:id="rId39"/>
    <p:sldId id="3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6AC"/>
    <a:srgbClr val="00FF00"/>
    <a:srgbClr val="34497D"/>
    <a:srgbClr val="CBD6E3"/>
    <a:srgbClr val="534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280" autoAdjust="0"/>
  </p:normalViewPr>
  <p:slideViewPr>
    <p:cSldViewPr snapToGrid="0">
      <p:cViewPr varScale="1">
        <p:scale>
          <a:sx n="69" d="100"/>
          <a:sy n="69" d="100"/>
        </p:scale>
        <p:origin x="45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FCFD307-6DC5-4F27-AC26-51EF89A83B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A2E3C8-796F-40AC-8001-ACF6333268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B13DD-E149-4F85-B9D8-7BBF0BA944CD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A404AA-4393-4235-AE22-0FFE0E4A57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F32621-43F8-4716-A22B-956AAC746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E35DB-FDEA-4651-B02E-63368F2FC9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197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FB4C9-C201-431C-9D09-E824D7872116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8BF9-F2E5-4CCC-BD7C-C4CF17E2D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28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69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90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96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2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750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6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4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2166366"/>
            <a:ext cx="11471565" cy="1739347"/>
          </a:xfrm>
          <a:prstGeom prst="rect">
            <a:avLst/>
          </a:prstGeo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1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2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20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EEEA-3451-41F3-BE54-ADCBA6886908}" type="datetime1">
              <a:rPr lang="en-US" smtClean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0930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75D1-1828-4AFD-BE29-61DE109ECBA4}" type="datetime1">
              <a:rPr lang="en-US" smtClean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1846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5" y="274638"/>
            <a:ext cx="2402380" cy="5897562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422856"/>
            <a:ext cx="2743196" cy="365125"/>
          </a:xfrm>
        </p:spPr>
        <p:txBody>
          <a:bodyPr/>
          <a:lstStyle/>
          <a:p>
            <a:fld id="{16219935-341F-4245-A794-FCB035AA5461}" type="datetime1">
              <a:rPr lang="en-US" smtClean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6" y="6422856"/>
            <a:ext cx="4279669" cy="365125"/>
          </a:xfrm>
        </p:spPr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50" y="6422856"/>
            <a:ext cx="879759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83741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9EDCB43C-89E1-4482-A3DA-08216C45A9BE}"/>
              </a:ext>
            </a:extLst>
          </p:cNvPr>
          <p:cNvSpPr/>
          <p:nvPr userDrawn="1"/>
        </p:nvSpPr>
        <p:spPr>
          <a:xfrm>
            <a:off x="3048" y="191384"/>
            <a:ext cx="12188952" cy="11171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5602B4-28DF-4C3F-9AB6-F8CB77D3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483" y="230566"/>
            <a:ext cx="10363200" cy="10612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E7D7A8-94F3-4491-BADE-C485083C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6D7DE4-69BD-4890-868A-5E5CC57111F8}" type="datetime1">
              <a:rPr lang="en-US" smtClean="0"/>
              <a:t>3/28/2018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721E79-EFFF-4F92-8414-3CE08E61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23CD2-9163-4A3B-A919-1A8B9325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fld id="{9648F39E-9C37-485F-AC97-16BB4BDF9F4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0386403-490E-4B3A-BC8D-0D955BF1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472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Tx/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>
              <a:buClrTx/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>
              <a:buClrTx/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>
              <a:buClrTx/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>
              <a:buClrTx/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6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E747-C422-4DA4-BA92-B127B5BBC9BE}" type="datetime1">
              <a:rPr lang="en-US" smtClean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9648F39E-9C37-485F-AC97-16BB4BDF9F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6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F8299-9CDE-4B58-8C63-9C3452DEDB20}" type="datetime1">
              <a:rPr lang="en-US" smtClean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6861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514-8805-4F4F-A765-7679D21765BE}" type="datetime1">
              <a:rPr lang="en-US" smtClean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8251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1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1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868C-FA64-422F-B596-6FA6EE21F517}" type="datetime1">
              <a:rPr lang="en-US" smtClean="0"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289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8DAD-0230-4844-885D-D7EE8C157EBB}" type="datetime1">
              <a:rPr lang="en-US" smtClean="0"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663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1FF3-9027-4D4D-9750-7AD9B45C0026}" type="datetime1">
              <a:rPr lang="en-US" smtClean="0"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5135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8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CFAD-F40E-4CB2-A35A-F3F7F262C91C}" type="datetime1">
              <a:rPr lang="en-US" smtClean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666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EDE3-E141-47EB-BDBA-0B47F5C07E65}" type="datetime1">
              <a:rPr lang="en-US" smtClean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3167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10"/>
            <a:ext cx="12188952" cy="13986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6"/>
            <a:ext cx="300089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1">
                <a:solidFill>
                  <a:schemeClr val="tx1"/>
                </a:solidFill>
              </a:defRPr>
            </a:lvl1pPr>
          </a:lstStyle>
          <a:p>
            <a:fld id="{46FC6A06-9FD9-4CF9-AFA8-C6657D94EF37}" type="datetime1">
              <a:rPr lang="en-US" smtClean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6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/>
                </a:solidFill>
              </a:defRPr>
            </a:lvl1pPr>
          </a:lstStyle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6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648F39E-9C37-485F-AC97-16BB4BDF9F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01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20" r:id="rId12"/>
  </p:sldLayoutIdLs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6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5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53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5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7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959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155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Arquitetura de computadores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5939404-FB60-4C2B-9CFD-CDAA2A054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167" y="4513661"/>
            <a:ext cx="6858000" cy="1309255"/>
          </a:xfrm>
        </p:spPr>
        <p:txBody>
          <a:bodyPr>
            <a:normAutofit/>
          </a:bodyPr>
          <a:lstStyle/>
          <a:p>
            <a:pPr algn="l"/>
            <a:r>
              <a:rPr lang="pt-BR" sz="2800" dirty="0"/>
              <a:t>Prof. Alex Lima</a:t>
            </a:r>
          </a:p>
          <a:p>
            <a:pPr algn="l"/>
            <a:r>
              <a:rPr lang="pt-BR" sz="2800" dirty="0"/>
              <a:t>Aula 1o – E/S</a:t>
            </a:r>
          </a:p>
        </p:txBody>
      </p:sp>
    </p:spTree>
    <p:extLst>
      <p:ext uri="{BB962C8B-B14F-4D97-AF65-F5344CB8AC3E}">
        <p14:creationId xmlns:p14="http://schemas.microsoft.com/office/powerpoint/2010/main" val="305061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25F28-E85B-4CA4-9772-80480F71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externos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290877-89D4-4E77-9609-22B79B1B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F9B184-D13D-4E06-937D-E6AAC042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A109464-FCB4-4BA4-96EE-021F7A857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b="1" dirty="0"/>
              <a:t>Comunicação entre módulo de E/S e Dispositivos de E/S</a:t>
            </a:r>
            <a:endParaRPr lang="pt-BR" sz="2800" dirty="0"/>
          </a:p>
          <a:p>
            <a:pPr lvl="1"/>
            <a:r>
              <a:rPr lang="pt-BR" sz="2400" dirty="0"/>
              <a:t>A comunicação entre módulo de E/S e dispositivos externos é realizada por meio de sinais de controle, dados e estado.</a:t>
            </a:r>
          </a:p>
          <a:p>
            <a:pPr lvl="1"/>
            <a:endParaRPr lang="pt-BR" sz="2400" dirty="0"/>
          </a:p>
          <a:p>
            <a:pPr lvl="1"/>
            <a:r>
              <a:rPr lang="pt-BR" sz="2400" b="1" u="sng" dirty="0"/>
              <a:t>Sinais de controle</a:t>
            </a:r>
            <a:r>
              <a:rPr lang="pt-BR" sz="2400" dirty="0"/>
              <a:t> informam a </a:t>
            </a:r>
            <a:r>
              <a:rPr lang="pt-BR" sz="2400" b="1" dirty="0"/>
              <a:t>operação </a:t>
            </a:r>
            <a:r>
              <a:rPr lang="pt-BR" sz="2400" dirty="0"/>
              <a:t>que o dispositivo realizará (leitura/escrita), ou uma ação particular do dispositivo, como posicionar a cabeça de leitura por exemplo.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 </a:t>
            </a:r>
            <a:r>
              <a:rPr lang="pt-BR" sz="2400" b="1" u="sng" dirty="0"/>
              <a:t>Sinais de dados</a:t>
            </a:r>
            <a:r>
              <a:rPr lang="pt-BR" sz="2400" dirty="0"/>
              <a:t> estão na forma de um conjunto de bits a serem enviados ou recebidos do módulo de E/S.</a:t>
            </a:r>
          </a:p>
          <a:p>
            <a:pPr lvl="1"/>
            <a:endParaRPr lang="pt-BR" sz="2400" b="1" dirty="0"/>
          </a:p>
          <a:p>
            <a:pPr lvl="1"/>
            <a:r>
              <a:rPr lang="pt-BR" sz="2400" b="1" u="sng" dirty="0"/>
              <a:t>Sinais de estado</a:t>
            </a:r>
            <a:r>
              <a:rPr lang="pt-BR" sz="2400" dirty="0"/>
              <a:t> informam o estado atual do dispositivo. Por exemplo, OCUPADO, LIBERADO, PRONTO ou AGUARDANDO.</a:t>
            </a:r>
            <a:endParaRPr lang="pt-BR" sz="2400" b="1" dirty="0"/>
          </a:p>
          <a:p>
            <a:pPr lvl="2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0645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6FEE0-9EFB-4CE4-AFFF-881B57EC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Arquitetura de um computador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E800D0-E766-4DDE-BB0E-0D22B20C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69F497-E41D-4C0B-8857-04F71A0B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11</a:t>
            </a:fld>
            <a:endParaRPr kumimoji="0"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B00FEB-7A9A-411F-9593-91BA31752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71" y="1305190"/>
            <a:ext cx="1843758" cy="18437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72F1BC-95B3-415E-914F-07A2A1093F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2" r="20478"/>
          <a:stretch/>
        </p:blipFill>
        <p:spPr>
          <a:xfrm rot="5400000">
            <a:off x="8817980" y="4170647"/>
            <a:ext cx="1341120" cy="230474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44C775A-9345-470F-AC3B-AFEBC7AA0C2A}"/>
              </a:ext>
            </a:extLst>
          </p:cNvPr>
          <p:cNvSpPr/>
          <p:nvPr/>
        </p:nvSpPr>
        <p:spPr>
          <a:xfrm>
            <a:off x="2809508" y="4792368"/>
            <a:ext cx="2179503" cy="1061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Módulo de E/S - n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F167542-B52C-4DE5-8552-368542F91130}"/>
              </a:ext>
            </a:extLst>
          </p:cNvPr>
          <p:cNvCxnSpPr>
            <a:stCxn id="5" idx="3"/>
            <a:endCxn id="11" idx="2"/>
          </p:cNvCxnSpPr>
          <p:nvPr/>
        </p:nvCxnSpPr>
        <p:spPr>
          <a:xfrm>
            <a:off x="4989011" y="5323017"/>
            <a:ext cx="3347159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1D88C98-853B-43F4-ABA6-E2723C1322C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518350" y="3148948"/>
            <a:ext cx="0" cy="217406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833F4862-5208-40AF-B735-83D492D27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" y="2022298"/>
            <a:ext cx="1838582" cy="4810796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C3DFEA30-17F2-4C4A-96EF-60077A17335C}"/>
              </a:ext>
            </a:extLst>
          </p:cNvPr>
          <p:cNvSpPr/>
          <p:nvPr/>
        </p:nvSpPr>
        <p:spPr>
          <a:xfrm>
            <a:off x="1852925" y="2316480"/>
            <a:ext cx="97795" cy="99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F9C7765-3F19-4D05-898E-37730BCBCEAF}"/>
              </a:ext>
            </a:extLst>
          </p:cNvPr>
          <p:cNvSpPr/>
          <p:nvPr/>
        </p:nvSpPr>
        <p:spPr>
          <a:xfrm>
            <a:off x="1852925" y="3451111"/>
            <a:ext cx="97795" cy="99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9FB1FF4-8AA5-46E9-B9AB-A2E28CADCCB9}"/>
              </a:ext>
            </a:extLst>
          </p:cNvPr>
          <p:cNvSpPr/>
          <p:nvPr/>
        </p:nvSpPr>
        <p:spPr>
          <a:xfrm>
            <a:off x="1852925" y="4892585"/>
            <a:ext cx="97795" cy="99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C9F4385-CBAF-4CAC-BD73-B039F9910CB5}"/>
              </a:ext>
            </a:extLst>
          </p:cNvPr>
          <p:cNvSpPr/>
          <p:nvPr/>
        </p:nvSpPr>
        <p:spPr>
          <a:xfrm>
            <a:off x="1852925" y="6114967"/>
            <a:ext cx="97795" cy="99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5775DD48-5B67-4529-8468-8B9A60E2EC05}"/>
              </a:ext>
            </a:extLst>
          </p:cNvPr>
          <p:cNvCxnSpPr>
            <a:stCxn id="26" idx="3"/>
            <a:endCxn id="5" idx="1"/>
          </p:cNvCxnSpPr>
          <p:nvPr/>
        </p:nvCxnSpPr>
        <p:spPr>
          <a:xfrm>
            <a:off x="1950720" y="2366010"/>
            <a:ext cx="858788" cy="2957007"/>
          </a:xfrm>
          <a:prstGeom prst="bentConnector3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3234DAE-CFE5-4508-BB6D-A43E50D4E8DE}"/>
              </a:ext>
            </a:extLst>
          </p:cNvPr>
          <p:cNvCxnSpPr>
            <a:stCxn id="38" idx="3"/>
            <a:endCxn id="5" idx="1"/>
          </p:cNvCxnSpPr>
          <p:nvPr/>
        </p:nvCxnSpPr>
        <p:spPr>
          <a:xfrm>
            <a:off x="1950720" y="3500641"/>
            <a:ext cx="858788" cy="1822376"/>
          </a:xfrm>
          <a:prstGeom prst="bentConnector3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57D288F3-351E-4849-9011-5511F0F6792C}"/>
              </a:ext>
            </a:extLst>
          </p:cNvPr>
          <p:cNvCxnSpPr>
            <a:stCxn id="39" idx="3"/>
            <a:endCxn id="5" idx="1"/>
          </p:cNvCxnSpPr>
          <p:nvPr/>
        </p:nvCxnSpPr>
        <p:spPr>
          <a:xfrm>
            <a:off x="1950720" y="4942115"/>
            <a:ext cx="858788" cy="380902"/>
          </a:xfrm>
          <a:prstGeom prst="bentConnector3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6E5525A0-0C15-4E17-A5A8-D6FE53C4F1B3}"/>
              </a:ext>
            </a:extLst>
          </p:cNvPr>
          <p:cNvCxnSpPr>
            <a:stCxn id="40" idx="3"/>
            <a:endCxn id="5" idx="1"/>
          </p:cNvCxnSpPr>
          <p:nvPr/>
        </p:nvCxnSpPr>
        <p:spPr>
          <a:xfrm flipV="1">
            <a:off x="1950720" y="5323017"/>
            <a:ext cx="858788" cy="841480"/>
          </a:xfrm>
          <a:prstGeom prst="bentConnector3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>
            <a:extLst>
              <a:ext uri="{FF2B5EF4-FFF2-40B4-BE49-F238E27FC236}">
                <a16:creationId xmlns:a16="http://schemas.microsoft.com/office/drawing/2014/main" id="{99275DED-3807-4592-BAF3-C877826E7978}"/>
              </a:ext>
            </a:extLst>
          </p:cNvPr>
          <p:cNvSpPr/>
          <p:nvPr/>
        </p:nvSpPr>
        <p:spPr>
          <a:xfrm>
            <a:off x="2809508" y="2666810"/>
            <a:ext cx="2179503" cy="1061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Módulo de E/S - 01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BD68208E-4414-4E41-A159-51FE9CACAA23}"/>
              </a:ext>
            </a:extLst>
          </p:cNvPr>
          <p:cNvCxnSpPr>
            <a:cxnSpLocks/>
            <a:stCxn id="26" idx="3"/>
            <a:endCxn id="67" idx="1"/>
          </p:cNvCxnSpPr>
          <p:nvPr/>
        </p:nvCxnSpPr>
        <p:spPr>
          <a:xfrm>
            <a:off x="1950720" y="2366010"/>
            <a:ext cx="858788" cy="831449"/>
          </a:xfrm>
          <a:prstGeom prst="bentConnector3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06D1E72B-4DAB-4B83-9E3C-A9ABF2E2B5E8}"/>
              </a:ext>
            </a:extLst>
          </p:cNvPr>
          <p:cNvCxnSpPr>
            <a:cxnSpLocks/>
            <a:stCxn id="38" idx="3"/>
            <a:endCxn id="67" idx="1"/>
          </p:cNvCxnSpPr>
          <p:nvPr/>
        </p:nvCxnSpPr>
        <p:spPr>
          <a:xfrm flipV="1">
            <a:off x="1950720" y="3197459"/>
            <a:ext cx="858788" cy="303182"/>
          </a:xfrm>
          <a:prstGeom prst="bentConnector3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do 74">
            <a:extLst>
              <a:ext uri="{FF2B5EF4-FFF2-40B4-BE49-F238E27FC236}">
                <a16:creationId xmlns:a16="http://schemas.microsoft.com/office/drawing/2014/main" id="{19BCD72A-EBA3-411B-B61B-63CB825F96C8}"/>
              </a:ext>
            </a:extLst>
          </p:cNvPr>
          <p:cNvCxnSpPr>
            <a:cxnSpLocks/>
            <a:stCxn id="40" idx="3"/>
            <a:endCxn id="67" idx="1"/>
          </p:cNvCxnSpPr>
          <p:nvPr/>
        </p:nvCxnSpPr>
        <p:spPr>
          <a:xfrm flipV="1">
            <a:off x="1950720" y="3197459"/>
            <a:ext cx="858788" cy="2967038"/>
          </a:xfrm>
          <a:prstGeom prst="bentConnector3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4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E7AE7-9AC4-4CE6-8ED7-A6C02D9B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de e/s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4FBEA2-91A2-4064-956A-E2BCD44C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B9F3F4-1F42-4ED5-9344-BB56D4E2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833A6A8-49C6-4B74-954B-EF2E0D69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/>
              <a:t>Funcionamento</a:t>
            </a:r>
            <a:endParaRPr lang="pt-BR" b="1" dirty="0"/>
          </a:p>
          <a:p>
            <a:r>
              <a:rPr lang="pt-BR" dirty="0"/>
              <a:t>O módulo de E/S tem a finalidade de enviar dados de dispositivo externo para o sistema, via barramento do sistema, e do sistema para um dispositivo externo.</a:t>
            </a:r>
          </a:p>
          <a:p>
            <a:endParaRPr lang="pt-BR" dirty="0"/>
          </a:p>
          <a:p>
            <a:r>
              <a:rPr lang="pt-BR" dirty="0"/>
              <a:t>Os dados enviados ou recebidos são temporariamente armazenados em pilhas de registradores.</a:t>
            </a:r>
          </a:p>
          <a:p>
            <a:endParaRPr lang="pt-BR" dirty="0"/>
          </a:p>
          <a:p>
            <a:r>
              <a:rPr lang="pt-BR" dirty="0"/>
              <a:t>O módulo deve gerenciar um conjunto de endereços para cada dispositivo que ele controle.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610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A6AE7-7594-40C0-B9D2-2C6C03B9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Módulos de E/s</a:t>
            </a:r>
            <a:br>
              <a:rPr lang="pt-BR" dirty="0"/>
            </a:br>
            <a:r>
              <a:rPr lang="pt-BR" sz="2700" cap="none" dirty="0"/>
              <a:t>E/S Programada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40E056-D301-4254-B991-45E4462E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5633D2-BB4F-4217-B9BA-93C87C00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B1B6313-D671-4FEE-A5DA-5A3873FCD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Neste modelo, o módulo de E/S tem a função de: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Controle e temporização.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Comunicação com o processador.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Comunicação com o dispositivo.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Armazenamento temporário (</a:t>
            </a:r>
            <a:r>
              <a:rPr lang="pt-BR" sz="2400" i="1" dirty="0" err="1"/>
              <a:t>buffering</a:t>
            </a:r>
            <a:r>
              <a:rPr lang="pt-BR" sz="2400" dirty="0"/>
              <a:t>) de dados.</a:t>
            </a:r>
          </a:p>
        </p:txBody>
      </p:sp>
    </p:spTree>
    <p:extLst>
      <p:ext uri="{BB962C8B-B14F-4D97-AF65-F5344CB8AC3E}">
        <p14:creationId xmlns:p14="http://schemas.microsoft.com/office/powerpoint/2010/main" val="94916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597CA-5D95-4EFE-8083-1BA4B2B7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 de e/s</a:t>
            </a:r>
            <a:br>
              <a:rPr lang="pt-BR" dirty="0"/>
            </a:br>
            <a:r>
              <a:rPr lang="pt-BR" sz="2700" cap="none" dirty="0"/>
              <a:t>E/S Programada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33AA60-57F9-4181-8DD8-F871148C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1264FD-02D9-4D58-A55B-9D2FB2F5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23E0047-3177-4CA0-A8F0-29E6AC1A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Controle e temporização</a:t>
            </a:r>
          </a:p>
          <a:p>
            <a:r>
              <a:rPr lang="pt-BR" sz="3200" dirty="0"/>
              <a:t> </a:t>
            </a:r>
            <a:r>
              <a:rPr lang="pt-BR" sz="2400" dirty="0"/>
              <a:t>Durante a comunicação com o processador os recursos do sistema, tais como memória principal e barramentos, são compartilhados.</a:t>
            </a:r>
          </a:p>
          <a:p>
            <a:endParaRPr lang="pt-BR" sz="2400" dirty="0"/>
          </a:p>
          <a:p>
            <a:r>
              <a:rPr lang="pt-BR" sz="2400" dirty="0"/>
              <a:t>O </a:t>
            </a:r>
            <a:r>
              <a:rPr lang="pt-BR" sz="2400" b="1" dirty="0"/>
              <a:t>controle e temporização</a:t>
            </a:r>
            <a:r>
              <a:rPr lang="pt-BR" sz="2400" dirty="0"/>
              <a:t> são necessários para coordenar o fluxo de informações entre os recursos compartilhados.</a:t>
            </a:r>
          </a:p>
          <a:p>
            <a:endParaRPr lang="pt-BR" sz="24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45994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597CA-5D95-4EFE-8083-1BA4B2B7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prstClr val="white"/>
                </a:solidFill>
              </a:rPr>
              <a:t>Módulo de e/s</a:t>
            </a:r>
            <a:br>
              <a:rPr lang="pt-BR" sz="3600" dirty="0">
                <a:solidFill>
                  <a:prstClr val="white"/>
                </a:solidFill>
              </a:rPr>
            </a:br>
            <a:r>
              <a:rPr lang="pt-BR" sz="2400" cap="none" dirty="0"/>
              <a:t>E/S Programada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33AA60-57F9-4181-8DD8-F871148C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1264FD-02D9-4D58-A55B-9D2FB2F5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23E0047-3177-4CA0-A8F0-29E6AC1A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Controle e temporização</a:t>
            </a:r>
          </a:p>
          <a:p>
            <a:r>
              <a:rPr lang="pt-BR" sz="2400" dirty="0"/>
              <a:t>Essa função é realizada ao longo de toda a comunicação.</a:t>
            </a:r>
            <a:r>
              <a:rPr lang="pt-BR" sz="3200" dirty="0"/>
              <a:t> </a:t>
            </a:r>
          </a:p>
          <a:p>
            <a:r>
              <a:rPr lang="pt-BR" sz="2400" dirty="0"/>
              <a:t>O controle de transferência de dados de um dispositivo externo ao processador ocorre nas seguintes etapas:</a:t>
            </a:r>
            <a:endParaRPr lang="pt-BR" sz="3200" dirty="0"/>
          </a:p>
          <a:p>
            <a:pPr marL="685795" lvl="1" indent="-457200">
              <a:buFont typeface="+mj-lt"/>
              <a:buAutoNum type="arabicPeriod"/>
            </a:pPr>
            <a:r>
              <a:rPr lang="pt-BR" sz="2200" dirty="0"/>
              <a:t>O processador verifica o módulo de E/S para testar o estado do dispositivo.</a:t>
            </a:r>
          </a:p>
          <a:p>
            <a:pPr marL="685795" lvl="1" indent="-457200">
              <a:buFont typeface="+mj-lt"/>
              <a:buAutoNum type="arabicPeriod"/>
            </a:pPr>
            <a:r>
              <a:rPr lang="pt-BR" sz="2200" dirty="0"/>
              <a:t>O módulo de E/S retorna o estado.</a:t>
            </a:r>
          </a:p>
          <a:p>
            <a:pPr marL="685795" lvl="1" indent="-457200">
              <a:buFont typeface="+mj-lt"/>
              <a:buAutoNum type="arabicPeriod"/>
            </a:pPr>
            <a:r>
              <a:rPr lang="pt-BR" sz="2200" dirty="0"/>
              <a:t>Se o dispositivo estiver pronto, o processador inicia a transferência diretamente.</a:t>
            </a:r>
          </a:p>
          <a:p>
            <a:pPr marL="685795" lvl="1" indent="-457200">
              <a:buFont typeface="+mj-lt"/>
              <a:buAutoNum type="arabicPeriod"/>
            </a:pPr>
            <a:r>
              <a:rPr lang="pt-BR" sz="2200" dirty="0"/>
              <a:t>Enquanto isso o processador aguarda a transferência.</a:t>
            </a:r>
          </a:p>
          <a:p>
            <a:pPr marL="685795" lvl="1" indent="-457200">
              <a:buFont typeface="+mj-lt"/>
              <a:buAutoNum type="arabicPeriod"/>
            </a:pPr>
            <a:endParaRPr lang="pt-BR" sz="22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9198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597CA-5D95-4EFE-8083-1BA4B2B7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prstClr val="white"/>
                </a:solidFill>
              </a:rPr>
              <a:t>Módulo de e/s</a:t>
            </a:r>
            <a:br>
              <a:rPr lang="pt-BR" sz="3600" dirty="0">
                <a:solidFill>
                  <a:prstClr val="white"/>
                </a:solidFill>
              </a:rPr>
            </a:br>
            <a:r>
              <a:rPr lang="pt-BR" sz="2400" cap="none" dirty="0"/>
              <a:t>E/S Programada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33AA60-57F9-4181-8DD8-F871148C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1264FD-02D9-4D58-A55B-9D2FB2F5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23E0047-3177-4CA0-A8F0-29E6AC1A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Comunicação com o processador </a:t>
            </a:r>
          </a:p>
          <a:p>
            <a:endParaRPr lang="pt-BR" sz="2400" dirty="0"/>
          </a:p>
          <a:p>
            <a:r>
              <a:rPr lang="pt-BR" sz="2400" dirty="0"/>
              <a:t>O processador envia os sinais de comando pelo barramento de controle para o módulo de entrada e saída.</a:t>
            </a:r>
          </a:p>
          <a:p>
            <a:endParaRPr lang="pt-BR" sz="2400" dirty="0"/>
          </a:p>
          <a:p>
            <a:r>
              <a:rPr lang="pt-BR" sz="2400" dirty="0"/>
              <a:t>Os sinais enviados incluem:</a:t>
            </a:r>
          </a:p>
          <a:p>
            <a:pPr lvl="1"/>
            <a:r>
              <a:rPr lang="pt-BR" sz="2200" dirty="0"/>
              <a:t>Operação</a:t>
            </a:r>
          </a:p>
          <a:p>
            <a:pPr lvl="1"/>
            <a:r>
              <a:rPr lang="pt-BR" sz="2200" dirty="0"/>
              <a:t>Endereço do dispositivo</a:t>
            </a:r>
          </a:p>
          <a:p>
            <a:pPr lvl="1"/>
            <a:r>
              <a:rPr lang="pt-BR" sz="2200" dirty="0"/>
              <a:t>Endereço destino</a:t>
            </a:r>
          </a:p>
          <a:p>
            <a:endParaRPr lang="pt-BR" sz="2400" dirty="0"/>
          </a:p>
          <a:p>
            <a:endParaRPr lang="pt-BR" sz="2400" dirty="0"/>
          </a:p>
          <a:p>
            <a:pPr marL="228595" lvl="1" indent="0">
              <a:buNone/>
            </a:pPr>
            <a:endParaRPr lang="pt-BR" sz="22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2511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597CA-5D95-4EFE-8083-1BA4B2B7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prstClr val="white"/>
                </a:solidFill>
              </a:rPr>
              <a:t>Módulo de e/s</a:t>
            </a:r>
            <a:br>
              <a:rPr lang="pt-BR" sz="3600" dirty="0">
                <a:solidFill>
                  <a:prstClr val="white"/>
                </a:solidFill>
              </a:rPr>
            </a:br>
            <a:r>
              <a:rPr lang="pt-BR" sz="2400" cap="none" dirty="0"/>
              <a:t>E/S Programada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33AA60-57F9-4181-8DD8-F871148C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1264FD-02D9-4D58-A55B-9D2FB2F5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23E0047-3177-4CA0-A8F0-29E6AC1A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Comunicação com o processador </a:t>
            </a:r>
          </a:p>
          <a:p>
            <a:endParaRPr lang="pt-BR" sz="2400" dirty="0"/>
          </a:p>
          <a:p>
            <a:r>
              <a:rPr lang="pt-BR" sz="2400" dirty="0"/>
              <a:t>O módulo de E/S verifica o status do dispositivo externo. Se o dispositivo estiver pronto, a transferência é iniciada, se não, ele aguarda.</a:t>
            </a:r>
          </a:p>
          <a:p>
            <a:endParaRPr lang="pt-BR" sz="2400" dirty="0"/>
          </a:p>
          <a:p>
            <a:r>
              <a:rPr lang="pt-BR" sz="2400" dirty="0"/>
              <a:t>Os dados são transferidos entre o módulo de E/S e o processador ou memória pelo barramento de dados.</a:t>
            </a:r>
          </a:p>
          <a:p>
            <a:endParaRPr lang="pt-BR" sz="2400" dirty="0"/>
          </a:p>
          <a:p>
            <a:pPr marL="228595" lvl="1" indent="0">
              <a:buNone/>
            </a:pPr>
            <a:endParaRPr lang="pt-BR" sz="22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90138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597CA-5D95-4EFE-8083-1BA4B2B7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prstClr val="white"/>
                </a:solidFill>
              </a:rPr>
              <a:t>Módulo de e/s</a:t>
            </a:r>
            <a:br>
              <a:rPr lang="pt-BR" sz="3600" dirty="0">
                <a:solidFill>
                  <a:prstClr val="white"/>
                </a:solidFill>
              </a:rPr>
            </a:br>
            <a:r>
              <a:rPr lang="pt-BR" sz="2400" cap="none" dirty="0"/>
              <a:t>E/S Programada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33AA60-57F9-4181-8DD8-F871148C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1264FD-02D9-4D58-A55B-9D2FB2F5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23E0047-3177-4CA0-A8F0-29E6AC1A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Comunicação com o dispositivo </a:t>
            </a:r>
          </a:p>
          <a:p>
            <a:endParaRPr lang="pt-BR" sz="2400" dirty="0"/>
          </a:p>
          <a:p>
            <a:r>
              <a:rPr lang="pt-BR" sz="2400" dirty="0"/>
              <a:t>A comunicação do módulo de E/S com o dispositivo externo é realizada por meio de sinais de </a:t>
            </a:r>
            <a:r>
              <a:rPr lang="pt-BR" sz="2400" b="1" dirty="0"/>
              <a:t>controle</a:t>
            </a:r>
            <a:r>
              <a:rPr lang="pt-BR" sz="2400" dirty="0"/>
              <a:t>, </a:t>
            </a:r>
            <a:r>
              <a:rPr lang="pt-BR" sz="2400" b="1" dirty="0"/>
              <a:t>estado</a:t>
            </a:r>
            <a:r>
              <a:rPr lang="pt-BR" sz="2400" dirty="0"/>
              <a:t> e </a:t>
            </a:r>
            <a:r>
              <a:rPr lang="pt-BR" sz="2400" b="1" dirty="0"/>
              <a:t>dados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Ao verificar que o dispositivo está pronto para transmitir, o módulo inicia o </a:t>
            </a:r>
            <a:r>
              <a:rPr lang="pt-BR" sz="2400" dirty="0" err="1"/>
              <a:t>buffering</a:t>
            </a:r>
            <a:r>
              <a:rPr lang="pt-BR" sz="2400" dirty="0"/>
              <a:t> de dados. </a:t>
            </a:r>
            <a:r>
              <a:rPr lang="pt-BR" sz="2400" dirty="0" err="1"/>
              <a:t>Buffering</a:t>
            </a:r>
            <a:r>
              <a:rPr lang="pt-BR" sz="2400" dirty="0"/>
              <a:t> é uma transferência temporária de dados para um conjunto de registradores interno ao módulo.</a:t>
            </a:r>
          </a:p>
          <a:p>
            <a:pPr marL="228595" lvl="1" indent="0">
              <a:buNone/>
            </a:pPr>
            <a:endParaRPr lang="pt-BR" sz="22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62304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597CA-5D95-4EFE-8083-1BA4B2B7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prstClr val="white"/>
                </a:solidFill>
              </a:rPr>
              <a:t>Módulo de e/s</a:t>
            </a:r>
            <a:br>
              <a:rPr lang="pt-BR" sz="3600" dirty="0">
                <a:solidFill>
                  <a:prstClr val="white"/>
                </a:solidFill>
              </a:rPr>
            </a:br>
            <a:r>
              <a:rPr lang="pt-BR" sz="2400" cap="none" dirty="0"/>
              <a:t>E/S Programada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33AA60-57F9-4181-8DD8-F871148C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1264FD-02D9-4D58-A55B-9D2FB2F5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23E0047-3177-4CA0-A8F0-29E6AC1A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Armazenamento temporário de dados (</a:t>
            </a:r>
            <a:r>
              <a:rPr lang="pt-BR" sz="3200" b="1" i="1" dirty="0" err="1"/>
              <a:t>Buffering</a:t>
            </a:r>
            <a:r>
              <a:rPr lang="pt-BR" sz="3200" b="1" dirty="0"/>
              <a:t>)</a:t>
            </a:r>
          </a:p>
          <a:p>
            <a:endParaRPr lang="pt-BR" sz="2400" dirty="0"/>
          </a:p>
          <a:p>
            <a:r>
              <a:rPr lang="pt-BR" sz="2400" dirty="0"/>
              <a:t>A transferência de dados entre memória principal e módulo de E/S é bastante rápida comparada a transferência entre módulo e dispositivo.</a:t>
            </a:r>
          </a:p>
          <a:p>
            <a:endParaRPr lang="pt-BR" sz="2400" dirty="0"/>
          </a:p>
          <a:p>
            <a:r>
              <a:rPr lang="pt-BR" sz="2400" dirty="0"/>
              <a:t>Para evitar ocupar o barramento de dados por muito tempo, o módulo de E/S faz o </a:t>
            </a:r>
            <a:r>
              <a:rPr lang="pt-BR" sz="2400" i="1" dirty="0" err="1"/>
              <a:t>buffering</a:t>
            </a:r>
            <a:r>
              <a:rPr lang="pt-BR" sz="2400" dirty="0"/>
              <a:t> dos dados do dispositivo. Depois que os dados são carregados para o módulo, eles são transferidos para a memória ou processador.</a:t>
            </a:r>
          </a:p>
          <a:p>
            <a:pPr marL="228595" lvl="1" indent="0">
              <a:buNone/>
            </a:pPr>
            <a:endParaRPr lang="pt-BR" sz="22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3740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0EFA8EE-93D4-4F32-8B6B-2E211907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247150"/>
          </a:xfrm>
        </p:spPr>
        <p:txBody>
          <a:bodyPr/>
          <a:lstStyle/>
          <a:p>
            <a:r>
              <a:rPr lang="pt-BR" dirty="0"/>
              <a:t>Nas aulas anteriores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22F11906-C9D8-4E07-A2A8-755A6C62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FA525E2A-13B5-4238-BCC6-A3AED3F3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</a:t>
            </a:fld>
            <a:endParaRPr kumimoji="0"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CE141B-419B-4E75-A2B4-E85F092A4C1A}"/>
              </a:ext>
            </a:extLst>
          </p:cNvPr>
          <p:cNvSpPr txBox="1"/>
          <p:nvPr/>
        </p:nvSpPr>
        <p:spPr>
          <a:xfrm>
            <a:off x="2160873" y="2088423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Hierarquia de memórias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Memória externa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Discos magnéticos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Fitas magnéticas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RAID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Discos ópticos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2EA261-AB02-4C16-899A-939686B52A61}"/>
              </a:ext>
            </a:extLst>
          </p:cNvPr>
          <p:cNvSpPr txBox="1"/>
          <p:nvPr/>
        </p:nvSpPr>
        <p:spPr>
          <a:xfrm>
            <a:off x="2160873" y="1531326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Conteúdo da aula</a:t>
            </a:r>
          </a:p>
        </p:txBody>
      </p:sp>
    </p:spTree>
    <p:extLst>
      <p:ext uri="{BB962C8B-B14F-4D97-AF65-F5344CB8AC3E}">
        <p14:creationId xmlns:p14="http://schemas.microsoft.com/office/powerpoint/2010/main" val="857798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607A0-7EFC-4B14-ABA2-9BD8D031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 de e/s</a:t>
            </a:r>
            <a:br>
              <a:rPr lang="pt-BR" dirty="0"/>
            </a:br>
            <a:r>
              <a:rPr lang="pt-BR" sz="3100" cap="none" dirty="0"/>
              <a:t>Acesso Ao Barramento Do Sistema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92C453-A3AC-4D07-BBA2-0C60A3EE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A5AF05-7E70-441C-BA35-FCF42651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B3F5FA-579F-4ACC-B2A1-B8AD1541E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530124"/>
          </a:xfrm>
        </p:spPr>
        <p:txBody>
          <a:bodyPr>
            <a:normAutofit/>
          </a:bodyPr>
          <a:lstStyle/>
          <a:p>
            <a:r>
              <a:rPr lang="pt-BR" sz="2400" dirty="0"/>
              <a:t>Acesso ao barramento do sistema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602CCDC-44BE-4F07-8EF3-D5A07AAD42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71" y="2400313"/>
            <a:ext cx="1843758" cy="18437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28CD1A-9603-431E-B2A2-FC0372057C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2" r="20478"/>
          <a:stretch/>
        </p:blipFill>
        <p:spPr>
          <a:xfrm rot="5400000">
            <a:off x="7779701" y="2302028"/>
            <a:ext cx="1341120" cy="230474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E6DB247-0720-4789-AC04-222E8519C5D0}"/>
              </a:ext>
            </a:extLst>
          </p:cNvPr>
          <p:cNvSpPr/>
          <p:nvPr/>
        </p:nvSpPr>
        <p:spPr>
          <a:xfrm>
            <a:off x="4018456" y="2800581"/>
            <a:ext cx="2179503" cy="1061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cache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729C9A5-22FC-4176-B292-E5739B9FF314}"/>
              </a:ext>
            </a:extLst>
          </p:cNvPr>
          <p:cNvCxnSpPr/>
          <p:nvPr/>
        </p:nvCxnSpPr>
        <p:spPr>
          <a:xfrm>
            <a:off x="939483" y="5359400"/>
            <a:ext cx="103632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64DFBE6-BC1B-4CD6-867A-91FFF17762AF}"/>
              </a:ext>
            </a:extLst>
          </p:cNvPr>
          <p:cNvCxnSpPr>
            <a:stCxn id="6" idx="2"/>
          </p:cNvCxnSpPr>
          <p:nvPr/>
        </p:nvCxnSpPr>
        <p:spPr>
          <a:xfrm>
            <a:off x="2098750" y="4244071"/>
            <a:ext cx="0" cy="110262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67B652A-69E8-4FE3-B14D-FBBCE432B44F}"/>
              </a:ext>
            </a:extLst>
          </p:cNvPr>
          <p:cNvCxnSpPr>
            <a:cxnSpLocks/>
          </p:cNvCxnSpPr>
          <p:nvPr/>
        </p:nvCxnSpPr>
        <p:spPr>
          <a:xfrm>
            <a:off x="8473069" y="4074162"/>
            <a:ext cx="0" cy="124713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34D0BC5-807F-4BE8-B935-8FE347EBBC8D}"/>
              </a:ext>
            </a:extLst>
          </p:cNvPr>
          <p:cNvCxnSpPr>
            <a:cxnSpLocks/>
          </p:cNvCxnSpPr>
          <p:nvPr/>
        </p:nvCxnSpPr>
        <p:spPr>
          <a:xfrm flipH="1">
            <a:off x="5108207" y="3861879"/>
            <a:ext cx="7492" cy="14848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Conteúdo 4">
            <a:extLst>
              <a:ext uri="{FF2B5EF4-FFF2-40B4-BE49-F238E27FC236}">
                <a16:creationId xmlns:a16="http://schemas.microsoft.com/office/drawing/2014/main" id="{7B186C84-68B2-471C-8A29-342B9DE5DC07}"/>
              </a:ext>
            </a:extLst>
          </p:cNvPr>
          <p:cNvSpPr txBox="1">
            <a:spLocks/>
          </p:cNvSpPr>
          <p:nvPr/>
        </p:nvSpPr>
        <p:spPr>
          <a:xfrm>
            <a:off x="4476433" y="5530570"/>
            <a:ext cx="3289300" cy="53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Font typeface="Wingdings" pitchFamily="2" charset="2"/>
              <a:buChar char=""/>
              <a:defRPr sz="2200" kern="12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Wingdings" pitchFamily="2" charset="2"/>
              <a:buChar char=""/>
              <a:defRPr sz="2000" kern="12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Wingdings" pitchFamily="2" charset="2"/>
              <a:buChar char=""/>
              <a:defRPr sz="1800" kern="12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Wingdings" pitchFamily="2" charset="2"/>
              <a:buChar char=""/>
              <a:defRPr sz="1600" kern="12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Wingdings" pitchFamily="2" charset="2"/>
              <a:buChar char=""/>
              <a:defRPr sz="1600" kern="12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Barramento do sistema</a:t>
            </a:r>
          </a:p>
        </p:txBody>
      </p:sp>
    </p:spTree>
    <p:extLst>
      <p:ext uri="{BB962C8B-B14F-4D97-AF65-F5344CB8AC3E}">
        <p14:creationId xmlns:p14="http://schemas.microsoft.com/office/powerpoint/2010/main" val="2827926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106ED-F2DC-483F-B007-8B7C5D4B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Módulo de e/s</a:t>
            </a:r>
            <a:br>
              <a:rPr lang="pt-BR" dirty="0"/>
            </a:br>
            <a:r>
              <a:rPr lang="pt-BR" sz="2700" dirty="0"/>
              <a:t>Comunicação do módulo de E/S com o processador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6617C1-A167-43E2-A788-6B877B71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D40391-3F01-41B0-83D3-C374A443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F5DA419-93A5-4722-B7CC-B758DB267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Há três estratégias principais na comunicação do módulo de E/S com o processador: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E/S programada</a:t>
            </a:r>
          </a:p>
          <a:p>
            <a:r>
              <a:rPr lang="pt-BR" sz="2800" dirty="0"/>
              <a:t>E/S com interrupções</a:t>
            </a:r>
          </a:p>
          <a:p>
            <a:r>
              <a:rPr lang="pt-BR" sz="2800" dirty="0"/>
              <a:t>E/S com o DMA</a:t>
            </a:r>
          </a:p>
        </p:txBody>
      </p:sp>
    </p:spTree>
    <p:extLst>
      <p:ext uri="{BB962C8B-B14F-4D97-AF65-F5344CB8AC3E}">
        <p14:creationId xmlns:p14="http://schemas.microsoft.com/office/powerpoint/2010/main" val="1261499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106ED-F2DC-483F-B007-8B7C5D4B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 de e/s</a:t>
            </a:r>
            <a:br>
              <a:rPr lang="pt-BR" dirty="0"/>
            </a:br>
            <a:r>
              <a:rPr lang="pt-BR" sz="2700" cap="none" dirty="0"/>
              <a:t>E/S Programada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6617C1-A167-43E2-A788-6B877B71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D40391-3F01-41B0-83D3-C374A443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F5DA419-93A5-4722-B7CC-B758DB26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691832" cy="4728754"/>
          </a:xfrm>
        </p:spPr>
        <p:txBody>
          <a:bodyPr>
            <a:normAutofit/>
          </a:bodyPr>
          <a:lstStyle/>
          <a:p>
            <a:r>
              <a:rPr lang="pt-BR" sz="2800" b="1" dirty="0"/>
              <a:t>E/S programada</a:t>
            </a:r>
            <a:endParaRPr lang="pt-BR" sz="2800" dirty="0"/>
          </a:p>
          <a:p>
            <a:r>
              <a:rPr lang="pt-BR" sz="2800" dirty="0"/>
              <a:t>Na E/S programada, o módulo de E/S comunica-se diretamente com o processador.</a:t>
            </a:r>
          </a:p>
          <a:p>
            <a:endParaRPr lang="pt-BR" sz="2800" dirty="0"/>
          </a:p>
          <a:p>
            <a:r>
              <a:rPr lang="pt-BR" sz="2800" dirty="0"/>
              <a:t>A comunicação parte do processador, que monitora </a:t>
            </a:r>
            <a:r>
              <a:rPr lang="pt-BR" sz="2800" u="sng" dirty="0"/>
              <a:t>constantemente</a:t>
            </a:r>
            <a:r>
              <a:rPr lang="pt-BR" sz="2800" dirty="0"/>
              <a:t> o estado do módulo, verificando se algum dispositivo aguarda ou não uma comunicação.</a:t>
            </a:r>
          </a:p>
        </p:txBody>
      </p:sp>
    </p:spTree>
    <p:extLst>
      <p:ext uri="{BB962C8B-B14F-4D97-AF65-F5344CB8AC3E}">
        <p14:creationId xmlns:p14="http://schemas.microsoft.com/office/powerpoint/2010/main" val="3596915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607A0-7EFC-4B14-ABA2-9BD8D031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 de e/s</a:t>
            </a:r>
            <a:br>
              <a:rPr lang="pt-BR" dirty="0"/>
            </a:br>
            <a:r>
              <a:rPr lang="pt-BR" sz="3200" cap="none" dirty="0"/>
              <a:t>E/S Programada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92C453-A3AC-4D07-BBA2-0C60A3EE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A5AF05-7E70-441C-BA35-FCF42651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602CCDC-44BE-4F07-8EF3-D5A07AAD42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571" y="2400313"/>
            <a:ext cx="1843758" cy="184375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E6DB247-0720-4789-AC04-222E8519C5D0}"/>
              </a:ext>
            </a:extLst>
          </p:cNvPr>
          <p:cNvSpPr/>
          <p:nvPr/>
        </p:nvSpPr>
        <p:spPr>
          <a:xfrm>
            <a:off x="7091851" y="2800581"/>
            <a:ext cx="2179503" cy="1061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Módulo de E/S - n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729C9A5-22FC-4176-B292-E5739B9FF314}"/>
              </a:ext>
            </a:extLst>
          </p:cNvPr>
          <p:cNvCxnSpPr/>
          <p:nvPr/>
        </p:nvCxnSpPr>
        <p:spPr>
          <a:xfrm>
            <a:off x="939483" y="5359400"/>
            <a:ext cx="103632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64DFBE6-BC1B-4CD6-867A-91FFF17762AF}"/>
              </a:ext>
            </a:extLst>
          </p:cNvPr>
          <p:cNvCxnSpPr>
            <a:stCxn id="6" idx="2"/>
          </p:cNvCxnSpPr>
          <p:nvPr/>
        </p:nvCxnSpPr>
        <p:spPr>
          <a:xfrm>
            <a:off x="3381450" y="4244071"/>
            <a:ext cx="0" cy="110262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34D0BC5-807F-4BE8-B935-8FE347EBBC8D}"/>
              </a:ext>
            </a:extLst>
          </p:cNvPr>
          <p:cNvCxnSpPr>
            <a:cxnSpLocks/>
          </p:cNvCxnSpPr>
          <p:nvPr/>
        </p:nvCxnSpPr>
        <p:spPr>
          <a:xfrm flipH="1">
            <a:off x="8181602" y="3861879"/>
            <a:ext cx="7492" cy="14848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Conteúdo 4">
            <a:extLst>
              <a:ext uri="{FF2B5EF4-FFF2-40B4-BE49-F238E27FC236}">
                <a16:creationId xmlns:a16="http://schemas.microsoft.com/office/drawing/2014/main" id="{2621B9DB-1A7E-4393-B95B-3D5AD9E0B2FB}"/>
              </a:ext>
            </a:extLst>
          </p:cNvPr>
          <p:cNvSpPr txBox="1">
            <a:spLocks/>
          </p:cNvSpPr>
          <p:nvPr/>
        </p:nvSpPr>
        <p:spPr>
          <a:xfrm>
            <a:off x="4476433" y="5530570"/>
            <a:ext cx="3289300" cy="53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Font typeface="Wingdings" pitchFamily="2" charset="2"/>
              <a:buChar char=""/>
              <a:defRPr sz="2200" kern="12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Wingdings" pitchFamily="2" charset="2"/>
              <a:buChar char=""/>
              <a:defRPr sz="2000" kern="12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Wingdings" pitchFamily="2" charset="2"/>
              <a:buChar char=""/>
              <a:defRPr sz="1800" kern="12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Wingdings" pitchFamily="2" charset="2"/>
              <a:buChar char=""/>
              <a:defRPr sz="1600" kern="12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Wingdings" pitchFamily="2" charset="2"/>
              <a:buChar char=""/>
              <a:defRPr sz="1600" kern="12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Barramento do sistema</a:t>
            </a:r>
          </a:p>
        </p:txBody>
      </p:sp>
    </p:spTree>
    <p:extLst>
      <p:ext uri="{BB962C8B-B14F-4D97-AF65-F5344CB8AC3E}">
        <p14:creationId xmlns:p14="http://schemas.microsoft.com/office/powerpoint/2010/main" val="806144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106ED-F2DC-483F-B007-8B7C5D4B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 de e/s</a:t>
            </a:r>
            <a:br>
              <a:rPr lang="pt-BR" dirty="0"/>
            </a:br>
            <a:r>
              <a:rPr lang="pt-BR" sz="2700" cap="none" dirty="0"/>
              <a:t>E/S Programada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6617C1-A167-43E2-A788-6B877B71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D40391-3F01-41B0-83D3-C374A443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F5DA419-93A5-4722-B7CC-B758DB267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E/S programada</a:t>
            </a:r>
            <a:endParaRPr lang="pt-BR" sz="2800" dirty="0"/>
          </a:p>
          <a:p>
            <a:r>
              <a:rPr lang="pt-BR" sz="2800" dirty="0"/>
              <a:t>Caso um dispositivo solicite a comunicação, o processador tem total acesso ao dispositivo para receber ou enviar dados, verificar seu status ou realizar qualquer outra operação.</a:t>
            </a:r>
          </a:p>
          <a:p>
            <a:endParaRPr lang="pt-BR" sz="2800" dirty="0"/>
          </a:p>
          <a:p>
            <a:r>
              <a:rPr lang="pt-BR" sz="2800" dirty="0"/>
              <a:t>Uma vez iniciada a comunicação, ela não pode ser interrompida, portanto o processador fica impedido de realizar qualquer outra ação enquanto a comunicação durar.</a:t>
            </a:r>
          </a:p>
        </p:txBody>
      </p:sp>
    </p:spTree>
    <p:extLst>
      <p:ext uri="{BB962C8B-B14F-4D97-AF65-F5344CB8AC3E}">
        <p14:creationId xmlns:p14="http://schemas.microsoft.com/office/powerpoint/2010/main" val="2323914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106ED-F2DC-483F-B007-8B7C5D4B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 de e/s</a:t>
            </a:r>
            <a:br>
              <a:rPr lang="pt-BR" dirty="0"/>
            </a:br>
            <a:r>
              <a:rPr lang="pt-BR" sz="2700" cap="none" dirty="0"/>
              <a:t>E/S Programada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6617C1-A167-43E2-A788-6B877B71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D40391-3F01-41B0-83D3-C374A443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F5DA419-93A5-4722-B7CC-B758DB267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A CPU emite o comando de leitura ao módulo E/S.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O módulo de E/S se comunica com o dispositivo de E/S.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O dispositivo envia os dados para o módulo.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O módulo envia os dados ao processador.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O processador envia para a memória.</a:t>
            </a:r>
          </a:p>
        </p:txBody>
      </p:sp>
    </p:spTree>
    <p:extLst>
      <p:ext uri="{BB962C8B-B14F-4D97-AF65-F5344CB8AC3E}">
        <p14:creationId xmlns:p14="http://schemas.microsoft.com/office/powerpoint/2010/main" val="2676826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597CA-5D95-4EFE-8083-1BA4B2B7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prstClr val="white"/>
                </a:solidFill>
              </a:rPr>
              <a:t>Módulo de e/s</a:t>
            </a:r>
            <a:br>
              <a:rPr lang="pt-BR" sz="3600" dirty="0">
                <a:solidFill>
                  <a:prstClr val="white"/>
                </a:solidFill>
              </a:rPr>
            </a:br>
            <a:r>
              <a:rPr lang="pt-BR" sz="2400" cap="none" dirty="0"/>
              <a:t>E/S Programada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33AA60-57F9-4181-8DD8-F871148C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1264FD-02D9-4D58-A55B-9D2FB2F5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23E0047-3177-4CA0-A8F0-29E6AC1A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/>
              <a:t>E/S Mapeada na memória</a:t>
            </a:r>
            <a:endParaRPr lang="pt-BR" sz="2400" dirty="0"/>
          </a:p>
          <a:p>
            <a:r>
              <a:rPr lang="pt-BR" sz="2400" dirty="0"/>
              <a:t>O processador trata os registradores do módulo de E/S como parte da memória principal, inclusive utilizando a mesma forma de endereçamento.</a:t>
            </a:r>
          </a:p>
          <a:p>
            <a:endParaRPr lang="pt-BR" sz="2400" dirty="0"/>
          </a:p>
          <a:p>
            <a:r>
              <a:rPr lang="pt-BR" sz="2400" dirty="0"/>
              <a:t>Os registradores do módulo de E/S são vistos pelo processador como uma extensão de memória principal.</a:t>
            </a:r>
            <a:endParaRPr lang="pt-BR" sz="2800" dirty="0"/>
          </a:p>
          <a:p>
            <a:endParaRPr lang="pt-BR" sz="2400" dirty="0"/>
          </a:p>
          <a:p>
            <a:r>
              <a:rPr lang="pt-BR" sz="2400" dirty="0"/>
              <a:t>O endereço solicitado pelo processador é mapeado pelo módulo de E/S para os endereços locais de cada dispositivo.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27825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6FEE0-9EFB-4CE4-AFFF-881B57EC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dirty="0">
                <a:solidFill>
                  <a:prstClr val="white"/>
                </a:solidFill>
              </a:rPr>
              <a:t>Módulo de e/s</a:t>
            </a:r>
            <a:br>
              <a:rPr lang="pt-BR" sz="5400" dirty="0">
                <a:solidFill>
                  <a:prstClr val="white"/>
                </a:solidFill>
              </a:rPr>
            </a:br>
            <a:r>
              <a:rPr lang="pt-BR" cap="none" dirty="0">
                <a:solidFill>
                  <a:prstClr val="white"/>
                </a:solidFill>
              </a:rPr>
              <a:t>E/S Mapeada na memória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E800D0-E766-4DDE-BB0E-0D22B20C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69F497-E41D-4C0B-8857-04F71A0B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27</a:t>
            </a:fld>
            <a:endParaRPr kumimoji="0"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B00FEB-7A9A-411F-9593-91BA31752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14" y="1523246"/>
            <a:ext cx="1843758" cy="18437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72F1BC-95B3-415E-914F-07A2A1093F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2" r="20478"/>
          <a:stretch/>
        </p:blipFill>
        <p:spPr>
          <a:xfrm rot="5400000">
            <a:off x="6629933" y="4197765"/>
            <a:ext cx="1341120" cy="230474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44C775A-9345-470F-AC3B-AFEBC7AA0C2A}"/>
              </a:ext>
            </a:extLst>
          </p:cNvPr>
          <p:cNvSpPr/>
          <p:nvPr/>
        </p:nvSpPr>
        <p:spPr>
          <a:xfrm>
            <a:off x="2987308" y="4792368"/>
            <a:ext cx="2179503" cy="1061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Módulo de E/S - n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F167542-B52C-4DE5-8552-368542F91130}"/>
              </a:ext>
            </a:extLst>
          </p:cNvPr>
          <p:cNvCxnSpPr>
            <a:stCxn id="5" idx="3"/>
            <a:endCxn id="11" idx="2"/>
          </p:cNvCxnSpPr>
          <p:nvPr/>
        </p:nvCxnSpPr>
        <p:spPr>
          <a:xfrm>
            <a:off x="5166811" y="5323017"/>
            <a:ext cx="981312" cy="271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1D88C98-853B-43F4-ABA6-E2723C1322C7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>
            <a:off x="7300493" y="3367004"/>
            <a:ext cx="0" cy="131257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6E2F8385-4E96-4C47-92DA-AEA09CFB5BD6}"/>
              </a:ext>
            </a:extLst>
          </p:cNvPr>
          <p:cNvGrpSpPr/>
          <p:nvPr/>
        </p:nvGrpSpPr>
        <p:grpSpPr>
          <a:xfrm>
            <a:off x="352531" y="4663041"/>
            <a:ext cx="1545026" cy="1190625"/>
            <a:chOff x="8387249" y="4284165"/>
            <a:chExt cx="1545026" cy="1190625"/>
          </a:xfrm>
        </p:grpSpPr>
        <p:sp>
          <p:nvSpPr>
            <p:cNvPr id="42" name="Cilindro 41">
              <a:extLst>
                <a:ext uri="{FF2B5EF4-FFF2-40B4-BE49-F238E27FC236}">
                  <a16:creationId xmlns:a16="http://schemas.microsoft.com/office/drawing/2014/main" id="{DB014E3D-7B9C-486B-8221-3DC647DA6023}"/>
                </a:ext>
              </a:extLst>
            </p:cNvPr>
            <p:cNvSpPr/>
            <p:nvPr/>
          </p:nvSpPr>
          <p:spPr>
            <a:xfrm>
              <a:off x="8387254" y="51096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ilindro 42">
              <a:extLst>
                <a:ext uri="{FF2B5EF4-FFF2-40B4-BE49-F238E27FC236}">
                  <a16:creationId xmlns:a16="http://schemas.microsoft.com/office/drawing/2014/main" id="{AAA17F9E-58F1-4C8E-BFE1-C83D4FD3187A}"/>
                </a:ext>
              </a:extLst>
            </p:cNvPr>
            <p:cNvSpPr/>
            <p:nvPr/>
          </p:nvSpPr>
          <p:spPr>
            <a:xfrm>
              <a:off x="8387253" y="49445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ilindro 44">
              <a:extLst>
                <a:ext uri="{FF2B5EF4-FFF2-40B4-BE49-F238E27FC236}">
                  <a16:creationId xmlns:a16="http://schemas.microsoft.com/office/drawing/2014/main" id="{41BF7D0C-8412-41A6-BAC7-C13C4E1DB978}"/>
                </a:ext>
              </a:extLst>
            </p:cNvPr>
            <p:cNvSpPr/>
            <p:nvPr/>
          </p:nvSpPr>
          <p:spPr>
            <a:xfrm>
              <a:off x="8387252" y="47794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ilindro 46">
              <a:extLst>
                <a:ext uri="{FF2B5EF4-FFF2-40B4-BE49-F238E27FC236}">
                  <a16:creationId xmlns:a16="http://schemas.microsoft.com/office/drawing/2014/main" id="{7A830D27-CFAB-4AEE-8957-128AE9A0DABE}"/>
                </a:ext>
              </a:extLst>
            </p:cNvPr>
            <p:cNvSpPr/>
            <p:nvPr/>
          </p:nvSpPr>
          <p:spPr>
            <a:xfrm>
              <a:off x="8387251" y="46143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ilindro 48">
              <a:extLst>
                <a:ext uri="{FF2B5EF4-FFF2-40B4-BE49-F238E27FC236}">
                  <a16:creationId xmlns:a16="http://schemas.microsoft.com/office/drawing/2014/main" id="{D01E28A1-7C00-4441-912F-2B26AC4AF38B}"/>
                </a:ext>
              </a:extLst>
            </p:cNvPr>
            <p:cNvSpPr/>
            <p:nvPr/>
          </p:nvSpPr>
          <p:spPr>
            <a:xfrm>
              <a:off x="8387250" y="44492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ilindro 49">
              <a:extLst>
                <a:ext uri="{FF2B5EF4-FFF2-40B4-BE49-F238E27FC236}">
                  <a16:creationId xmlns:a16="http://schemas.microsoft.com/office/drawing/2014/main" id="{6B0AD20A-5DEF-49B1-A51F-F96513EA34A9}"/>
                </a:ext>
              </a:extLst>
            </p:cNvPr>
            <p:cNvSpPr/>
            <p:nvPr/>
          </p:nvSpPr>
          <p:spPr>
            <a:xfrm>
              <a:off x="8387249" y="42841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CEAD2924-08E5-413D-B34F-D05A2C7F59FE}"/>
              </a:ext>
            </a:extLst>
          </p:cNvPr>
          <p:cNvCxnSpPr/>
          <p:nvPr/>
        </p:nvCxnSpPr>
        <p:spPr>
          <a:xfrm>
            <a:off x="2005992" y="5274108"/>
            <a:ext cx="981312" cy="271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20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597CA-5D95-4EFE-8083-1BA4B2B7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prstClr val="white"/>
                </a:solidFill>
              </a:rPr>
              <a:t>Módulo de e/s</a:t>
            </a:r>
            <a:br>
              <a:rPr lang="pt-BR" sz="3600" dirty="0">
                <a:solidFill>
                  <a:prstClr val="white"/>
                </a:solidFill>
              </a:rPr>
            </a:br>
            <a:r>
              <a:rPr lang="pt-BR" sz="2400" cap="none" dirty="0"/>
              <a:t>E/S Programada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33AA60-57F9-4181-8DD8-F871148C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1264FD-02D9-4D58-A55B-9D2FB2F5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23E0047-3177-4CA0-A8F0-29E6AC1A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/>
              <a:t>E/S Independente</a:t>
            </a:r>
            <a:endParaRPr lang="pt-BR" sz="2400" dirty="0"/>
          </a:p>
          <a:p>
            <a:r>
              <a:rPr lang="pt-BR" sz="2400" dirty="0"/>
              <a:t>O processador trata registradores do módulo de E/S como uma memória diferente da memória principal.</a:t>
            </a:r>
          </a:p>
          <a:p>
            <a:endParaRPr lang="pt-BR" sz="2400" dirty="0"/>
          </a:p>
          <a:p>
            <a:r>
              <a:rPr lang="pt-BR" sz="2400" dirty="0"/>
              <a:t>O sinal enviado do processador ao módulo pelo barramento de endereços especifica se o endereço é do módulo ou da memória principal.</a:t>
            </a:r>
          </a:p>
          <a:p>
            <a:pPr marL="228595" lvl="1" indent="0">
              <a:buNone/>
            </a:pPr>
            <a:endParaRPr lang="pt-BR" sz="22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83285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6FEE0-9EFB-4CE4-AFFF-881B57EC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prstClr val="white"/>
                </a:solidFill>
              </a:rPr>
              <a:t>Módulo de e/s</a:t>
            </a:r>
            <a:br>
              <a:rPr lang="pt-BR" sz="3600" dirty="0">
                <a:solidFill>
                  <a:prstClr val="white"/>
                </a:solidFill>
              </a:rPr>
            </a:br>
            <a:r>
              <a:rPr lang="pt-BR" sz="2400" cap="none" dirty="0">
                <a:solidFill>
                  <a:prstClr val="white"/>
                </a:solidFill>
              </a:rPr>
              <a:t>E/S Independente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E800D0-E766-4DDE-BB0E-0D22B20C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69F497-E41D-4C0B-8857-04F71A0B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29</a:t>
            </a:fld>
            <a:endParaRPr kumimoji="0"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B00FEB-7A9A-411F-9593-91BA31752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71" y="1305190"/>
            <a:ext cx="1843758" cy="18437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72F1BC-95B3-415E-914F-07A2A1093F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2" r="20478"/>
          <a:stretch/>
        </p:blipFill>
        <p:spPr>
          <a:xfrm rot="5400000">
            <a:off x="6838390" y="3778875"/>
            <a:ext cx="1341120" cy="230474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44C775A-9345-470F-AC3B-AFEBC7AA0C2A}"/>
              </a:ext>
            </a:extLst>
          </p:cNvPr>
          <p:cNvSpPr/>
          <p:nvPr/>
        </p:nvSpPr>
        <p:spPr>
          <a:xfrm>
            <a:off x="2809508" y="4398668"/>
            <a:ext cx="2179503" cy="1061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Módulo de E/S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F167542-B52C-4DE5-8552-368542F91130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3899260" y="2227069"/>
            <a:ext cx="2687811" cy="21715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C3DFEA30-17F2-4C4A-96EF-60077A17335C}"/>
              </a:ext>
            </a:extLst>
          </p:cNvPr>
          <p:cNvSpPr/>
          <p:nvPr/>
        </p:nvSpPr>
        <p:spPr>
          <a:xfrm>
            <a:off x="1852925" y="2316480"/>
            <a:ext cx="97795" cy="99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F9C7765-3F19-4D05-898E-37730BCBCEAF}"/>
              </a:ext>
            </a:extLst>
          </p:cNvPr>
          <p:cNvSpPr/>
          <p:nvPr/>
        </p:nvSpPr>
        <p:spPr>
          <a:xfrm>
            <a:off x="1852925" y="3451111"/>
            <a:ext cx="97795" cy="99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9FB1FF4-8AA5-46E9-B9AB-A2E28CADCCB9}"/>
              </a:ext>
            </a:extLst>
          </p:cNvPr>
          <p:cNvSpPr/>
          <p:nvPr/>
        </p:nvSpPr>
        <p:spPr>
          <a:xfrm>
            <a:off x="1852925" y="4783039"/>
            <a:ext cx="97795" cy="99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C9F4385-CBAF-4CAC-BD73-B039F9910CB5}"/>
              </a:ext>
            </a:extLst>
          </p:cNvPr>
          <p:cNvSpPr/>
          <p:nvPr/>
        </p:nvSpPr>
        <p:spPr>
          <a:xfrm>
            <a:off x="1852925" y="6114967"/>
            <a:ext cx="97795" cy="99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06990D4-E1EF-4E54-B02B-C9BA7B3CEB0E}"/>
              </a:ext>
            </a:extLst>
          </p:cNvPr>
          <p:cNvCxnSpPr>
            <a:cxnSpLocks/>
            <a:stCxn id="11" idx="1"/>
            <a:endCxn id="7" idx="2"/>
          </p:cNvCxnSpPr>
          <p:nvPr/>
        </p:nvCxnSpPr>
        <p:spPr>
          <a:xfrm flipV="1">
            <a:off x="7508950" y="3148948"/>
            <a:ext cx="0" cy="111173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E209D049-C760-40D4-BE26-30B38A050C66}"/>
              </a:ext>
            </a:extLst>
          </p:cNvPr>
          <p:cNvGrpSpPr/>
          <p:nvPr/>
        </p:nvGrpSpPr>
        <p:grpSpPr>
          <a:xfrm>
            <a:off x="356796" y="4429761"/>
            <a:ext cx="1545026" cy="1190625"/>
            <a:chOff x="8387249" y="4284165"/>
            <a:chExt cx="1545026" cy="1190625"/>
          </a:xfrm>
        </p:grpSpPr>
        <p:sp>
          <p:nvSpPr>
            <p:cNvPr id="28" name="Cilindro 27">
              <a:extLst>
                <a:ext uri="{FF2B5EF4-FFF2-40B4-BE49-F238E27FC236}">
                  <a16:creationId xmlns:a16="http://schemas.microsoft.com/office/drawing/2014/main" id="{C1233D8C-B276-407B-AE7D-FC0B73C9AFAF}"/>
                </a:ext>
              </a:extLst>
            </p:cNvPr>
            <p:cNvSpPr/>
            <p:nvPr/>
          </p:nvSpPr>
          <p:spPr>
            <a:xfrm>
              <a:off x="8387254" y="51096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ilindro 28">
              <a:extLst>
                <a:ext uri="{FF2B5EF4-FFF2-40B4-BE49-F238E27FC236}">
                  <a16:creationId xmlns:a16="http://schemas.microsoft.com/office/drawing/2014/main" id="{1558FB7D-C8A0-4C87-B281-6FC8D9C53192}"/>
                </a:ext>
              </a:extLst>
            </p:cNvPr>
            <p:cNvSpPr/>
            <p:nvPr/>
          </p:nvSpPr>
          <p:spPr>
            <a:xfrm>
              <a:off x="8387253" y="49445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ilindro 29">
              <a:extLst>
                <a:ext uri="{FF2B5EF4-FFF2-40B4-BE49-F238E27FC236}">
                  <a16:creationId xmlns:a16="http://schemas.microsoft.com/office/drawing/2014/main" id="{DACAF38C-4810-4B02-AB72-07E42219E8F3}"/>
                </a:ext>
              </a:extLst>
            </p:cNvPr>
            <p:cNvSpPr/>
            <p:nvPr/>
          </p:nvSpPr>
          <p:spPr>
            <a:xfrm>
              <a:off x="8387252" y="47794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ilindro 31">
              <a:extLst>
                <a:ext uri="{FF2B5EF4-FFF2-40B4-BE49-F238E27FC236}">
                  <a16:creationId xmlns:a16="http://schemas.microsoft.com/office/drawing/2014/main" id="{906C5631-D460-4C13-85BC-F2DF9EC66A26}"/>
                </a:ext>
              </a:extLst>
            </p:cNvPr>
            <p:cNvSpPr/>
            <p:nvPr/>
          </p:nvSpPr>
          <p:spPr>
            <a:xfrm>
              <a:off x="8387251" y="46143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ilindro 32">
              <a:extLst>
                <a:ext uri="{FF2B5EF4-FFF2-40B4-BE49-F238E27FC236}">
                  <a16:creationId xmlns:a16="http://schemas.microsoft.com/office/drawing/2014/main" id="{F8F84BC6-D722-423D-838C-9DFD94E88962}"/>
                </a:ext>
              </a:extLst>
            </p:cNvPr>
            <p:cNvSpPr/>
            <p:nvPr/>
          </p:nvSpPr>
          <p:spPr>
            <a:xfrm>
              <a:off x="8387250" y="44492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ilindro 33">
              <a:extLst>
                <a:ext uri="{FF2B5EF4-FFF2-40B4-BE49-F238E27FC236}">
                  <a16:creationId xmlns:a16="http://schemas.microsoft.com/office/drawing/2014/main" id="{92174B5F-E9C2-45DE-8EA4-DE779BC6A214}"/>
                </a:ext>
              </a:extLst>
            </p:cNvPr>
            <p:cNvSpPr/>
            <p:nvPr/>
          </p:nvSpPr>
          <p:spPr>
            <a:xfrm>
              <a:off x="8387249" y="42841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FAD31DFA-9DD9-453D-BE25-2B73E81E60A9}"/>
              </a:ext>
            </a:extLst>
          </p:cNvPr>
          <p:cNvCxnSpPr>
            <a:cxnSpLocks/>
            <a:stCxn id="5" idx="1"/>
            <a:endCxn id="32" idx="4"/>
          </p:cNvCxnSpPr>
          <p:nvPr/>
        </p:nvCxnSpPr>
        <p:spPr>
          <a:xfrm flipH="1">
            <a:off x="1901819" y="4929317"/>
            <a:ext cx="907689" cy="132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7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0EFA8EE-93D4-4F32-8B6B-2E211907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22F11906-C9D8-4E07-A2A8-755A6C62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FA525E2A-13B5-4238-BCC6-A3AED3F3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</a:t>
            </a:fld>
            <a:endParaRPr kumimoji="0"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CE141B-419B-4E75-A2B4-E85F092A4C1A}"/>
              </a:ext>
            </a:extLst>
          </p:cNvPr>
          <p:cNvSpPr txBox="1"/>
          <p:nvPr/>
        </p:nvSpPr>
        <p:spPr>
          <a:xfrm>
            <a:off x="2160873" y="2024923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Arquitetura de Computadores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Dispositivos de Entrada e Saída (</a:t>
            </a:r>
            <a:r>
              <a:rPr lang="pt-BR" sz="2400" dirty="0"/>
              <a:t>E/S</a:t>
            </a:r>
            <a:r>
              <a:rPr lang="pt-BR" sz="2400" b="1" dirty="0"/>
              <a:t>)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Módulo de E/S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E/S programada</a:t>
            </a:r>
          </a:p>
          <a:p>
            <a:pPr marL="800091" lvl="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E/S Mapeada na memória</a:t>
            </a:r>
          </a:p>
          <a:p>
            <a:pPr marL="800091" lvl="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E/S independente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E/S controlada por interrupções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E/S controlada por DMA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2EA261-AB02-4C16-899A-939686B52A61}"/>
              </a:ext>
            </a:extLst>
          </p:cNvPr>
          <p:cNvSpPr txBox="1"/>
          <p:nvPr/>
        </p:nvSpPr>
        <p:spPr>
          <a:xfrm>
            <a:off x="2160873" y="1531326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Conteúdo da aula</a:t>
            </a:r>
          </a:p>
        </p:txBody>
      </p:sp>
    </p:spTree>
    <p:extLst>
      <p:ext uri="{BB962C8B-B14F-4D97-AF65-F5344CB8AC3E}">
        <p14:creationId xmlns:p14="http://schemas.microsoft.com/office/powerpoint/2010/main" val="2348688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10486-D194-4D05-ACC4-473F965A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Módulo de e/s</a:t>
            </a:r>
            <a:br>
              <a:rPr lang="pt-BR" dirty="0"/>
            </a:br>
            <a:r>
              <a:rPr lang="pt-BR" cap="none" dirty="0"/>
              <a:t>E/S Controlada por Interrupções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A46685-B071-4CA2-92F4-DA72DA3D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46C2D0-9D60-40E8-BCAB-835C5861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D939EBB-EA52-48D5-B76E-8415B53E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desvantagem do E/S programada é que o processador desperdiça muito tempo aguardando o módulo de E/S responder a solicitação.</a:t>
            </a:r>
          </a:p>
          <a:p>
            <a:endParaRPr lang="pt-BR" dirty="0"/>
          </a:p>
          <a:p>
            <a:r>
              <a:rPr lang="pt-BR" dirty="0"/>
              <a:t>Com a </a:t>
            </a:r>
            <a:r>
              <a:rPr lang="pt-BR" b="1" dirty="0"/>
              <a:t>E/S controlada por interrupções</a:t>
            </a:r>
            <a:r>
              <a:rPr lang="pt-BR" dirty="0"/>
              <a:t>, a CPU envia um sinal de solicitação ao módulo de E/S e continua a executar suas instruções.</a:t>
            </a:r>
          </a:p>
          <a:p>
            <a:endParaRPr lang="pt-BR" b="1" dirty="0"/>
          </a:p>
          <a:p>
            <a:r>
              <a:rPr lang="pt-BR" dirty="0"/>
              <a:t>Quando o módulo estiver pronto para transmitir, ele envia um sinal de interrupção ao processador para que ele execute a operação de E/S.</a:t>
            </a:r>
          </a:p>
        </p:txBody>
      </p:sp>
    </p:spTree>
    <p:extLst>
      <p:ext uri="{BB962C8B-B14F-4D97-AF65-F5344CB8AC3E}">
        <p14:creationId xmlns:p14="http://schemas.microsoft.com/office/powerpoint/2010/main" val="245134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10486-D194-4D05-ACC4-473F965A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Módulo de e/s</a:t>
            </a:r>
            <a:br>
              <a:rPr lang="pt-BR" dirty="0"/>
            </a:br>
            <a:r>
              <a:rPr lang="pt-BR" cap="none" dirty="0"/>
              <a:t>E/S Controlada por Interrupções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A46685-B071-4CA2-92F4-DA72DA3D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46C2D0-9D60-40E8-BCAB-835C5861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D939EBB-EA52-48D5-B76E-8415B53E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1" y="1489166"/>
            <a:ext cx="11598443" cy="4728754"/>
          </a:xfrm>
        </p:spPr>
        <p:txBody>
          <a:bodyPr/>
          <a:lstStyle/>
          <a:p>
            <a:pPr marL="0" indent="0">
              <a:buNone/>
            </a:pPr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processador realiza uma solicitação ao módulo de E/S;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módulo de E/S comunica-se com o dispositivo;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dispositivo envia os dados ao módulo;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módulo realiza um </a:t>
            </a:r>
            <a:r>
              <a:rPr lang="pt-BR" sz="2400" i="1" dirty="0" err="1"/>
              <a:t>buffering</a:t>
            </a:r>
            <a:r>
              <a:rPr lang="pt-BR" sz="2400" dirty="0"/>
              <a:t> de dados.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Quando o buffer estiver completo, o módulo ativa um sinal de interrupção conectado ao processador.</a:t>
            </a:r>
          </a:p>
          <a:p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2488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10486-D194-4D05-ACC4-473F965A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Módulo de e/s</a:t>
            </a:r>
            <a:br>
              <a:rPr lang="pt-BR" dirty="0"/>
            </a:br>
            <a:r>
              <a:rPr lang="pt-BR" cap="none" dirty="0"/>
              <a:t>E/S Controlada por Interrupções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A46685-B071-4CA2-92F4-DA72DA3D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46C2D0-9D60-40E8-BCAB-835C5861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D939EBB-EA52-48D5-B76E-8415B53E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1" y="1489166"/>
            <a:ext cx="11598443" cy="4728754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Quando interrupção é enviada ao processador ocorrem os seguintes eventos: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processador finaliza a micro instrução atual;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processador confirma a interrupção, desativando o sinal;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processador salva o estado atual do programa na pilha do sistema;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processador carrega o PC com o endereço inicial da rotina que irá tratar a interrupção (Sistema Operacional).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Após o término da interrupção os valores do programa anterior são retornados.</a:t>
            </a:r>
          </a:p>
          <a:p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922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E1CCC-22A6-4768-BFD0-02E58A2C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 de e/s</a:t>
            </a:r>
            <a:br>
              <a:rPr lang="pt-BR" dirty="0"/>
            </a:br>
            <a:r>
              <a:rPr lang="pt-BR" sz="2800" cap="none" dirty="0"/>
              <a:t>Controle De E/S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6532DA-FF78-4E1A-8903-0839EC5A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D5F080-02CE-4027-AF9D-291C13BE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0B97CC5-24FF-482D-9CC9-2660AD20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Desvantagens da E/s programada e controlada por interrupção</a:t>
            </a:r>
            <a:endParaRPr lang="pt-BR" sz="28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 A taxa de transferência é limitada pela velocidade com a qual um processador testa e atende um dispositivo.</a:t>
            </a:r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O processador fica ocupado durante a transferência.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52275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6FEE0-9EFB-4CE4-AFFF-881B57EC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prstClr val="white"/>
                </a:solidFill>
              </a:rPr>
              <a:t>Módulo de e/s</a:t>
            </a:r>
            <a:br>
              <a:rPr lang="pt-BR" sz="3600" dirty="0">
                <a:solidFill>
                  <a:prstClr val="white"/>
                </a:solidFill>
              </a:rPr>
            </a:br>
            <a:r>
              <a:rPr lang="pt-BR" sz="2400" dirty="0">
                <a:solidFill>
                  <a:prstClr val="white"/>
                </a:solidFill>
              </a:rPr>
              <a:t>Comunicação do módulo de E/S com o processador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E800D0-E766-4DDE-BB0E-0D22B20C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69F497-E41D-4C0B-8857-04F71A0B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34</a:t>
            </a:fld>
            <a:endParaRPr kumimoji="0"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B00FEB-7A9A-411F-9593-91BA31752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71" y="1305190"/>
            <a:ext cx="1843758" cy="18437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72F1BC-95B3-415E-914F-07A2A1093F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2" r="20478"/>
          <a:stretch/>
        </p:blipFill>
        <p:spPr>
          <a:xfrm rot="5400000">
            <a:off x="8817980" y="3776947"/>
            <a:ext cx="1341120" cy="230474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44C775A-9345-470F-AC3B-AFEBC7AA0C2A}"/>
              </a:ext>
            </a:extLst>
          </p:cNvPr>
          <p:cNvSpPr/>
          <p:nvPr/>
        </p:nvSpPr>
        <p:spPr>
          <a:xfrm>
            <a:off x="2809508" y="4398668"/>
            <a:ext cx="2179503" cy="1061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Módulo de E/S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F167542-B52C-4DE5-8552-368542F91130}"/>
              </a:ext>
            </a:extLst>
          </p:cNvPr>
          <p:cNvCxnSpPr>
            <a:stCxn id="5" idx="3"/>
            <a:endCxn id="11" idx="2"/>
          </p:cNvCxnSpPr>
          <p:nvPr/>
        </p:nvCxnSpPr>
        <p:spPr>
          <a:xfrm>
            <a:off x="4989011" y="4929317"/>
            <a:ext cx="3347159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1D88C98-853B-43F4-ABA6-E2723C1322C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518350" y="3148948"/>
            <a:ext cx="0" cy="178036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833F4862-5208-40AF-B735-83D492D27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" y="2022298"/>
            <a:ext cx="1838582" cy="4810796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C3DFEA30-17F2-4C4A-96EF-60077A17335C}"/>
              </a:ext>
            </a:extLst>
          </p:cNvPr>
          <p:cNvSpPr/>
          <p:nvPr/>
        </p:nvSpPr>
        <p:spPr>
          <a:xfrm>
            <a:off x="1852925" y="2316480"/>
            <a:ext cx="97795" cy="99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F9C7765-3F19-4D05-898E-37730BCBCEAF}"/>
              </a:ext>
            </a:extLst>
          </p:cNvPr>
          <p:cNvSpPr/>
          <p:nvPr/>
        </p:nvSpPr>
        <p:spPr>
          <a:xfrm>
            <a:off x="1852925" y="3451111"/>
            <a:ext cx="97795" cy="99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9FB1FF4-8AA5-46E9-B9AB-A2E28CADCCB9}"/>
              </a:ext>
            </a:extLst>
          </p:cNvPr>
          <p:cNvSpPr/>
          <p:nvPr/>
        </p:nvSpPr>
        <p:spPr>
          <a:xfrm>
            <a:off x="1852925" y="4783039"/>
            <a:ext cx="97795" cy="99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C9F4385-CBAF-4CAC-BD73-B039F9910CB5}"/>
              </a:ext>
            </a:extLst>
          </p:cNvPr>
          <p:cNvSpPr/>
          <p:nvPr/>
        </p:nvSpPr>
        <p:spPr>
          <a:xfrm>
            <a:off x="1852925" y="6114967"/>
            <a:ext cx="97795" cy="99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5775DD48-5B67-4529-8468-8B9A60E2EC05}"/>
              </a:ext>
            </a:extLst>
          </p:cNvPr>
          <p:cNvCxnSpPr>
            <a:stCxn id="26" idx="3"/>
            <a:endCxn id="5" idx="1"/>
          </p:cNvCxnSpPr>
          <p:nvPr/>
        </p:nvCxnSpPr>
        <p:spPr>
          <a:xfrm>
            <a:off x="1950720" y="2366010"/>
            <a:ext cx="858788" cy="2563307"/>
          </a:xfrm>
          <a:prstGeom prst="bentConnector3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3234DAE-CFE5-4508-BB6D-A43E50D4E8DE}"/>
              </a:ext>
            </a:extLst>
          </p:cNvPr>
          <p:cNvCxnSpPr>
            <a:stCxn id="38" idx="3"/>
            <a:endCxn id="5" idx="1"/>
          </p:cNvCxnSpPr>
          <p:nvPr/>
        </p:nvCxnSpPr>
        <p:spPr>
          <a:xfrm>
            <a:off x="1950720" y="3500641"/>
            <a:ext cx="858788" cy="1428676"/>
          </a:xfrm>
          <a:prstGeom prst="bentConnector3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57D288F3-351E-4849-9011-5511F0F6792C}"/>
              </a:ext>
            </a:extLst>
          </p:cNvPr>
          <p:cNvCxnSpPr>
            <a:stCxn id="39" idx="3"/>
            <a:endCxn id="5" idx="1"/>
          </p:cNvCxnSpPr>
          <p:nvPr/>
        </p:nvCxnSpPr>
        <p:spPr>
          <a:xfrm>
            <a:off x="1950720" y="4832569"/>
            <a:ext cx="858788" cy="96748"/>
          </a:xfrm>
          <a:prstGeom prst="bentConnector3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6E5525A0-0C15-4E17-A5A8-D6FE53C4F1B3}"/>
              </a:ext>
            </a:extLst>
          </p:cNvPr>
          <p:cNvCxnSpPr>
            <a:stCxn id="40" idx="3"/>
            <a:endCxn id="5" idx="1"/>
          </p:cNvCxnSpPr>
          <p:nvPr/>
        </p:nvCxnSpPr>
        <p:spPr>
          <a:xfrm flipV="1">
            <a:off x="1950720" y="4929317"/>
            <a:ext cx="858788" cy="1235180"/>
          </a:xfrm>
          <a:prstGeom prst="bentConnector3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445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F6498-9059-4EBC-AC93-FA896019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Módulo de e/s</a:t>
            </a:r>
            <a:br>
              <a:rPr lang="pt-BR" dirty="0"/>
            </a:br>
            <a:r>
              <a:rPr lang="pt-BR" sz="3600" cap="none" dirty="0"/>
              <a:t>DMA – Acesso Direto a Memória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C9BA0D-0279-4987-A022-BD6B2399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1D4C4C-0250-43DE-AE2B-515ABB8E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B123E6-5A99-4CCF-9363-7B455B808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DMA é um módulo adicional com acesso ao barramento do sistema.</a:t>
            </a:r>
          </a:p>
          <a:p>
            <a:r>
              <a:rPr lang="pt-BR" sz="2400" dirty="0"/>
              <a:t>Seu propósito é evitar que o processador fique processando lentas interrupções de E/S, evitando perda de desempenho no sistema.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48337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998FD-8EAA-4496-9909-04EBB9D9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Módulo de e/s</a:t>
            </a:r>
            <a:br>
              <a:rPr lang="pt-BR" dirty="0"/>
            </a:br>
            <a:r>
              <a:rPr lang="pt-BR" cap="none" dirty="0"/>
              <a:t>DMA – Acesso Direto a Memória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1C1FAD-F839-46A0-9BA7-EC903BEA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F6819C-BA78-4540-AD9F-58834C4C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AEEC271-B5AC-417D-8E28-3E91E911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Quando o processador deseja ler ou escrever um conjunto de dados, ele envia um comando ao módulo de DMA com as seguintes informações:</a:t>
            </a:r>
          </a:p>
          <a:p>
            <a:pPr lvl="1"/>
            <a:r>
              <a:rPr lang="pt-BR" sz="2400" dirty="0"/>
              <a:t>Operação</a:t>
            </a:r>
          </a:p>
          <a:p>
            <a:pPr lvl="1"/>
            <a:r>
              <a:rPr lang="pt-BR" sz="2400" dirty="0"/>
              <a:t>Endereço do dispositivo</a:t>
            </a:r>
          </a:p>
          <a:p>
            <a:pPr lvl="1"/>
            <a:r>
              <a:rPr lang="pt-BR" sz="2400" dirty="0"/>
              <a:t>Endereço da memória</a:t>
            </a:r>
          </a:p>
          <a:p>
            <a:pPr lvl="1"/>
            <a:r>
              <a:rPr lang="pt-BR" sz="2400" dirty="0"/>
              <a:t>Número de palavras a serem lidas ou escritas.</a:t>
            </a:r>
          </a:p>
          <a:p>
            <a:pPr lvl="1"/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Após o comando ao DMA, o processador continua sua rotina.</a:t>
            </a:r>
          </a:p>
        </p:txBody>
      </p:sp>
    </p:spTree>
    <p:extLst>
      <p:ext uri="{BB962C8B-B14F-4D97-AF65-F5344CB8AC3E}">
        <p14:creationId xmlns:p14="http://schemas.microsoft.com/office/powerpoint/2010/main" val="3459590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998FD-8EAA-4496-9909-04EBB9D9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Módulo de e/s</a:t>
            </a:r>
            <a:br>
              <a:rPr lang="pt-BR" dirty="0"/>
            </a:br>
            <a:r>
              <a:rPr lang="pt-BR" cap="none" dirty="0"/>
              <a:t>DMA – Acesso Direto a Memória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1C1FAD-F839-46A0-9BA7-EC903BEA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F6819C-BA78-4540-AD9F-58834C4C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AEEC271-B5AC-417D-8E28-3E91E911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módulo de DMA torna-se responsável por realizar toda a transferência de dados do módulo de E/S diretamente para a memória, ou da memória para o módulo de E/S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Com a adição de mais um módulo, a arquitetura pode ser redesenhada como a seguir.</a:t>
            </a:r>
          </a:p>
        </p:txBody>
      </p:sp>
    </p:spTree>
    <p:extLst>
      <p:ext uri="{BB962C8B-B14F-4D97-AF65-F5344CB8AC3E}">
        <p14:creationId xmlns:p14="http://schemas.microsoft.com/office/powerpoint/2010/main" val="3383919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6FEE0-9EFB-4CE4-AFFF-881B57EC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prstClr val="white"/>
                </a:solidFill>
              </a:rPr>
              <a:t>Módulo de e/s</a:t>
            </a:r>
            <a:br>
              <a:rPr lang="pt-BR" sz="3600" dirty="0">
                <a:solidFill>
                  <a:prstClr val="white"/>
                </a:solidFill>
              </a:rPr>
            </a:br>
            <a:r>
              <a:rPr lang="pt-BR" sz="2400" cap="none" dirty="0"/>
              <a:t>DMA – Acesso Direto a Memória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E800D0-E766-4DDE-BB0E-0D22B20C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69F497-E41D-4C0B-8857-04F71A0B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38</a:t>
            </a:fld>
            <a:endParaRPr kumimoji="0"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B00FEB-7A9A-411F-9593-91BA31752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71" y="1305190"/>
            <a:ext cx="1843758" cy="18437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72F1BC-95B3-415E-914F-07A2A1093F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2" r="20478"/>
          <a:stretch/>
        </p:blipFill>
        <p:spPr>
          <a:xfrm rot="5400000">
            <a:off x="9104131" y="4083962"/>
            <a:ext cx="1341120" cy="230474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44C775A-9345-470F-AC3B-AFEBC7AA0C2A}"/>
              </a:ext>
            </a:extLst>
          </p:cNvPr>
          <p:cNvSpPr/>
          <p:nvPr/>
        </p:nvSpPr>
        <p:spPr>
          <a:xfrm>
            <a:off x="2700293" y="4692879"/>
            <a:ext cx="2179503" cy="1061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Módulo de E/S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833F4862-5208-40AF-B735-83D492D27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" y="3520960"/>
            <a:ext cx="1265826" cy="3312134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C3DFEA30-17F2-4C4A-96EF-60077A17335C}"/>
              </a:ext>
            </a:extLst>
          </p:cNvPr>
          <p:cNvSpPr/>
          <p:nvPr/>
        </p:nvSpPr>
        <p:spPr>
          <a:xfrm>
            <a:off x="1167143" y="3725650"/>
            <a:ext cx="97795" cy="99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F9C7765-3F19-4D05-898E-37730BCBCEAF}"/>
              </a:ext>
            </a:extLst>
          </p:cNvPr>
          <p:cNvSpPr/>
          <p:nvPr/>
        </p:nvSpPr>
        <p:spPr>
          <a:xfrm>
            <a:off x="1151028" y="4494008"/>
            <a:ext cx="97795" cy="99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9FB1FF4-8AA5-46E9-B9AB-A2E28CADCCB9}"/>
              </a:ext>
            </a:extLst>
          </p:cNvPr>
          <p:cNvSpPr/>
          <p:nvPr/>
        </p:nvSpPr>
        <p:spPr>
          <a:xfrm>
            <a:off x="1151029" y="5654550"/>
            <a:ext cx="97795" cy="99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C9F4385-CBAF-4CAC-BD73-B039F9910CB5}"/>
              </a:ext>
            </a:extLst>
          </p:cNvPr>
          <p:cNvSpPr/>
          <p:nvPr/>
        </p:nvSpPr>
        <p:spPr>
          <a:xfrm>
            <a:off x="1155699" y="6528374"/>
            <a:ext cx="97795" cy="99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5775DD48-5B67-4529-8468-8B9A60E2EC05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>
            <a:off x="1264938" y="3775180"/>
            <a:ext cx="1435355" cy="1448348"/>
          </a:xfrm>
          <a:prstGeom prst="bentConnector3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3234DAE-CFE5-4508-BB6D-A43E50D4E8DE}"/>
              </a:ext>
            </a:extLst>
          </p:cNvPr>
          <p:cNvCxnSpPr>
            <a:cxnSpLocks/>
            <a:stCxn id="38" idx="3"/>
            <a:endCxn id="5" idx="1"/>
          </p:cNvCxnSpPr>
          <p:nvPr/>
        </p:nvCxnSpPr>
        <p:spPr>
          <a:xfrm>
            <a:off x="1248823" y="4543538"/>
            <a:ext cx="1451470" cy="679990"/>
          </a:xfrm>
          <a:prstGeom prst="bentConnector3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57D288F3-351E-4849-9011-5511F0F6792C}"/>
              </a:ext>
            </a:extLst>
          </p:cNvPr>
          <p:cNvCxnSpPr>
            <a:cxnSpLocks/>
            <a:stCxn id="39" idx="3"/>
            <a:endCxn id="5" idx="1"/>
          </p:cNvCxnSpPr>
          <p:nvPr/>
        </p:nvCxnSpPr>
        <p:spPr>
          <a:xfrm flipV="1">
            <a:off x="1248824" y="5223528"/>
            <a:ext cx="1451469" cy="480552"/>
          </a:xfrm>
          <a:prstGeom prst="bentConnector3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6E5525A0-0C15-4E17-A5A8-D6FE53C4F1B3}"/>
              </a:ext>
            </a:extLst>
          </p:cNvPr>
          <p:cNvCxnSpPr>
            <a:cxnSpLocks/>
            <a:stCxn id="40" idx="3"/>
            <a:endCxn id="5" idx="1"/>
          </p:cNvCxnSpPr>
          <p:nvPr/>
        </p:nvCxnSpPr>
        <p:spPr>
          <a:xfrm flipV="1">
            <a:off x="1253494" y="5223528"/>
            <a:ext cx="1446799" cy="1354376"/>
          </a:xfrm>
          <a:prstGeom prst="bentConnector3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974B7DB4-68E9-4F60-9D0C-6188788754B2}"/>
              </a:ext>
            </a:extLst>
          </p:cNvPr>
          <p:cNvSpPr/>
          <p:nvPr/>
        </p:nvSpPr>
        <p:spPr>
          <a:xfrm>
            <a:off x="5885436" y="4692312"/>
            <a:ext cx="1265827" cy="1061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DMA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45AD506-DB41-4035-8476-A301613D37DB}"/>
              </a:ext>
            </a:extLst>
          </p:cNvPr>
          <p:cNvCxnSpPr>
            <a:stCxn id="7" idx="2"/>
            <a:endCxn id="34" idx="0"/>
          </p:cNvCxnSpPr>
          <p:nvPr/>
        </p:nvCxnSpPr>
        <p:spPr>
          <a:xfrm>
            <a:off x="6518350" y="3148948"/>
            <a:ext cx="0" cy="15433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70B4EE4-A7CA-4D47-9A2A-5D672472B532}"/>
              </a:ext>
            </a:extLst>
          </p:cNvPr>
          <p:cNvCxnSpPr>
            <a:stCxn id="34" idx="1"/>
            <a:endCxn id="5" idx="3"/>
          </p:cNvCxnSpPr>
          <p:nvPr/>
        </p:nvCxnSpPr>
        <p:spPr>
          <a:xfrm flipH="1">
            <a:off x="4879796" y="5222961"/>
            <a:ext cx="1005640" cy="5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6D90F770-E78B-425D-905F-BF913F7CC969}"/>
              </a:ext>
            </a:extLst>
          </p:cNvPr>
          <p:cNvCxnSpPr>
            <a:cxnSpLocks/>
            <a:stCxn id="11" idx="2"/>
            <a:endCxn id="34" idx="3"/>
          </p:cNvCxnSpPr>
          <p:nvPr/>
        </p:nvCxnSpPr>
        <p:spPr>
          <a:xfrm flipH="1" flipV="1">
            <a:off x="7151263" y="5222961"/>
            <a:ext cx="1471058" cy="1337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C3204A19-CA5F-4F2D-8D13-D0708D3AA0CA}"/>
              </a:ext>
            </a:extLst>
          </p:cNvPr>
          <p:cNvCxnSpPr>
            <a:cxnSpLocks/>
          </p:cNvCxnSpPr>
          <p:nvPr/>
        </p:nvCxnSpPr>
        <p:spPr>
          <a:xfrm>
            <a:off x="7151263" y="2946400"/>
            <a:ext cx="1430762" cy="164666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394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73F95-66BB-42E6-9D99-BB91DE67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7705A2-A5D3-4032-876F-356E7E63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468DB5-6BBB-482C-8173-EDCCB87E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0D2B5D-420B-4732-8C84-FBBE49145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Descreva três formas de acesso a dispositivos externos.</a:t>
            </a:r>
          </a:p>
          <a:p>
            <a:endParaRPr lang="pt-BR" sz="3200" dirty="0"/>
          </a:p>
          <a:p>
            <a:r>
              <a:rPr lang="pt-BR" sz="3200" dirty="0"/>
              <a:t>Diferencie E/S mapeada na memória para E/S independente.</a:t>
            </a:r>
          </a:p>
          <a:p>
            <a:endParaRPr lang="pt-BR" sz="3200" dirty="0"/>
          </a:p>
          <a:p>
            <a:r>
              <a:rPr lang="pt-BR" sz="3200" dirty="0"/>
              <a:t>Qual a finalidade dos sinais dos dispositivos externos?</a:t>
            </a:r>
          </a:p>
          <a:p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8528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6FEE0-9EFB-4CE4-AFFF-881B57EC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interconexão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E800D0-E766-4DDE-BB0E-0D22B20C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69F497-E41D-4C0B-8857-04F71A0B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</a:t>
            </a:fld>
            <a:endParaRPr kumimoji="0"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B00FEB-7A9A-411F-9593-91BA31752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311" y="1823683"/>
            <a:ext cx="1843758" cy="18437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72F1BC-95B3-415E-914F-07A2A1093F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2" r="20478"/>
          <a:stretch/>
        </p:blipFill>
        <p:spPr>
          <a:xfrm rot="5400000">
            <a:off x="8369775" y="4043344"/>
            <a:ext cx="1341120" cy="2304741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768F874-D742-41D9-BEBA-68E0CE766C85}"/>
              </a:ext>
            </a:extLst>
          </p:cNvPr>
          <p:cNvGrpSpPr/>
          <p:nvPr/>
        </p:nvGrpSpPr>
        <p:grpSpPr>
          <a:xfrm>
            <a:off x="2465819" y="4700414"/>
            <a:ext cx="1545026" cy="1190625"/>
            <a:chOff x="8387249" y="4284165"/>
            <a:chExt cx="1545026" cy="1190625"/>
          </a:xfrm>
        </p:grpSpPr>
        <p:sp>
          <p:nvSpPr>
            <p:cNvPr id="13" name="Cilindro 12">
              <a:extLst>
                <a:ext uri="{FF2B5EF4-FFF2-40B4-BE49-F238E27FC236}">
                  <a16:creationId xmlns:a16="http://schemas.microsoft.com/office/drawing/2014/main" id="{BDEEDA65-05E6-428B-9821-1B1277501384}"/>
                </a:ext>
              </a:extLst>
            </p:cNvPr>
            <p:cNvSpPr/>
            <p:nvPr/>
          </p:nvSpPr>
          <p:spPr>
            <a:xfrm>
              <a:off x="8387254" y="51096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ilindro 13">
              <a:extLst>
                <a:ext uri="{FF2B5EF4-FFF2-40B4-BE49-F238E27FC236}">
                  <a16:creationId xmlns:a16="http://schemas.microsoft.com/office/drawing/2014/main" id="{92E3A535-EFDF-4475-BAB2-C943F1CE2228}"/>
                </a:ext>
              </a:extLst>
            </p:cNvPr>
            <p:cNvSpPr/>
            <p:nvPr/>
          </p:nvSpPr>
          <p:spPr>
            <a:xfrm>
              <a:off x="8387253" y="49445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ilindro 14">
              <a:extLst>
                <a:ext uri="{FF2B5EF4-FFF2-40B4-BE49-F238E27FC236}">
                  <a16:creationId xmlns:a16="http://schemas.microsoft.com/office/drawing/2014/main" id="{DCCA6AF9-1E03-417F-83CD-997222CF4F54}"/>
                </a:ext>
              </a:extLst>
            </p:cNvPr>
            <p:cNvSpPr/>
            <p:nvPr/>
          </p:nvSpPr>
          <p:spPr>
            <a:xfrm>
              <a:off x="8387252" y="47794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ilindro 15">
              <a:extLst>
                <a:ext uri="{FF2B5EF4-FFF2-40B4-BE49-F238E27FC236}">
                  <a16:creationId xmlns:a16="http://schemas.microsoft.com/office/drawing/2014/main" id="{3D81289B-2AD4-48C3-92F5-E79B6B295C50}"/>
                </a:ext>
              </a:extLst>
            </p:cNvPr>
            <p:cNvSpPr/>
            <p:nvPr/>
          </p:nvSpPr>
          <p:spPr>
            <a:xfrm>
              <a:off x="8387251" y="46143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ilindro 16">
              <a:extLst>
                <a:ext uri="{FF2B5EF4-FFF2-40B4-BE49-F238E27FC236}">
                  <a16:creationId xmlns:a16="http://schemas.microsoft.com/office/drawing/2014/main" id="{50247F8D-822E-4744-9A95-70C5A6E00AC7}"/>
                </a:ext>
              </a:extLst>
            </p:cNvPr>
            <p:cNvSpPr/>
            <p:nvPr/>
          </p:nvSpPr>
          <p:spPr>
            <a:xfrm>
              <a:off x="8387250" y="44492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ilindro 17">
              <a:extLst>
                <a:ext uri="{FF2B5EF4-FFF2-40B4-BE49-F238E27FC236}">
                  <a16:creationId xmlns:a16="http://schemas.microsoft.com/office/drawing/2014/main" id="{10755CFF-F145-468A-83DF-50BDCECC8BF8}"/>
                </a:ext>
              </a:extLst>
            </p:cNvPr>
            <p:cNvSpPr/>
            <p:nvPr/>
          </p:nvSpPr>
          <p:spPr>
            <a:xfrm>
              <a:off x="8387249" y="42841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CB95D65-7AB1-4CFC-A0A2-3EF868DD152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7075069" y="2745562"/>
            <a:ext cx="1965266" cy="1779593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D01A146-79A4-4681-9F8B-C4F5F460B3F9}"/>
              </a:ext>
            </a:extLst>
          </p:cNvPr>
          <p:cNvCxnSpPr>
            <a:cxnSpLocks/>
            <a:stCxn id="7" idx="1"/>
            <a:endCxn id="18" idx="1"/>
          </p:cNvCxnSpPr>
          <p:nvPr/>
        </p:nvCxnSpPr>
        <p:spPr>
          <a:xfrm flipH="1">
            <a:off x="3238330" y="2745562"/>
            <a:ext cx="1992981" cy="1954852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111D0FD-C341-4561-9815-5D30AAB867B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968505" y="5195715"/>
            <a:ext cx="3919460" cy="34070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00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6FEE0-9EFB-4CE4-AFFF-881B57EC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Arquitetura de um computador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E800D0-E766-4DDE-BB0E-0D22B20C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69F497-E41D-4C0B-8857-04F71A0B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5</a:t>
            </a:fld>
            <a:endParaRPr kumimoji="0"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B00FEB-7A9A-411F-9593-91BA31752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14" y="1309428"/>
            <a:ext cx="1843758" cy="18437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72F1BC-95B3-415E-914F-07A2A1093F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2" r="20478"/>
          <a:stretch/>
        </p:blipFill>
        <p:spPr>
          <a:xfrm rot="5400000">
            <a:off x="8774552" y="4455358"/>
            <a:ext cx="1341120" cy="2304741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768F874-D742-41D9-BEBA-68E0CE766C85}"/>
              </a:ext>
            </a:extLst>
          </p:cNvPr>
          <p:cNvGrpSpPr/>
          <p:nvPr/>
        </p:nvGrpSpPr>
        <p:grpSpPr>
          <a:xfrm>
            <a:off x="2398546" y="5057107"/>
            <a:ext cx="1545026" cy="1190625"/>
            <a:chOff x="8387249" y="4284165"/>
            <a:chExt cx="1545026" cy="1190625"/>
          </a:xfrm>
        </p:grpSpPr>
        <p:sp>
          <p:nvSpPr>
            <p:cNvPr id="13" name="Cilindro 12">
              <a:extLst>
                <a:ext uri="{FF2B5EF4-FFF2-40B4-BE49-F238E27FC236}">
                  <a16:creationId xmlns:a16="http://schemas.microsoft.com/office/drawing/2014/main" id="{BDEEDA65-05E6-428B-9821-1B1277501384}"/>
                </a:ext>
              </a:extLst>
            </p:cNvPr>
            <p:cNvSpPr/>
            <p:nvPr/>
          </p:nvSpPr>
          <p:spPr>
            <a:xfrm>
              <a:off x="8387254" y="51096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ilindro 13">
              <a:extLst>
                <a:ext uri="{FF2B5EF4-FFF2-40B4-BE49-F238E27FC236}">
                  <a16:creationId xmlns:a16="http://schemas.microsoft.com/office/drawing/2014/main" id="{92E3A535-EFDF-4475-BAB2-C943F1CE2228}"/>
                </a:ext>
              </a:extLst>
            </p:cNvPr>
            <p:cNvSpPr/>
            <p:nvPr/>
          </p:nvSpPr>
          <p:spPr>
            <a:xfrm>
              <a:off x="8387253" y="49445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ilindro 14">
              <a:extLst>
                <a:ext uri="{FF2B5EF4-FFF2-40B4-BE49-F238E27FC236}">
                  <a16:creationId xmlns:a16="http://schemas.microsoft.com/office/drawing/2014/main" id="{DCCA6AF9-1E03-417F-83CD-997222CF4F54}"/>
                </a:ext>
              </a:extLst>
            </p:cNvPr>
            <p:cNvSpPr/>
            <p:nvPr/>
          </p:nvSpPr>
          <p:spPr>
            <a:xfrm>
              <a:off x="8387252" y="47794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ilindro 15">
              <a:extLst>
                <a:ext uri="{FF2B5EF4-FFF2-40B4-BE49-F238E27FC236}">
                  <a16:creationId xmlns:a16="http://schemas.microsoft.com/office/drawing/2014/main" id="{3D81289B-2AD4-48C3-92F5-E79B6B295C50}"/>
                </a:ext>
              </a:extLst>
            </p:cNvPr>
            <p:cNvSpPr/>
            <p:nvPr/>
          </p:nvSpPr>
          <p:spPr>
            <a:xfrm>
              <a:off x="8387251" y="46143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ilindro 16">
              <a:extLst>
                <a:ext uri="{FF2B5EF4-FFF2-40B4-BE49-F238E27FC236}">
                  <a16:creationId xmlns:a16="http://schemas.microsoft.com/office/drawing/2014/main" id="{50247F8D-822E-4744-9A95-70C5A6E00AC7}"/>
                </a:ext>
              </a:extLst>
            </p:cNvPr>
            <p:cNvSpPr/>
            <p:nvPr/>
          </p:nvSpPr>
          <p:spPr>
            <a:xfrm>
              <a:off x="8387250" y="44492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ilindro 17">
              <a:extLst>
                <a:ext uri="{FF2B5EF4-FFF2-40B4-BE49-F238E27FC236}">
                  <a16:creationId xmlns:a16="http://schemas.microsoft.com/office/drawing/2014/main" id="{10755CFF-F145-468A-83DF-50BDCECC8BF8}"/>
                </a:ext>
              </a:extLst>
            </p:cNvPr>
            <p:cNvSpPr/>
            <p:nvPr/>
          </p:nvSpPr>
          <p:spPr>
            <a:xfrm>
              <a:off x="8387249" y="42841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E8E0768-9E67-452F-B960-695B7EC7722F}"/>
              </a:ext>
            </a:extLst>
          </p:cNvPr>
          <p:cNvCxnSpPr>
            <a:cxnSpLocks/>
          </p:cNvCxnSpPr>
          <p:nvPr/>
        </p:nvCxnSpPr>
        <p:spPr>
          <a:xfrm>
            <a:off x="3979484" y="5607728"/>
            <a:ext cx="4277345" cy="268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2459C447-03EC-4B37-B081-4BFA67687EBA}"/>
              </a:ext>
            </a:extLst>
          </p:cNvPr>
          <p:cNvCxnSpPr>
            <a:cxnSpLocks/>
          </p:cNvCxnSpPr>
          <p:nvPr/>
        </p:nvCxnSpPr>
        <p:spPr>
          <a:xfrm>
            <a:off x="3979484" y="6009298"/>
            <a:ext cx="4302524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FA99E33-1AC2-4F21-87A4-9A09217FC064}"/>
              </a:ext>
            </a:extLst>
          </p:cNvPr>
          <p:cNvCxnSpPr>
            <a:cxnSpLocks/>
          </p:cNvCxnSpPr>
          <p:nvPr/>
        </p:nvCxnSpPr>
        <p:spPr>
          <a:xfrm>
            <a:off x="3982136" y="5247296"/>
            <a:ext cx="4277345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B1612CB-CE84-4243-B501-F81739B68ED0}"/>
              </a:ext>
            </a:extLst>
          </p:cNvPr>
          <p:cNvCxnSpPr>
            <a:cxnSpLocks/>
          </p:cNvCxnSpPr>
          <p:nvPr/>
        </p:nvCxnSpPr>
        <p:spPr>
          <a:xfrm flipH="1" flipV="1">
            <a:off x="5423541" y="3233530"/>
            <a:ext cx="7416" cy="20137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8CB7B427-4468-4A8C-A6E6-87EF3CC39724}"/>
              </a:ext>
            </a:extLst>
          </p:cNvPr>
          <p:cNvCxnSpPr>
            <a:cxnSpLocks/>
          </p:cNvCxnSpPr>
          <p:nvPr/>
        </p:nvCxnSpPr>
        <p:spPr>
          <a:xfrm flipV="1">
            <a:off x="5940725" y="3233533"/>
            <a:ext cx="0" cy="23622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72CB6C28-B276-49C2-89F4-6D2AA016985B}"/>
              </a:ext>
            </a:extLst>
          </p:cNvPr>
          <p:cNvCxnSpPr>
            <a:cxnSpLocks/>
          </p:cNvCxnSpPr>
          <p:nvPr/>
        </p:nvCxnSpPr>
        <p:spPr>
          <a:xfrm flipV="1">
            <a:off x="6478559" y="3233532"/>
            <a:ext cx="0" cy="27757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AA6195B-6F3E-4C19-BDF1-1C7FC5AB313D}"/>
              </a:ext>
            </a:extLst>
          </p:cNvPr>
          <p:cNvSpPr txBox="1"/>
          <p:nvPr/>
        </p:nvSpPr>
        <p:spPr>
          <a:xfrm>
            <a:off x="4938514" y="3556786"/>
            <a:ext cx="492443" cy="1293880"/>
          </a:xfrm>
          <a:prstGeom prst="rect">
            <a:avLst/>
          </a:prstGeom>
          <a:noFill/>
          <a:ln>
            <a:noFill/>
          </a:ln>
        </p:spPr>
        <p:txBody>
          <a:bodyPr vert="vert270"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Controle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47FF087-52CA-400D-8E0C-CE5AEA19BD16}"/>
              </a:ext>
            </a:extLst>
          </p:cNvPr>
          <p:cNvSpPr txBox="1"/>
          <p:nvPr/>
        </p:nvSpPr>
        <p:spPr>
          <a:xfrm>
            <a:off x="5453052" y="3472120"/>
            <a:ext cx="492443" cy="1425327"/>
          </a:xfrm>
          <a:prstGeom prst="rect">
            <a:avLst/>
          </a:prstGeom>
          <a:noFill/>
          <a:ln>
            <a:noFill/>
          </a:ln>
        </p:spPr>
        <p:txBody>
          <a:bodyPr vert="vert270"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Endereço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AD62FBE-54A1-4092-B9E4-464F8DF1BE5C}"/>
              </a:ext>
            </a:extLst>
          </p:cNvPr>
          <p:cNvSpPr txBox="1"/>
          <p:nvPr/>
        </p:nvSpPr>
        <p:spPr>
          <a:xfrm>
            <a:off x="5975382" y="3758586"/>
            <a:ext cx="492443" cy="962764"/>
          </a:xfrm>
          <a:prstGeom prst="rect">
            <a:avLst/>
          </a:prstGeom>
          <a:noFill/>
          <a:ln>
            <a:noFill/>
          </a:ln>
        </p:spPr>
        <p:txBody>
          <a:bodyPr vert="vert270"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198244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41538-A347-4B17-8B17-CF9FC9F1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externos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C3892-88E7-4E37-913C-07C73D87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4B8789-81EC-4A32-BCD8-C91ED91A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CBABDD3-8174-44A3-A941-4336F90B9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Dispositivos externos</a:t>
            </a:r>
            <a:endParaRPr lang="pt-BR" sz="2800" dirty="0"/>
          </a:p>
          <a:p>
            <a:pPr lvl="1"/>
            <a:r>
              <a:rPr lang="pt-BR" sz="2800" dirty="0"/>
              <a:t>Dispositivos que são conectados ao computador por meio de um módulo de entrada e saída.</a:t>
            </a:r>
          </a:p>
          <a:p>
            <a:pPr lvl="1"/>
            <a:r>
              <a:rPr lang="pt-BR" sz="2800" b="1" dirty="0"/>
              <a:t>Tipos</a:t>
            </a:r>
          </a:p>
          <a:p>
            <a:pPr lvl="2"/>
            <a:r>
              <a:rPr lang="pt-BR" sz="2400" b="1" dirty="0"/>
              <a:t>Legíveis aos seres humanos</a:t>
            </a:r>
            <a:r>
              <a:rPr lang="pt-BR" sz="2400" dirty="0"/>
              <a:t> – Adequado para comunicação com usuários.</a:t>
            </a:r>
          </a:p>
          <a:p>
            <a:pPr lvl="3"/>
            <a:r>
              <a:rPr lang="pt-BR" sz="2400" dirty="0"/>
              <a:t>Exemplo: Teclado, mouse e monitor.</a:t>
            </a:r>
          </a:p>
          <a:p>
            <a:pPr lvl="2"/>
            <a:r>
              <a:rPr lang="pt-BR" sz="2400" b="1" dirty="0"/>
              <a:t>Legíveis à máquina</a:t>
            </a:r>
            <a:r>
              <a:rPr lang="pt-BR" sz="2400" dirty="0"/>
              <a:t> – Adequados a comunicação com equipamentos.</a:t>
            </a:r>
          </a:p>
          <a:p>
            <a:pPr lvl="3"/>
            <a:r>
              <a:rPr lang="pt-BR" sz="2400" dirty="0"/>
              <a:t>Exemplo: Discos magnéticos, fitas e sensores.</a:t>
            </a:r>
          </a:p>
          <a:p>
            <a:pPr lvl="2"/>
            <a:r>
              <a:rPr lang="pt-BR" sz="2400" b="1" dirty="0"/>
              <a:t>Comunicação</a:t>
            </a:r>
            <a:r>
              <a:rPr lang="pt-BR" sz="2400" dirty="0"/>
              <a:t> – Adequados para comunicação com  dispositivos remotos.</a:t>
            </a:r>
          </a:p>
          <a:p>
            <a:pPr lvl="3"/>
            <a:r>
              <a:rPr lang="pt-BR" sz="2400" dirty="0"/>
              <a:t>Exemplo: Placas de rede.</a:t>
            </a:r>
          </a:p>
        </p:txBody>
      </p:sp>
    </p:spTree>
    <p:extLst>
      <p:ext uri="{BB962C8B-B14F-4D97-AF65-F5344CB8AC3E}">
        <p14:creationId xmlns:p14="http://schemas.microsoft.com/office/powerpoint/2010/main" val="415000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1FBFF-332F-438E-850E-9270B4A4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externos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797F1B-50A2-4C23-8299-CBB2065B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7FD321-39C3-4678-A1F2-005DE370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CC455C0-792E-49B5-96A9-033F70724268}"/>
              </a:ext>
            </a:extLst>
          </p:cNvPr>
          <p:cNvSpPr/>
          <p:nvPr/>
        </p:nvSpPr>
        <p:spPr>
          <a:xfrm>
            <a:off x="2490888" y="3309737"/>
            <a:ext cx="7955865" cy="242043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787948-96AB-4E29-B421-C1961C96867D}"/>
              </a:ext>
            </a:extLst>
          </p:cNvPr>
          <p:cNvSpPr/>
          <p:nvPr/>
        </p:nvSpPr>
        <p:spPr>
          <a:xfrm>
            <a:off x="3188013" y="3657616"/>
            <a:ext cx="2100892" cy="86503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Lógica de Controle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49FC508-1349-45B6-A9C6-BA3046BF274C}"/>
              </a:ext>
            </a:extLst>
          </p:cNvPr>
          <p:cNvSpPr/>
          <p:nvPr/>
        </p:nvSpPr>
        <p:spPr>
          <a:xfrm>
            <a:off x="7928142" y="4079758"/>
            <a:ext cx="1747570" cy="14792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Transdutor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26D57F3-B62D-4CE0-8355-DB9BA71EEABB}"/>
              </a:ext>
            </a:extLst>
          </p:cNvPr>
          <p:cNvSpPr/>
          <p:nvPr/>
        </p:nvSpPr>
        <p:spPr>
          <a:xfrm>
            <a:off x="7928142" y="3478178"/>
            <a:ext cx="1747570" cy="6015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Buffer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9321A4A-FD34-457C-8A0E-22983FF6EA37}"/>
              </a:ext>
            </a:extLst>
          </p:cNvPr>
          <p:cNvCxnSpPr>
            <a:cxnSpLocks/>
          </p:cNvCxnSpPr>
          <p:nvPr/>
        </p:nvCxnSpPr>
        <p:spPr>
          <a:xfrm flipV="1">
            <a:off x="3644900" y="2755900"/>
            <a:ext cx="0" cy="9031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E22E0D5-46A8-41BB-BB35-BBB028B2646F}"/>
              </a:ext>
            </a:extLst>
          </p:cNvPr>
          <p:cNvCxnSpPr>
            <a:cxnSpLocks/>
          </p:cNvCxnSpPr>
          <p:nvPr/>
        </p:nvCxnSpPr>
        <p:spPr>
          <a:xfrm>
            <a:off x="4660900" y="2631512"/>
            <a:ext cx="0" cy="10402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DC4DA51-FB7D-43F7-9030-D88E573BE0A6}"/>
              </a:ext>
            </a:extLst>
          </p:cNvPr>
          <p:cNvSpPr txBox="1"/>
          <p:nvPr/>
        </p:nvSpPr>
        <p:spPr>
          <a:xfrm>
            <a:off x="1290078" y="2666609"/>
            <a:ext cx="2201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Sinais de controle 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Do módulo de E/S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3CFE460-2BB0-490E-ACA2-354654EE4B09}"/>
              </a:ext>
            </a:extLst>
          </p:cNvPr>
          <p:cNvSpPr txBox="1"/>
          <p:nvPr/>
        </p:nvSpPr>
        <p:spPr>
          <a:xfrm>
            <a:off x="4709701" y="2656767"/>
            <a:ext cx="215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Sinais de estado 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Do módulo de E/S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F7A6453-794F-4ED0-ACC6-DFA0A874144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801927" y="2631512"/>
            <a:ext cx="0" cy="846666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D26FE95-BD01-4F2F-BEFD-441F2113A17A}"/>
              </a:ext>
            </a:extLst>
          </p:cNvPr>
          <p:cNvSpPr txBox="1"/>
          <p:nvPr/>
        </p:nvSpPr>
        <p:spPr>
          <a:xfrm>
            <a:off x="8848723" y="2645237"/>
            <a:ext cx="1997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Dados de e para 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o módulo de E/S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B686B04-A896-4C92-9F94-B41A256F87A4}"/>
              </a:ext>
            </a:extLst>
          </p:cNvPr>
          <p:cNvSpPr txBox="1"/>
          <p:nvPr/>
        </p:nvSpPr>
        <p:spPr>
          <a:xfrm>
            <a:off x="8839238" y="5724073"/>
            <a:ext cx="2218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Dados de e para 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 ambiente externo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1CF4667-8D97-4DD2-8CCB-1AC67D78BA3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01927" y="5558974"/>
            <a:ext cx="0" cy="872985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53D640F-0BC0-4806-A964-5E723E6A243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288905" y="4079757"/>
            <a:ext cx="2639237" cy="10377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44FF861-7A9E-416C-A4A4-B2FA4778AF75}"/>
              </a:ext>
            </a:extLst>
          </p:cNvPr>
          <p:cNvSpPr txBox="1"/>
          <p:nvPr/>
        </p:nvSpPr>
        <p:spPr>
          <a:xfrm>
            <a:off x="0" y="1344669"/>
            <a:ext cx="6217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Diagrama de um dispositivo externo</a:t>
            </a:r>
          </a:p>
        </p:txBody>
      </p:sp>
    </p:spTree>
    <p:extLst>
      <p:ext uri="{BB962C8B-B14F-4D97-AF65-F5344CB8AC3E}">
        <p14:creationId xmlns:p14="http://schemas.microsoft.com/office/powerpoint/2010/main" val="425597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5D130-1BBD-4E50-9E9E-A37921A9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de entrada e saída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081310-6F45-4756-88E6-D4E41A39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E75F35-8CF3-4D5E-AAA2-FCF05D7F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F759A54-5D19-42B3-8C0B-CE660BFD5430}"/>
              </a:ext>
            </a:extLst>
          </p:cNvPr>
          <p:cNvSpPr/>
          <p:nvPr/>
        </p:nvSpPr>
        <p:spPr>
          <a:xfrm>
            <a:off x="2760628" y="2570747"/>
            <a:ext cx="4154905" cy="1716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Módulo de </a:t>
            </a:r>
          </a:p>
          <a:p>
            <a:pPr algn="ctr"/>
            <a:r>
              <a:rPr lang="pt-BR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Entrada e Saída</a:t>
            </a:r>
            <a:endParaRPr lang="pt-BR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A8A5056-09A8-45FD-90F3-2B94316F25E7}"/>
              </a:ext>
            </a:extLst>
          </p:cNvPr>
          <p:cNvCxnSpPr/>
          <p:nvPr/>
        </p:nvCxnSpPr>
        <p:spPr>
          <a:xfrm>
            <a:off x="6914147" y="2791326"/>
            <a:ext cx="2598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9AA3180-C749-47C1-A8E8-0B35B0A0D01F}"/>
              </a:ext>
            </a:extLst>
          </p:cNvPr>
          <p:cNvCxnSpPr/>
          <p:nvPr/>
        </p:nvCxnSpPr>
        <p:spPr>
          <a:xfrm>
            <a:off x="6914147" y="3388894"/>
            <a:ext cx="2598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AD15E13-894F-4B19-B6C1-FB4A51AD8750}"/>
              </a:ext>
            </a:extLst>
          </p:cNvPr>
          <p:cNvCxnSpPr/>
          <p:nvPr/>
        </p:nvCxnSpPr>
        <p:spPr>
          <a:xfrm>
            <a:off x="6914147" y="3986462"/>
            <a:ext cx="2598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AB381FF-3258-467B-A145-4E0069DD7E49}"/>
              </a:ext>
            </a:extLst>
          </p:cNvPr>
          <p:cNvSpPr txBox="1"/>
          <p:nvPr/>
        </p:nvSpPr>
        <p:spPr>
          <a:xfrm>
            <a:off x="7354700" y="2277207"/>
            <a:ext cx="13868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Controle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8128055-29C1-491A-BC85-C8E83740706D}"/>
              </a:ext>
            </a:extLst>
          </p:cNvPr>
          <p:cNvSpPr txBox="1"/>
          <p:nvPr/>
        </p:nvSpPr>
        <p:spPr>
          <a:xfrm>
            <a:off x="7354700" y="2870765"/>
            <a:ext cx="15038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Endereço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691AC8-25A2-47AC-A8FC-BE1F99E8BFC6}"/>
              </a:ext>
            </a:extLst>
          </p:cNvPr>
          <p:cNvSpPr txBox="1"/>
          <p:nvPr/>
        </p:nvSpPr>
        <p:spPr>
          <a:xfrm>
            <a:off x="7354700" y="3464323"/>
            <a:ext cx="10567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Dados</a:t>
            </a:r>
          </a:p>
        </p:txBody>
      </p:sp>
      <p:sp>
        <p:nvSpPr>
          <p:cNvPr id="20" name="Chave Direita 19">
            <a:extLst>
              <a:ext uri="{FF2B5EF4-FFF2-40B4-BE49-F238E27FC236}">
                <a16:creationId xmlns:a16="http://schemas.microsoft.com/office/drawing/2014/main" id="{B4BDF5A2-B0EF-4664-98E2-B357D07755A0}"/>
              </a:ext>
            </a:extLst>
          </p:cNvPr>
          <p:cNvSpPr/>
          <p:nvPr/>
        </p:nvSpPr>
        <p:spPr>
          <a:xfrm>
            <a:off x="9512968" y="2277207"/>
            <a:ext cx="288758" cy="204861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666C271-C548-43B7-B93F-D40515528559}"/>
              </a:ext>
            </a:extLst>
          </p:cNvPr>
          <p:cNvSpPr txBox="1"/>
          <p:nvPr/>
        </p:nvSpPr>
        <p:spPr>
          <a:xfrm>
            <a:off x="9919680" y="2827420"/>
            <a:ext cx="21069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Barramento </a:t>
            </a:r>
          </a:p>
          <a:p>
            <a:pPr algn="ctr"/>
            <a:r>
              <a:rPr lang="pt-BR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 sistema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33925D1-B057-4E23-B1BA-3D82F8BCB366}"/>
              </a:ext>
            </a:extLst>
          </p:cNvPr>
          <p:cNvCxnSpPr/>
          <p:nvPr/>
        </p:nvCxnSpPr>
        <p:spPr>
          <a:xfrm>
            <a:off x="276062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DC53288-63FB-4871-977B-A0744586D925}"/>
              </a:ext>
            </a:extLst>
          </p:cNvPr>
          <p:cNvCxnSpPr/>
          <p:nvPr/>
        </p:nvCxnSpPr>
        <p:spPr>
          <a:xfrm>
            <a:off x="295747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4FD618C-26A7-4409-B6AC-C9A09C665C4E}"/>
              </a:ext>
            </a:extLst>
          </p:cNvPr>
          <p:cNvCxnSpPr/>
          <p:nvPr/>
        </p:nvCxnSpPr>
        <p:spPr>
          <a:xfrm>
            <a:off x="315432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F2878C2-F050-48ED-890F-4A5E7AF3B256}"/>
              </a:ext>
            </a:extLst>
          </p:cNvPr>
          <p:cNvCxnSpPr/>
          <p:nvPr/>
        </p:nvCxnSpPr>
        <p:spPr>
          <a:xfrm>
            <a:off x="335117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9B347E-42A5-49BA-8A6A-C9CEDEFEEC3A}"/>
              </a:ext>
            </a:extLst>
          </p:cNvPr>
          <p:cNvCxnSpPr/>
          <p:nvPr/>
        </p:nvCxnSpPr>
        <p:spPr>
          <a:xfrm>
            <a:off x="354802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5BB9A5D-B351-48A6-ABE3-93643A993A0B}"/>
              </a:ext>
            </a:extLst>
          </p:cNvPr>
          <p:cNvCxnSpPr/>
          <p:nvPr/>
        </p:nvCxnSpPr>
        <p:spPr>
          <a:xfrm>
            <a:off x="374487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41C49A07-0088-4EE2-A082-30D5A24851BF}"/>
              </a:ext>
            </a:extLst>
          </p:cNvPr>
          <p:cNvCxnSpPr/>
          <p:nvPr/>
        </p:nvCxnSpPr>
        <p:spPr>
          <a:xfrm>
            <a:off x="394172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15004AF5-7266-40FB-B5A3-610C8D27A003}"/>
              </a:ext>
            </a:extLst>
          </p:cNvPr>
          <p:cNvCxnSpPr/>
          <p:nvPr/>
        </p:nvCxnSpPr>
        <p:spPr>
          <a:xfrm>
            <a:off x="413857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378F2F7-B408-45B8-B0E9-517E3A1DF808}"/>
              </a:ext>
            </a:extLst>
          </p:cNvPr>
          <p:cNvCxnSpPr/>
          <p:nvPr/>
        </p:nvCxnSpPr>
        <p:spPr>
          <a:xfrm>
            <a:off x="433542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E22873D-8369-46B1-B239-7CE45B925D64}"/>
              </a:ext>
            </a:extLst>
          </p:cNvPr>
          <p:cNvCxnSpPr/>
          <p:nvPr/>
        </p:nvCxnSpPr>
        <p:spPr>
          <a:xfrm>
            <a:off x="453227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CFCDC82-0305-4224-849C-24AD3397A956}"/>
              </a:ext>
            </a:extLst>
          </p:cNvPr>
          <p:cNvCxnSpPr/>
          <p:nvPr/>
        </p:nvCxnSpPr>
        <p:spPr>
          <a:xfrm>
            <a:off x="472912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BC00D21-CAED-4755-9913-CB2E0CC18A09}"/>
              </a:ext>
            </a:extLst>
          </p:cNvPr>
          <p:cNvCxnSpPr/>
          <p:nvPr/>
        </p:nvCxnSpPr>
        <p:spPr>
          <a:xfrm>
            <a:off x="492597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D85B0866-0242-49EB-9A32-4D4D7D201476}"/>
              </a:ext>
            </a:extLst>
          </p:cNvPr>
          <p:cNvCxnSpPr/>
          <p:nvPr/>
        </p:nvCxnSpPr>
        <p:spPr>
          <a:xfrm>
            <a:off x="512282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A1B8C701-05BA-4ECF-BA20-B0F0CA10551D}"/>
              </a:ext>
            </a:extLst>
          </p:cNvPr>
          <p:cNvCxnSpPr/>
          <p:nvPr/>
        </p:nvCxnSpPr>
        <p:spPr>
          <a:xfrm>
            <a:off x="531967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25B55011-E070-4CF2-8887-CAD52D3E25FB}"/>
              </a:ext>
            </a:extLst>
          </p:cNvPr>
          <p:cNvCxnSpPr/>
          <p:nvPr/>
        </p:nvCxnSpPr>
        <p:spPr>
          <a:xfrm>
            <a:off x="551652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92980D5D-22D4-4EFC-8157-1B8A67540709}"/>
              </a:ext>
            </a:extLst>
          </p:cNvPr>
          <p:cNvCxnSpPr/>
          <p:nvPr/>
        </p:nvCxnSpPr>
        <p:spPr>
          <a:xfrm>
            <a:off x="571337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256130-C948-4AAF-89A5-203953972DF6}"/>
              </a:ext>
            </a:extLst>
          </p:cNvPr>
          <p:cNvCxnSpPr/>
          <p:nvPr/>
        </p:nvCxnSpPr>
        <p:spPr>
          <a:xfrm>
            <a:off x="591022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0D1C8AB-215C-4C71-B17B-C351894C368E}"/>
              </a:ext>
            </a:extLst>
          </p:cNvPr>
          <p:cNvCxnSpPr/>
          <p:nvPr/>
        </p:nvCxnSpPr>
        <p:spPr>
          <a:xfrm>
            <a:off x="610707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AEA1E38D-802B-4451-AF4C-584957213D3A}"/>
              </a:ext>
            </a:extLst>
          </p:cNvPr>
          <p:cNvCxnSpPr/>
          <p:nvPr/>
        </p:nvCxnSpPr>
        <p:spPr>
          <a:xfrm>
            <a:off x="630392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2C8864FA-198D-420E-9BA8-3F013B6B79EC}"/>
              </a:ext>
            </a:extLst>
          </p:cNvPr>
          <p:cNvCxnSpPr/>
          <p:nvPr/>
        </p:nvCxnSpPr>
        <p:spPr>
          <a:xfrm>
            <a:off x="650077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31E5EF60-591F-4467-B156-E09CB718ECCA}"/>
              </a:ext>
            </a:extLst>
          </p:cNvPr>
          <p:cNvCxnSpPr/>
          <p:nvPr/>
        </p:nvCxnSpPr>
        <p:spPr>
          <a:xfrm>
            <a:off x="669762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658336D7-70C1-4C5E-A76D-8E84B1A69445}"/>
              </a:ext>
            </a:extLst>
          </p:cNvPr>
          <p:cNvCxnSpPr/>
          <p:nvPr/>
        </p:nvCxnSpPr>
        <p:spPr>
          <a:xfrm>
            <a:off x="6894478" y="4287253"/>
            <a:ext cx="0" cy="8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9F71953-2223-4DC0-814F-F06EEA0EDD4C}"/>
              </a:ext>
            </a:extLst>
          </p:cNvPr>
          <p:cNvSpPr txBox="1"/>
          <p:nvPr/>
        </p:nvSpPr>
        <p:spPr>
          <a:xfrm>
            <a:off x="3102476" y="5314371"/>
            <a:ext cx="34712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Dispositivos periféricos</a:t>
            </a:r>
          </a:p>
        </p:txBody>
      </p:sp>
    </p:spTree>
    <p:extLst>
      <p:ext uri="{BB962C8B-B14F-4D97-AF65-F5344CB8AC3E}">
        <p14:creationId xmlns:p14="http://schemas.microsoft.com/office/powerpoint/2010/main" val="275204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EF1B4-5CC9-45BB-B5CD-92B726B6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de e/s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00971A-7FCC-4E54-887C-37A833EB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A3FF6F-2A32-4C97-A8CB-C2F158ED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9E64F35-6B69-4538-A35F-75711E4EA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módulo de entrada e saída é a interface de comunicação de um dispositivo externo com os demais elementos do computador.</a:t>
            </a:r>
          </a:p>
          <a:p>
            <a:endParaRPr lang="pt-BR" sz="2400" dirty="0"/>
          </a:p>
          <a:p>
            <a:r>
              <a:rPr lang="pt-BR" sz="2400" dirty="0"/>
              <a:t>Um módulo de entrada e saída pode se comunicar com um ou mais dispositivos externos.</a:t>
            </a:r>
          </a:p>
          <a:p>
            <a:endParaRPr lang="pt-BR" sz="2400" dirty="0"/>
          </a:p>
          <a:p>
            <a:r>
              <a:rPr lang="pt-BR" sz="2400" dirty="0"/>
              <a:t>Um módulo de entrada e saída pode se comunicar diretamente com o processador e a memória principal, por meio do barramento do sistema.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80977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 Tiras</Template>
  <TotalTime>3560</TotalTime>
  <Words>1976</Words>
  <Application>Microsoft Office PowerPoint</Application>
  <PresentationFormat>Widescreen</PresentationFormat>
  <Paragraphs>313</Paragraphs>
  <Slides>39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7" baseType="lpstr">
      <vt:lpstr>Arial</vt:lpstr>
      <vt:lpstr>Arial Black</vt:lpstr>
      <vt:lpstr>Calibri</vt:lpstr>
      <vt:lpstr>Cambria Math</vt:lpstr>
      <vt:lpstr>Corbel</vt:lpstr>
      <vt:lpstr>Segoe UI Semibold</vt:lpstr>
      <vt:lpstr>Wingdings</vt:lpstr>
      <vt:lpstr>Em Tiras</vt:lpstr>
      <vt:lpstr>Arquitetura de computadores</vt:lpstr>
      <vt:lpstr>Nas aulas anteriores</vt:lpstr>
      <vt:lpstr>Introdução</vt:lpstr>
      <vt:lpstr>Estrutura de interconexão</vt:lpstr>
      <vt:lpstr>Arquitetura de um computador</vt:lpstr>
      <vt:lpstr>Dispositivos externos</vt:lpstr>
      <vt:lpstr>Dispositivos externos</vt:lpstr>
      <vt:lpstr>Módulos de entrada e saída</vt:lpstr>
      <vt:lpstr>Módulo de e/s</vt:lpstr>
      <vt:lpstr>Dispositivos externos</vt:lpstr>
      <vt:lpstr>Arquitetura de um computador</vt:lpstr>
      <vt:lpstr>Módulo de e/s</vt:lpstr>
      <vt:lpstr>Módulos de E/s E/S Programada</vt:lpstr>
      <vt:lpstr>Módulo de e/s E/S Programada</vt:lpstr>
      <vt:lpstr>Módulo de e/s E/S Programada</vt:lpstr>
      <vt:lpstr>Módulo de e/s E/S Programada</vt:lpstr>
      <vt:lpstr>Módulo de e/s E/S Programada</vt:lpstr>
      <vt:lpstr>Módulo de e/s E/S Programada</vt:lpstr>
      <vt:lpstr>Módulo de e/s E/S Programada</vt:lpstr>
      <vt:lpstr>Módulo de e/s Acesso Ao Barramento Do Sistema</vt:lpstr>
      <vt:lpstr>Módulo de e/s Comunicação do módulo de E/S com o processador</vt:lpstr>
      <vt:lpstr>Módulo de e/s E/S Programada</vt:lpstr>
      <vt:lpstr>Módulo de e/s E/S Programada</vt:lpstr>
      <vt:lpstr>Módulo de e/s E/S Programada</vt:lpstr>
      <vt:lpstr>Módulo de e/s E/S Programada</vt:lpstr>
      <vt:lpstr>Módulo de e/s E/S Programada</vt:lpstr>
      <vt:lpstr>Módulo de e/s E/S Mapeada na memória</vt:lpstr>
      <vt:lpstr>Módulo de e/s E/S Programada</vt:lpstr>
      <vt:lpstr>Módulo de e/s E/S Independente</vt:lpstr>
      <vt:lpstr>Módulo de e/s E/S Controlada por Interrupções</vt:lpstr>
      <vt:lpstr>Módulo de e/s E/S Controlada por Interrupções</vt:lpstr>
      <vt:lpstr>Módulo de e/s E/S Controlada por Interrupções</vt:lpstr>
      <vt:lpstr>Módulo de e/s Controle De E/S</vt:lpstr>
      <vt:lpstr>Módulo de e/s Comunicação do módulo de E/S com o processador</vt:lpstr>
      <vt:lpstr>Módulo de e/s DMA – Acesso Direto a Memória</vt:lpstr>
      <vt:lpstr>Módulo de e/s DMA – Acesso Direto a Memória</vt:lpstr>
      <vt:lpstr>Módulo de e/s DMA – Acesso Direto a Memória</vt:lpstr>
      <vt:lpstr>Módulo de e/s DMA – Acesso Direto a Memória</vt:lpstr>
      <vt:lpstr>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Lex</dc:creator>
  <cp:lastModifiedBy>Alex Lima</cp:lastModifiedBy>
  <cp:revision>321</cp:revision>
  <dcterms:created xsi:type="dcterms:W3CDTF">2014-09-16T21:37:07Z</dcterms:created>
  <dcterms:modified xsi:type="dcterms:W3CDTF">2018-03-28T18:28:43Z</dcterms:modified>
</cp:coreProperties>
</file>