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1"/>
  </p:sldMasterIdLst>
  <p:notesMasterIdLst>
    <p:notesMasterId r:id="rId69"/>
  </p:notesMasterIdLst>
  <p:handoutMasterIdLst>
    <p:handoutMasterId r:id="rId70"/>
  </p:handoutMasterIdLst>
  <p:sldIdLst>
    <p:sldId id="256" r:id="rId2"/>
    <p:sldId id="261" r:id="rId3"/>
    <p:sldId id="262" r:id="rId4"/>
    <p:sldId id="285" r:id="rId5"/>
    <p:sldId id="429" r:id="rId6"/>
    <p:sldId id="286" r:id="rId7"/>
    <p:sldId id="366" r:id="rId8"/>
    <p:sldId id="283" r:id="rId9"/>
    <p:sldId id="368" r:id="rId10"/>
    <p:sldId id="284" r:id="rId11"/>
    <p:sldId id="287" r:id="rId12"/>
    <p:sldId id="263" r:id="rId13"/>
    <p:sldId id="367" r:id="rId14"/>
    <p:sldId id="370" r:id="rId15"/>
    <p:sldId id="371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2" r:id="rId25"/>
    <p:sldId id="383" r:id="rId26"/>
    <p:sldId id="384" r:id="rId27"/>
    <p:sldId id="385" r:id="rId28"/>
    <p:sldId id="386" r:id="rId29"/>
    <p:sldId id="387" r:id="rId30"/>
    <p:sldId id="391" r:id="rId31"/>
    <p:sldId id="388" r:id="rId32"/>
    <p:sldId id="392" r:id="rId33"/>
    <p:sldId id="389" r:id="rId34"/>
    <p:sldId id="394" r:id="rId35"/>
    <p:sldId id="395" r:id="rId36"/>
    <p:sldId id="397" r:id="rId37"/>
    <p:sldId id="398" r:id="rId38"/>
    <p:sldId id="396" r:id="rId39"/>
    <p:sldId id="403" r:id="rId40"/>
    <p:sldId id="399" r:id="rId41"/>
    <p:sldId id="400" r:id="rId42"/>
    <p:sldId id="401" r:id="rId43"/>
    <p:sldId id="402" r:id="rId44"/>
    <p:sldId id="408" r:id="rId45"/>
    <p:sldId id="393" r:id="rId46"/>
    <p:sldId id="405" r:id="rId47"/>
    <p:sldId id="407" r:id="rId48"/>
    <p:sldId id="406" r:id="rId49"/>
    <p:sldId id="404" r:id="rId50"/>
    <p:sldId id="428" r:id="rId51"/>
    <p:sldId id="416" r:id="rId52"/>
    <p:sldId id="410" r:id="rId53"/>
    <p:sldId id="418" r:id="rId54"/>
    <p:sldId id="419" r:id="rId55"/>
    <p:sldId id="420" r:id="rId56"/>
    <p:sldId id="421" r:id="rId57"/>
    <p:sldId id="427" r:id="rId58"/>
    <p:sldId id="422" r:id="rId59"/>
    <p:sldId id="411" r:id="rId60"/>
    <p:sldId id="412" r:id="rId61"/>
    <p:sldId id="413" r:id="rId62"/>
    <p:sldId id="415" r:id="rId63"/>
    <p:sldId id="426" r:id="rId64"/>
    <p:sldId id="414" r:id="rId65"/>
    <p:sldId id="424" r:id="rId66"/>
    <p:sldId id="423" r:id="rId67"/>
    <p:sldId id="425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C641DA36-1CAC-4E4F-AF08-48CDC35824F8}">
          <p14:sldIdLst>
            <p14:sldId id="256"/>
            <p14:sldId id="261"/>
            <p14:sldId id="262"/>
            <p14:sldId id="285"/>
            <p14:sldId id="429"/>
            <p14:sldId id="286"/>
            <p14:sldId id="366"/>
            <p14:sldId id="283"/>
            <p14:sldId id="368"/>
            <p14:sldId id="284"/>
            <p14:sldId id="287"/>
            <p14:sldId id="263"/>
            <p14:sldId id="367"/>
            <p14:sldId id="370"/>
            <p14:sldId id="371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2"/>
            <p14:sldId id="383"/>
            <p14:sldId id="384"/>
            <p14:sldId id="385"/>
            <p14:sldId id="386"/>
            <p14:sldId id="387"/>
            <p14:sldId id="391"/>
            <p14:sldId id="388"/>
            <p14:sldId id="392"/>
            <p14:sldId id="389"/>
            <p14:sldId id="394"/>
            <p14:sldId id="395"/>
            <p14:sldId id="397"/>
            <p14:sldId id="398"/>
            <p14:sldId id="396"/>
            <p14:sldId id="403"/>
            <p14:sldId id="399"/>
            <p14:sldId id="400"/>
            <p14:sldId id="401"/>
            <p14:sldId id="402"/>
            <p14:sldId id="408"/>
            <p14:sldId id="393"/>
            <p14:sldId id="405"/>
            <p14:sldId id="407"/>
            <p14:sldId id="406"/>
            <p14:sldId id="404"/>
            <p14:sldId id="428"/>
            <p14:sldId id="416"/>
            <p14:sldId id="410"/>
            <p14:sldId id="418"/>
            <p14:sldId id="419"/>
            <p14:sldId id="420"/>
            <p14:sldId id="421"/>
            <p14:sldId id="427"/>
            <p14:sldId id="422"/>
            <p14:sldId id="411"/>
            <p14:sldId id="412"/>
            <p14:sldId id="413"/>
            <p14:sldId id="415"/>
            <p14:sldId id="426"/>
            <p14:sldId id="414"/>
            <p14:sldId id="424"/>
            <p14:sldId id="423"/>
            <p14:sldId id="42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A66AC"/>
    <a:srgbClr val="34497D"/>
    <a:srgbClr val="CBD6E3"/>
    <a:srgbClr val="534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858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FCFD307-6DC5-4F27-AC26-51EF89A83B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A2E3C8-796F-40AC-8001-ACF6333268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B13DD-E149-4F85-B9D8-7BBF0BA944CD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A404AA-4393-4235-AE22-0FFE0E4A57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F32621-43F8-4716-A22B-956AAC746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E35DB-FDEA-4651-B02E-63368F2FC9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197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FB4C9-C201-431C-9D09-E824D7872116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8BF9-F2E5-4CCC-BD7C-C4CF17E2D1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28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24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armazena-se a base, pois é a mesma para todos os números.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43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2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2166366"/>
            <a:ext cx="11471565" cy="1739347"/>
          </a:xfrm>
          <a:prstGeom prst="rect">
            <a:avLst/>
          </a:prstGeo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1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2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20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EEEA-3451-41F3-BE54-ADCBA6886908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0930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75D1-1828-4AFD-BE29-61DE109ECBA4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1846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5" y="274638"/>
            <a:ext cx="2402380" cy="5897562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422856"/>
            <a:ext cx="2743196" cy="365125"/>
          </a:xfrm>
        </p:spPr>
        <p:txBody>
          <a:bodyPr/>
          <a:lstStyle/>
          <a:p>
            <a:fld id="{16219935-341F-4245-A794-FCB035AA5461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6" y="6422856"/>
            <a:ext cx="4279669" cy="365125"/>
          </a:xfrm>
        </p:spPr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50" y="6422856"/>
            <a:ext cx="879759" cy="365125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83741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9EDCB43C-89E1-4482-A3DA-08216C45A9BE}"/>
              </a:ext>
            </a:extLst>
          </p:cNvPr>
          <p:cNvSpPr/>
          <p:nvPr userDrawn="1"/>
        </p:nvSpPr>
        <p:spPr>
          <a:xfrm>
            <a:off x="3048" y="191384"/>
            <a:ext cx="12188952" cy="11171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5602B4-28DF-4C3F-9AB6-F8CB77D3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483" y="230566"/>
            <a:ext cx="10363200" cy="10612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E7D7A8-94F3-4491-BADE-C485083C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6D7DE4-69BD-4890-868A-5E5CC57111F8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721E79-EFFF-4F92-8414-3CE08E61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23CD2-9163-4A3B-A919-1A8B9325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fld id="{9648F39E-9C37-485F-AC97-16BB4BDF9F4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0386403-490E-4B3A-BC8D-0D955BF1B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489166"/>
            <a:ext cx="10363200" cy="472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Tx/>
              <a:defRPr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>
              <a:buClrTx/>
              <a:defRPr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2pPr>
            <a:lvl3pPr>
              <a:buClrTx/>
              <a:defRPr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3pPr>
            <a:lvl4pPr>
              <a:buClrTx/>
              <a:defRPr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4pPr>
            <a:lvl5pPr>
              <a:buClrTx/>
              <a:defRPr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6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177422"/>
            <a:ext cx="9784080" cy="136477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651379"/>
            <a:ext cx="9784080" cy="4566541"/>
          </a:xfrm>
        </p:spPr>
        <p:txBody>
          <a:bodyPr/>
          <a:lstStyle>
            <a:lvl1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2pPr>
            <a:lvl3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3pPr>
            <a:lvl4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4pPr>
            <a:lvl5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E747-C422-4DA4-BA92-B127B5BBC9BE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9648F39E-9C37-485F-AC97-16BB4BDF9F4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14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2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1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6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F8299-9CDE-4B58-8C63-9C3452DEDB20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6861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514-8805-4F4F-A765-7679D21765BE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8251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1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1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868C-FA64-422F-B596-6FA6EE21F517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289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8DAD-0230-4844-885D-D7EE8C157EBB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0663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1FF3-9027-4D4D-9750-7AD9B45C0026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5135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8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CFAD-F40E-4CB2-A35A-F3F7F262C91C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5666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EDE3-E141-47EB-BDBA-0B47F5C07E65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3167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10"/>
            <a:ext cx="12188952" cy="13986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6"/>
            <a:ext cx="300089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1">
                <a:solidFill>
                  <a:schemeClr val="tx1"/>
                </a:solidFill>
              </a:defRPr>
            </a:lvl1pPr>
          </a:lstStyle>
          <a:p>
            <a:fld id="{46FC6A06-9FD9-4CF9-AFA8-C6657D94EF37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6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/>
                </a:solidFill>
              </a:defRPr>
            </a:lvl1pPr>
          </a:lstStyle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6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648F39E-9C37-485F-AC97-16BB4BDF9F4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01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20" r:id="rId12"/>
  </p:sldLayoutIdLst>
  <p:hf hd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6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58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53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5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7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959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155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Arquitetura de computadores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5939404-FB60-4C2B-9CFD-CDAA2A054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167" y="4513661"/>
            <a:ext cx="6858000" cy="1309255"/>
          </a:xfrm>
        </p:spPr>
        <p:txBody>
          <a:bodyPr>
            <a:normAutofit/>
          </a:bodyPr>
          <a:lstStyle/>
          <a:p>
            <a:pPr algn="l"/>
            <a:r>
              <a:rPr lang="pt-BR" sz="2800" dirty="0"/>
              <a:t>Prof. Alex Lima</a:t>
            </a:r>
          </a:p>
          <a:p>
            <a:pPr algn="l"/>
            <a:r>
              <a:rPr lang="pt-BR" sz="2800" dirty="0"/>
              <a:t>Aula 12, 13 e 14 – Aritmética Computacional</a:t>
            </a:r>
          </a:p>
        </p:txBody>
      </p:sp>
    </p:spTree>
    <p:extLst>
      <p:ext uri="{BB962C8B-B14F-4D97-AF65-F5344CB8AC3E}">
        <p14:creationId xmlns:p14="http://schemas.microsoft.com/office/powerpoint/2010/main" val="305061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D8A5E57-B946-4581-9FA9-9DE97F3B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instrução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55FA03D-FCB8-4F10-8126-62C4B041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5CC61D-8F44-4123-BA4E-C7061136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10</a:t>
            </a:fld>
            <a:endParaRPr kumimoji="0" lang="en-US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983697-56C9-4E6A-AFB2-60BB57DC2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291864"/>
            <a:ext cx="10363200" cy="495376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/>
              <a:t>O </a:t>
            </a:r>
            <a:r>
              <a:rPr lang="pt-BR" sz="2400" b="1" dirty="0"/>
              <a:t>PC</a:t>
            </a:r>
            <a:r>
              <a:rPr lang="pt-BR" sz="2400" dirty="0"/>
              <a:t> armazena o endereço de memória de uma instrução;</a:t>
            </a:r>
          </a:p>
          <a:p>
            <a:pPr marL="685795" lvl="1" indent="-457200">
              <a:buFont typeface="+mj-lt"/>
              <a:buAutoNum type="arabicPeriod"/>
            </a:pPr>
            <a:r>
              <a:rPr lang="pt-BR" sz="2200" dirty="0"/>
              <a:t>A </a:t>
            </a:r>
            <a:r>
              <a:rPr lang="pt-BR" sz="2200" b="1" dirty="0"/>
              <a:t>UC</a:t>
            </a:r>
            <a:r>
              <a:rPr lang="pt-BR" sz="2200" dirty="0"/>
              <a:t> busca a instrução na memória, no endereço armazenado no </a:t>
            </a:r>
            <a:r>
              <a:rPr lang="pt-BR" sz="2200" b="1" dirty="0"/>
              <a:t>PC</a:t>
            </a:r>
            <a:r>
              <a:rPr lang="pt-BR" sz="2200" dirty="0"/>
              <a:t>;</a:t>
            </a:r>
            <a:endParaRPr lang="pt-BR" dirty="0"/>
          </a:p>
          <a:p>
            <a:pPr marL="685795" lvl="1" indent="-457200">
              <a:buFont typeface="+mj-lt"/>
              <a:buAutoNum type="arabicPeriod"/>
            </a:pPr>
            <a:r>
              <a:rPr lang="pt-BR" dirty="0"/>
              <a:t>Incrementa o PC;</a:t>
            </a:r>
          </a:p>
          <a:p>
            <a:pPr marL="685795" lvl="1" indent="-457200">
              <a:buFont typeface="+mj-lt"/>
              <a:buAutoNum type="arabicPeriod"/>
            </a:pPr>
            <a:r>
              <a:rPr lang="pt-BR" dirty="0"/>
              <a:t>Uma instrução é composta pela </a:t>
            </a:r>
            <a:r>
              <a:rPr lang="pt-BR" u="sng" dirty="0"/>
              <a:t>operação</a:t>
            </a:r>
            <a:r>
              <a:rPr lang="pt-BR" dirty="0"/>
              <a:t> e </a:t>
            </a:r>
            <a:r>
              <a:rPr lang="pt-BR" u="sng" dirty="0"/>
              <a:t>endereço de operando</a:t>
            </a:r>
            <a:r>
              <a:rPr lang="pt-BR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 instrução é carregada da memória para o </a:t>
            </a:r>
            <a:r>
              <a:rPr lang="pt-BR" sz="2400" b="1" dirty="0"/>
              <a:t>IR</a:t>
            </a:r>
            <a:r>
              <a:rPr lang="pt-BR" sz="2400" dirty="0"/>
              <a:t>;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Decodificação da instrução;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O endereço do operando é carregado no </a:t>
            </a:r>
            <a:r>
              <a:rPr lang="pt-BR" sz="2400" b="1" dirty="0"/>
              <a:t>MAR</a:t>
            </a:r>
            <a:r>
              <a:rPr lang="pt-BR" sz="2400" dirty="0"/>
              <a:t>;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 </a:t>
            </a:r>
            <a:r>
              <a:rPr lang="pt-BR" sz="2400" b="1" dirty="0"/>
              <a:t>UC</a:t>
            </a:r>
            <a:r>
              <a:rPr lang="pt-BR" sz="2400" dirty="0"/>
              <a:t> busca o operando na memória, no endereço armazenado no </a:t>
            </a:r>
            <a:r>
              <a:rPr lang="pt-BR" sz="2400" b="1" dirty="0"/>
              <a:t>MAR</a:t>
            </a:r>
            <a:r>
              <a:rPr lang="pt-BR" sz="2400" dirty="0"/>
              <a:t>;</a:t>
            </a:r>
            <a:endParaRPr lang="pt-BR" dirty="0"/>
          </a:p>
          <a:p>
            <a:pPr marL="685795" lvl="1" indent="-457200">
              <a:buFont typeface="+mj-lt"/>
              <a:buAutoNum type="arabicPeriod"/>
            </a:pPr>
            <a:r>
              <a:rPr lang="pt-BR" dirty="0"/>
              <a:t>Caso haja, múltiplos operandos são buscados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Os operandos são carregados da memória para o </a:t>
            </a:r>
            <a:r>
              <a:rPr lang="pt-BR" sz="2400" b="1" dirty="0"/>
              <a:t>MBR</a:t>
            </a:r>
            <a:r>
              <a:rPr lang="pt-BR" sz="2400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 ULA executa a instrução;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847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6AD10-1C0C-4B92-BACF-BA40AF07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Estrutura e interconexão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78D9EB-EB6E-4FE9-9490-A3C8F5E3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7CE99B-5738-4500-809F-BAA1C0A0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11</a:t>
            </a:fld>
            <a:endParaRPr kumimoji="0"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FF85982-6C71-42D0-A4B2-6DB27382B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23" y="1413328"/>
            <a:ext cx="1220239" cy="498600"/>
          </a:xfrm>
        </p:spPr>
        <p:txBody>
          <a:bodyPr>
            <a:normAutofit/>
          </a:bodyPr>
          <a:lstStyle/>
          <a:p>
            <a:pPr marL="228595" lvl="1" indent="0">
              <a:buNone/>
            </a:pPr>
            <a:r>
              <a:rPr lang="pt-BR" sz="2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CPU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30A3E840-B1CE-4A33-B55C-F962633D2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28" y="1474098"/>
            <a:ext cx="5794171" cy="494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3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7C7A1-CB97-4FFB-8812-834D3970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Estrutura e interconexão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EF711FB-2393-4192-8622-4B556F4D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MBR</a:t>
            </a:r>
          </a:p>
          <a:p>
            <a:pPr lvl="1"/>
            <a:r>
              <a:rPr lang="pt-BR" dirty="0"/>
              <a:t>Conjunto de registradores de armazenamento de dados.</a:t>
            </a:r>
          </a:p>
          <a:p>
            <a:endParaRPr lang="pt-BR" b="1" dirty="0"/>
          </a:p>
          <a:p>
            <a:r>
              <a:rPr lang="pt-BR" b="1" dirty="0"/>
              <a:t>Circuitos lógicos e aritméticos</a:t>
            </a:r>
          </a:p>
          <a:p>
            <a:pPr lvl="1"/>
            <a:r>
              <a:rPr lang="pt-BR" dirty="0"/>
              <a:t>Circuitos para realização de operações lógicas e aritméticas</a:t>
            </a:r>
          </a:p>
          <a:p>
            <a:endParaRPr lang="pt-BR" b="1" dirty="0"/>
          </a:p>
          <a:p>
            <a:r>
              <a:rPr lang="pt-BR" b="1" dirty="0"/>
              <a:t>Acumulador (AC)  e Quociente multiplicador (MQ)</a:t>
            </a:r>
            <a:endParaRPr lang="pt-BR" dirty="0"/>
          </a:p>
          <a:p>
            <a:pPr lvl="1"/>
            <a:r>
              <a:rPr lang="pt-BR" dirty="0"/>
              <a:t>Registradores para armazenamento de dados de operações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2637D0C-1DE6-44D2-8D73-D759F052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1B80F6-3C30-4758-811D-EB6F520C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72441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7C7A1-CB97-4FFB-8812-834D3970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295242"/>
          </a:xfrm>
        </p:spPr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Função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EF711FB-2393-4192-8622-4B556F4D7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742790"/>
            <a:ext cx="9784080" cy="2662955"/>
          </a:xfrm>
        </p:spPr>
        <p:txBody>
          <a:bodyPr>
            <a:normAutofit/>
          </a:bodyPr>
          <a:lstStyle/>
          <a:p>
            <a:r>
              <a:rPr lang="pt-BR" sz="2800" dirty="0"/>
              <a:t>Quando um programa é carregado na memória, seus comandos são traduzidos em um conjunto de instruções.</a:t>
            </a:r>
          </a:p>
          <a:p>
            <a:endParaRPr lang="pt-BR" sz="2800" dirty="0"/>
          </a:p>
          <a:p>
            <a:r>
              <a:rPr lang="pt-BR" sz="2800" dirty="0"/>
              <a:t>Uma instrução é composta por um código de </a:t>
            </a:r>
            <a:r>
              <a:rPr lang="pt-BR" sz="2800" dirty="0" err="1"/>
              <a:t>microoperação</a:t>
            </a:r>
            <a:r>
              <a:rPr lang="pt-BR" sz="2800" dirty="0"/>
              <a:t> e um operando ou endereço de operando.</a:t>
            </a:r>
          </a:p>
          <a:p>
            <a:endParaRPr lang="pt-BR" sz="28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2637D0C-1DE6-44D2-8D73-D759F052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1B80F6-3C30-4758-811D-EB6F520C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13</a:t>
            </a:fld>
            <a:endParaRPr kumimoji="0"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98D5AF0-D106-4144-B681-82BBF6B2D463}"/>
              </a:ext>
            </a:extLst>
          </p:cNvPr>
          <p:cNvSpPr/>
          <p:nvPr/>
        </p:nvSpPr>
        <p:spPr>
          <a:xfrm>
            <a:off x="3941366" y="5050760"/>
            <a:ext cx="1590049" cy="848139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 Black" panose="020B0A04020102020204" pitchFamily="34" charset="0"/>
              </a:rPr>
              <a:t>OPCODE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4079EAD-1E3F-4F3C-AB56-CE9595D1A91B}"/>
              </a:ext>
            </a:extLst>
          </p:cNvPr>
          <p:cNvSpPr/>
          <p:nvPr/>
        </p:nvSpPr>
        <p:spPr>
          <a:xfrm>
            <a:off x="5596471" y="5050759"/>
            <a:ext cx="2356190" cy="848139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OPERANDO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A8785EE-008E-4CE3-B98D-CA681A242238}"/>
              </a:ext>
            </a:extLst>
          </p:cNvPr>
          <p:cNvSpPr txBox="1"/>
          <p:nvPr/>
        </p:nvSpPr>
        <p:spPr>
          <a:xfrm>
            <a:off x="4314234" y="440574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4 bits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154539-1488-4EAB-BD33-4CAD56AE0AD0}"/>
              </a:ext>
            </a:extLst>
          </p:cNvPr>
          <p:cNvSpPr txBox="1"/>
          <p:nvPr/>
        </p:nvSpPr>
        <p:spPr>
          <a:xfrm>
            <a:off x="6330909" y="443787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6 bits</a:t>
            </a:r>
          </a:p>
        </p:txBody>
      </p:sp>
    </p:spTree>
    <p:extLst>
      <p:ext uri="{BB962C8B-B14F-4D97-AF65-F5344CB8AC3E}">
        <p14:creationId xmlns:p14="http://schemas.microsoft.com/office/powerpoint/2010/main" val="300380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7C7A1-CB97-4FFB-8812-834D3970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295242"/>
          </a:xfrm>
        </p:spPr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Função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EF711FB-2393-4192-8622-4B556F4D7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742790"/>
            <a:ext cx="9784080" cy="4339355"/>
          </a:xfrm>
        </p:spPr>
        <p:txBody>
          <a:bodyPr>
            <a:normAutofit/>
          </a:bodyPr>
          <a:lstStyle/>
          <a:p>
            <a:r>
              <a:rPr lang="pt-BR" sz="2800" dirty="0"/>
              <a:t>A Unidade Lógica e Aritmética é responsável por realizar as </a:t>
            </a:r>
            <a:r>
              <a:rPr lang="pt-BR" sz="2800" dirty="0" err="1"/>
              <a:t>microoperações</a:t>
            </a:r>
            <a:r>
              <a:rPr lang="pt-BR" sz="2800" dirty="0"/>
              <a:t> da CPU.</a:t>
            </a:r>
          </a:p>
          <a:p>
            <a:r>
              <a:rPr lang="pt-BR" sz="2800" dirty="0"/>
              <a:t>Operações lógicas</a:t>
            </a:r>
          </a:p>
          <a:p>
            <a:pPr lvl="2"/>
            <a:r>
              <a:rPr lang="pt-BR" sz="2400" dirty="0"/>
              <a:t>E</a:t>
            </a:r>
          </a:p>
          <a:p>
            <a:pPr lvl="2"/>
            <a:r>
              <a:rPr lang="pt-BR" sz="2400" dirty="0"/>
              <a:t>OU</a:t>
            </a:r>
          </a:p>
          <a:p>
            <a:pPr lvl="2"/>
            <a:r>
              <a:rPr lang="pt-BR" sz="2400" dirty="0"/>
              <a:t>XOR</a:t>
            </a:r>
          </a:p>
          <a:p>
            <a:pPr lvl="1"/>
            <a:r>
              <a:rPr lang="pt-BR" sz="2600" dirty="0"/>
              <a:t>Operações aritméticas</a:t>
            </a:r>
          </a:p>
          <a:p>
            <a:pPr lvl="2"/>
            <a:r>
              <a:rPr lang="pt-BR" sz="2400" dirty="0"/>
              <a:t>Adição</a:t>
            </a:r>
          </a:p>
          <a:p>
            <a:pPr lvl="2"/>
            <a:r>
              <a:rPr lang="pt-BR" sz="2400" dirty="0"/>
              <a:t>Multiplicação</a:t>
            </a:r>
          </a:p>
          <a:p>
            <a:pPr lvl="2"/>
            <a:r>
              <a:rPr lang="pt-BR" sz="2400" dirty="0"/>
              <a:t>Divisão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2637D0C-1DE6-44D2-8D73-D759F052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1B80F6-3C30-4758-811D-EB6F520C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59278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B37FA-8A86-4366-8B38-BD659D3E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267533"/>
          </a:xfrm>
        </p:spPr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Função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8534D-33F3-4AD0-B66B-8593A3A1D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Todos os componentes eletrônicos de um computador utilizam dois estados para representar as informações: 0 e 1.</a:t>
            </a:r>
          </a:p>
          <a:p>
            <a:endParaRPr lang="pt-BR" sz="2400" dirty="0"/>
          </a:p>
          <a:p>
            <a:r>
              <a:rPr lang="pt-BR" sz="2400" dirty="0"/>
              <a:t>Isso significa que todos os valores armazenados são representados como sequencias de 0s e 1s (sistema binário).</a:t>
            </a:r>
          </a:p>
          <a:p>
            <a:endParaRPr lang="pt-BR" sz="2400" dirty="0"/>
          </a:p>
          <a:p>
            <a:r>
              <a:rPr lang="pt-BR" sz="2400" dirty="0"/>
              <a:t>Para que as operações sejam realizadas é necessário que seja utilizada uma notação específica para representar valores com </a:t>
            </a:r>
            <a:r>
              <a:rPr lang="pt-BR" sz="2400" b="1" u="sng" dirty="0"/>
              <a:t>sinal</a:t>
            </a:r>
            <a:r>
              <a:rPr lang="pt-BR" sz="2400" dirty="0"/>
              <a:t> ou </a:t>
            </a:r>
            <a:r>
              <a:rPr lang="pt-BR" sz="2400" b="1" u="sng" dirty="0"/>
              <a:t>vírgula</a:t>
            </a:r>
            <a:r>
              <a:rPr lang="pt-BR" sz="2400" dirty="0"/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5F0BA5-B658-4DA5-99D4-06DFAA94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2CD1EC-BA7D-4D9B-8DBD-4B2D70B9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95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B37FA-8A86-4366-8B38-BD659D3E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267533"/>
          </a:xfrm>
        </p:spPr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Representação de valores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8534D-33F3-4AD0-B66B-8593A3A1D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438400"/>
            <a:ext cx="9784080" cy="3779520"/>
          </a:xfrm>
        </p:spPr>
        <p:txBody>
          <a:bodyPr>
            <a:normAutofit/>
          </a:bodyPr>
          <a:lstStyle/>
          <a:p>
            <a:r>
              <a:rPr lang="pt-BR" sz="2800" dirty="0"/>
              <a:t>Para representar valores binários em sinal magnitude, definimos o bit mais significativo (bit mais a esquerda) com o bit de sinal. Por padrão, usa-se 0 para + e 1 para -.</a:t>
            </a:r>
          </a:p>
          <a:p>
            <a:r>
              <a:rPr lang="pt-BR" sz="2800" b="1" dirty="0"/>
              <a:t>Exemplo</a:t>
            </a:r>
          </a:p>
          <a:p>
            <a:pPr lvl="1"/>
            <a:r>
              <a:rPr lang="pt-BR" sz="2400" u="sng" dirty="0"/>
              <a:t>0</a:t>
            </a:r>
            <a:r>
              <a:rPr lang="pt-BR" sz="2400" dirty="0"/>
              <a:t>0010010</a:t>
            </a:r>
            <a:r>
              <a:rPr lang="pt-BR" sz="2400" baseline="-25000" dirty="0"/>
              <a:t>2</a:t>
            </a:r>
            <a:r>
              <a:rPr lang="pt-BR" sz="2400" dirty="0"/>
              <a:t> =  +18</a:t>
            </a:r>
            <a:r>
              <a:rPr lang="pt-BR" sz="2400" baseline="-25000" dirty="0"/>
              <a:t>10</a:t>
            </a:r>
          </a:p>
          <a:p>
            <a:pPr lvl="1"/>
            <a:r>
              <a:rPr lang="pt-BR" sz="2400" u="sng" dirty="0"/>
              <a:t>1</a:t>
            </a:r>
            <a:r>
              <a:rPr lang="pt-BR" sz="2400" dirty="0"/>
              <a:t>0010010</a:t>
            </a:r>
            <a:r>
              <a:rPr lang="pt-BR" sz="2400" baseline="-25000" dirty="0"/>
              <a:t>2</a:t>
            </a:r>
            <a:r>
              <a:rPr lang="pt-BR" sz="2400" dirty="0"/>
              <a:t> =  -18</a:t>
            </a:r>
            <a:r>
              <a:rPr lang="pt-BR" sz="2400" baseline="-25000" dirty="0"/>
              <a:t>10</a:t>
            </a:r>
          </a:p>
          <a:p>
            <a:pPr lvl="1"/>
            <a:endParaRPr lang="pt-BR" sz="24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5F0BA5-B658-4DA5-99D4-06DFAA94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2CD1EC-BA7D-4D9B-8DBD-4B2D70B9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3E879E1-D7D7-4992-B741-B373FE535DFD}"/>
              </a:ext>
            </a:extLst>
          </p:cNvPr>
          <p:cNvSpPr txBox="1"/>
          <p:nvPr/>
        </p:nvSpPr>
        <p:spPr>
          <a:xfrm>
            <a:off x="1301891" y="1710244"/>
            <a:ext cx="767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Representação de sinal magnitude</a:t>
            </a:r>
          </a:p>
        </p:txBody>
      </p:sp>
    </p:spTree>
    <p:extLst>
      <p:ext uri="{BB962C8B-B14F-4D97-AF65-F5344CB8AC3E}">
        <p14:creationId xmlns:p14="http://schemas.microsoft.com/office/powerpoint/2010/main" val="133924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B37FA-8A86-4366-8B38-BD659D3E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267533"/>
          </a:xfrm>
        </p:spPr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Representação de valores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8534D-33F3-4AD0-B66B-8593A3A1D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438400"/>
            <a:ext cx="9784080" cy="3779520"/>
          </a:xfrm>
        </p:spPr>
        <p:txBody>
          <a:bodyPr>
            <a:normAutofit/>
          </a:bodyPr>
          <a:lstStyle/>
          <a:p>
            <a:r>
              <a:rPr lang="pt-BR" sz="2800" dirty="0"/>
              <a:t>A representação por sinal magnitude possui duas representação para o 0:</a:t>
            </a:r>
          </a:p>
          <a:p>
            <a:endParaRPr lang="pt-BR" sz="2800" baseline="-25000" dirty="0"/>
          </a:p>
          <a:p>
            <a:r>
              <a:rPr lang="pt-BR" sz="2800" dirty="0"/>
              <a:t>+0</a:t>
            </a:r>
            <a:r>
              <a:rPr lang="pt-BR" sz="2800" baseline="-25000" dirty="0"/>
              <a:t>10</a:t>
            </a:r>
            <a:r>
              <a:rPr lang="pt-BR" sz="2800" dirty="0"/>
              <a:t> = 000000</a:t>
            </a:r>
            <a:endParaRPr lang="pt-BR" sz="2400" baseline="-25000" dirty="0"/>
          </a:p>
          <a:p>
            <a:r>
              <a:rPr lang="pt-BR" sz="2600" dirty="0"/>
              <a:t>-  0</a:t>
            </a:r>
            <a:r>
              <a:rPr lang="pt-BR" sz="2600" baseline="-25000" dirty="0"/>
              <a:t>10</a:t>
            </a:r>
            <a:r>
              <a:rPr lang="pt-BR" sz="2600" dirty="0"/>
              <a:t>  = 100000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5F0BA5-B658-4DA5-99D4-06DFAA94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2CD1EC-BA7D-4D9B-8DBD-4B2D70B9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3E879E1-D7D7-4992-B741-B373FE535DFD}"/>
              </a:ext>
            </a:extLst>
          </p:cNvPr>
          <p:cNvSpPr txBox="1"/>
          <p:nvPr/>
        </p:nvSpPr>
        <p:spPr>
          <a:xfrm>
            <a:off x="1301891" y="1710244"/>
            <a:ext cx="767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Representação de sinal magnitude</a:t>
            </a:r>
          </a:p>
        </p:txBody>
      </p:sp>
    </p:spTree>
    <p:extLst>
      <p:ext uri="{BB962C8B-B14F-4D97-AF65-F5344CB8AC3E}">
        <p14:creationId xmlns:p14="http://schemas.microsoft.com/office/powerpoint/2010/main" val="3981101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B37FA-8A86-4366-8B38-BD659D3E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267533"/>
          </a:xfrm>
        </p:spPr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Representação de valores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8534D-33F3-4AD0-B66B-8593A3A1D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438400"/>
            <a:ext cx="9908426" cy="3779520"/>
          </a:xfrm>
        </p:spPr>
        <p:txBody>
          <a:bodyPr>
            <a:normAutofit/>
          </a:bodyPr>
          <a:lstStyle/>
          <a:p>
            <a:r>
              <a:rPr lang="pt-BR" sz="2600" dirty="0"/>
              <a:t>A representação por sinal magnitude possui algumas desvantagens:</a:t>
            </a:r>
          </a:p>
          <a:p>
            <a:pPr lvl="1"/>
            <a:r>
              <a:rPr lang="pt-BR" sz="2400" dirty="0"/>
              <a:t>O sinal deve ser levado em consideração durante as operações;</a:t>
            </a:r>
          </a:p>
          <a:p>
            <a:pPr lvl="1"/>
            <a:r>
              <a:rPr lang="pt-BR" sz="2400" dirty="0"/>
              <a:t>A dupla representação do 0 dificulta teste de um número com 0;</a:t>
            </a:r>
          </a:p>
          <a:p>
            <a:endParaRPr lang="pt-BR" sz="2600" dirty="0"/>
          </a:p>
          <a:p>
            <a:r>
              <a:rPr lang="pt-BR" sz="2600" dirty="0"/>
              <a:t>Por esses motivos, a notação de sinal magnitude raramente é utilizada no projeto de uma ULA.</a:t>
            </a:r>
          </a:p>
          <a:p>
            <a:endParaRPr lang="pt-BR" sz="2600" dirty="0"/>
          </a:p>
          <a:p>
            <a:endParaRPr lang="pt-BR" sz="26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5F0BA5-B658-4DA5-99D4-06DFAA94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2CD1EC-BA7D-4D9B-8DBD-4B2D70B9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3E879E1-D7D7-4992-B741-B373FE535DFD}"/>
              </a:ext>
            </a:extLst>
          </p:cNvPr>
          <p:cNvSpPr txBox="1"/>
          <p:nvPr/>
        </p:nvSpPr>
        <p:spPr>
          <a:xfrm>
            <a:off x="1301891" y="1710244"/>
            <a:ext cx="767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Representação em complemento a 2</a:t>
            </a:r>
          </a:p>
        </p:txBody>
      </p:sp>
    </p:spTree>
    <p:extLst>
      <p:ext uri="{BB962C8B-B14F-4D97-AF65-F5344CB8AC3E}">
        <p14:creationId xmlns:p14="http://schemas.microsoft.com/office/powerpoint/2010/main" val="1630202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B37FA-8A86-4366-8B38-BD659D3E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267533"/>
          </a:xfrm>
        </p:spPr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Representação de valores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8534D-33F3-4AD0-B66B-8593A3A1D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391998"/>
            <a:ext cx="9908426" cy="3884111"/>
          </a:xfrm>
        </p:spPr>
        <p:txBody>
          <a:bodyPr>
            <a:normAutofit/>
          </a:bodyPr>
          <a:lstStyle/>
          <a:p>
            <a:r>
              <a:rPr lang="pt-BR" sz="2800" dirty="0"/>
              <a:t>A representação por  complemento de 2 utiliza o bit mais significativo para representar o sinal, porém a representação da magnitude varia de números positivos para negativos.</a:t>
            </a:r>
          </a:p>
          <a:p>
            <a:endParaRPr lang="pt-BR" sz="2800" dirty="0"/>
          </a:p>
          <a:p>
            <a:r>
              <a:rPr lang="pt-BR" sz="2800" dirty="0"/>
              <a:t>O valor 0</a:t>
            </a:r>
            <a:r>
              <a:rPr lang="pt-BR" sz="2800" baseline="-25000" dirty="0"/>
              <a:t>10</a:t>
            </a:r>
            <a:r>
              <a:rPr lang="pt-BR" sz="2800" dirty="0"/>
              <a:t> possui apenas uma representação.</a:t>
            </a:r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5F0BA5-B658-4DA5-99D4-06DFAA94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2CD1EC-BA7D-4D9B-8DBD-4B2D70B9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3E879E1-D7D7-4992-B741-B373FE535DFD}"/>
              </a:ext>
            </a:extLst>
          </p:cNvPr>
          <p:cNvSpPr txBox="1"/>
          <p:nvPr/>
        </p:nvSpPr>
        <p:spPr>
          <a:xfrm>
            <a:off x="1301891" y="1710244"/>
            <a:ext cx="767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Representação por complemento a 2</a:t>
            </a:r>
          </a:p>
        </p:txBody>
      </p:sp>
    </p:spTree>
    <p:extLst>
      <p:ext uri="{BB962C8B-B14F-4D97-AF65-F5344CB8AC3E}">
        <p14:creationId xmlns:p14="http://schemas.microsoft.com/office/powerpoint/2010/main" val="249874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0EFA8EE-93D4-4F32-8B6B-2E211907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22F11906-C9D8-4E07-A2A8-755A6C62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FA525E2A-13B5-4238-BCC6-A3AED3F3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</a:t>
            </a:fld>
            <a:endParaRPr kumimoji="0"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CE141B-419B-4E75-A2B4-E85F092A4C1A}"/>
              </a:ext>
            </a:extLst>
          </p:cNvPr>
          <p:cNvSpPr txBox="1"/>
          <p:nvPr/>
        </p:nvSpPr>
        <p:spPr>
          <a:xfrm>
            <a:off x="2160873" y="2024923"/>
            <a:ext cx="777240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ULA (</a:t>
            </a:r>
            <a:r>
              <a:rPr lang="pt-BR" sz="2400" dirty="0"/>
              <a:t>Unidade Lógica Aritmética</a:t>
            </a:r>
            <a:r>
              <a:rPr lang="pt-BR" sz="2400" b="1" dirty="0"/>
              <a:t>)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Conjunto de instruções</a:t>
            </a:r>
          </a:p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Formatos de endereçamento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92EA261-AB02-4C16-899A-939686B52A61}"/>
              </a:ext>
            </a:extLst>
          </p:cNvPr>
          <p:cNvSpPr txBox="1"/>
          <p:nvPr/>
        </p:nvSpPr>
        <p:spPr>
          <a:xfrm>
            <a:off x="2147018" y="1572891"/>
            <a:ext cx="767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Conteúdo da Unidade II</a:t>
            </a:r>
          </a:p>
        </p:txBody>
      </p:sp>
    </p:spTree>
    <p:extLst>
      <p:ext uri="{BB962C8B-B14F-4D97-AF65-F5344CB8AC3E}">
        <p14:creationId xmlns:p14="http://schemas.microsoft.com/office/powerpoint/2010/main" val="2348688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B37FA-8A86-4366-8B38-BD659D3E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267533"/>
          </a:xfrm>
        </p:spPr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Representação de valores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8534D-33F3-4AD0-B66B-8593A3A1D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391998"/>
            <a:ext cx="9908426" cy="3884111"/>
          </a:xfrm>
        </p:spPr>
        <p:txBody>
          <a:bodyPr>
            <a:normAutofit/>
          </a:bodyPr>
          <a:lstStyle/>
          <a:p>
            <a:r>
              <a:rPr lang="pt-BR" sz="2600" b="1" dirty="0"/>
              <a:t>Para números positivos:</a:t>
            </a:r>
          </a:p>
          <a:p>
            <a:pPr lvl="1"/>
            <a:r>
              <a:rPr lang="pt-BR" sz="2400" dirty="0"/>
              <a:t>Segue sinal magnitude</a:t>
            </a:r>
          </a:p>
          <a:p>
            <a:r>
              <a:rPr lang="pt-BR" sz="2600" b="1" dirty="0"/>
              <a:t>Para 0:</a:t>
            </a:r>
          </a:p>
          <a:p>
            <a:pPr lvl="1"/>
            <a:r>
              <a:rPr lang="pt-BR" sz="2400" dirty="0"/>
              <a:t>0000</a:t>
            </a:r>
          </a:p>
          <a:p>
            <a:r>
              <a:rPr lang="pt-BR" sz="2600" b="1" dirty="0"/>
              <a:t>Para números negativos:</a:t>
            </a:r>
          </a:p>
          <a:p>
            <a:pPr lvl="1"/>
            <a:r>
              <a:rPr lang="pt-BR" sz="2400" dirty="0"/>
              <a:t>Calcula-se o complemento de 2 do valor</a:t>
            </a:r>
          </a:p>
          <a:p>
            <a:pPr marL="0" indent="0">
              <a:buNone/>
            </a:pPr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5F0BA5-B658-4DA5-99D4-06DFAA94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2CD1EC-BA7D-4D9B-8DBD-4B2D70B9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3E879E1-D7D7-4992-B741-B373FE535DFD}"/>
              </a:ext>
            </a:extLst>
          </p:cNvPr>
          <p:cNvSpPr txBox="1"/>
          <p:nvPr/>
        </p:nvSpPr>
        <p:spPr>
          <a:xfrm>
            <a:off x="1301891" y="1710244"/>
            <a:ext cx="767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Representação por complemento a 2</a:t>
            </a:r>
          </a:p>
        </p:txBody>
      </p:sp>
    </p:spTree>
    <p:extLst>
      <p:ext uri="{BB962C8B-B14F-4D97-AF65-F5344CB8AC3E}">
        <p14:creationId xmlns:p14="http://schemas.microsoft.com/office/powerpoint/2010/main" val="2163250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B37FA-8A86-4366-8B38-BD659D3E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267533"/>
          </a:xfrm>
        </p:spPr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Representação de valores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8534D-33F3-4AD0-B66B-8593A3A1D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391998"/>
            <a:ext cx="9908426" cy="3884111"/>
          </a:xfrm>
        </p:spPr>
        <p:txBody>
          <a:bodyPr>
            <a:normAutofit/>
          </a:bodyPr>
          <a:lstStyle/>
          <a:p>
            <a:r>
              <a:rPr lang="pt-BR" sz="2600" b="1" dirty="0"/>
              <a:t>Para números positivos:</a:t>
            </a:r>
          </a:p>
          <a:p>
            <a:pPr lvl="1"/>
            <a:r>
              <a:rPr lang="pt-BR" sz="2400" b="1" dirty="0"/>
              <a:t>+18</a:t>
            </a:r>
            <a:r>
              <a:rPr lang="pt-BR" sz="2400" b="1" baseline="-25000" dirty="0"/>
              <a:t>10</a:t>
            </a:r>
            <a:r>
              <a:rPr lang="pt-BR" sz="2400" b="1" dirty="0"/>
              <a:t> = 10010</a:t>
            </a:r>
            <a:r>
              <a:rPr lang="pt-BR" sz="2400" b="1" baseline="-25000" dirty="0"/>
              <a:t>2</a:t>
            </a:r>
          </a:p>
          <a:p>
            <a:pPr lvl="1"/>
            <a:r>
              <a:rPr lang="pt-BR" sz="2400" b="1" dirty="0"/>
              <a:t>+7</a:t>
            </a:r>
            <a:r>
              <a:rPr lang="pt-BR" sz="2400" b="1" baseline="-25000" dirty="0"/>
              <a:t>10</a:t>
            </a:r>
            <a:r>
              <a:rPr lang="pt-BR" sz="2400" b="1" dirty="0"/>
              <a:t>   = 111</a:t>
            </a:r>
            <a:r>
              <a:rPr lang="pt-BR" sz="2400" b="1" baseline="-25000" dirty="0"/>
              <a:t>2</a:t>
            </a:r>
            <a:endParaRPr lang="pt-BR" sz="2400" b="1" dirty="0"/>
          </a:p>
          <a:p>
            <a:endParaRPr lang="pt-BR" sz="2600" b="1" dirty="0"/>
          </a:p>
          <a:p>
            <a:r>
              <a:rPr lang="pt-BR" sz="2600" b="1" dirty="0"/>
              <a:t>Representação em complemento de 2</a:t>
            </a:r>
          </a:p>
          <a:p>
            <a:pPr lvl="1"/>
            <a:r>
              <a:rPr lang="pt-BR" sz="2400" b="1" u="sng" dirty="0"/>
              <a:t>0</a:t>
            </a:r>
            <a:r>
              <a:rPr lang="pt-BR" sz="2400" b="1" dirty="0"/>
              <a:t> 10010</a:t>
            </a:r>
            <a:r>
              <a:rPr lang="pt-BR" sz="2400" b="1" baseline="-25000" dirty="0"/>
              <a:t>2</a:t>
            </a:r>
            <a:endParaRPr lang="pt-BR" sz="2400" b="1" dirty="0"/>
          </a:p>
          <a:p>
            <a:pPr lvl="1"/>
            <a:r>
              <a:rPr lang="pt-BR" sz="2400" b="1" u="sng" dirty="0"/>
              <a:t>0</a:t>
            </a:r>
            <a:r>
              <a:rPr lang="pt-BR" sz="2400" b="1" dirty="0"/>
              <a:t> 111</a:t>
            </a:r>
            <a:r>
              <a:rPr lang="pt-BR" sz="2400" b="1" baseline="-25000" dirty="0"/>
              <a:t>2</a:t>
            </a:r>
            <a:endParaRPr lang="pt-BR" sz="2400" b="1" u="sng" dirty="0"/>
          </a:p>
          <a:p>
            <a:pPr marL="0" indent="0">
              <a:buNone/>
            </a:pPr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5F0BA5-B658-4DA5-99D4-06DFAA94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2CD1EC-BA7D-4D9B-8DBD-4B2D70B9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3E879E1-D7D7-4992-B741-B373FE535DFD}"/>
              </a:ext>
            </a:extLst>
          </p:cNvPr>
          <p:cNvSpPr txBox="1"/>
          <p:nvPr/>
        </p:nvSpPr>
        <p:spPr>
          <a:xfrm>
            <a:off x="1301891" y="1710244"/>
            <a:ext cx="767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Cálculo do complemento de 2</a:t>
            </a:r>
          </a:p>
        </p:txBody>
      </p:sp>
    </p:spTree>
    <p:extLst>
      <p:ext uri="{BB962C8B-B14F-4D97-AF65-F5344CB8AC3E}">
        <p14:creationId xmlns:p14="http://schemas.microsoft.com/office/powerpoint/2010/main" val="4061324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B37FA-8A86-4366-8B38-BD659D3E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267533"/>
          </a:xfrm>
        </p:spPr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Representação de valores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8534D-33F3-4AD0-B66B-8593A3A1D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391998"/>
            <a:ext cx="5613517" cy="4030858"/>
          </a:xfrm>
        </p:spPr>
        <p:txBody>
          <a:bodyPr>
            <a:normAutofit/>
          </a:bodyPr>
          <a:lstStyle/>
          <a:p>
            <a:r>
              <a:rPr lang="pt-BR" sz="2600" b="1" dirty="0"/>
              <a:t>Para números negativos:</a:t>
            </a:r>
          </a:p>
          <a:p>
            <a:pPr lvl="1"/>
            <a:r>
              <a:rPr lang="pt-BR" sz="2400" b="1" dirty="0"/>
              <a:t>-18</a:t>
            </a:r>
            <a:r>
              <a:rPr lang="pt-BR" sz="2400" b="1" baseline="-25000" dirty="0"/>
              <a:t>10</a:t>
            </a:r>
            <a:r>
              <a:rPr lang="pt-BR" sz="2400" b="1" dirty="0"/>
              <a:t> = 10010</a:t>
            </a:r>
            <a:r>
              <a:rPr lang="pt-BR" sz="2400" b="1" baseline="-25000" dirty="0"/>
              <a:t>2</a:t>
            </a:r>
          </a:p>
          <a:p>
            <a:pPr lvl="1"/>
            <a:endParaRPr lang="pt-BR" sz="2600" b="1" dirty="0"/>
          </a:p>
          <a:p>
            <a:r>
              <a:rPr lang="pt-BR" sz="2600" b="1" dirty="0"/>
              <a:t>Representação em complemento de 2</a:t>
            </a:r>
          </a:p>
          <a:p>
            <a:pPr marL="228595" lvl="1" indent="0">
              <a:buNone/>
            </a:pPr>
            <a:r>
              <a:rPr lang="pt-BR" sz="2400" b="1" dirty="0"/>
              <a:t>010010</a:t>
            </a:r>
          </a:p>
          <a:p>
            <a:pPr marL="228595" lvl="1" indent="0">
              <a:buNone/>
            </a:pPr>
            <a:r>
              <a:rPr lang="pt-BR" sz="2400" b="1" dirty="0"/>
              <a:t>101101</a:t>
            </a:r>
            <a:endParaRPr lang="pt-BR" sz="2400" b="1" baseline="-25000" dirty="0"/>
          </a:p>
          <a:p>
            <a:pPr marL="228595" lvl="1" indent="0">
              <a:buNone/>
            </a:pPr>
            <a:r>
              <a:rPr lang="pt-BR" sz="2400" b="1" u="sng" dirty="0"/>
              <a:t>            1</a:t>
            </a:r>
          </a:p>
          <a:p>
            <a:pPr marL="228595" lvl="1" indent="0">
              <a:buNone/>
            </a:pPr>
            <a:r>
              <a:rPr lang="pt-BR" sz="2400" b="1" dirty="0"/>
              <a:t>101110</a:t>
            </a:r>
          </a:p>
          <a:p>
            <a:pPr marL="0" indent="0">
              <a:buNone/>
            </a:pPr>
            <a:r>
              <a:rPr lang="pt-BR" sz="2800" b="1" dirty="0"/>
              <a:t>-18</a:t>
            </a:r>
            <a:r>
              <a:rPr lang="pt-BR" sz="2800" b="1" baseline="-25000" dirty="0"/>
              <a:t>10</a:t>
            </a:r>
            <a:r>
              <a:rPr lang="pt-BR" sz="2800" b="1" dirty="0"/>
              <a:t> = 1 01110</a:t>
            </a:r>
            <a:r>
              <a:rPr lang="pt-BR" sz="2800" b="1" baseline="-25000" dirty="0"/>
              <a:t>2</a:t>
            </a:r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5F0BA5-B658-4DA5-99D4-06DFAA94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2CD1EC-BA7D-4D9B-8DBD-4B2D70B9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3E879E1-D7D7-4992-B741-B373FE535DFD}"/>
              </a:ext>
            </a:extLst>
          </p:cNvPr>
          <p:cNvSpPr txBox="1"/>
          <p:nvPr/>
        </p:nvSpPr>
        <p:spPr>
          <a:xfrm>
            <a:off x="1301891" y="1710244"/>
            <a:ext cx="767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Cálculo do complemento de 2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0ADCE3A-4461-4309-B571-CD6BF70C6B37}"/>
              </a:ext>
            </a:extLst>
          </p:cNvPr>
          <p:cNvSpPr txBox="1">
            <a:spLocks/>
          </p:cNvSpPr>
          <p:nvPr/>
        </p:nvSpPr>
        <p:spPr>
          <a:xfrm>
            <a:off x="2478330" y="4572005"/>
            <a:ext cx="3991741" cy="686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1pPr>
            <a:lvl2pPr marL="411470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2pPr>
            <a:lvl3pPr marL="64006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3pPr>
            <a:lvl4pPr marL="86865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4pPr>
            <a:lvl5pPr marL="1097253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5pPr>
            <a:lvl6pPr marL="12845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7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959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155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Wingdings" pitchFamily="2" charset="2"/>
              <a:buNone/>
            </a:pPr>
            <a:r>
              <a:rPr lang="pt-BR" sz="2800" dirty="0"/>
              <a:t>⇐ Complemento de 1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84C0D2C-8C3C-4C2A-8AE0-8945D803D260}"/>
              </a:ext>
            </a:extLst>
          </p:cNvPr>
          <p:cNvSpPr txBox="1">
            <a:spLocks/>
          </p:cNvSpPr>
          <p:nvPr/>
        </p:nvSpPr>
        <p:spPr>
          <a:xfrm>
            <a:off x="2478329" y="4928356"/>
            <a:ext cx="3991741" cy="686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1pPr>
            <a:lvl2pPr marL="411470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2pPr>
            <a:lvl3pPr marL="64006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3pPr>
            <a:lvl4pPr marL="86865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4pPr>
            <a:lvl5pPr marL="1097253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5pPr>
            <a:lvl6pPr marL="12845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7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959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155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pt-BR" sz="2800" dirty="0"/>
              <a:t>⇐ Complemento de 2</a:t>
            </a:r>
          </a:p>
        </p:txBody>
      </p:sp>
    </p:spTree>
    <p:extLst>
      <p:ext uri="{BB962C8B-B14F-4D97-AF65-F5344CB8AC3E}">
        <p14:creationId xmlns:p14="http://schemas.microsoft.com/office/powerpoint/2010/main" val="2783551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B37FA-8A86-4366-8B38-BD659D3E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267533"/>
          </a:xfrm>
        </p:spPr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Representação de valores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8534D-33F3-4AD0-B66B-8593A3A1D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391998"/>
            <a:ext cx="5613517" cy="4030858"/>
          </a:xfrm>
        </p:spPr>
        <p:txBody>
          <a:bodyPr>
            <a:normAutofit/>
          </a:bodyPr>
          <a:lstStyle/>
          <a:p>
            <a:r>
              <a:rPr lang="pt-BR" sz="2600" b="1" dirty="0"/>
              <a:t>Para números negativos:</a:t>
            </a:r>
          </a:p>
          <a:p>
            <a:pPr lvl="1"/>
            <a:r>
              <a:rPr lang="pt-BR" sz="2400" b="1" dirty="0"/>
              <a:t>-7</a:t>
            </a:r>
            <a:r>
              <a:rPr lang="pt-BR" sz="2400" b="1" baseline="-25000" dirty="0"/>
              <a:t>10</a:t>
            </a:r>
            <a:r>
              <a:rPr lang="pt-BR" sz="2400" b="1" dirty="0"/>
              <a:t> = -111</a:t>
            </a:r>
            <a:r>
              <a:rPr lang="pt-BR" sz="2400" b="1" baseline="-25000" dirty="0"/>
              <a:t>2</a:t>
            </a:r>
          </a:p>
          <a:p>
            <a:pPr lvl="1"/>
            <a:endParaRPr lang="pt-BR" sz="2600" b="1" dirty="0"/>
          </a:p>
          <a:p>
            <a:r>
              <a:rPr lang="pt-BR" sz="2600" b="1" dirty="0"/>
              <a:t>Representação em complemento de 2</a:t>
            </a:r>
          </a:p>
          <a:p>
            <a:pPr marL="228595" lvl="1" indent="0">
              <a:buNone/>
            </a:pPr>
            <a:r>
              <a:rPr lang="pt-BR" sz="2400" b="1" dirty="0"/>
              <a:t>0111</a:t>
            </a:r>
          </a:p>
          <a:p>
            <a:pPr marL="228595" lvl="1" indent="0">
              <a:buNone/>
            </a:pPr>
            <a:r>
              <a:rPr lang="pt-BR" sz="2400" b="1" dirty="0"/>
              <a:t>1000</a:t>
            </a:r>
            <a:endParaRPr lang="pt-BR" sz="2400" b="1" baseline="-25000" dirty="0"/>
          </a:p>
          <a:p>
            <a:pPr marL="228595" lvl="1" indent="0">
              <a:buNone/>
            </a:pPr>
            <a:r>
              <a:rPr lang="pt-BR" sz="2400" b="1" u="sng" dirty="0"/>
              <a:t>        1</a:t>
            </a:r>
          </a:p>
          <a:p>
            <a:pPr marL="228595" lvl="1" indent="0">
              <a:buNone/>
            </a:pPr>
            <a:r>
              <a:rPr lang="pt-BR" sz="2400" b="1" dirty="0"/>
              <a:t>1001</a:t>
            </a:r>
          </a:p>
          <a:p>
            <a:pPr marL="0" indent="0">
              <a:buNone/>
            </a:pPr>
            <a:r>
              <a:rPr lang="pt-BR" sz="2800" b="1" dirty="0"/>
              <a:t>-7</a:t>
            </a:r>
            <a:r>
              <a:rPr lang="pt-BR" sz="2800" b="1" baseline="-25000" dirty="0"/>
              <a:t>10</a:t>
            </a:r>
            <a:r>
              <a:rPr lang="pt-BR" sz="2800" b="1" dirty="0"/>
              <a:t> = 1 001</a:t>
            </a:r>
            <a:r>
              <a:rPr lang="pt-BR" sz="2800" b="1" baseline="-25000" dirty="0"/>
              <a:t>2</a:t>
            </a:r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5F0BA5-B658-4DA5-99D4-06DFAA94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2CD1EC-BA7D-4D9B-8DBD-4B2D70B9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3E879E1-D7D7-4992-B741-B373FE535DFD}"/>
              </a:ext>
            </a:extLst>
          </p:cNvPr>
          <p:cNvSpPr txBox="1"/>
          <p:nvPr/>
        </p:nvSpPr>
        <p:spPr>
          <a:xfrm>
            <a:off x="1301891" y="1710244"/>
            <a:ext cx="767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Cálculo do complemento de 2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0ADCE3A-4461-4309-B571-CD6BF70C6B37}"/>
              </a:ext>
            </a:extLst>
          </p:cNvPr>
          <p:cNvSpPr txBox="1">
            <a:spLocks/>
          </p:cNvSpPr>
          <p:nvPr/>
        </p:nvSpPr>
        <p:spPr>
          <a:xfrm>
            <a:off x="2478330" y="4572005"/>
            <a:ext cx="3991741" cy="686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1pPr>
            <a:lvl2pPr marL="411470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2pPr>
            <a:lvl3pPr marL="64006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3pPr>
            <a:lvl4pPr marL="86865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4pPr>
            <a:lvl5pPr marL="1097253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5pPr>
            <a:lvl6pPr marL="12845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7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959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155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Wingdings" pitchFamily="2" charset="2"/>
              <a:buNone/>
            </a:pPr>
            <a:r>
              <a:rPr lang="pt-BR" sz="2800" dirty="0"/>
              <a:t>⇐ Complemento de 1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84C0D2C-8C3C-4C2A-8AE0-8945D803D260}"/>
              </a:ext>
            </a:extLst>
          </p:cNvPr>
          <p:cNvSpPr txBox="1">
            <a:spLocks/>
          </p:cNvSpPr>
          <p:nvPr/>
        </p:nvSpPr>
        <p:spPr>
          <a:xfrm>
            <a:off x="2478329" y="4928356"/>
            <a:ext cx="3991741" cy="686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1pPr>
            <a:lvl2pPr marL="411470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2pPr>
            <a:lvl3pPr marL="64006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3pPr>
            <a:lvl4pPr marL="86865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4pPr>
            <a:lvl5pPr marL="1097253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5pPr>
            <a:lvl6pPr marL="12845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7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959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155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pt-BR" sz="2800" dirty="0"/>
              <a:t>⇐ Complemento de 2</a:t>
            </a:r>
          </a:p>
        </p:txBody>
      </p:sp>
    </p:spTree>
    <p:extLst>
      <p:ext uri="{BB962C8B-B14F-4D97-AF65-F5344CB8AC3E}">
        <p14:creationId xmlns:p14="http://schemas.microsoft.com/office/powerpoint/2010/main" val="577952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49911-CA1A-449E-9ACE-377AEB6A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Operações aritméticas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2EB9B9-82A0-42E5-A420-6D3E10E6F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/>
              <a:t>Adição</a:t>
            </a:r>
          </a:p>
          <a:p>
            <a:r>
              <a:rPr lang="pt-BR" sz="2400" dirty="0"/>
              <a:t>A adição em complemento de 2 é realizada da mesma forma que a adição de números em representação de sinal magnitude.</a:t>
            </a:r>
          </a:p>
          <a:p>
            <a:r>
              <a:rPr lang="pt-BR" sz="2400" dirty="0"/>
              <a:t> 0 + 0 = 0</a:t>
            </a:r>
          </a:p>
          <a:p>
            <a:r>
              <a:rPr lang="pt-BR" sz="2400" dirty="0"/>
              <a:t> 0 + 1 = 1</a:t>
            </a:r>
          </a:p>
          <a:p>
            <a:r>
              <a:rPr lang="pt-BR" sz="2400" dirty="0"/>
              <a:t> 1 + 0 = 1</a:t>
            </a:r>
          </a:p>
          <a:p>
            <a:r>
              <a:rPr lang="pt-BR" sz="2400" dirty="0"/>
              <a:t> 1 + 1 = 0 e vai 1 (*)</a:t>
            </a:r>
          </a:p>
          <a:p>
            <a:endParaRPr lang="pt-BR" sz="24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291DAC-6015-4803-8AF9-B80A791D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1CC450-57FF-4330-A018-E4F01A10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59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49911-CA1A-449E-9ACE-377AEB6A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Operações aritméticas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2EB9B9-82A0-42E5-A420-6D3E10E6F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55" y="2011680"/>
            <a:ext cx="10571018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/>
              <a:t>Subtração</a:t>
            </a:r>
          </a:p>
          <a:p>
            <a:r>
              <a:rPr lang="pt-BR" sz="2400" dirty="0"/>
              <a:t>Quando utilizamos representação por complemento de 2 não realizamos a operação de subtração. Neste caso, calculamos o complemento de 2 do segundo termo e realizamos uma adição.</a:t>
            </a:r>
          </a:p>
          <a:p>
            <a:endParaRPr lang="pt-BR" sz="2400" dirty="0"/>
          </a:p>
          <a:p>
            <a:r>
              <a:rPr lang="pt-BR" sz="2400" dirty="0"/>
              <a:t>A operação é realizada sem levar em conta o sinal e o resultado é em complemento de 2.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291DAC-6015-4803-8AF9-B80A791D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1CC450-57FF-4330-A018-E4F01A10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40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49911-CA1A-449E-9ACE-377AEB6A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Operações aritméticas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2EB9B9-82A0-42E5-A420-6D3E10E6F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55" y="2011680"/>
            <a:ext cx="3616036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/>
              <a:t>Exemplo</a:t>
            </a:r>
          </a:p>
          <a:p>
            <a:pPr marL="0" indent="0">
              <a:buNone/>
            </a:pPr>
            <a:r>
              <a:rPr lang="pt-BR" sz="2400" dirty="0"/>
              <a:t>7 – 18 ⟹ 7 + (-18)</a:t>
            </a:r>
          </a:p>
          <a:p>
            <a:pPr marL="0" indent="0">
              <a:buNone/>
            </a:pPr>
            <a:r>
              <a:rPr lang="pt-BR" sz="2400" dirty="0"/>
              <a:t>     000111</a:t>
            </a:r>
          </a:p>
          <a:p>
            <a:pPr marL="0" indent="0">
              <a:buNone/>
            </a:pPr>
            <a:r>
              <a:rPr lang="pt-BR" sz="2400" u="sng" dirty="0"/>
              <a:t>+  101110</a:t>
            </a:r>
          </a:p>
          <a:p>
            <a:pPr marL="0" indent="0">
              <a:buNone/>
            </a:pPr>
            <a:r>
              <a:rPr lang="pt-BR" sz="2400" dirty="0"/>
              <a:t>     110101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     110101</a:t>
            </a:r>
            <a:r>
              <a:rPr lang="pt-BR" sz="2400" baseline="-25000" dirty="0"/>
              <a:t>2</a:t>
            </a:r>
            <a:r>
              <a:rPr lang="pt-BR" sz="2400" dirty="0"/>
              <a:t> = -11</a:t>
            </a:r>
            <a:r>
              <a:rPr lang="pt-BR" sz="2400" baseline="-25000" dirty="0"/>
              <a:t>10</a:t>
            </a:r>
            <a:endParaRPr lang="pt-BR" sz="2400" dirty="0"/>
          </a:p>
          <a:p>
            <a:pPr marL="0" indent="0">
              <a:buNone/>
            </a:pPr>
            <a:endParaRPr lang="pt-BR" sz="2400" u="sng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291DAC-6015-4803-8AF9-B80A791D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1CC450-57FF-4330-A018-E4F01A10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C1FEB30-D87B-4DD8-A81C-648778258907}"/>
              </a:ext>
            </a:extLst>
          </p:cNvPr>
          <p:cNvSpPr txBox="1">
            <a:spLocks/>
          </p:cNvSpPr>
          <p:nvPr/>
        </p:nvSpPr>
        <p:spPr>
          <a:xfrm>
            <a:off x="6094959" y="2004776"/>
            <a:ext cx="504444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1pPr>
            <a:lvl2pPr marL="411470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2pPr>
            <a:lvl3pPr marL="64006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3pPr>
            <a:lvl4pPr marL="86865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4pPr>
            <a:lvl5pPr marL="1097253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5pPr>
            <a:lvl6pPr marL="12845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7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959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155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t-BR" sz="2400" b="1" dirty="0"/>
              <a:t>Prova</a:t>
            </a:r>
          </a:p>
          <a:p>
            <a:pPr marL="0" indent="0">
              <a:buFont typeface="Wingdings" pitchFamily="2" charset="2"/>
              <a:buNone/>
            </a:pPr>
            <a:r>
              <a:rPr lang="pt-BR" sz="2400" dirty="0"/>
              <a:t>   10101</a:t>
            </a:r>
          </a:p>
          <a:p>
            <a:pPr marL="0" indent="0">
              <a:buFont typeface="Wingdings" pitchFamily="2" charset="2"/>
              <a:buNone/>
            </a:pPr>
            <a:r>
              <a:rPr lang="pt-BR" sz="2400" dirty="0"/>
              <a:t>   01010</a:t>
            </a:r>
          </a:p>
          <a:p>
            <a:pPr marL="0" indent="0">
              <a:buFont typeface="Wingdings" pitchFamily="2" charset="2"/>
              <a:buNone/>
            </a:pPr>
            <a:r>
              <a:rPr lang="pt-BR" sz="2400" u="sng" dirty="0"/>
              <a:t>+          1</a:t>
            </a:r>
          </a:p>
          <a:p>
            <a:pPr marL="0" indent="0">
              <a:buFont typeface="Wingdings" pitchFamily="2" charset="2"/>
              <a:buNone/>
            </a:pPr>
            <a:r>
              <a:rPr lang="pt-BR" sz="2400" dirty="0"/>
              <a:t>   01011</a:t>
            </a:r>
            <a:r>
              <a:rPr lang="pt-BR" sz="2400" baseline="-25000" dirty="0"/>
              <a:t>2</a:t>
            </a:r>
            <a:r>
              <a:rPr lang="pt-BR" sz="2400" dirty="0"/>
              <a:t> = 11</a:t>
            </a:r>
            <a:r>
              <a:rPr lang="pt-BR" sz="2400" baseline="-25000" dirty="0"/>
              <a:t>10</a:t>
            </a:r>
            <a:endParaRPr lang="pt-BR" sz="2400" dirty="0"/>
          </a:p>
          <a:p>
            <a:pPr marL="0" indent="0">
              <a:buFont typeface="Wingdings" pitchFamily="2" charset="2"/>
              <a:buNone/>
            </a:pPr>
            <a:endParaRPr lang="pt-BR" sz="2400" u="sng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5998086-C92D-4D10-9EEB-6E3A9A91B534}"/>
              </a:ext>
            </a:extLst>
          </p:cNvPr>
          <p:cNvSpPr txBox="1">
            <a:spLocks/>
          </p:cNvSpPr>
          <p:nvPr/>
        </p:nvSpPr>
        <p:spPr>
          <a:xfrm>
            <a:off x="7216584" y="3085704"/>
            <a:ext cx="3991741" cy="686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1pPr>
            <a:lvl2pPr marL="411470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2pPr>
            <a:lvl3pPr marL="64006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3pPr>
            <a:lvl4pPr marL="86865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4pPr>
            <a:lvl5pPr marL="1097253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5pPr>
            <a:lvl6pPr marL="12845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7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959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155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Wingdings" pitchFamily="2" charset="2"/>
              <a:buNone/>
            </a:pPr>
            <a:r>
              <a:rPr lang="pt-BR" sz="2800" dirty="0"/>
              <a:t>⇐ Complemento de 1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8EA8FF32-310B-4F5A-A1BD-D4EBDA87F5C3}"/>
              </a:ext>
            </a:extLst>
          </p:cNvPr>
          <p:cNvSpPr txBox="1">
            <a:spLocks/>
          </p:cNvSpPr>
          <p:nvPr/>
        </p:nvSpPr>
        <p:spPr>
          <a:xfrm>
            <a:off x="7216583" y="3442055"/>
            <a:ext cx="3991741" cy="686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1pPr>
            <a:lvl2pPr marL="411470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2pPr>
            <a:lvl3pPr marL="64006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3pPr>
            <a:lvl4pPr marL="86865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4pPr>
            <a:lvl5pPr marL="1097253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5pPr>
            <a:lvl6pPr marL="12845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7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959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155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pt-BR" sz="2800" dirty="0"/>
              <a:t>⇐ Complemento de 2</a:t>
            </a:r>
          </a:p>
        </p:txBody>
      </p:sp>
    </p:spTree>
    <p:extLst>
      <p:ext uri="{BB962C8B-B14F-4D97-AF65-F5344CB8AC3E}">
        <p14:creationId xmlns:p14="http://schemas.microsoft.com/office/powerpoint/2010/main" val="2643761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DBF9C-5495-4D9C-AA6A-A15F3CD3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9038CC-C754-4DF0-9169-5D7388429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Descreva o ciclo de instrução.</a:t>
            </a:r>
          </a:p>
          <a:p>
            <a:r>
              <a:rPr lang="pt-BR" sz="2800" dirty="0"/>
              <a:t>Realize os seguintes cálculos utilizando Complemento de 2</a:t>
            </a:r>
          </a:p>
          <a:p>
            <a:pPr marL="685795" lvl="1" indent="-457200">
              <a:buFont typeface="+mj-lt"/>
              <a:buAutoNum type="alphaLcParenR"/>
            </a:pPr>
            <a:r>
              <a:rPr lang="pt-BR" sz="2800" dirty="0"/>
              <a:t>9 – 12</a:t>
            </a:r>
          </a:p>
          <a:p>
            <a:pPr marL="685795" lvl="1" indent="-457200">
              <a:buFont typeface="+mj-lt"/>
              <a:buAutoNum type="alphaLcParenR"/>
            </a:pPr>
            <a:r>
              <a:rPr lang="pt-BR" sz="2800" dirty="0"/>
              <a:t>10 + 15</a:t>
            </a:r>
          </a:p>
          <a:p>
            <a:pPr marL="685795" lvl="1" indent="-457200">
              <a:buFont typeface="+mj-lt"/>
              <a:buAutoNum type="alphaLcParenR"/>
            </a:pPr>
            <a:r>
              <a:rPr lang="pt-BR" sz="2800" dirty="0"/>
              <a:t>16 – 22</a:t>
            </a:r>
          </a:p>
          <a:p>
            <a:pPr marL="685795" lvl="1" indent="-457200">
              <a:buFont typeface="+mj-lt"/>
              <a:buAutoNum type="alphaLcParenR"/>
            </a:pPr>
            <a:r>
              <a:rPr lang="pt-BR" sz="2800" dirty="0"/>
              <a:t>8 – 15</a:t>
            </a:r>
          </a:p>
          <a:p>
            <a:pPr marL="685795" lvl="1" indent="-457200">
              <a:buFont typeface="+mj-lt"/>
              <a:buAutoNum type="alphaLcParenR"/>
            </a:pPr>
            <a:r>
              <a:rPr lang="pt-BR" sz="2800" dirty="0"/>
              <a:t>5 – 7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244B92-6950-4BD7-9AAC-3D32BC21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AE38FE-FB63-40B6-B2DB-5DD021C8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80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91FA9-AEE9-442E-BF06-3D9DE8BE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Representação estendida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6449FA-7D46-4E54-BBDC-7E1131F7E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Podemos representar um número binário com num formato que o utiliza um número de bits maior que necessário para representar o valor.</a:t>
            </a:r>
          </a:p>
          <a:p>
            <a:endParaRPr lang="pt-BR" sz="2800" dirty="0"/>
          </a:p>
          <a:p>
            <a:r>
              <a:rPr lang="pt-BR" sz="2800" dirty="0"/>
              <a:t>Na </a:t>
            </a:r>
            <a:r>
              <a:rPr lang="pt-BR" sz="2800" b="1" dirty="0"/>
              <a:t>representação por sinal magnitude</a:t>
            </a:r>
            <a:r>
              <a:rPr lang="pt-BR" sz="2800" dirty="0"/>
              <a:t> basta mover o bit de sinal mais a esquerda e adicionar 0’s.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b="1" dirty="0"/>
          </a:p>
          <a:p>
            <a:endParaRPr lang="pt-BR" sz="2800" b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751FC5-E56E-44A5-9253-C285D8A2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A5568B-603A-4512-A7F2-E5A4480F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06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91FA9-AEE9-442E-BF06-3D9DE8BE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Operações aritméticas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751FC5-E56E-44A5-9253-C285D8A2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A5568B-603A-4512-A7F2-E5A4480F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6449FA-7D46-4E54-BBDC-7E1131F7E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2011680"/>
            <a:ext cx="4117226" cy="4206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b="1" dirty="0"/>
              <a:t>Exemplo</a:t>
            </a:r>
          </a:p>
          <a:p>
            <a:r>
              <a:rPr lang="pt-BR" sz="2400" b="1" dirty="0"/>
              <a:t>Representação padrão</a:t>
            </a:r>
          </a:p>
          <a:p>
            <a:pPr lvl="1"/>
            <a:r>
              <a:rPr lang="pt-BR" sz="2400" b="1" dirty="0"/>
              <a:t>+18</a:t>
            </a:r>
            <a:r>
              <a:rPr lang="pt-BR" sz="2400" b="1" baseline="-25000" dirty="0"/>
              <a:t>10</a:t>
            </a:r>
            <a:r>
              <a:rPr lang="pt-BR" sz="2400" b="1" dirty="0"/>
              <a:t> = 0 10010</a:t>
            </a:r>
            <a:r>
              <a:rPr lang="pt-BR" sz="2400" b="1" baseline="-25000" dirty="0"/>
              <a:t>2</a:t>
            </a:r>
            <a:endParaRPr lang="pt-BR" sz="2400" b="1" dirty="0"/>
          </a:p>
          <a:p>
            <a:pPr lvl="1"/>
            <a:endParaRPr lang="pt-BR" sz="2400" b="1" dirty="0"/>
          </a:p>
          <a:p>
            <a:pPr lvl="1"/>
            <a:r>
              <a:rPr lang="pt-BR" sz="2400" b="1" dirty="0"/>
              <a:t>+7</a:t>
            </a:r>
            <a:r>
              <a:rPr lang="pt-BR" sz="2400" b="1" baseline="-25000" dirty="0"/>
              <a:t>10</a:t>
            </a:r>
            <a:r>
              <a:rPr lang="pt-BR" sz="2400" b="1" dirty="0"/>
              <a:t>   = 0 111</a:t>
            </a:r>
            <a:r>
              <a:rPr lang="pt-BR" sz="2400" b="1" baseline="-25000" dirty="0"/>
              <a:t>2</a:t>
            </a:r>
            <a:endParaRPr lang="pt-BR" sz="2400" b="1" dirty="0"/>
          </a:p>
          <a:p>
            <a:pPr lvl="1"/>
            <a:endParaRPr lang="pt-BR" sz="2400" b="1" baseline="-25000" dirty="0"/>
          </a:p>
          <a:p>
            <a:pPr lvl="1"/>
            <a:endParaRPr lang="pt-BR" sz="2400" b="1" baseline="-25000" dirty="0"/>
          </a:p>
          <a:p>
            <a:pPr lvl="1"/>
            <a:r>
              <a:rPr lang="pt-BR" sz="2400" b="1" dirty="0"/>
              <a:t>-18</a:t>
            </a:r>
            <a:r>
              <a:rPr lang="pt-BR" sz="2400" b="1" baseline="-25000" dirty="0"/>
              <a:t>10</a:t>
            </a:r>
            <a:r>
              <a:rPr lang="pt-BR" sz="2400" b="1" dirty="0"/>
              <a:t>  = 1 10010</a:t>
            </a:r>
            <a:r>
              <a:rPr lang="pt-BR" sz="2400" b="1" baseline="-25000" dirty="0"/>
              <a:t>2</a:t>
            </a:r>
            <a:endParaRPr lang="pt-BR" sz="2400" b="1" dirty="0"/>
          </a:p>
          <a:p>
            <a:pPr lvl="1"/>
            <a:endParaRPr lang="pt-BR" sz="2400" b="1" baseline="-25000" dirty="0"/>
          </a:p>
          <a:p>
            <a:pPr lvl="1"/>
            <a:endParaRPr lang="pt-BR" sz="2400" b="1" dirty="0"/>
          </a:p>
          <a:p>
            <a:pPr lvl="1"/>
            <a:r>
              <a:rPr lang="pt-BR" sz="2400" b="1" dirty="0"/>
              <a:t>-7</a:t>
            </a:r>
            <a:r>
              <a:rPr lang="pt-BR" sz="2400" b="1" baseline="-25000" dirty="0"/>
              <a:t>10</a:t>
            </a:r>
            <a:r>
              <a:rPr lang="pt-BR" sz="2400" b="1" dirty="0"/>
              <a:t>    = 1 111</a:t>
            </a:r>
            <a:r>
              <a:rPr lang="pt-BR" sz="2400" b="1" baseline="-25000" dirty="0"/>
              <a:t>2</a:t>
            </a:r>
            <a:endParaRPr lang="pt-BR" sz="2400" b="1" dirty="0"/>
          </a:p>
          <a:p>
            <a:endParaRPr lang="pt-BR" sz="2400" b="1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03E85B3-4461-422A-8655-33644DD3CF45}"/>
              </a:ext>
            </a:extLst>
          </p:cNvPr>
          <p:cNvSpPr txBox="1">
            <a:spLocks/>
          </p:cNvSpPr>
          <p:nvPr/>
        </p:nvSpPr>
        <p:spPr>
          <a:xfrm>
            <a:off x="6060078" y="2004776"/>
            <a:ext cx="4117226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1pPr>
            <a:lvl2pPr marL="411470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2pPr>
            <a:lvl3pPr marL="64006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3pPr>
            <a:lvl4pPr marL="86865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4pPr>
            <a:lvl5pPr marL="1097253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5pPr>
            <a:lvl6pPr marL="12845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7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959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155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t-BR" sz="2400" b="1" dirty="0">
                <a:solidFill>
                  <a:schemeClr val="bg1"/>
                </a:solidFill>
              </a:rPr>
              <a:t>Exemplo</a:t>
            </a:r>
          </a:p>
          <a:p>
            <a:r>
              <a:rPr lang="pt-BR" sz="2400" b="1" dirty="0">
                <a:solidFill>
                  <a:schemeClr val="bg1"/>
                </a:solidFill>
              </a:rPr>
              <a:t>Representação com 8 bits</a:t>
            </a:r>
          </a:p>
          <a:p>
            <a:pPr lvl="1"/>
            <a:r>
              <a:rPr lang="pt-BR" sz="2400" b="1" dirty="0">
                <a:solidFill>
                  <a:schemeClr val="bg1"/>
                </a:solidFill>
              </a:rPr>
              <a:t>+18</a:t>
            </a:r>
            <a:r>
              <a:rPr lang="pt-BR" sz="2400" b="1" baseline="-25000" dirty="0">
                <a:solidFill>
                  <a:schemeClr val="bg1"/>
                </a:solidFill>
              </a:rPr>
              <a:t>10</a:t>
            </a:r>
            <a:r>
              <a:rPr lang="pt-BR" sz="2400" b="1" dirty="0">
                <a:solidFill>
                  <a:schemeClr val="bg1"/>
                </a:solidFill>
              </a:rPr>
              <a:t> = 0 0010010</a:t>
            </a:r>
            <a:r>
              <a:rPr lang="pt-BR" sz="2400" b="1" baseline="-25000" dirty="0">
                <a:solidFill>
                  <a:schemeClr val="bg1"/>
                </a:solidFill>
              </a:rPr>
              <a:t>2</a:t>
            </a:r>
            <a:endParaRPr lang="pt-BR" sz="2400" b="1" dirty="0">
              <a:solidFill>
                <a:schemeClr val="bg1"/>
              </a:solidFill>
            </a:endParaRPr>
          </a:p>
          <a:p>
            <a:pPr lvl="1"/>
            <a:endParaRPr lang="pt-BR" sz="2400" b="1" dirty="0">
              <a:solidFill>
                <a:schemeClr val="bg1"/>
              </a:solidFill>
            </a:endParaRPr>
          </a:p>
          <a:p>
            <a:pPr lvl="1"/>
            <a:r>
              <a:rPr lang="pt-BR" sz="2400" b="1" dirty="0">
                <a:solidFill>
                  <a:schemeClr val="bg1"/>
                </a:solidFill>
              </a:rPr>
              <a:t>+7</a:t>
            </a:r>
            <a:r>
              <a:rPr lang="pt-BR" sz="2400" b="1" baseline="-25000" dirty="0">
                <a:solidFill>
                  <a:schemeClr val="bg1"/>
                </a:solidFill>
              </a:rPr>
              <a:t>10   </a:t>
            </a:r>
            <a:r>
              <a:rPr lang="pt-BR" sz="2400" b="1" dirty="0">
                <a:solidFill>
                  <a:schemeClr val="bg1"/>
                </a:solidFill>
              </a:rPr>
              <a:t> = 0 0000111</a:t>
            </a:r>
            <a:r>
              <a:rPr lang="pt-BR" sz="2400" b="1" baseline="-25000" dirty="0">
                <a:solidFill>
                  <a:schemeClr val="bg1"/>
                </a:solidFill>
              </a:rPr>
              <a:t>2</a:t>
            </a:r>
            <a:endParaRPr lang="pt-BR" sz="2400" b="1" dirty="0">
              <a:solidFill>
                <a:schemeClr val="bg1"/>
              </a:solidFill>
            </a:endParaRPr>
          </a:p>
          <a:p>
            <a:pPr lvl="1"/>
            <a:endParaRPr lang="pt-BR" sz="2400" b="1" dirty="0">
              <a:solidFill>
                <a:schemeClr val="bg1"/>
              </a:solidFill>
            </a:endParaRPr>
          </a:p>
          <a:p>
            <a:pPr lvl="1"/>
            <a:r>
              <a:rPr lang="pt-BR" sz="2400" b="1" dirty="0">
                <a:solidFill>
                  <a:schemeClr val="bg1"/>
                </a:solidFill>
              </a:rPr>
              <a:t>-18</a:t>
            </a:r>
            <a:r>
              <a:rPr lang="pt-BR" sz="2400" b="1" baseline="-25000" dirty="0">
                <a:solidFill>
                  <a:schemeClr val="bg1"/>
                </a:solidFill>
              </a:rPr>
              <a:t>10</a:t>
            </a:r>
            <a:r>
              <a:rPr lang="pt-BR" sz="2400" b="1" dirty="0">
                <a:solidFill>
                  <a:schemeClr val="bg1"/>
                </a:solidFill>
              </a:rPr>
              <a:t>  = 1 0010010</a:t>
            </a:r>
            <a:r>
              <a:rPr lang="pt-BR" sz="2400" b="1" baseline="-25000" dirty="0">
                <a:solidFill>
                  <a:schemeClr val="bg1"/>
                </a:solidFill>
              </a:rPr>
              <a:t>2</a:t>
            </a:r>
            <a:endParaRPr lang="pt-BR" sz="2400" b="1" dirty="0">
              <a:solidFill>
                <a:schemeClr val="bg1"/>
              </a:solidFill>
            </a:endParaRPr>
          </a:p>
          <a:p>
            <a:pPr lvl="1"/>
            <a:endParaRPr lang="pt-BR" sz="2400" b="1" baseline="-25000" dirty="0">
              <a:solidFill>
                <a:schemeClr val="bg1"/>
              </a:solidFill>
            </a:endParaRPr>
          </a:p>
          <a:p>
            <a:pPr lvl="1"/>
            <a:endParaRPr lang="pt-BR" sz="2400" b="1" dirty="0">
              <a:solidFill>
                <a:schemeClr val="bg1"/>
              </a:solidFill>
            </a:endParaRPr>
          </a:p>
          <a:p>
            <a:pPr lvl="1"/>
            <a:r>
              <a:rPr lang="pt-BR" sz="2400" b="1" dirty="0">
                <a:solidFill>
                  <a:schemeClr val="bg1"/>
                </a:solidFill>
              </a:rPr>
              <a:t>-7</a:t>
            </a:r>
            <a:r>
              <a:rPr lang="pt-BR" sz="2400" b="1" baseline="-25000" dirty="0">
                <a:solidFill>
                  <a:schemeClr val="bg1"/>
                </a:solidFill>
              </a:rPr>
              <a:t>10</a:t>
            </a:r>
            <a:r>
              <a:rPr lang="pt-BR" sz="2400" b="1" dirty="0">
                <a:solidFill>
                  <a:schemeClr val="bg1"/>
                </a:solidFill>
              </a:rPr>
              <a:t>    = 1 0000111</a:t>
            </a:r>
            <a:r>
              <a:rPr lang="pt-BR" sz="2400" b="1" baseline="-25000" dirty="0">
                <a:solidFill>
                  <a:schemeClr val="bg1"/>
                </a:solidFill>
              </a:rPr>
              <a:t>2</a:t>
            </a:r>
            <a:endParaRPr lang="pt-BR" sz="2400" b="1" dirty="0">
              <a:solidFill>
                <a:schemeClr val="bg1"/>
              </a:solidFill>
            </a:endParaRPr>
          </a:p>
          <a:p>
            <a:endParaRPr lang="pt-B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83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0EFA8EE-93D4-4F32-8B6B-2E211907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22F11906-C9D8-4E07-A2A8-755A6C62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FA525E2A-13B5-4238-BCC6-A3AED3F3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</a:t>
            </a:fld>
            <a:endParaRPr kumimoji="0"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CE141B-419B-4E75-A2B4-E85F092A4C1A}"/>
              </a:ext>
            </a:extLst>
          </p:cNvPr>
          <p:cNvSpPr txBox="1"/>
          <p:nvPr/>
        </p:nvSpPr>
        <p:spPr>
          <a:xfrm>
            <a:off x="2160873" y="2024923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pt-BR" sz="2400" b="1" dirty="0"/>
              <a:t>ULA (</a:t>
            </a:r>
            <a:r>
              <a:rPr lang="pt-BR" sz="2400" dirty="0"/>
              <a:t>Unidade Lógica Aritmética</a:t>
            </a:r>
            <a:r>
              <a:rPr lang="pt-BR" sz="2400" b="1" dirty="0"/>
              <a:t>)</a:t>
            </a:r>
          </a:p>
          <a:p>
            <a:pPr marL="800091" lvl="1" indent="-342891">
              <a:buFont typeface="Arial" panose="020B0604020202020204" pitchFamily="34" charset="0"/>
              <a:buChar char="•"/>
            </a:pPr>
            <a:r>
              <a:rPr lang="pt-BR" sz="2400" b="1" dirty="0"/>
              <a:t>Diferentes abordagens (Lógica e Física)</a:t>
            </a:r>
          </a:p>
          <a:p>
            <a:pPr marL="800091" lvl="1" indent="-342891">
              <a:buFont typeface="Arial" panose="020B0604020202020204" pitchFamily="34" charset="0"/>
              <a:buChar char="•"/>
            </a:pPr>
            <a:r>
              <a:rPr lang="pt-BR" sz="2400" b="1" dirty="0"/>
              <a:t>Estrutura e interconexão</a:t>
            </a:r>
          </a:p>
          <a:p>
            <a:pPr marL="1257291" lvl="2" indent="-342891">
              <a:buFont typeface="Arial" panose="020B0604020202020204" pitchFamily="34" charset="0"/>
              <a:buChar char="•"/>
            </a:pPr>
            <a:r>
              <a:rPr lang="pt-BR" sz="2400" b="1" dirty="0"/>
              <a:t>Ciclo de instrução</a:t>
            </a:r>
          </a:p>
          <a:p>
            <a:pPr marL="800091" lvl="1" indent="-342891">
              <a:buFont typeface="Arial" panose="020B0604020202020204" pitchFamily="34" charset="0"/>
              <a:buChar char="•"/>
            </a:pPr>
            <a:r>
              <a:rPr lang="pt-BR" sz="2400" b="1" dirty="0"/>
              <a:t>Função</a:t>
            </a:r>
          </a:p>
          <a:p>
            <a:pPr marL="800091" lvl="1" indent="-342891">
              <a:buFont typeface="Arial" panose="020B0604020202020204" pitchFamily="34" charset="0"/>
              <a:buChar char="•"/>
            </a:pPr>
            <a:r>
              <a:rPr lang="pt-BR" sz="2400" b="1" dirty="0"/>
              <a:t>Representação de valores numéricos</a:t>
            </a:r>
          </a:p>
          <a:p>
            <a:pPr marL="1257291" lvl="2" indent="-342891">
              <a:buFont typeface="Arial" panose="020B0604020202020204" pitchFamily="34" charset="0"/>
              <a:buChar char="•"/>
            </a:pPr>
            <a:r>
              <a:rPr lang="pt-BR" sz="2400" b="1" dirty="0"/>
              <a:t>Representação em sinal magnitude</a:t>
            </a:r>
          </a:p>
          <a:p>
            <a:pPr marL="1257291" lvl="2" indent="-342891">
              <a:buFont typeface="Arial" panose="020B0604020202020204" pitchFamily="34" charset="0"/>
              <a:buChar char="•"/>
            </a:pPr>
            <a:r>
              <a:rPr lang="pt-BR" sz="2400" b="1" dirty="0"/>
              <a:t>Representação em Complemento de 2</a:t>
            </a:r>
          </a:p>
          <a:p>
            <a:pPr marL="800091" lvl="1" indent="-342891">
              <a:buFont typeface="Arial" panose="020B0604020202020204" pitchFamily="34" charset="0"/>
              <a:buChar char="•"/>
            </a:pPr>
            <a:r>
              <a:rPr lang="pt-BR" sz="2400" b="1" dirty="0"/>
              <a:t>Operações</a:t>
            </a:r>
          </a:p>
          <a:p>
            <a:pPr marL="1257291" lvl="2" indent="-342891">
              <a:buFont typeface="Arial" panose="020B0604020202020204" pitchFamily="34" charset="0"/>
              <a:buChar char="•"/>
            </a:pPr>
            <a:r>
              <a:rPr lang="pt-BR" sz="2400" b="1" dirty="0"/>
              <a:t>Adição</a:t>
            </a:r>
          </a:p>
          <a:p>
            <a:pPr marL="1257291" lvl="2" indent="-342891">
              <a:buFont typeface="Arial" panose="020B0604020202020204" pitchFamily="34" charset="0"/>
              <a:buChar char="•"/>
            </a:pPr>
            <a:r>
              <a:rPr lang="pt-BR" sz="2400" b="1" dirty="0"/>
              <a:t>Subtração</a:t>
            </a:r>
          </a:p>
          <a:p>
            <a:pPr marL="1257291" lvl="2" indent="-342891">
              <a:buFont typeface="Arial" panose="020B0604020202020204" pitchFamily="34" charset="0"/>
              <a:buChar char="•"/>
            </a:pPr>
            <a:r>
              <a:rPr lang="pt-BR" sz="2400" b="1" dirty="0"/>
              <a:t>Overflow</a:t>
            </a:r>
            <a:endParaRPr lang="pt-BR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92EA261-AB02-4C16-899A-939686B52A61}"/>
              </a:ext>
            </a:extLst>
          </p:cNvPr>
          <p:cNvSpPr txBox="1"/>
          <p:nvPr/>
        </p:nvSpPr>
        <p:spPr>
          <a:xfrm>
            <a:off x="2160873" y="1531326"/>
            <a:ext cx="767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Conteúdo da aula</a:t>
            </a:r>
          </a:p>
        </p:txBody>
      </p:sp>
    </p:spTree>
    <p:extLst>
      <p:ext uri="{BB962C8B-B14F-4D97-AF65-F5344CB8AC3E}">
        <p14:creationId xmlns:p14="http://schemas.microsoft.com/office/powerpoint/2010/main" val="172648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91FA9-AEE9-442E-BF06-3D9DE8BE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Representação estendida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6449FA-7D46-4E54-BBDC-7E1131F7E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Em complemento a 2, a representação estendida de valores positivos é feita do mesmo modo que na representação por sinal magnitude, movemos o bit de sinal mais a esquerda e preenchemos o espaço com 0.</a:t>
            </a:r>
          </a:p>
          <a:p>
            <a:endParaRPr lang="pt-BR" sz="2800" dirty="0"/>
          </a:p>
          <a:p>
            <a:r>
              <a:rPr lang="pt-BR" sz="2800" dirty="0"/>
              <a:t>A representação negativa é feita movendo o bit de sinal mais a esquerda e adicionando 1’s.</a:t>
            </a:r>
          </a:p>
          <a:p>
            <a:endParaRPr lang="pt-BR" sz="2800" dirty="0"/>
          </a:p>
          <a:p>
            <a:endParaRPr lang="pt-BR" sz="2800" b="1" dirty="0"/>
          </a:p>
          <a:p>
            <a:endParaRPr lang="pt-BR" sz="2800" b="1" dirty="0"/>
          </a:p>
          <a:p>
            <a:endParaRPr lang="pt-BR" sz="2800" b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751FC5-E56E-44A5-9253-C285D8A2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A5568B-603A-4512-A7F2-E5A4480F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35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91FA9-AEE9-442E-BF06-3D9DE8B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267533"/>
          </a:xfrm>
        </p:spPr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Representação estendida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6449FA-7D46-4E54-BBDC-7E1131F7E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3110322"/>
            <a:ext cx="4774177" cy="3107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/>
              <a:t>Exemplo</a:t>
            </a:r>
          </a:p>
          <a:p>
            <a:r>
              <a:rPr lang="pt-BR" sz="2400" b="1" dirty="0"/>
              <a:t>Representação padrão</a:t>
            </a:r>
          </a:p>
          <a:p>
            <a:pPr lvl="1"/>
            <a:r>
              <a:rPr lang="pt-BR" sz="2400" b="1" dirty="0"/>
              <a:t>+18</a:t>
            </a:r>
            <a:r>
              <a:rPr lang="pt-BR" sz="2400" b="1" baseline="-25000" dirty="0"/>
              <a:t>10</a:t>
            </a:r>
            <a:r>
              <a:rPr lang="pt-BR" sz="2400" b="1" dirty="0"/>
              <a:t> = 10010</a:t>
            </a:r>
            <a:r>
              <a:rPr lang="pt-BR" sz="2400" b="1" baseline="-25000" dirty="0"/>
              <a:t>2</a:t>
            </a:r>
            <a:endParaRPr lang="pt-BR" sz="2400" b="1" dirty="0"/>
          </a:p>
          <a:p>
            <a:pPr lvl="1"/>
            <a:endParaRPr lang="pt-BR" sz="2400" b="1" dirty="0"/>
          </a:p>
          <a:p>
            <a:pPr lvl="1"/>
            <a:r>
              <a:rPr lang="pt-BR" sz="2400" b="1" dirty="0"/>
              <a:t>+7</a:t>
            </a:r>
            <a:r>
              <a:rPr lang="pt-BR" sz="2400" b="1" baseline="-25000" dirty="0"/>
              <a:t>10</a:t>
            </a:r>
            <a:r>
              <a:rPr lang="pt-BR" sz="2400" b="1" dirty="0"/>
              <a:t> = 111</a:t>
            </a:r>
            <a:r>
              <a:rPr lang="pt-BR" sz="2400" b="1" baseline="-25000" dirty="0"/>
              <a:t>2</a:t>
            </a:r>
          </a:p>
          <a:p>
            <a:pPr lvl="1"/>
            <a:endParaRPr lang="pt-BR" sz="2400" b="1" baseline="-25000" dirty="0"/>
          </a:p>
          <a:p>
            <a:pPr lvl="1"/>
            <a:endParaRPr lang="pt-BR" sz="2400" b="1" dirty="0"/>
          </a:p>
          <a:p>
            <a:endParaRPr lang="pt-BR" sz="2400" b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751FC5-E56E-44A5-9253-C285D8A2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A5568B-603A-4512-A7F2-E5A4480F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03E85B3-4461-422A-8655-33644DD3CF45}"/>
              </a:ext>
            </a:extLst>
          </p:cNvPr>
          <p:cNvSpPr txBox="1">
            <a:spLocks/>
          </p:cNvSpPr>
          <p:nvPr/>
        </p:nvSpPr>
        <p:spPr>
          <a:xfrm>
            <a:off x="6060077" y="3103418"/>
            <a:ext cx="4774177" cy="3107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1pPr>
            <a:lvl2pPr marL="411470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2pPr>
            <a:lvl3pPr marL="64006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3pPr>
            <a:lvl4pPr marL="86865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4pPr>
            <a:lvl5pPr marL="1097253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5pPr>
            <a:lvl6pPr marL="12845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7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959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155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t-BR" sz="2400" b="1" dirty="0"/>
              <a:t>Exemplo</a:t>
            </a:r>
          </a:p>
          <a:p>
            <a:r>
              <a:rPr lang="pt-BR" sz="2400" b="1" dirty="0"/>
              <a:t>Representação com 8 bits</a:t>
            </a:r>
          </a:p>
          <a:p>
            <a:pPr lvl="1"/>
            <a:r>
              <a:rPr lang="pt-BR" sz="2400" b="1" dirty="0"/>
              <a:t>+18</a:t>
            </a:r>
            <a:r>
              <a:rPr lang="pt-BR" sz="2400" b="1" baseline="-25000" dirty="0"/>
              <a:t>10</a:t>
            </a:r>
            <a:r>
              <a:rPr lang="pt-BR" sz="2400" b="1" dirty="0"/>
              <a:t> = 0 0010010</a:t>
            </a:r>
            <a:r>
              <a:rPr lang="pt-BR" sz="2400" b="1" baseline="-25000" dirty="0"/>
              <a:t>2</a:t>
            </a:r>
            <a:endParaRPr lang="pt-BR" sz="2400" b="1" dirty="0"/>
          </a:p>
          <a:p>
            <a:pPr lvl="1"/>
            <a:endParaRPr lang="pt-BR" sz="2400" b="1" dirty="0"/>
          </a:p>
          <a:p>
            <a:pPr lvl="1"/>
            <a:r>
              <a:rPr lang="pt-BR" sz="2400" b="1" dirty="0"/>
              <a:t>+7</a:t>
            </a:r>
            <a:r>
              <a:rPr lang="pt-BR" sz="2400" b="1" baseline="-25000" dirty="0"/>
              <a:t>10</a:t>
            </a:r>
            <a:r>
              <a:rPr lang="pt-BR" sz="2400" b="1" dirty="0"/>
              <a:t> = 0 0000111</a:t>
            </a:r>
            <a:r>
              <a:rPr lang="pt-BR" sz="2400" b="1" baseline="-25000" dirty="0"/>
              <a:t>2</a:t>
            </a:r>
            <a:endParaRPr lang="pt-BR" sz="2400" b="1" dirty="0"/>
          </a:p>
          <a:p>
            <a:endParaRPr lang="pt-BR" sz="2400" b="1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706D4F4D-C299-44BA-BB8B-66753FE21587}"/>
              </a:ext>
            </a:extLst>
          </p:cNvPr>
          <p:cNvSpPr txBox="1">
            <a:spLocks/>
          </p:cNvSpPr>
          <p:nvPr/>
        </p:nvSpPr>
        <p:spPr>
          <a:xfrm>
            <a:off x="1202918" y="1875201"/>
            <a:ext cx="10402273" cy="100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1pPr>
            <a:lvl2pPr marL="411470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2pPr>
            <a:lvl3pPr marL="64006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3pPr>
            <a:lvl4pPr marL="86865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4pPr>
            <a:lvl5pPr marL="1097253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5pPr>
            <a:lvl6pPr marL="12845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7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959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155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Para representar valores positivos, movemos o bit de sinal mais a esquerda e preenchemos com 0.</a:t>
            </a:r>
          </a:p>
          <a:p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776471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91FA9-AEE9-442E-BF06-3D9DE8BE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Representação estendida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751FC5-E56E-44A5-9253-C285D8A2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A5568B-603A-4512-A7F2-E5A4480F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6449FA-7D46-4E54-BBDC-7E1131F7E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3110320"/>
            <a:ext cx="4683112" cy="3107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/>
              <a:t>Exemplo</a:t>
            </a:r>
          </a:p>
          <a:p>
            <a:r>
              <a:rPr lang="pt-BR" sz="2400" b="1" dirty="0"/>
              <a:t>Representação padrão</a:t>
            </a:r>
          </a:p>
          <a:p>
            <a:pPr lvl="1"/>
            <a:r>
              <a:rPr lang="pt-BR" sz="2400" b="1" dirty="0"/>
              <a:t>-18</a:t>
            </a:r>
            <a:r>
              <a:rPr lang="pt-BR" sz="2400" b="1" baseline="-25000" dirty="0"/>
              <a:t>10</a:t>
            </a:r>
            <a:r>
              <a:rPr lang="pt-BR" sz="2400" b="1" dirty="0"/>
              <a:t> = 101110</a:t>
            </a:r>
            <a:r>
              <a:rPr lang="pt-BR" sz="2400" b="1" baseline="-25000" dirty="0"/>
              <a:t>2</a:t>
            </a:r>
            <a:endParaRPr lang="pt-BR" sz="2400" b="1" dirty="0"/>
          </a:p>
          <a:p>
            <a:pPr lvl="1"/>
            <a:endParaRPr lang="pt-BR" sz="2400" b="1" dirty="0"/>
          </a:p>
          <a:p>
            <a:pPr lvl="1"/>
            <a:r>
              <a:rPr lang="pt-BR" sz="2400" b="1" dirty="0"/>
              <a:t>-7</a:t>
            </a:r>
            <a:r>
              <a:rPr lang="pt-BR" sz="2400" b="1" baseline="-25000" dirty="0"/>
              <a:t>10</a:t>
            </a:r>
            <a:r>
              <a:rPr lang="pt-BR" sz="2400" b="1" dirty="0"/>
              <a:t> = 1001</a:t>
            </a:r>
            <a:r>
              <a:rPr lang="pt-BR" sz="2400" b="1" baseline="-25000" dirty="0"/>
              <a:t>2</a:t>
            </a:r>
          </a:p>
          <a:p>
            <a:pPr lvl="1"/>
            <a:endParaRPr lang="pt-BR" sz="2400" b="1" baseline="-25000" dirty="0"/>
          </a:p>
          <a:p>
            <a:pPr lvl="1"/>
            <a:endParaRPr lang="pt-BR" sz="2400" b="1" dirty="0"/>
          </a:p>
          <a:p>
            <a:endParaRPr lang="pt-BR" sz="2400" b="1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03E85B3-4461-422A-8655-33644DD3CF45}"/>
              </a:ext>
            </a:extLst>
          </p:cNvPr>
          <p:cNvSpPr txBox="1">
            <a:spLocks/>
          </p:cNvSpPr>
          <p:nvPr/>
        </p:nvSpPr>
        <p:spPr>
          <a:xfrm>
            <a:off x="6060077" y="3103418"/>
            <a:ext cx="4774177" cy="3107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1pPr>
            <a:lvl2pPr marL="411470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2pPr>
            <a:lvl3pPr marL="64006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3pPr>
            <a:lvl4pPr marL="86865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4pPr>
            <a:lvl5pPr marL="1097253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5pPr>
            <a:lvl6pPr marL="12845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7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959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155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t-BR" sz="2400" b="1" dirty="0">
                <a:solidFill>
                  <a:schemeClr val="bg1"/>
                </a:solidFill>
              </a:rPr>
              <a:t>Exemplo</a:t>
            </a:r>
          </a:p>
          <a:p>
            <a:r>
              <a:rPr lang="pt-BR" sz="2400" b="1" dirty="0">
                <a:solidFill>
                  <a:schemeClr val="bg1"/>
                </a:solidFill>
              </a:rPr>
              <a:t>Representação com 8 bits</a:t>
            </a:r>
          </a:p>
          <a:p>
            <a:pPr lvl="1"/>
            <a:r>
              <a:rPr lang="pt-BR" sz="2400" b="1" dirty="0">
                <a:solidFill>
                  <a:schemeClr val="bg1"/>
                </a:solidFill>
              </a:rPr>
              <a:t>+18</a:t>
            </a:r>
            <a:r>
              <a:rPr lang="pt-BR" sz="2400" b="1" baseline="-25000" dirty="0">
                <a:solidFill>
                  <a:schemeClr val="bg1"/>
                </a:solidFill>
              </a:rPr>
              <a:t>10</a:t>
            </a:r>
            <a:r>
              <a:rPr lang="pt-BR" sz="2400" b="1" dirty="0">
                <a:solidFill>
                  <a:schemeClr val="bg1"/>
                </a:solidFill>
              </a:rPr>
              <a:t> = 1 11 01110</a:t>
            </a:r>
            <a:r>
              <a:rPr lang="pt-BR" sz="2400" b="1" baseline="-25000" dirty="0">
                <a:solidFill>
                  <a:schemeClr val="bg1"/>
                </a:solidFill>
              </a:rPr>
              <a:t>2</a:t>
            </a:r>
            <a:endParaRPr lang="pt-BR" sz="2400" b="1" dirty="0">
              <a:solidFill>
                <a:schemeClr val="bg1"/>
              </a:solidFill>
            </a:endParaRPr>
          </a:p>
          <a:p>
            <a:pPr lvl="1"/>
            <a:endParaRPr lang="pt-BR" sz="2400" b="1" dirty="0">
              <a:solidFill>
                <a:schemeClr val="bg1"/>
              </a:solidFill>
            </a:endParaRPr>
          </a:p>
          <a:p>
            <a:pPr lvl="1"/>
            <a:r>
              <a:rPr lang="pt-BR" sz="2400" b="1" dirty="0">
                <a:solidFill>
                  <a:schemeClr val="bg1"/>
                </a:solidFill>
              </a:rPr>
              <a:t>+7</a:t>
            </a:r>
            <a:r>
              <a:rPr lang="pt-BR" sz="2400" b="1" baseline="-25000" dirty="0">
                <a:solidFill>
                  <a:schemeClr val="bg1"/>
                </a:solidFill>
              </a:rPr>
              <a:t>10</a:t>
            </a:r>
            <a:r>
              <a:rPr lang="pt-BR" sz="2400" b="1" dirty="0">
                <a:solidFill>
                  <a:schemeClr val="bg1"/>
                </a:solidFill>
              </a:rPr>
              <a:t> = 1 1111 001</a:t>
            </a:r>
            <a:r>
              <a:rPr lang="pt-BR" sz="2400" b="1" baseline="-25000" dirty="0">
                <a:solidFill>
                  <a:schemeClr val="bg1"/>
                </a:solidFill>
              </a:rPr>
              <a:t>2</a:t>
            </a:r>
            <a:endParaRPr lang="pt-BR" sz="2400" b="1" dirty="0">
              <a:solidFill>
                <a:schemeClr val="bg1"/>
              </a:solidFill>
            </a:endParaRPr>
          </a:p>
          <a:p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706D4F4D-C299-44BA-BB8B-66753FE21587}"/>
              </a:ext>
            </a:extLst>
          </p:cNvPr>
          <p:cNvSpPr txBox="1">
            <a:spLocks/>
          </p:cNvSpPr>
          <p:nvPr/>
        </p:nvSpPr>
        <p:spPr>
          <a:xfrm>
            <a:off x="684893" y="1510076"/>
            <a:ext cx="10402273" cy="100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1pPr>
            <a:lvl2pPr marL="411470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2pPr>
            <a:lvl3pPr marL="64006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3pPr>
            <a:lvl4pPr marL="86865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4pPr>
            <a:lvl5pPr marL="1097253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5pPr>
            <a:lvl6pPr marL="12845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7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959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155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bg1"/>
                </a:solidFill>
              </a:rPr>
              <a:t>Para representar valores negativos, movemos o bit de sinal mais a esquerda e preenchemos com 1.</a:t>
            </a:r>
          </a:p>
          <a:p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842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BBD2-28EC-4AA9-9C33-7717B7CB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Operações aritméticas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A56E08-1C57-4302-98E3-AC7FB08F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157014"/>
            <a:ext cx="9784080" cy="4060906"/>
          </a:xfrm>
        </p:spPr>
        <p:txBody>
          <a:bodyPr>
            <a:normAutofit/>
          </a:bodyPr>
          <a:lstStyle/>
          <a:p>
            <a:r>
              <a:rPr lang="pt-BR" sz="2800" dirty="0"/>
              <a:t>Os números representados em um computador são limitados.</a:t>
            </a:r>
          </a:p>
          <a:p>
            <a:endParaRPr lang="pt-BR" sz="2800" dirty="0"/>
          </a:p>
          <a:p>
            <a:r>
              <a:rPr lang="pt-BR" sz="2800" dirty="0"/>
              <a:t>Quanto maior o número de dígitos disponíveis, maior será a faixa de números que podem ser representados, mas essa faixa sempre será finita. </a:t>
            </a:r>
          </a:p>
          <a:p>
            <a:endParaRPr lang="pt-BR" sz="2800" dirty="0"/>
          </a:p>
          <a:p>
            <a:r>
              <a:rPr lang="pt-BR" sz="2800" dirty="0"/>
              <a:t>Assim, ao realizar uma operação, o resultado pode cair fora da faixa representável, isto é, ocorre um </a:t>
            </a:r>
            <a:r>
              <a:rPr lang="pt-BR" sz="2800" i="1" dirty="0"/>
              <a:t>overflow</a:t>
            </a:r>
            <a:r>
              <a:rPr lang="pt-BR" sz="2800" dirty="0"/>
              <a:t>.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E9E22A-526A-4B3D-8F89-F5CFFD94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9ACB94-80E8-4946-95A8-AB44DA67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57DE1A-C09C-4F33-A7FD-267365C6BE0D}"/>
              </a:ext>
            </a:extLst>
          </p:cNvPr>
          <p:cNvSpPr txBox="1"/>
          <p:nvPr/>
        </p:nvSpPr>
        <p:spPr>
          <a:xfrm>
            <a:off x="1202919" y="1633794"/>
            <a:ext cx="767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3648390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BBD2-28EC-4AA9-9C33-7717B7CB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Operações aritméticas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A56E08-1C57-4302-98E3-AC7FB08F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56" y="2157014"/>
            <a:ext cx="10349344" cy="4060906"/>
          </a:xfrm>
        </p:spPr>
        <p:txBody>
          <a:bodyPr>
            <a:normAutofit/>
          </a:bodyPr>
          <a:lstStyle/>
          <a:p>
            <a:r>
              <a:rPr lang="pt-BR" sz="2800" dirty="0"/>
              <a:t>Em complemento de 2, considera-se que:</a:t>
            </a:r>
          </a:p>
          <a:p>
            <a:pPr marL="0" indent="0">
              <a:buNone/>
            </a:pPr>
            <a:r>
              <a:rPr lang="pt-BR" sz="2800" dirty="0"/>
              <a:t> </a:t>
            </a:r>
          </a:p>
          <a:p>
            <a:r>
              <a:rPr lang="pt-BR" sz="2800" dirty="0"/>
              <a:t>Se dois números são somados e ambos são positivos, ou ambos são negativos, um </a:t>
            </a:r>
            <a:r>
              <a:rPr lang="pt-BR" sz="2800" i="1" dirty="0"/>
              <a:t>overflow</a:t>
            </a:r>
            <a:r>
              <a:rPr lang="pt-BR" sz="2800" dirty="0"/>
              <a:t> ocorre quando o resultado tiver sinal oposto ou possuir mais dígitos que a faixa representável.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E9E22A-526A-4B3D-8F89-F5CFFD94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9ACB94-80E8-4946-95A8-AB44DA67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57DE1A-C09C-4F33-A7FD-267365C6BE0D}"/>
              </a:ext>
            </a:extLst>
          </p:cNvPr>
          <p:cNvSpPr txBox="1"/>
          <p:nvPr/>
        </p:nvSpPr>
        <p:spPr>
          <a:xfrm>
            <a:off x="1202919" y="1633794"/>
            <a:ext cx="767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3334631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BBD2-28EC-4AA9-9C33-7717B7CB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Operações aritméticas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A56E08-1C57-4302-98E3-AC7FB08F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56" y="2157014"/>
            <a:ext cx="10349344" cy="4060906"/>
          </a:xfrm>
        </p:spPr>
        <p:txBody>
          <a:bodyPr>
            <a:normAutofit/>
          </a:bodyPr>
          <a:lstStyle/>
          <a:p>
            <a:r>
              <a:rPr lang="pt-BR" sz="2800" dirty="0"/>
              <a:t>Considere os 4 casos a seguir: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800" dirty="0"/>
              <a:t>-8 + 1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800" dirty="0"/>
              <a:t>-8 +(– 1)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800" dirty="0"/>
              <a:t>7 + (-1) 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800" dirty="0"/>
              <a:t>7 + 3</a:t>
            </a:r>
          </a:p>
          <a:p>
            <a:pPr marL="0" indent="0">
              <a:buNone/>
            </a:pPr>
            <a:r>
              <a:rPr lang="pt-BR" sz="2800" dirty="0"/>
              <a:t>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E9E22A-526A-4B3D-8F89-F5CFFD94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9ACB94-80E8-4946-95A8-AB44DA67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57DE1A-C09C-4F33-A7FD-267365C6BE0D}"/>
              </a:ext>
            </a:extLst>
          </p:cNvPr>
          <p:cNvSpPr txBox="1"/>
          <p:nvPr/>
        </p:nvSpPr>
        <p:spPr>
          <a:xfrm>
            <a:off x="1202919" y="1633794"/>
            <a:ext cx="767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2305400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BBD2-28EC-4AA9-9C33-7717B7CB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Operações aritméticas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A56E08-1C57-4302-98E3-AC7FB08F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56" y="2157014"/>
            <a:ext cx="10349344" cy="4060906"/>
          </a:xfrm>
        </p:spPr>
        <p:txBody>
          <a:bodyPr>
            <a:normAutofit fontScale="92500" lnSpcReduction="10000"/>
          </a:bodyPr>
          <a:lstStyle/>
          <a:p>
            <a:r>
              <a:rPr lang="pt-BR" sz="3500" dirty="0"/>
              <a:t>1º caso:</a:t>
            </a:r>
            <a:endParaRPr lang="pt-BR" sz="2800" dirty="0"/>
          </a:p>
          <a:p>
            <a:pPr marL="514350" indent="-514350">
              <a:buFont typeface="+mj-lt"/>
              <a:buAutoNum type="alphaLcParenR"/>
            </a:pPr>
            <a:r>
              <a:rPr lang="pt-BR" sz="2800" dirty="0"/>
              <a:t>-8 + 1 = -7</a:t>
            </a:r>
          </a:p>
          <a:p>
            <a:pPr marL="228595" lvl="1" indent="0">
              <a:buNone/>
            </a:pPr>
            <a:endParaRPr lang="pt-BR" sz="3200" dirty="0"/>
          </a:p>
          <a:p>
            <a:pPr marL="228595" lvl="1" indent="0">
              <a:buNone/>
            </a:pPr>
            <a:r>
              <a:rPr lang="pt-BR" sz="3200" dirty="0"/>
              <a:t>   1000</a:t>
            </a:r>
          </a:p>
          <a:p>
            <a:pPr marL="228595" lvl="1" indent="0">
              <a:buNone/>
            </a:pPr>
            <a:r>
              <a:rPr lang="pt-BR" sz="3200" u="sng" dirty="0"/>
              <a:t>+0001</a:t>
            </a:r>
            <a:endParaRPr lang="pt-BR" sz="3200" dirty="0"/>
          </a:p>
          <a:p>
            <a:pPr marL="228595" lvl="1" indent="0">
              <a:buNone/>
            </a:pPr>
            <a:r>
              <a:rPr lang="pt-BR" sz="3200" dirty="0"/>
              <a:t>   1001</a:t>
            </a:r>
          </a:p>
          <a:p>
            <a:pPr marL="228595" lvl="1" indent="0">
              <a:buNone/>
            </a:pPr>
            <a:endParaRPr lang="pt-BR" sz="3200" dirty="0"/>
          </a:p>
          <a:p>
            <a:pPr marL="228595" lvl="1" indent="0">
              <a:buNone/>
            </a:pPr>
            <a:r>
              <a:rPr lang="pt-BR" sz="3200" dirty="0"/>
              <a:t>Neste exemplo temos um caso em que a operação obtém o valor </a:t>
            </a:r>
            <a:r>
              <a:rPr lang="pt-BR" sz="3200" u="sng" dirty="0"/>
              <a:t>correto</a:t>
            </a:r>
            <a:r>
              <a:rPr lang="pt-BR" sz="3200" dirty="0"/>
              <a:t>!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E9E22A-526A-4B3D-8F89-F5CFFD94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9ACB94-80E8-4946-95A8-AB44DA67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57DE1A-C09C-4F33-A7FD-267365C6BE0D}"/>
              </a:ext>
            </a:extLst>
          </p:cNvPr>
          <p:cNvSpPr txBox="1"/>
          <p:nvPr/>
        </p:nvSpPr>
        <p:spPr>
          <a:xfrm>
            <a:off x="1202919" y="1633794"/>
            <a:ext cx="767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4217346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BBD2-28EC-4AA9-9C33-7717B7CB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Operações aritméticas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A56E08-1C57-4302-98E3-AC7FB08F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56" y="2157014"/>
            <a:ext cx="10349344" cy="4060906"/>
          </a:xfrm>
        </p:spPr>
        <p:txBody>
          <a:bodyPr>
            <a:normAutofit/>
          </a:bodyPr>
          <a:lstStyle/>
          <a:p>
            <a:r>
              <a:rPr lang="pt-BR" sz="3200" dirty="0"/>
              <a:t>No exemplo anterior, o resultado final está correto, pois 1001 corresponde a -7</a:t>
            </a:r>
            <a:r>
              <a:rPr lang="pt-BR" sz="3200" baseline="-25000" dirty="0"/>
              <a:t>10 </a:t>
            </a:r>
            <a:r>
              <a:rPr lang="pt-BR" sz="3200" dirty="0"/>
              <a:t>, que é o resultado da operação.</a:t>
            </a:r>
          </a:p>
          <a:p>
            <a:endParaRPr lang="pt-BR" sz="32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E9E22A-526A-4B3D-8F89-F5CFFD94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9ACB94-80E8-4946-95A8-AB44DA67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57DE1A-C09C-4F33-A7FD-267365C6BE0D}"/>
              </a:ext>
            </a:extLst>
          </p:cNvPr>
          <p:cNvSpPr txBox="1"/>
          <p:nvPr/>
        </p:nvSpPr>
        <p:spPr>
          <a:xfrm>
            <a:off x="1202919" y="1633794"/>
            <a:ext cx="767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16820742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BBD2-28EC-4AA9-9C33-7717B7CB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Operações aritméticas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A56E08-1C57-4302-98E3-AC7FB08F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56" y="2157014"/>
            <a:ext cx="10349344" cy="4060906"/>
          </a:xfrm>
        </p:spPr>
        <p:txBody>
          <a:bodyPr>
            <a:normAutofit fontScale="92500" lnSpcReduction="10000"/>
          </a:bodyPr>
          <a:lstStyle/>
          <a:p>
            <a:r>
              <a:rPr lang="pt-BR" sz="3500" dirty="0"/>
              <a:t>2º caso:</a:t>
            </a:r>
            <a:endParaRPr lang="pt-BR" sz="2800" dirty="0"/>
          </a:p>
          <a:p>
            <a:pPr marL="514350" indent="-514350">
              <a:buFont typeface="+mj-lt"/>
              <a:buAutoNum type="alphaLcParenR" startAt="2"/>
            </a:pPr>
            <a:r>
              <a:rPr lang="pt-BR" sz="3000" dirty="0"/>
              <a:t>-8 + (- 1)</a:t>
            </a:r>
          </a:p>
          <a:p>
            <a:pPr marL="228595" lvl="1" indent="0">
              <a:buNone/>
            </a:pPr>
            <a:endParaRPr lang="pt-BR" sz="3000" dirty="0"/>
          </a:p>
          <a:p>
            <a:pPr marL="228595" lvl="1" indent="0">
              <a:buNone/>
            </a:pPr>
            <a:r>
              <a:rPr lang="pt-BR" sz="3000" dirty="0"/>
              <a:t>    1 0 0 0</a:t>
            </a:r>
          </a:p>
          <a:p>
            <a:pPr marL="228595" lvl="1" indent="0">
              <a:buNone/>
            </a:pPr>
            <a:r>
              <a:rPr lang="pt-BR" sz="3000" u="sng" dirty="0"/>
              <a:t>+ 1 1 1 1</a:t>
            </a:r>
            <a:endParaRPr lang="pt-BR" sz="3000" dirty="0"/>
          </a:p>
          <a:p>
            <a:pPr marL="228595" lvl="1" indent="0">
              <a:buNone/>
            </a:pPr>
            <a:r>
              <a:rPr lang="pt-BR" sz="3000" dirty="0"/>
              <a:t> 1 0 1 1 1</a:t>
            </a:r>
          </a:p>
          <a:p>
            <a:pPr marL="228595" lvl="1" indent="0">
              <a:buNone/>
            </a:pPr>
            <a:endParaRPr lang="pt-BR" sz="3200" dirty="0"/>
          </a:p>
          <a:p>
            <a:pPr marL="228595" lvl="1" indent="0">
              <a:buNone/>
            </a:pPr>
            <a:r>
              <a:rPr lang="pt-BR" sz="3200" dirty="0"/>
              <a:t>Neste exemplo temos um caso em que a operação obtém o valor </a:t>
            </a:r>
            <a:r>
              <a:rPr lang="pt-BR" sz="3200" u="sng" dirty="0"/>
              <a:t>incorreto</a:t>
            </a:r>
            <a:r>
              <a:rPr lang="pt-BR" sz="3200" dirty="0"/>
              <a:t>!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E9E22A-526A-4B3D-8F89-F5CFFD94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9ACB94-80E8-4946-95A8-AB44DA67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57DE1A-C09C-4F33-A7FD-267365C6BE0D}"/>
              </a:ext>
            </a:extLst>
          </p:cNvPr>
          <p:cNvSpPr txBox="1"/>
          <p:nvPr/>
        </p:nvSpPr>
        <p:spPr>
          <a:xfrm>
            <a:off x="1202919" y="1633794"/>
            <a:ext cx="767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OVERFLOW</a:t>
            </a:r>
          </a:p>
        </p:txBody>
      </p:sp>
      <p:sp>
        <p:nvSpPr>
          <p:cNvPr id="7" name="Sinal de Multiplicação 6">
            <a:extLst>
              <a:ext uri="{FF2B5EF4-FFF2-40B4-BE49-F238E27FC236}">
                <a16:creationId xmlns:a16="http://schemas.microsoft.com/office/drawing/2014/main" id="{9BD8C501-07FC-435C-B5E7-F2247FE90DAE}"/>
              </a:ext>
            </a:extLst>
          </p:cNvPr>
          <p:cNvSpPr/>
          <p:nvPr/>
        </p:nvSpPr>
        <p:spPr>
          <a:xfrm>
            <a:off x="1107669" y="4388718"/>
            <a:ext cx="600481" cy="3429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048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BBD2-28EC-4AA9-9C33-7717B7CB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Operações aritméticas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A56E08-1C57-4302-98E3-AC7FB08F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56" y="2157014"/>
            <a:ext cx="10349344" cy="4060906"/>
          </a:xfrm>
        </p:spPr>
        <p:txBody>
          <a:bodyPr>
            <a:normAutofit/>
          </a:bodyPr>
          <a:lstStyle/>
          <a:p>
            <a:r>
              <a:rPr lang="pt-BR" sz="3200" dirty="0"/>
              <a:t>No exemplo anterior, ocorre tanto um overflow quanto um “vai um” extra. Para esses casos, o “vai um” pode ser desconsiderado do resultado final.</a:t>
            </a:r>
          </a:p>
          <a:p>
            <a:endParaRPr lang="pt-BR" sz="3200" dirty="0"/>
          </a:p>
          <a:p>
            <a:r>
              <a:rPr lang="pt-BR" sz="3200" dirty="0"/>
              <a:t>Mesmo assim, nesse exemplo, o sinal ainda permanece invertido.</a:t>
            </a:r>
            <a:endParaRPr lang="pt-BR" sz="24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E9E22A-526A-4B3D-8F89-F5CFFD94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9ACB94-80E8-4946-95A8-AB44DA67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57DE1A-C09C-4F33-A7FD-267365C6BE0D}"/>
              </a:ext>
            </a:extLst>
          </p:cNvPr>
          <p:cNvSpPr txBox="1"/>
          <p:nvPr/>
        </p:nvSpPr>
        <p:spPr>
          <a:xfrm>
            <a:off x="1202919" y="1633794"/>
            <a:ext cx="767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15692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6AD10-1C0C-4B92-BACF-BA40AF07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FF85982-6C71-42D0-A4B2-6DB27382B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pt-BR" sz="2400" dirty="0"/>
              <a:t>A Unidade Lógica e Aritmética (ULA) é o componente da CPU responsável por executar as instruções.</a:t>
            </a:r>
          </a:p>
          <a:p>
            <a:endParaRPr lang="pt-BR" sz="2400" dirty="0"/>
          </a:p>
          <a:p>
            <a:r>
              <a:rPr lang="pt-BR" sz="2400" dirty="0"/>
              <a:t>As instruções são executadas por meio de operações lógicas e aritméticas.</a:t>
            </a:r>
          </a:p>
          <a:p>
            <a:endParaRPr lang="pt-BR" sz="2400" dirty="0"/>
          </a:p>
          <a:p>
            <a:r>
              <a:rPr lang="pt-BR" sz="2400" dirty="0"/>
              <a:t>A ULA é composta por conjuntos de circuitos </a:t>
            </a:r>
            <a:r>
              <a:rPr lang="pt-BR" sz="2400"/>
              <a:t>lógicos simples que realizam as </a:t>
            </a:r>
            <a:r>
              <a:rPr lang="pt-BR" sz="2400" dirty="0"/>
              <a:t>operações.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78D9EB-EB6E-4FE9-9490-A3C8F5E3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7CE99B-5738-4500-809F-BAA1C0A0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123886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BBD2-28EC-4AA9-9C33-7717B7CB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Operações aritméticas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A56E08-1C57-4302-98E3-AC7FB08F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56" y="2157014"/>
            <a:ext cx="10349344" cy="4060906"/>
          </a:xfrm>
        </p:spPr>
        <p:txBody>
          <a:bodyPr>
            <a:normAutofit fontScale="92500" lnSpcReduction="10000"/>
          </a:bodyPr>
          <a:lstStyle/>
          <a:p>
            <a:r>
              <a:rPr lang="pt-BR" sz="3500" dirty="0"/>
              <a:t>3º caso:</a:t>
            </a:r>
            <a:endParaRPr lang="pt-BR" sz="2800" dirty="0"/>
          </a:p>
          <a:p>
            <a:pPr marL="514350" indent="-514350">
              <a:buFont typeface="+mj-lt"/>
              <a:buAutoNum type="alphaLcParenR" startAt="3"/>
            </a:pPr>
            <a:r>
              <a:rPr lang="pt-BR" sz="2800" dirty="0"/>
              <a:t>7 + (- 1)</a:t>
            </a:r>
          </a:p>
          <a:p>
            <a:pPr marL="228595" lvl="1" indent="0">
              <a:buNone/>
            </a:pPr>
            <a:endParaRPr lang="pt-BR" sz="3200" dirty="0"/>
          </a:p>
          <a:p>
            <a:pPr marL="228595" lvl="1" indent="0">
              <a:buNone/>
            </a:pPr>
            <a:r>
              <a:rPr lang="pt-BR" sz="3200" dirty="0"/>
              <a:t>     0 1 1 1</a:t>
            </a:r>
          </a:p>
          <a:p>
            <a:pPr marL="228595" lvl="1" indent="0">
              <a:buNone/>
            </a:pPr>
            <a:r>
              <a:rPr lang="pt-BR" sz="3200" u="sng" dirty="0"/>
              <a:t>+  1 1 1 1</a:t>
            </a:r>
            <a:endParaRPr lang="pt-BR" sz="3200" dirty="0"/>
          </a:p>
          <a:p>
            <a:pPr marL="228595" lvl="1" indent="0">
              <a:buNone/>
            </a:pPr>
            <a:r>
              <a:rPr lang="pt-BR" sz="3200" dirty="0"/>
              <a:t>  1 0 1 1 0</a:t>
            </a:r>
          </a:p>
          <a:p>
            <a:pPr marL="228595" lvl="1" indent="0">
              <a:buNone/>
            </a:pPr>
            <a:endParaRPr lang="pt-BR" sz="3200" dirty="0"/>
          </a:p>
          <a:p>
            <a:pPr marL="228595" lvl="1" indent="0">
              <a:buNone/>
            </a:pPr>
            <a:r>
              <a:rPr lang="pt-BR" sz="3200" dirty="0"/>
              <a:t>Neste exemplo temos um caso em que a operação obtém o valor </a:t>
            </a:r>
            <a:r>
              <a:rPr lang="pt-BR" sz="3200" u="sng" dirty="0"/>
              <a:t>correto</a:t>
            </a:r>
            <a:r>
              <a:rPr lang="pt-BR" sz="3200" dirty="0"/>
              <a:t>!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E9E22A-526A-4B3D-8F89-F5CFFD94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9ACB94-80E8-4946-95A8-AB44DA67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57DE1A-C09C-4F33-A7FD-267365C6BE0D}"/>
              </a:ext>
            </a:extLst>
          </p:cNvPr>
          <p:cNvSpPr txBox="1"/>
          <p:nvPr/>
        </p:nvSpPr>
        <p:spPr>
          <a:xfrm>
            <a:off x="1202919" y="1633794"/>
            <a:ext cx="767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OVERFLOW</a:t>
            </a:r>
          </a:p>
        </p:txBody>
      </p:sp>
      <p:sp>
        <p:nvSpPr>
          <p:cNvPr id="7" name="Sinal de Multiplicação 6">
            <a:extLst>
              <a:ext uri="{FF2B5EF4-FFF2-40B4-BE49-F238E27FC236}">
                <a16:creationId xmlns:a16="http://schemas.microsoft.com/office/drawing/2014/main" id="{90311030-ECC8-410D-A149-7E6710E4CB51}"/>
              </a:ext>
            </a:extLst>
          </p:cNvPr>
          <p:cNvSpPr/>
          <p:nvPr/>
        </p:nvSpPr>
        <p:spPr>
          <a:xfrm>
            <a:off x="1202919" y="4457298"/>
            <a:ext cx="600481" cy="3429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172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BBD2-28EC-4AA9-9C33-7717B7CB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Operações aritméticas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A56E08-1C57-4302-98E3-AC7FB08F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56" y="2157014"/>
            <a:ext cx="10349344" cy="4060906"/>
          </a:xfrm>
        </p:spPr>
        <p:txBody>
          <a:bodyPr>
            <a:normAutofit/>
          </a:bodyPr>
          <a:lstStyle/>
          <a:p>
            <a:r>
              <a:rPr lang="pt-BR" sz="3200" dirty="0"/>
              <a:t>No exemplo anterior, ocorre um “vai um” extra. Para esses casos, o “vai um” pode ser desconsiderado do resultado final.</a:t>
            </a:r>
          </a:p>
          <a:p>
            <a:endParaRPr lang="pt-BR" sz="3200" dirty="0"/>
          </a:p>
          <a:p>
            <a:r>
              <a:rPr lang="pt-BR" sz="3200" dirty="0"/>
              <a:t>Assim, apenas o valor dentro da faixa representável é considerada para o resultado final.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E9E22A-526A-4B3D-8F89-F5CFFD94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9ACB94-80E8-4946-95A8-AB44DA67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57DE1A-C09C-4F33-A7FD-267365C6BE0D}"/>
              </a:ext>
            </a:extLst>
          </p:cNvPr>
          <p:cNvSpPr txBox="1"/>
          <p:nvPr/>
        </p:nvSpPr>
        <p:spPr>
          <a:xfrm>
            <a:off x="1202919" y="1633794"/>
            <a:ext cx="767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2982536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BBD2-28EC-4AA9-9C33-7717B7CB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Operações aritméticas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A56E08-1C57-4302-98E3-AC7FB08F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56" y="2157014"/>
            <a:ext cx="10349344" cy="4060906"/>
          </a:xfrm>
        </p:spPr>
        <p:txBody>
          <a:bodyPr>
            <a:normAutofit fontScale="92500" lnSpcReduction="10000"/>
          </a:bodyPr>
          <a:lstStyle/>
          <a:p>
            <a:r>
              <a:rPr lang="pt-BR" sz="3500" dirty="0"/>
              <a:t>4º caso:</a:t>
            </a:r>
            <a:endParaRPr lang="pt-BR" sz="2800" dirty="0"/>
          </a:p>
          <a:p>
            <a:pPr marL="514350" indent="-514350">
              <a:buFont typeface="+mj-lt"/>
              <a:buAutoNum type="alphaLcParenR" startAt="4"/>
            </a:pPr>
            <a:r>
              <a:rPr lang="pt-BR" sz="2800" dirty="0"/>
              <a:t>7 + 3 </a:t>
            </a:r>
          </a:p>
          <a:p>
            <a:pPr marL="228595" lvl="1" indent="0">
              <a:buNone/>
            </a:pPr>
            <a:endParaRPr lang="pt-BR" sz="3200" dirty="0"/>
          </a:p>
          <a:p>
            <a:pPr marL="228595" lvl="1" indent="0">
              <a:buNone/>
            </a:pPr>
            <a:r>
              <a:rPr lang="pt-BR" sz="3200" dirty="0"/>
              <a:t>     0 1 1 1</a:t>
            </a:r>
          </a:p>
          <a:p>
            <a:pPr marL="228595" lvl="1" indent="0">
              <a:buNone/>
            </a:pPr>
            <a:r>
              <a:rPr lang="pt-BR" sz="3200" u="sng" dirty="0"/>
              <a:t>+  0 0 1 1</a:t>
            </a:r>
            <a:endParaRPr lang="pt-BR" sz="3200" dirty="0"/>
          </a:p>
          <a:p>
            <a:pPr marL="228595" lvl="1" indent="0">
              <a:buNone/>
            </a:pPr>
            <a:r>
              <a:rPr lang="pt-BR" sz="3200" dirty="0"/>
              <a:t>     1 0 1 0</a:t>
            </a:r>
          </a:p>
          <a:p>
            <a:pPr marL="228595" lvl="1" indent="0">
              <a:buNone/>
            </a:pPr>
            <a:endParaRPr lang="pt-BR" sz="3200" dirty="0"/>
          </a:p>
          <a:p>
            <a:pPr marL="228595" lvl="1" indent="0">
              <a:buNone/>
            </a:pPr>
            <a:r>
              <a:rPr lang="pt-BR" sz="3200" dirty="0"/>
              <a:t>Neste exemplo temos um caso em que a operação obtém o valor </a:t>
            </a:r>
            <a:r>
              <a:rPr lang="pt-BR" sz="3200" u="sng" dirty="0"/>
              <a:t>incorreto</a:t>
            </a:r>
            <a:r>
              <a:rPr lang="pt-BR" sz="3200" dirty="0"/>
              <a:t>!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E9E22A-526A-4B3D-8F89-F5CFFD94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9ACB94-80E8-4946-95A8-AB44DA67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57DE1A-C09C-4F33-A7FD-267365C6BE0D}"/>
              </a:ext>
            </a:extLst>
          </p:cNvPr>
          <p:cNvSpPr txBox="1"/>
          <p:nvPr/>
        </p:nvSpPr>
        <p:spPr>
          <a:xfrm>
            <a:off x="1202919" y="1633794"/>
            <a:ext cx="767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14986550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BBD2-28EC-4AA9-9C33-7717B7CB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Operações aritméticas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A56E08-1C57-4302-98E3-AC7FB08F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56" y="2157014"/>
            <a:ext cx="10349344" cy="4060906"/>
          </a:xfrm>
        </p:spPr>
        <p:txBody>
          <a:bodyPr>
            <a:normAutofit/>
          </a:bodyPr>
          <a:lstStyle/>
          <a:p>
            <a:r>
              <a:rPr lang="pt-BR" sz="3200" dirty="0"/>
              <a:t>No exemplo anterior, ocorre overflow, mas não o “vai um” extra. O valor 1010, em complemento de 2, corresponde a -6 na base decimal, quando o resultado correto da operação é 10.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E9E22A-526A-4B3D-8F89-F5CFFD94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9ACB94-80E8-4946-95A8-AB44DA67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57DE1A-C09C-4F33-A7FD-267365C6BE0D}"/>
              </a:ext>
            </a:extLst>
          </p:cNvPr>
          <p:cNvSpPr txBox="1"/>
          <p:nvPr/>
        </p:nvSpPr>
        <p:spPr>
          <a:xfrm>
            <a:off x="1202919" y="1633794"/>
            <a:ext cx="767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4069602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BBD2-28EC-4AA9-9C33-7717B7CB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Operações aritméticas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A56E08-1C57-4302-98E3-AC7FB08F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56" y="2157014"/>
            <a:ext cx="10349344" cy="4060906"/>
          </a:xfrm>
        </p:spPr>
        <p:txBody>
          <a:bodyPr>
            <a:normAutofit/>
          </a:bodyPr>
          <a:lstStyle/>
          <a:p>
            <a:r>
              <a:rPr lang="pt-BR" sz="2800" dirty="0"/>
              <a:t>Considere os 4 casos a seguir: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800" dirty="0"/>
              <a:t>-8 + 1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800" dirty="0"/>
              <a:t>-8 +(– 1)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800" dirty="0"/>
              <a:t>7 + (-1) 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800" dirty="0"/>
              <a:t>7 + 3</a:t>
            </a:r>
          </a:p>
          <a:p>
            <a:pPr marL="0" indent="0">
              <a:buNone/>
            </a:pPr>
            <a:r>
              <a:rPr lang="pt-BR" sz="2800" dirty="0"/>
              <a:t>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E9E22A-526A-4B3D-8F89-F5CFFD94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9ACB94-80E8-4946-95A8-AB44DA67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57DE1A-C09C-4F33-A7FD-267365C6BE0D}"/>
              </a:ext>
            </a:extLst>
          </p:cNvPr>
          <p:cNvSpPr txBox="1"/>
          <p:nvPr/>
        </p:nvSpPr>
        <p:spPr>
          <a:xfrm>
            <a:off x="1202919" y="1633794"/>
            <a:ext cx="767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1290267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BBD2-28EC-4AA9-9C33-7717B7CB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A56E08-1C57-4302-98E3-AC7FB08F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81200"/>
            <a:ext cx="9784080" cy="4184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Represente os valores com 10 bits em sinal magnitude e complemento a 2 e realize as operações</a:t>
            </a:r>
            <a:r>
              <a:rPr lang="pt-BR" sz="2400" dirty="0"/>
              <a:t>. Indique quando houver um </a:t>
            </a:r>
            <a:r>
              <a:rPr lang="pt-BR" sz="2400" i="1" dirty="0"/>
              <a:t>overflow</a:t>
            </a:r>
            <a:r>
              <a:rPr lang="pt-BR" sz="2400" dirty="0"/>
              <a:t>.</a:t>
            </a:r>
          </a:p>
          <a:p>
            <a:pPr marL="457200" indent="-457200">
              <a:buFont typeface="+mj-lt"/>
              <a:buAutoNum type="alphaLcParenR"/>
            </a:pPr>
            <a:r>
              <a:rPr lang="pt-BR" sz="2400" dirty="0"/>
              <a:t>7 + 3</a:t>
            </a:r>
          </a:p>
          <a:p>
            <a:pPr marL="457200" indent="-457200">
              <a:buFont typeface="+mj-lt"/>
              <a:buAutoNum type="alphaLcParenR"/>
            </a:pPr>
            <a:r>
              <a:rPr lang="pt-BR" sz="2400" dirty="0"/>
              <a:t>-8 +(-1)</a:t>
            </a:r>
          </a:p>
          <a:p>
            <a:pPr marL="457200" indent="-457200">
              <a:buFont typeface="+mj-lt"/>
              <a:buAutoNum type="alphaLcParenR"/>
            </a:pPr>
            <a:r>
              <a:rPr lang="pt-BR" sz="2400" dirty="0"/>
              <a:t>5 + 4</a:t>
            </a:r>
          </a:p>
          <a:p>
            <a:pPr marL="457200" indent="-457200">
              <a:buFont typeface="+mj-lt"/>
              <a:buAutoNum type="alphaLcParenR"/>
            </a:pPr>
            <a:r>
              <a:rPr lang="pt-BR" sz="2400" dirty="0"/>
              <a:t>-32 - 0</a:t>
            </a:r>
          </a:p>
          <a:p>
            <a:pPr marL="457200" indent="-457200">
              <a:buFont typeface="+mj-lt"/>
              <a:buAutoNum type="alphaLcParenR"/>
            </a:pPr>
            <a:r>
              <a:rPr lang="pt-BR" sz="2400" dirty="0"/>
              <a:t>-7 -6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E9E22A-526A-4B3D-8F89-F5CFFD94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9ACB94-80E8-4946-95A8-AB44DA67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8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BBD2-28EC-4AA9-9C33-7717B7CB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Operações aritméticas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A56E08-1C57-4302-98E3-AC7FB08F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2157014"/>
            <a:ext cx="11125200" cy="4060906"/>
          </a:xfrm>
        </p:spPr>
        <p:txBody>
          <a:bodyPr>
            <a:normAutofit/>
          </a:bodyPr>
          <a:lstStyle/>
          <a:p>
            <a:endParaRPr lang="pt-BR" sz="3200" dirty="0"/>
          </a:p>
          <a:p>
            <a:r>
              <a:rPr lang="pt-BR" sz="3200" dirty="0"/>
              <a:t>Muitos algoritmos tem sido adotados para realizar multiplicação de números binários em computadores.</a:t>
            </a:r>
          </a:p>
          <a:p>
            <a:endParaRPr lang="pt-BR" sz="3200" dirty="0"/>
          </a:p>
          <a:p>
            <a:r>
              <a:rPr lang="pt-BR" sz="3200" dirty="0"/>
              <a:t>Para começar a entender o problema, vamos considerar a multiplicação de valores inteiros positivos e sem o bit de sinal.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E9E22A-526A-4B3D-8F89-F5CFFD94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9ACB94-80E8-4946-95A8-AB44DA67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57DE1A-C09C-4F33-A7FD-267365C6BE0D}"/>
              </a:ext>
            </a:extLst>
          </p:cNvPr>
          <p:cNvSpPr txBox="1"/>
          <p:nvPr/>
        </p:nvSpPr>
        <p:spPr>
          <a:xfrm>
            <a:off x="1202919" y="1633794"/>
            <a:ext cx="767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Multiplicação</a:t>
            </a:r>
          </a:p>
        </p:txBody>
      </p:sp>
    </p:spTree>
    <p:extLst>
      <p:ext uri="{BB962C8B-B14F-4D97-AF65-F5344CB8AC3E}">
        <p14:creationId xmlns:p14="http://schemas.microsoft.com/office/powerpoint/2010/main" val="12527693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BBD2-28EC-4AA9-9C33-7717B7CB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Operações aritméticas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A56E08-1C57-4302-98E3-AC7FB08F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56" y="2157014"/>
            <a:ext cx="10349344" cy="4060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14 x 10 </a:t>
            </a:r>
          </a:p>
          <a:p>
            <a:pPr marL="457189" lvl="2" indent="0">
              <a:buNone/>
            </a:pPr>
            <a:r>
              <a:rPr lang="pt-BR" sz="3000" dirty="0"/>
              <a:t>              1 1 1 0   (14)</a:t>
            </a:r>
          </a:p>
          <a:p>
            <a:pPr marL="457189" lvl="2" indent="0">
              <a:buNone/>
            </a:pPr>
            <a:r>
              <a:rPr lang="pt-BR" sz="3000" dirty="0"/>
              <a:t>        </a:t>
            </a:r>
            <a:r>
              <a:rPr lang="pt-BR" sz="3000" u="sng" dirty="0"/>
              <a:t> x   1 0 1 0</a:t>
            </a:r>
            <a:r>
              <a:rPr lang="pt-BR" sz="3000" dirty="0"/>
              <a:t>   (10)</a:t>
            </a:r>
          </a:p>
          <a:p>
            <a:pPr marL="457189" lvl="2" indent="0">
              <a:buNone/>
            </a:pPr>
            <a:r>
              <a:rPr lang="pt-BR" sz="3000" dirty="0"/>
              <a:t>              0 0 0 0</a:t>
            </a:r>
          </a:p>
          <a:p>
            <a:pPr marL="457189" lvl="2" indent="0">
              <a:buNone/>
            </a:pPr>
            <a:r>
              <a:rPr lang="pt-BR" sz="3000" dirty="0"/>
              <a:t>           1 1 1 0</a:t>
            </a:r>
          </a:p>
          <a:p>
            <a:pPr marL="457189" lvl="2" indent="0">
              <a:buNone/>
            </a:pPr>
            <a:r>
              <a:rPr lang="pt-BR" sz="3000" dirty="0"/>
              <a:t>        0 0 0 0</a:t>
            </a:r>
          </a:p>
          <a:p>
            <a:pPr marL="457189" lvl="2" indent="0">
              <a:buNone/>
            </a:pPr>
            <a:r>
              <a:rPr lang="pt-BR" sz="3000" u="sng" dirty="0"/>
              <a:t>    1 1 1 0</a:t>
            </a:r>
          </a:p>
          <a:p>
            <a:pPr marL="457189" lvl="2" indent="0">
              <a:buNone/>
            </a:pPr>
            <a:r>
              <a:rPr lang="pt-BR" sz="3000" dirty="0"/>
              <a:t>  10 0 0 1 1 0 0   (140)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E9E22A-526A-4B3D-8F89-F5CFFD94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9ACB94-80E8-4946-95A8-AB44DA67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57DE1A-C09C-4F33-A7FD-267365C6BE0D}"/>
              </a:ext>
            </a:extLst>
          </p:cNvPr>
          <p:cNvSpPr txBox="1"/>
          <p:nvPr/>
        </p:nvSpPr>
        <p:spPr>
          <a:xfrm>
            <a:off x="1202919" y="1633794"/>
            <a:ext cx="767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Multiplicação</a:t>
            </a:r>
          </a:p>
        </p:txBody>
      </p:sp>
    </p:spTree>
    <p:extLst>
      <p:ext uri="{BB962C8B-B14F-4D97-AF65-F5344CB8AC3E}">
        <p14:creationId xmlns:p14="http://schemas.microsoft.com/office/powerpoint/2010/main" val="18004279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BBD2-28EC-4AA9-9C33-7717B7CB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Operações aritméticas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A56E08-1C57-4302-98E3-AC7FB08F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2157014"/>
            <a:ext cx="11125200" cy="4060906"/>
          </a:xfrm>
        </p:spPr>
        <p:txBody>
          <a:bodyPr>
            <a:normAutofit/>
          </a:bodyPr>
          <a:lstStyle/>
          <a:p>
            <a:r>
              <a:rPr lang="pt-BR" sz="3200" dirty="0"/>
              <a:t>Podemos aplicar a mesma lógica para multiplicar valores em complemento de 2.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3200" dirty="0"/>
              <a:t>               1 0 0 1 (-7)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3200" dirty="0"/>
              <a:t>            X </a:t>
            </a:r>
            <a:r>
              <a:rPr lang="pt-BR" sz="3200" u="sng" dirty="0"/>
              <a:t>0 0 1 1</a:t>
            </a:r>
            <a:r>
              <a:rPr lang="pt-BR" sz="3200" dirty="0"/>
              <a:t> (3)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3200" dirty="0"/>
              <a:t>     1 1 1 1 0 0 1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3200" dirty="0"/>
              <a:t>     1 1 1 0 0 1 0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3200" dirty="0"/>
              <a:t>     0 0 0 0 0 0 0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3200" dirty="0"/>
              <a:t>     </a:t>
            </a:r>
            <a:r>
              <a:rPr lang="pt-BR" sz="3200" u="sng" dirty="0"/>
              <a:t>0 0 0 0 0 0 0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3200" dirty="0"/>
              <a:t>     1 1 0 1 0  1 1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E9E22A-526A-4B3D-8F89-F5CFFD94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9ACB94-80E8-4946-95A8-AB44DA67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57DE1A-C09C-4F33-A7FD-267365C6BE0D}"/>
              </a:ext>
            </a:extLst>
          </p:cNvPr>
          <p:cNvSpPr txBox="1"/>
          <p:nvPr/>
        </p:nvSpPr>
        <p:spPr>
          <a:xfrm>
            <a:off x="1202919" y="1633794"/>
            <a:ext cx="767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Multiplicação</a:t>
            </a:r>
          </a:p>
        </p:txBody>
      </p:sp>
    </p:spTree>
    <p:extLst>
      <p:ext uri="{BB962C8B-B14F-4D97-AF65-F5344CB8AC3E}">
        <p14:creationId xmlns:p14="http://schemas.microsoft.com/office/powerpoint/2010/main" val="34230443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53F3E-BCAD-4330-9753-03CD9FD3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253679"/>
          </a:xfrm>
        </p:spPr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AE1193-CCE1-49B5-BF0B-02BE65FEC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/>
              <a:t>Calcule as multiplicações:</a:t>
            </a:r>
            <a:endParaRPr lang="pt-BR" sz="2400" dirty="0"/>
          </a:p>
          <a:p>
            <a:pPr marL="457200" indent="-457200">
              <a:buFont typeface="+mj-lt"/>
              <a:buAutoNum type="alphaLcParenR"/>
            </a:pPr>
            <a:r>
              <a:rPr lang="pt-BR" b="1" dirty="0"/>
              <a:t>4 x 4</a:t>
            </a:r>
          </a:p>
          <a:p>
            <a:pPr marL="457200" indent="-457200">
              <a:buFont typeface="+mj-lt"/>
              <a:buAutoNum type="alphaLcParenR"/>
            </a:pPr>
            <a:r>
              <a:rPr lang="pt-BR" b="1" dirty="0"/>
              <a:t>16 x 8</a:t>
            </a:r>
          </a:p>
          <a:p>
            <a:pPr marL="457200" indent="-457200">
              <a:buFont typeface="+mj-lt"/>
              <a:buAutoNum type="alphaLcParenR"/>
            </a:pPr>
            <a:r>
              <a:rPr lang="pt-BR" b="1" dirty="0"/>
              <a:t>3 x 7</a:t>
            </a:r>
          </a:p>
          <a:p>
            <a:pPr marL="457200" indent="-457200">
              <a:buFont typeface="+mj-lt"/>
              <a:buAutoNum type="alphaLcParenR"/>
            </a:pPr>
            <a:r>
              <a:rPr lang="pt-BR" b="1" dirty="0"/>
              <a:t>5 x 0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2B6AF7-158C-4863-A674-F1FA069F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1A36DD-1273-435B-A8F9-835DE0B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8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6AD10-1C0C-4B92-BACF-BA40AF07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FF85982-6C71-42D0-A4B2-6DB27382B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A Unidade Lógica e Aritmética (ULA) se caracteriza por:</a:t>
            </a:r>
          </a:p>
          <a:p>
            <a:endParaRPr lang="pt-BR" sz="3200" dirty="0"/>
          </a:p>
          <a:p>
            <a:pPr lvl="1"/>
            <a:r>
              <a:rPr lang="pt-BR" sz="2800" dirty="0"/>
              <a:t>Comprimento em bits dos operandos;</a:t>
            </a:r>
          </a:p>
          <a:p>
            <a:pPr lvl="1"/>
            <a:r>
              <a:rPr lang="pt-BR" sz="2800" dirty="0"/>
              <a:t>Número e tipos de operações;</a:t>
            </a:r>
          </a:p>
          <a:p>
            <a:pPr lvl="1"/>
            <a:r>
              <a:rPr lang="pt-BR" sz="2800" dirty="0"/>
              <a:t>Códigos de condição gerados.</a:t>
            </a:r>
          </a:p>
          <a:p>
            <a:pPr lvl="2"/>
            <a:r>
              <a:rPr lang="pt-BR" sz="2600" dirty="0"/>
              <a:t>Overflow</a:t>
            </a:r>
          </a:p>
          <a:p>
            <a:pPr lvl="2"/>
            <a:r>
              <a:rPr lang="pt-BR" sz="2600" dirty="0"/>
              <a:t>Sinal</a:t>
            </a:r>
          </a:p>
          <a:p>
            <a:pPr lvl="2"/>
            <a:r>
              <a:rPr lang="pt-BR" sz="2600" dirty="0" err="1"/>
              <a:t>Carry</a:t>
            </a:r>
            <a:endParaRPr lang="pt-BR" sz="2600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78D9EB-EB6E-4FE9-9490-A3C8F5E3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7CE99B-5738-4500-809F-BAA1C0A0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679327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134E5-8E85-46CD-AF79-EEE42A624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Operações aritméticas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9A1E7F-5187-486D-814F-3AF246355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Subtração</a:t>
            </a:r>
          </a:p>
          <a:p>
            <a:r>
              <a:rPr lang="pt-BR" sz="2800" b="1" dirty="0"/>
              <a:t>Divisão</a:t>
            </a:r>
          </a:p>
          <a:p>
            <a:r>
              <a:rPr lang="pt-BR" sz="2800" b="1" dirty="0"/>
              <a:t>Representação de ponto flutuante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D3AA4D-FDA9-4C45-BECC-5635CEEB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6723AB-C2A0-4B42-8ECF-8E384555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516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A95F9-6C03-4EA1-8941-DCEEDE85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Operações aritméticas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3A06A-4659-48C1-8316-A2540D58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/>
              <a:t>Subtração de inteiros sem sinal</a:t>
            </a:r>
            <a:endParaRPr lang="pt-BR" sz="3200" dirty="0"/>
          </a:p>
          <a:p>
            <a:r>
              <a:rPr lang="pt-BR" sz="2800" dirty="0"/>
              <a:t> A subtração de inteiros sem sinal é realizada de forma similar ao procedimento para valores decimais.</a:t>
            </a:r>
          </a:p>
          <a:p>
            <a:r>
              <a:rPr lang="pt-BR" sz="2800" dirty="0"/>
              <a:t>Para subtração temos:</a:t>
            </a:r>
          </a:p>
          <a:p>
            <a:pPr lvl="1"/>
            <a:r>
              <a:rPr lang="pt-BR" sz="2400" dirty="0"/>
              <a:t>0 – 0 =  0</a:t>
            </a:r>
          </a:p>
          <a:p>
            <a:pPr lvl="1"/>
            <a:r>
              <a:rPr lang="pt-BR" sz="2400" dirty="0"/>
              <a:t>0 – 1 =  1 e “pede 1”</a:t>
            </a:r>
          </a:p>
          <a:p>
            <a:pPr lvl="1"/>
            <a:r>
              <a:rPr lang="pt-BR" sz="2400" dirty="0"/>
              <a:t>1 – 0 =  1</a:t>
            </a:r>
          </a:p>
          <a:p>
            <a:pPr lvl="1"/>
            <a:r>
              <a:rPr lang="pt-BR" sz="2400" dirty="0"/>
              <a:t>1 – 1 =  0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2D3807-2611-4F67-B068-8E973EA5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C400A2-CA53-451D-8D8A-B2643961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517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A95F9-6C03-4EA1-8941-DCEEDE85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Operações aritméticas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3A06A-4659-48C1-8316-A2540D58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31" y="1651378"/>
            <a:ext cx="5044440" cy="4566541"/>
          </a:xfrm>
        </p:spPr>
        <p:txBody>
          <a:bodyPr/>
          <a:lstStyle/>
          <a:p>
            <a:pPr marL="0" indent="0">
              <a:buNone/>
            </a:pPr>
            <a:r>
              <a:rPr lang="pt-BR" sz="2800" b="1" dirty="0"/>
              <a:t>Subtração de inteiros sem sinal</a:t>
            </a:r>
            <a:endParaRPr lang="pt-BR" sz="2800" dirty="0"/>
          </a:p>
          <a:p>
            <a:r>
              <a:rPr lang="pt-BR" sz="2400" dirty="0"/>
              <a:t> </a:t>
            </a:r>
            <a:r>
              <a:rPr lang="pt-BR" sz="2400" b="1" dirty="0"/>
              <a:t>Exemplos</a:t>
            </a:r>
            <a:endParaRPr lang="pt-BR" sz="2400" dirty="0"/>
          </a:p>
          <a:p>
            <a:r>
              <a:rPr lang="pt-BR" sz="2400" dirty="0"/>
              <a:t>61 – 12 = 49</a:t>
            </a:r>
          </a:p>
          <a:p>
            <a:r>
              <a:rPr lang="pt-BR" sz="2400" dirty="0"/>
              <a:t>63 – 63 = 0</a:t>
            </a:r>
          </a:p>
          <a:p>
            <a:r>
              <a:rPr lang="pt-BR" sz="2400" dirty="0"/>
              <a:t>57 – 36 = 21</a:t>
            </a:r>
          </a:p>
          <a:p>
            <a:r>
              <a:rPr lang="pt-BR" sz="2400" dirty="0"/>
              <a:t>105 – 87=18</a:t>
            </a:r>
            <a:endParaRPr lang="pt-BR" sz="22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2D3807-2611-4F67-B068-8E973EA5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C400A2-CA53-451D-8D8A-B2643961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CC646EC-672F-4E09-ABC7-ABA77C796C33}"/>
              </a:ext>
            </a:extLst>
          </p:cNvPr>
          <p:cNvSpPr txBox="1">
            <a:spLocks/>
          </p:cNvSpPr>
          <p:nvPr/>
        </p:nvSpPr>
        <p:spPr>
          <a:xfrm>
            <a:off x="5832497" y="1651378"/>
            <a:ext cx="5044440" cy="4566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1pPr>
            <a:lvl2pPr marL="411470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2pPr>
            <a:lvl3pPr marL="64006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3pPr>
            <a:lvl4pPr marL="86865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4pPr>
            <a:lvl5pPr marL="1097253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5pPr>
            <a:lvl6pPr marL="12845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7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959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155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t-BR" sz="2800" b="1" dirty="0"/>
              <a:t>Subtração de inteiros sem sinal</a:t>
            </a:r>
            <a:endParaRPr lang="pt-BR" sz="2800" dirty="0"/>
          </a:p>
          <a:p>
            <a:r>
              <a:rPr lang="pt-BR" sz="2400" dirty="0"/>
              <a:t> </a:t>
            </a:r>
            <a:r>
              <a:rPr lang="pt-BR" sz="2400" b="1" dirty="0"/>
              <a:t>Exemplos</a:t>
            </a:r>
            <a:endParaRPr lang="pt-BR" sz="2400" dirty="0"/>
          </a:p>
          <a:p>
            <a:r>
              <a:rPr lang="pt-BR" sz="2400" dirty="0"/>
              <a:t>111101 – 001100 </a:t>
            </a:r>
          </a:p>
          <a:p>
            <a:r>
              <a:rPr lang="pt-BR" sz="2400" dirty="0"/>
              <a:t>111111 – 111111</a:t>
            </a:r>
          </a:p>
          <a:p>
            <a:r>
              <a:rPr lang="pt-BR" sz="2400" dirty="0"/>
              <a:t>111001 – 100100 </a:t>
            </a:r>
          </a:p>
          <a:p>
            <a:r>
              <a:rPr lang="pt-BR" sz="2400" dirty="0"/>
              <a:t>1101001 - 1010111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39134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A95F9-6C03-4EA1-8941-DCEEDE85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Operações aritméticas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2D3807-2611-4F67-B068-8E973EA5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C400A2-CA53-451D-8D8A-B2643961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CC646EC-672F-4E09-ABC7-ABA77C796C33}"/>
              </a:ext>
            </a:extLst>
          </p:cNvPr>
          <p:cNvSpPr txBox="1">
            <a:spLocks/>
          </p:cNvSpPr>
          <p:nvPr/>
        </p:nvSpPr>
        <p:spPr>
          <a:xfrm>
            <a:off x="1202919" y="1651378"/>
            <a:ext cx="9674018" cy="4566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1pPr>
            <a:lvl2pPr marL="411470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2pPr>
            <a:lvl3pPr marL="64006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3pPr>
            <a:lvl4pPr marL="86865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4pPr>
            <a:lvl5pPr marL="1097253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5pPr>
            <a:lvl6pPr marL="12845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7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959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155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t-BR" sz="2800" b="1" dirty="0"/>
              <a:t>Subtração de inteiros sem sinal</a:t>
            </a:r>
            <a:endParaRPr lang="pt-BR" sz="2800" dirty="0"/>
          </a:p>
          <a:p>
            <a:r>
              <a:rPr lang="pt-BR" sz="2400" dirty="0"/>
              <a:t> </a:t>
            </a:r>
            <a:r>
              <a:rPr lang="pt-BR" sz="2400" b="1" dirty="0"/>
              <a:t>Exemplos</a:t>
            </a:r>
            <a:endParaRPr lang="pt-BR" sz="2400" dirty="0"/>
          </a:p>
          <a:p>
            <a:r>
              <a:rPr lang="pt-BR" sz="2400" dirty="0"/>
              <a:t>111101 – 001100 = 110001</a:t>
            </a:r>
          </a:p>
          <a:p>
            <a:r>
              <a:rPr lang="pt-BR" sz="2400" dirty="0"/>
              <a:t>111111 – 111111 = 000000</a:t>
            </a:r>
          </a:p>
          <a:p>
            <a:r>
              <a:rPr lang="pt-BR" sz="2400" dirty="0"/>
              <a:t>111001 – 100100 = 010101</a:t>
            </a:r>
          </a:p>
          <a:p>
            <a:r>
              <a:rPr lang="pt-BR" sz="2400" dirty="0"/>
              <a:t>1101001 – 1010111 = 0010010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0274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83338-9FA0-495A-B38D-C202DA6B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Operações aritméticas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FA65D2-8E1B-42A9-8177-53ADAC801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Divisão</a:t>
            </a:r>
            <a:endParaRPr lang="pt-BR" sz="2800" b="1" dirty="0"/>
          </a:p>
          <a:p>
            <a:r>
              <a:rPr lang="pt-BR" sz="2800" dirty="0"/>
              <a:t>A divisão de valores binários pode ser realizada de forma análoga a divisão de valores decimais.</a:t>
            </a:r>
          </a:p>
          <a:p>
            <a:endParaRPr lang="pt-BR" sz="2800" dirty="0"/>
          </a:p>
          <a:p>
            <a:r>
              <a:rPr lang="pt-BR" sz="2800" dirty="0"/>
              <a:t>Para a divisão, o procedimento utilizado para valores binários com sinal é parecido com o procedimento utilizado para valores com sinal.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3CF71F-0C7C-432B-AF43-D3B48B96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562844-FF53-4EFE-AE07-216F473B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415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A95F9-6C03-4EA1-8941-DCEEDE85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Operações aritméticas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3A06A-4659-48C1-8316-A2540D58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31" y="1651378"/>
            <a:ext cx="5044440" cy="4566541"/>
          </a:xfrm>
        </p:spPr>
        <p:txBody>
          <a:bodyPr/>
          <a:lstStyle/>
          <a:p>
            <a:pPr marL="0" indent="0">
              <a:buNone/>
            </a:pPr>
            <a:r>
              <a:rPr lang="pt-BR" sz="2800" b="1" dirty="0"/>
              <a:t>Divisão de inteiros</a:t>
            </a:r>
            <a:endParaRPr lang="pt-BR" sz="2800" dirty="0"/>
          </a:p>
          <a:p>
            <a:r>
              <a:rPr lang="pt-BR" sz="2400" dirty="0"/>
              <a:t> </a:t>
            </a:r>
            <a:r>
              <a:rPr lang="pt-BR" sz="2400" b="1" dirty="0"/>
              <a:t>Exemplos</a:t>
            </a:r>
            <a:endParaRPr lang="pt-BR" sz="2400" dirty="0"/>
          </a:p>
          <a:p>
            <a:r>
              <a:rPr lang="pt-BR" sz="2400" dirty="0"/>
              <a:t>75   / 3 = 25</a:t>
            </a:r>
          </a:p>
          <a:p>
            <a:r>
              <a:rPr lang="pt-BR" sz="2400" dirty="0"/>
              <a:t>21   / 7 = 3</a:t>
            </a:r>
          </a:p>
          <a:p>
            <a:r>
              <a:rPr lang="pt-BR" sz="2400" dirty="0"/>
              <a:t>100 / 4 = 25</a:t>
            </a:r>
          </a:p>
          <a:p>
            <a:r>
              <a:rPr lang="pt-BR" sz="2400" dirty="0"/>
              <a:t>11   / 4 = 2 e resto 3</a:t>
            </a:r>
            <a:endParaRPr lang="pt-BR" sz="22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2D3807-2611-4F67-B068-8E973EA5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C400A2-CA53-451D-8D8A-B2643961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CC646EC-672F-4E09-ABC7-ABA77C796C33}"/>
              </a:ext>
            </a:extLst>
          </p:cNvPr>
          <p:cNvSpPr txBox="1">
            <a:spLocks/>
          </p:cNvSpPr>
          <p:nvPr/>
        </p:nvSpPr>
        <p:spPr>
          <a:xfrm>
            <a:off x="5832497" y="1651378"/>
            <a:ext cx="5044440" cy="4566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1pPr>
            <a:lvl2pPr marL="411470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2pPr>
            <a:lvl3pPr marL="64006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3pPr>
            <a:lvl4pPr marL="86865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4pPr>
            <a:lvl5pPr marL="1097253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5pPr>
            <a:lvl6pPr marL="12845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7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959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155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t-BR" sz="2800" b="1" dirty="0"/>
              <a:t>Divisão de inteiros</a:t>
            </a:r>
            <a:endParaRPr lang="pt-BR" sz="2800" dirty="0"/>
          </a:p>
          <a:p>
            <a:r>
              <a:rPr lang="pt-BR" sz="2400" dirty="0"/>
              <a:t> </a:t>
            </a:r>
            <a:r>
              <a:rPr lang="pt-BR" sz="2400" b="1" dirty="0"/>
              <a:t>Exemplos</a:t>
            </a:r>
            <a:endParaRPr lang="pt-BR" sz="2400" dirty="0"/>
          </a:p>
          <a:p>
            <a:r>
              <a:rPr lang="pt-BR" sz="2400" dirty="0"/>
              <a:t>1001011 / 11 </a:t>
            </a:r>
          </a:p>
          <a:p>
            <a:r>
              <a:rPr lang="pt-BR" sz="2400" dirty="0"/>
              <a:t>10101      / 111</a:t>
            </a:r>
          </a:p>
          <a:p>
            <a:r>
              <a:rPr lang="pt-BR" sz="2400" dirty="0"/>
              <a:t>1100100 / 100 </a:t>
            </a:r>
          </a:p>
          <a:p>
            <a:r>
              <a:rPr lang="pt-BR" sz="2400" dirty="0"/>
              <a:t>1011        / 100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2495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A95F9-6C03-4EA1-8941-DCEEDE85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Operações aritméticas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2D3807-2611-4F67-B068-8E973EA5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C400A2-CA53-451D-8D8A-B2643961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CC646EC-672F-4E09-ABC7-ABA77C796C33}"/>
              </a:ext>
            </a:extLst>
          </p:cNvPr>
          <p:cNvSpPr txBox="1">
            <a:spLocks/>
          </p:cNvSpPr>
          <p:nvPr/>
        </p:nvSpPr>
        <p:spPr>
          <a:xfrm>
            <a:off x="1092857" y="1651378"/>
            <a:ext cx="9784080" cy="4566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1pPr>
            <a:lvl2pPr marL="411470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2pPr>
            <a:lvl3pPr marL="64006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3pPr>
            <a:lvl4pPr marL="86865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4pPr>
            <a:lvl5pPr marL="1097253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5pPr>
            <a:lvl6pPr marL="12845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7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959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155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t-BR" sz="2800" b="1" dirty="0"/>
              <a:t>Divisão de inteiros</a:t>
            </a:r>
            <a:endParaRPr lang="pt-BR" sz="2800" dirty="0"/>
          </a:p>
          <a:p>
            <a:r>
              <a:rPr lang="pt-BR" sz="2400" dirty="0"/>
              <a:t> </a:t>
            </a:r>
            <a:r>
              <a:rPr lang="pt-BR" sz="2400" b="1" dirty="0"/>
              <a:t>Exemplos</a:t>
            </a:r>
            <a:endParaRPr lang="pt-BR" sz="2400" dirty="0"/>
          </a:p>
          <a:p>
            <a:r>
              <a:rPr lang="pt-BR" sz="2400" dirty="0"/>
              <a:t>1001011 / 11    = 11001</a:t>
            </a:r>
          </a:p>
          <a:p>
            <a:r>
              <a:rPr lang="pt-BR" sz="2400" dirty="0"/>
              <a:t>10101      / 111  = 11</a:t>
            </a:r>
          </a:p>
          <a:p>
            <a:r>
              <a:rPr lang="pt-BR" sz="2400" dirty="0"/>
              <a:t>1100100 / 100  = 11001</a:t>
            </a:r>
          </a:p>
          <a:p>
            <a:r>
              <a:rPr lang="pt-BR" sz="2400" dirty="0"/>
              <a:t>1011        / 100   = 10 e resto 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31733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AB874-5D10-4CCD-9EB9-9AE47A15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52F10A-7C4D-44A3-B8DB-2525CC538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Realize as seguintes operações:</a:t>
            </a:r>
          </a:p>
          <a:p>
            <a:pPr marL="457200" indent="-457200">
              <a:buFont typeface="+mj-lt"/>
              <a:buAutoNum type="alphaLcParenR"/>
            </a:pPr>
            <a:r>
              <a:rPr lang="pt-BR" dirty="0"/>
              <a:t>18/6</a:t>
            </a:r>
          </a:p>
          <a:p>
            <a:pPr marL="457200" indent="-457200">
              <a:buFont typeface="+mj-lt"/>
              <a:buAutoNum type="alphaLcParenR"/>
            </a:pPr>
            <a:r>
              <a:rPr lang="pt-BR" dirty="0"/>
              <a:t>25/7</a:t>
            </a:r>
          </a:p>
          <a:p>
            <a:pPr marL="457200" indent="-457200">
              <a:buFont typeface="+mj-lt"/>
              <a:buAutoNum type="alphaLcParenR"/>
            </a:pPr>
            <a:r>
              <a:rPr lang="pt-BR" dirty="0"/>
              <a:t>34/16</a:t>
            </a:r>
          </a:p>
          <a:p>
            <a:pPr marL="457200" indent="-457200">
              <a:buFont typeface="+mj-lt"/>
              <a:buAutoNum type="alphaLcParenR"/>
            </a:pPr>
            <a:r>
              <a:rPr lang="pt-BR" dirty="0"/>
              <a:t>53/7</a:t>
            </a:r>
          </a:p>
          <a:p>
            <a:pPr marL="457200" indent="-457200">
              <a:buFont typeface="+mj-lt"/>
              <a:buAutoNum type="alphaLcParenR"/>
            </a:pP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4E037C-2F1E-4062-A054-501F62A5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4713F4-72B0-4A62-915A-F7A246EE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019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C0FFF-E81B-447B-8DA6-D26E780B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Operações aritméticas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38CF27-EA64-48B7-967C-691A5F841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651379"/>
            <a:ext cx="11413067" cy="4566541"/>
          </a:xfrm>
        </p:spPr>
        <p:txBody>
          <a:bodyPr>
            <a:normAutofit/>
          </a:bodyPr>
          <a:lstStyle/>
          <a:p>
            <a:r>
              <a:rPr lang="pt-BR" sz="3200" dirty="0"/>
              <a:t>A divisão binária com números em complemento de 2 segue um procedimento similar.</a:t>
            </a:r>
          </a:p>
          <a:p>
            <a:endParaRPr lang="pt-BR" sz="3200" dirty="0"/>
          </a:p>
          <a:p>
            <a:r>
              <a:rPr lang="pt-BR" sz="3200" dirty="0"/>
              <a:t> Utiliza-se a representação positiva em complemento de 2.</a:t>
            </a:r>
          </a:p>
          <a:p>
            <a:pPr lvl="1"/>
            <a:r>
              <a:rPr lang="pt-BR" sz="2800" dirty="0"/>
              <a:t>Caso divisor e dividendo possuam sinais iguais, o quociente é representado em complemento de 2 positivo.</a:t>
            </a:r>
          </a:p>
          <a:p>
            <a:pPr lvl="1"/>
            <a:r>
              <a:rPr lang="pt-BR" sz="2800" dirty="0"/>
              <a:t>Caso divisor e dividendo possuam sinais diferentes, o quociente é representado em complemento de 2 negativo.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27CC87-8BBE-40FE-9C8E-9465F665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A1BD2A-DB12-4434-AD51-287C8F7F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932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A95F9-6C03-4EA1-8941-DCEEDE85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177422"/>
            <a:ext cx="10857046" cy="1364776"/>
          </a:xfrm>
        </p:spPr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Representação de ponto flutuante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3A06A-4659-48C1-8316-A2540D58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484" y="1699256"/>
            <a:ext cx="10060315" cy="4566541"/>
          </a:xfrm>
        </p:spPr>
        <p:txBody>
          <a:bodyPr>
            <a:normAutofit/>
          </a:bodyPr>
          <a:lstStyle/>
          <a:p>
            <a:pPr algn="just"/>
            <a:r>
              <a:rPr lang="pt-BR" sz="3200" dirty="0"/>
              <a:t>Como uma representação de ponto fixo (por exemplo, complemento de 2), é possível representar um intervalo de valores positivos e negativos centrados no 0.</a:t>
            </a:r>
          </a:p>
          <a:p>
            <a:endParaRPr lang="pt-BR" sz="3200" dirty="0"/>
          </a:p>
          <a:p>
            <a:r>
              <a:rPr lang="pt-BR" sz="3200" b="1" dirty="0"/>
              <a:t>Limites</a:t>
            </a:r>
            <a:r>
              <a:rPr lang="pt-BR" sz="3200" dirty="0"/>
              <a:t>:</a:t>
            </a:r>
          </a:p>
          <a:p>
            <a:pPr lvl="1"/>
            <a:r>
              <a:rPr lang="pt-BR" sz="2800" dirty="0"/>
              <a:t>Não é possível representar números muito grandes;</a:t>
            </a:r>
          </a:p>
          <a:p>
            <a:pPr lvl="1"/>
            <a:r>
              <a:rPr lang="pt-BR" sz="2800" dirty="0"/>
              <a:t>Assim como frações muito pequenas.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2D3807-2611-4F67-B068-8E973EA5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C400A2-CA53-451D-8D8A-B2643961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8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6AD10-1C0C-4B92-BACF-BA40AF07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FF85982-6C71-42D0-A4B2-6DB27382B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Diferentes abordagens</a:t>
            </a:r>
            <a:endParaRPr lang="pt-BR" sz="24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endParaRPr lang="pt-BR" sz="2400" dirty="0"/>
          </a:p>
          <a:p>
            <a:r>
              <a:rPr lang="pt-BR" sz="2400" b="1" dirty="0"/>
              <a:t>Lógica</a:t>
            </a:r>
          </a:p>
          <a:p>
            <a:pPr lvl="1"/>
            <a:r>
              <a:rPr lang="pt-BR" sz="2200" dirty="0"/>
              <a:t>Representação de dados</a:t>
            </a:r>
          </a:p>
          <a:p>
            <a:pPr lvl="1"/>
            <a:r>
              <a:rPr lang="pt-BR" sz="2200" dirty="0"/>
              <a:t>Operações lógicas e aritméticas</a:t>
            </a:r>
          </a:p>
          <a:p>
            <a:r>
              <a:rPr lang="pt-BR" sz="2400" b="1" dirty="0"/>
              <a:t>Física</a:t>
            </a:r>
          </a:p>
          <a:p>
            <a:pPr lvl="1"/>
            <a:r>
              <a:rPr lang="pt-BR" sz="2200" dirty="0"/>
              <a:t>Construção de circuitos lógicos</a:t>
            </a:r>
          </a:p>
          <a:p>
            <a:pPr lvl="1"/>
            <a:r>
              <a:rPr lang="pt-BR" sz="2200" dirty="0"/>
              <a:t>Organização de circuitos lógicos</a:t>
            </a:r>
          </a:p>
          <a:p>
            <a:pPr lvl="1"/>
            <a:endParaRPr lang="pt-BR" sz="22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78D9EB-EB6E-4FE9-9490-A3C8F5E3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7CE99B-5738-4500-809F-BAA1C0A0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923625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A95F9-6C03-4EA1-8941-DCEEDE85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177422"/>
            <a:ext cx="10857046" cy="1364776"/>
          </a:xfrm>
        </p:spPr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Representação de ponto flutuante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3A06A-4659-48C1-8316-A2540D58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485" y="1699257"/>
            <a:ext cx="9910782" cy="1611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/>
              <a:t>Notação científica</a:t>
            </a:r>
            <a:r>
              <a:rPr lang="pt-BR" sz="3200" dirty="0"/>
              <a:t> </a:t>
            </a:r>
          </a:p>
          <a:p>
            <a:pPr algn="just"/>
            <a:r>
              <a:rPr lang="pt-BR" sz="2800" dirty="0"/>
              <a:t> </a:t>
            </a:r>
            <a:r>
              <a:rPr lang="pt-BR" sz="2800" b="1" dirty="0"/>
              <a:t>Solução:</a:t>
            </a:r>
            <a:r>
              <a:rPr lang="pt-BR" sz="2800" dirty="0"/>
              <a:t> Podemos contornar essa situação utilizando notação científica. </a:t>
            </a:r>
          </a:p>
          <a:p>
            <a:endParaRPr lang="pt-BR" sz="28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2D3807-2611-4F67-B068-8E973EA5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C400A2-CA53-451D-8D8A-B2643961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827B535-3A74-4A45-A72C-497C2B0427FA}"/>
              </a:ext>
            </a:extLst>
          </p:cNvPr>
          <p:cNvSpPr txBox="1"/>
          <p:nvPr/>
        </p:nvSpPr>
        <p:spPr>
          <a:xfrm>
            <a:off x="7835368" y="3843102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expoente</a:t>
            </a:r>
            <a:endParaRPr lang="pt-BR" sz="3600" baseline="300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4221D74-A48D-44D5-8EF4-BC8CD7EA447A}"/>
              </a:ext>
            </a:extLst>
          </p:cNvPr>
          <p:cNvSpPr txBox="1"/>
          <p:nvPr/>
        </p:nvSpPr>
        <p:spPr>
          <a:xfrm>
            <a:off x="5402541" y="3771094"/>
            <a:ext cx="138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fração</a:t>
            </a:r>
            <a:endParaRPr lang="pt-BR" sz="3600" baseline="30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D9074C3-AAB4-4641-903B-3FC0189C7F5E}"/>
              </a:ext>
            </a:extLst>
          </p:cNvPr>
          <p:cNvSpPr txBox="1"/>
          <p:nvPr/>
        </p:nvSpPr>
        <p:spPr>
          <a:xfrm>
            <a:off x="2949113" y="4512412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+/-</a:t>
            </a:r>
            <a:endParaRPr lang="pt-BR" sz="3600" baseline="300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718F5CE-777F-4C05-B615-EEAD378EE51B}"/>
              </a:ext>
            </a:extLst>
          </p:cNvPr>
          <p:cNvSpPr txBox="1"/>
          <p:nvPr/>
        </p:nvSpPr>
        <p:spPr>
          <a:xfrm>
            <a:off x="2802334" y="3843102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sinal</a:t>
            </a:r>
            <a:endParaRPr lang="pt-BR" sz="3600" baseline="300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45CDE64-9853-468F-95E1-643988F401B9}"/>
              </a:ext>
            </a:extLst>
          </p:cNvPr>
          <p:cNvSpPr txBox="1"/>
          <p:nvPr/>
        </p:nvSpPr>
        <p:spPr>
          <a:xfrm>
            <a:off x="5115603" y="4512411"/>
            <a:ext cx="1960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0.314159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EF70D8F-9BE1-4CC9-9E18-10C1EFEAB34C}"/>
              </a:ext>
            </a:extLst>
          </p:cNvPr>
          <p:cNvSpPr txBox="1"/>
          <p:nvPr/>
        </p:nvSpPr>
        <p:spPr>
          <a:xfrm>
            <a:off x="8287414" y="4548963"/>
            <a:ext cx="107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x10</a:t>
            </a:r>
            <a:r>
              <a:rPr lang="pt-BR" sz="36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850976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A95F9-6C03-4EA1-8941-DCEEDE85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177422"/>
            <a:ext cx="10857046" cy="1364776"/>
          </a:xfrm>
        </p:spPr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Representação de ponto flutuante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3A06A-4659-48C1-8316-A2540D58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485" y="1699256"/>
            <a:ext cx="9910782" cy="4566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/>
              <a:t>Representação polarizada</a:t>
            </a:r>
            <a:r>
              <a:rPr lang="pt-BR" sz="2800" dirty="0"/>
              <a:t> </a:t>
            </a:r>
          </a:p>
          <a:p>
            <a:r>
              <a:rPr lang="pt-BR" sz="2800" dirty="0"/>
              <a:t>Com notação científica é possível armazenar valores utilizando  três campos:</a:t>
            </a:r>
          </a:p>
          <a:p>
            <a:endParaRPr lang="pt-BR" sz="2400" dirty="0"/>
          </a:p>
          <a:p>
            <a:pPr marL="0" indent="0" algn="ctr">
              <a:buNone/>
            </a:pPr>
            <a:r>
              <a:rPr lang="pt-BR" sz="4000" dirty="0"/>
              <a:t>±S x B </a:t>
            </a:r>
            <a:r>
              <a:rPr lang="pt-BR" sz="4000" baseline="30000" dirty="0"/>
              <a:t>±E</a:t>
            </a:r>
          </a:p>
          <a:p>
            <a:r>
              <a:rPr lang="pt-BR" sz="3600" baseline="30000" dirty="0"/>
              <a:t> </a:t>
            </a:r>
            <a:r>
              <a:rPr lang="pt-BR" sz="4000" baseline="30000" dirty="0"/>
              <a:t>Sinal: + ou –</a:t>
            </a:r>
          </a:p>
          <a:p>
            <a:r>
              <a:rPr lang="pt-BR" sz="4000" baseline="30000" dirty="0"/>
              <a:t> Significando (ou Mantissa)</a:t>
            </a:r>
          </a:p>
          <a:p>
            <a:r>
              <a:rPr lang="pt-BR" sz="4000" baseline="30000" dirty="0"/>
              <a:t> Expoente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2D3807-2611-4F67-B068-8E973EA5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C400A2-CA53-451D-8D8A-B2643961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030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A95F9-6C03-4EA1-8941-DCEEDE85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177422"/>
            <a:ext cx="10857046" cy="1364776"/>
          </a:xfrm>
        </p:spPr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Representação de ponto flutuante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3A06A-4659-48C1-8316-A2540D58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485" y="1699257"/>
            <a:ext cx="9910782" cy="1611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/>
              <a:t>Representação polarizada</a:t>
            </a:r>
            <a:r>
              <a:rPr lang="pt-BR" sz="2800" dirty="0"/>
              <a:t> </a:t>
            </a:r>
          </a:p>
          <a:p>
            <a:pPr algn="just"/>
            <a:r>
              <a:rPr lang="pt-BR" sz="2800" dirty="0"/>
              <a:t> Considerando uma palavra de 32 bits</a:t>
            </a:r>
          </a:p>
          <a:p>
            <a:endParaRPr lang="pt-BR" sz="28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2D3807-2611-4F67-B068-8E973EA5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C400A2-CA53-451D-8D8A-B2643961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4EBB2B1-8F24-42F5-A26F-4A42B14EAC6E}"/>
              </a:ext>
            </a:extLst>
          </p:cNvPr>
          <p:cNvSpPr/>
          <p:nvPr/>
        </p:nvSpPr>
        <p:spPr>
          <a:xfrm>
            <a:off x="2211344" y="3888607"/>
            <a:ext cx="792088" cy="792088"/>
          </a:xfrm>
          <a:prstGeom prst="rect">
            <a:avLst/>
          </a:prstGeom>
          <a:solidFill>
            <a:srgbClr val="00CC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latin typeface="Consolas" panose="020B0609020204030204" pitchFamily="49" charset="0"/>
              </a:rPr>
              <a:t>+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B022537-C1FD-41B5-9DBD-82718244E076}"/>
              </a:ext>
            </a:extLst>
          </p:cNvPr>
          <p:cNvSpPr/>
          <p:nvPr/>
        </p:nvSpPr>
        <p:spPr>
          <a:xfrm>
            <a:off x="5868308" y="3889209"/>
            <a:ext cx="4752519" cy="792088"/>
          </a:xfrm>
          <a:prstGeom prst="rect">
            <a:avLst/>
          </a:prstGeom>
          <a:solidFill>
            <a:srgbClr val="00CC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latin typeface="Consolas" panose="020B0609020204030204" pitchFamily="49" charset="0"/>
              </a:rPr>
              <a:t>0.314159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4D19273-8FF2-43C8-BD5D-96FF49EB9033}"/>
              </a:ext>
            </a:extLst>
          </p:cNvPr>
          <p:cNvSpPr/>
          <p:nvPr/>
        </p:nvSpPr>
        <p:spPr>
          <a:xfrm>
            <a:off x="3003432" y="3890059"/>
            <a:ext cx="2841486" cy="792088"/>
          </a:xfrm>
          <a:prstGeom prst="rect">
            <a:avLst/>
          </a:prstGeom>
          <a:solidFill>
            <a:srgbClr val="00CC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latin typeface="Consolas" panose="020B0609020204030204" pitchFamily="49" charset="0"/>
              </a:rPr>
              <a:t>1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827B535-3A74-4A45-A72C-497C2B0427FA}"/>
              </a:ext>
            </a:extLst>
          </p:cNvPr>
          <p:cNvSpPr txBox="1"/>
          <p:nvPr/>
        </p:nvSpPr>
        <p:spPr>
          <a:xfrm>
            <a:off x="3423458" y="5044814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expoente</a:t>
            </a:r>
            <a:endParaRPr lang="pt-BR" sz="3600" baseline="300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4221D74-A48D-44D5-8EF4-BC8CD7EA447A}"/>
              </a:ext>
            </a:extLst>
          </p:cNvPr>
          <p:cNvSpPr txBox="1"/>
          <p:nvPr/>
        </p:nvSpPr>
        <p:spPr>
          <a:xfrm>
            <a:off x="7637336" y="5103944"/>
            <a:ext cx="138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fração</a:t>
            </a:r>
            <a:endParaRPr lang="pt-BR" sz="3600" baseline="30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D9074C3-AAB4-4641-903B-3FC0189C7F5E}"/>
              </a:ext>
            </a:extLst>
          </p:cNvPr>
          <p:cNvSpPr txBox="1"/>
          <p:nvPr/>
        </p:nvSpPr>
        <p:spPr>
          <a:xfrm>
            <a:off x="2259430" y="5683644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+/-</a:t>
            </a:r>
            <a:endParaRPr lang="pt-BR" sz="3600" baseline="30000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9F0D8A0-0EDE-4FA5-B5B9-134C9A296D4C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418423" y="4682147"/>
            <a:ext cx="5752" cy="4615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CA209BF1-F0A6-4007-B777-CF94221D613E}"/>
              </a:ext>
            </a:extLst>
          </p:cNvPr>
          <p:cNvCxnSpPr/>
          <p:nvPr/>
        </p:nvCxnSpPr>
        <p:spPr>
          <a:xfrm flipV="1">
            <a:off x="8244567" y="4711174"/>
            <a:ext cx="0" cy="4325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7DE5D3B-DCA1-4F44-A3DA-D5F91429B04C}"/>
              </a:ext>
            </a:extLst>
          </p:cNvPr>
          <p:cNvCxnSpPr/>
          <p:nvPr/>
        </p:nvCxnSpPr>
        <p:spPr>
          <a:xfrm flipV="1">
            <a:off x="2597672" y="4711175"/>
            <a:ext cx="0" cy="4325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718F5CE-777F-4C05-B615-EEAD378EE51B}"/>
              </a:ext>
            </a:extLst>
          </p:cNvPr>
          <p:cNvSpPr txBox="1"/>
          <p:nvPr/>
        </p:nvSpPr>
        <p:spPr>
          <a:xfrm>
            <a:off x="2112651" y="5014334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sinal</a:t>
            </a:r>
            <a:endParaRPr lang="pt-BR" sz="3600" baseline="300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45CDE64-9853-468F-95E1-643988F401B9}"/>
              </a:ext>
            </a:extLst>
          </p:cNvPr>
          <p:cNvSpPr txBox="1"/>
          <p:nvPr/>
        </p:nvSpPr>
        <p:spPr>
          <a:xfrm>
            <a:off x="7420892" y="5683644"/>
            <a:ext cx="1960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0.314159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EF70D8F-9BE1-4CC9-9E18-10C1EFEAB34C}"/>
              </a:ext>
            </a:extLst>
          </p:cNvPr>
          <p:cNvSpPr txBox="1"/>
          <p:nvPr/>
        </p:nvSpPr>
        <p:spPr>
          <a:xfrm>
            <a:off x="3892610" y="5688631"/>
            <a:ext cx="107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x10</a:t>
            </a:r>
            <a:r>
              <a:rPr lang="pt-BR" sz="36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21" name="Chave Esquerda 20">
            <a:extLst>
              <a:ext uri="{FF2B5EF4-FFF2-40B4-BE49-F238E27FC236}">
                <a16:creationId xmlns:a16="http://schemas.microsoft.com/office/drawing/2014/main" id="{63DAA10D-8436-47AE-B4C2-A893BFEB4515}"/>
              </a:ext>
            </a:extLst>
          </p:cNvPr>
          <p:cNvSpPr/>
          <p:nvPr/>
        </p:nvSpPr>
        <p:spPr>
          <a:xfrm rot="5400000">
            <a:off x="2444411" y="3205481"/>
            <a:ext cx="311462" cy="752475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have Esquerda 21">
            <a:extLst>
              <a:ext uri="{FF2B5EF4-FFF2-40B4-BE49-F238E27FC236}">
                <a16:creationId xmlns:a16="http://schemas.microsoft.com/office/drawing/2014/main" id="{85711D0C-92CC-470B-9BDA-5CAA2A954959}"/>
              </a:ext>
            </a:extLst>
          </p:cNvPr>
          <p:cNvSpPr/>
          <p:nvPr/>
        </p:nvSpPr>
        <p:spPr>
          <a:xfrm rot="5400000">
            <a:off x="4290337" y="2211238"/>
            <a:ext cx="311462" cy="2797698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have Esquerda 22">
            <a:extLst>
              <a:ext uri="{FF2B5EF4-FFF2-40B4-BE49-F238E27FC236}">
                <a16:creationId xmlns:a16="http://schemas.microsoft.com/office/drawing/2014/main" id="{77CEC94C-17FC-4F4C-80BA-26C3FAD69167}"/>
              </a:ext>
            </a:extLst>
          </p:cNvPr>
          <p:cNvSpPr/>
          <p:nvPr/>
        </p:nvSpPr>
        <p:spPr>
          <a:xfrm rot="5400000">
            <a:off x="8088836" y="1229500"/>
            <a:ext cx="311462" cy="4752519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753569F-44E2-4A77-A611-7775DC68B32D}"/>
              </a:ext>
            </a:extLst>
          </p:cNvPr>
          <p:cNvSpPr txBox="1"/>
          <p:nvPr/>
        </p:nvSpPr>
        <p:spPr>
          <a:xfrm>
            <a:off x="2058079" y="2785046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1 bit</a:t>
            </a:r>
            <a:endParaRPr lang="pt-BR" sz="3600" baseline="300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F3BD1B3-EA45-485E-93E5-8A3563E2228A}"/>
              </a:ext>
            </a:extLst>
          </p:cNvPr>
          <p:cNvSpPr txBox="1"/>
          <p:nvPr/>
        </p:nvSpPr>
        <p:spPr>
          <a:xfrm>
            <a:off x="3834000" y="2724976"/>
            <a:ext cx="121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8 bits</a:t>
            </a:r>
            <a:endParaRPr lang="pt-BR" sz="3600" baseline="300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9F46246-0EB2-4E96-B810-5DC7A8BC6D61}"/>
              </a:ext>
            </a:extLst>
          </p:cNvPr>
          <p:cNvSpPr txBox="1"/>
          <p:nvPr/>
        </p:nvSpPr>
        <p:spPr>
          <a:xfrm>
            <a:off x="7637336" y="2649749"/>
            <a:ext cx="1410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23 bits</a:t>
            </a:r>
            <a:endParaRPr lang="pt-BR" sz="3600" baseline="30000" dirty="0"/>
          </a:p>
        </p:txBody>
      </p:sp>
    </p:spTree>
    <p:extLst>
      <p:ext uri="{BB962C8B-B14F-4D97-AF65-F5344CB8AC3E}">
        <p14:creationId xmlns:p14="http://schemas.microsoft.com/office/powerpoint/2010/main" val="39746418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B39F8-4681-4616-9141-1DDF743D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Representação de ponto flutuante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FB59A0-9650-4D62-997F-907090A2D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651379"/>
            <a:ext cx="10650414" cy="4566541"/>
          </a:xfrm>
        </p:spPr>
        <p:txBody>
          <a:bodyPr>
            <a:normAutofit/>
          </a:bodyPr>
          <a:lstStyle/>
          <a:p>
            <a:r>
              <a:rPr lang="pt-BR" sz="2800" dirty="0"/>
              <a:t>O sistema pode representar um valor em ponto flutuante com 32 bits.</a:t>
            </a:r>
          </a:p>
          <a:p>
            <a:endParaRPr lang="pt-BR" sz="2800" dirty="0"/>
          </a:p>
          <a:p>
            <a:r>
              <a:rPr lang="pt-BR" sz="2800" dirty="0"/>
              <a:t>Destes, 8 bits para expoente e 23 para significante.</a:t>
            </a:r>
          </a:p>
          <a:p>
            <a:endParaRPr lang="pt-BR" sz="2800" dirty="0"/>
          </a:p>
          <a:p>
            <a:r>
              <a:rPr lang="pt-BR" sz="2800" dirty="0"/>
              <a:t>Dos 8 bits para o expoente, temos 1 para o sinal e 7 para o valor do expoente. Com 7 bits podemos ter ir de -128 a + 128.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3BE62B-8CD3-4F91-8518-083E08B5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C9ED9D-92AD-431D-B593-303F84BF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818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A95F9-6C03-4EA1-8941-DCEEDE85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Representação de ponto flutuante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2D3807-2611-4F67-B068-8E973EA5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C400A2-CA53-451D-8D8A-B2643961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3A06A-4659-48C1-8316-A2540D58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374831"/>
            <a:ext cx="10363200" cy="1004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Intervalo de valores representados em ponto flutuante de 32 bits.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5C0ADC5-DF15-4092-A23E-408CD24B9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09" y="2493780"/>
            <a:ext cx="11900824" cy="273018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38A7746-409E-444C-9EB2-47463A162614}"/>
              </a:ext>
            </a:extLst>
          </p:cNvPr>
          <p:cNvSpPr/>
          <p:nvPr/>
        </p:nvSpPr>
        <p:spPr>
          <a:xfrm>
            <a:off x="913359" y="4859867"/>
            <a:ext cx="9585308" cy="4784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6937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4A5F8-615E-4D74-8ED0-08A92D4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Representação de ponto flutuante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CC8F2E-6C4E-4C19-B334-37A93B9C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0925DA-F996-4C34-A3EE-29DD0EE3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65</a:t>
            </a:fld>
            <a:endParaRPr lang="en-US" dirty="0"/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90F7C00D-310C-4F23-BC8F-E871A7B0BF4E}"/>
              </a:ext>
            </a:extLst>
          </p:cNvPr>
          <p:cNvGrpSpPr/>
          <p:nvPr/>
        </p:nvGrpSpPr>
        <p:grpSpPr>
          <a:xfrm>
            <a:off x="4013000" y="2855783"/>
            <a:ext cx="3886306" cy="3125943"/>
            <a:chOff x="4249989" y="2834590"/>
            <a:chExt cx="3286147" cy="2643206"/>
          </a:xfrm>
        </p:grpSpPr>
        <p:grpSp>
          <p:nvGrpSpPr>
            <p:cNvPr id="6" name="Grupo 20">
              <a:extLst>
                <a:ext uri="{FF2B5EF4-FFF2-40B4-BE49-F238E27FC236}">
                  <a16:creationId xmlns:a16="http://schemas.microsoft.com/office/drawing/2014/main" id="{0129DC7D-4110-440D-B4A4-1021BEA59CB7}"/>
                </a:ext>
              </a:extLst>
            </p:cNvPr>
            <p:cNvGrpSpPr/>
            <p:nvPr/>
          </p:nvGrpSpPr>
          <p:grpSpPr>
            <a:xfrm>
              <a:off x="4821492" y="3048904"/>
              <a:ext cx="2143140" cy="2214578"/>
              <a:chOff x="1607323" y="2500306"/>
              <a:chExt cx="2143140" cy="2214578"/>
            </a:xfrm>
            <a:solidFill>
              <a:srgbClr val="00CC00"/>
            </a:solidFill>
          </p:grpSpPr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08857519-4A35-4AB4-84FF-461FB62DD3C5}"/>
                  </a:ext>
                </a:extLst>
              </p:cNvPr>
              <p:cNvSpPr/>
              <p:nvPr/>
            </p:nvSpPr>
            <p:spPr>
              <a:xfrm>
                <a:off x="1928794" y="2857496"/>
                <a:ext cx="1500198" cy="1500198"/>
              </a:xfrm>
              <a:prstGeom prst="ellipse">
                <a:avLst/>
              </a:prstGeom>
              <a:grp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600" dirty="0">
                    <a:solidFill>
                      <a:schemeClr val="bg1"/>
                    </a:solidFill>
                  </a:rPr>
                  <a:t>V</a:t>
                </a:r>
              </a:p>
            </p:txBody>
          </p: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B0FF0B5-AC38-498B-B950-5DBD920B6096}"/>
                  </a:ext>
                </a:extLst>
              </p:cNvPr>
              <p:cNvCxnSpPr/>
              <p:nvPr/>
            </p:nvCxnSpPr>
            <p:spPr>
              <a:xfrm rot="10800000">
                <a:off x="3321835" y="3643314"/>
                <a:ext cx="428628" cy="1588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C1A8A0B5-3B1A-4ED8-8286-B1BA76E753EA}"/>
                  </a:ext>
                </a:extLst>
              </p:cNvPr>
              <p:cNvCxnSpPr/>
              <p:nvPr/>
            </p:nvCxnSpPr>
            <p:spPr>
              <a:xfrm rot="10800000">
                <a:off x="1607323" y="3643314"/>
                <a:ext cx="428628" cy="1588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0DE43715-6903-463E-AB08-4AF76120B10E}"/>
                  </a:ext>
                </a:extLst>
              </p:cNvPr>
              <p:cNvCxnSpPr/>
              <p:nvPr/>
            </p:nvCxnSpPr>
            <p:spPr>
              <a:xfrm rot="16200000">
                <a:off x="2465373" y="2713826"/>
                <a:ext cx="428628" cy="1588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C2CD4750-7C6A-4B05-A00A-F6DF95811672}"/>
                  </a:ext>
                </a:extLst>
              </p:cNvPr>
              <p:cNvCxnSpPr/>
              <p:nvPr/>
            </p:nvCxnSpPr>
            <p:spPr>
              <a:xfrm rot="16200000">
                <a:off x="2465373" y="4499776"/>
                <a:ext cx="428628" cy="1588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</p:grpSp>
        <p:sp>
          <p:nvSpPr>
            <p:cNvPr id="18" name="Seta circular 37">
              <a:extLst>
                <a:ext uri="{FF2B5EF4-FFF2-40B4-BE49-F238E27FC236}">
                  <a16:creationId xmlns:a16="http://schemas.microsoft.com/office/drawing/2014/main" id="{19B2A91C-6C15-405C-9FFF-539B504CFDAE}"/>
                </a:ext>
              </a:extLst>
            </p:cNvPr>
            <p:cNvSpPr/>
            <p:nvPr/>
          </p:nvSpPr>
          <p:spPr>
            <a:xfrm rot="5400000" flipH="1">
              <a:off x="4893500" y="2834020"/>
              <a:ext cx="2642066" cy="2643206"/>
            </a:xfrm>
            <a:prstGeom prst="circularArrow">
              <a:avLst/>
            </a:prstGeom>
            <a:solidFill>
              <a:srgbClr val="00CC00"/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>
                <a:solidFill>
                  <a:schemeClr val="bg1"/>
                </a:solidFill>
              </a:endParaRPr>
            </a:p>
          </p:txBody>
        </p:sp>
        <p:sp>
          <p:nvSpPr>
            <p:cNvPr id="19" name="Seta circular 38">
              <a:extLst>
                <a:ext uri="{FF2B5EF4-FFF2-40B4-BE49-F238E27FC236}">
                  <a16:creationId xmlns:a16="http://schemas.microsoft.com/office/drawing/2014/main" id="{45E0D73C-3119-457C-83D7-351B31D33731}"/>
                </a:ext>
              </a:extLst>
            </p:cNvPr>
            <p:cNvSpPr/>
            <p:nvPr/>
          </p:nvSpPr>
          <p:spPr>
            <a:xfrm rot="16200000">
              <a:off x="4250559" y="2835160"/>
              <a:ext cx="2642066" cy="2643206"/>
            </a:xfrm>
            <a:prstGeom prst="circularArrow">
              <a:avLst/>
            </a:prstGeom>
            <a:solidFill>
              <a:srgbClr val="00CC00"/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>
                <a:solidFill>
                  <a:schemeClr val="bg1"/>
                </a:solidFill>
              </a:endParaRPr>
            </a:p>
          </p:txBody>
        </p: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8079400-F841-4C8D-A139-BD5CB8412143}"/>
              </a:ext>
            </a:extLst>
          </p:cNvPr>
          <p:cNvSpPr txBox="1"/>
          <p:nvPr/>
        </p:nvSpPr>
        <p:spPr>
          <a:xfrm>
            <a:off x="3252636" y="2328155"/>
            <a:ext cx="2340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+mj-lt"/>
              </a:rPr>
              <a:t>-2147483648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DAEDFE9-D121-43EA-A75E-3225175D4456}"/>
              </a:ext>
            </a:extLst>
          </p:cNvPr>
          <p:cNvSpPr txBox="1"/>
          <p:nvPr/>
        </p:nvSpPr>
        <p:spPr>
          <a:xfrm>
            <a:off x="6235848" y="2272488"/>
            <a:ext cx="2378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+2147483647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FF0EB22-2824-4A77-81FF-E24D7EC79BED}"/>
              </a:ext>
            </a:extLst>
          </p:cNvPr>
          <p:cNvSpPr txBox="1"/>
          <p:nvPr/>
        </p:nvSpPr>
        <p:spPr>
          <a:xfrm>
            <a:off x="4971030" y="5720116"/>
            <a:ext cx="505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+mj-lt"/>
              </a:rPr>
              <a:t>-1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4CC8B05-3CC1-4B7E-91C5-5568782FCA41}"/>
              </a:ext>
            </a:extLst>
          </p:cNvPr>
          <p:cNvSpPr txBox="1"/>
          <p:nvPr/>
        </p:nvSpPr>
        <p:spPr>
          <a:xfrm>
            <a:off x="6292455" y="5720116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+mj-lt"/>
              </a:rPr>
              <a:t>+1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B7A73D3-0E7E-48C9-B966-0BEAF4BF92D0}"/>
              </a:ext>
            </a:extLst>
          </p:cNvPr>
          <p:cNvSpPr txBox="1"/>
          <p:nvPr/>
        </p:nvSpPr>
        <p:spPr>
          <a:xfrm>
            <a:off x="5686245" y="5754633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46E5EB1-440A-4BF6-9778-3AA03A0E8575}"/>
              </a:ext>
            </a:extLst>
          </p:cNvPr>
          <p:cNvSpPr txBox="1"/>
          <p:nvPr/>
        </p:nvSpPr>
        <p:spPr>
          <a:xfrm>
            <a:off x="1197097" y="1426410"/>
            <a:ext cx="463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Overflow</a:t>
            </a: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8256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C9708-225B-4DB4-9C39-18A18083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Unidade lógica e aritmética</a:t>
            </a:r>
            <a:br>
              <a:rPr lang="pt-BR" dirty="0"/>
            </a:br>
            <a:r>
              <a:rPr lang="pt-BR" cap="none" dirty="0"/>
              <a:t>Representação de ponto flutuante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D4CBBD-DAE8-4EAF-ADE4-5A588C28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86A876-2F8E-420E-9ADE-7BCFFDA8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6BF2534-5370-49DC-B92E-C42D31ACA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291864"/>
            <a:ext cx="10363200" cy="4926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err="1"/>
              <a:t>Underflow</a:t>
            </a:r>
            <a:r>
              <a:rPr lang="pt-BR" sz="3200" b="1" dirty="0"/>
              <a:t> e overflow </a:t>
            </a:r>
            <a:endParaRPr lang="pt-BR" b="1" dirty="0"/>
          </a:p>
          <a:p>
            <a:r>
              <a:rPr lang="pt-BR" sz="2400" dirty="0"/>
              <a:t>A técnica utilizada para representar pontos flutuantes possui alguns limites.</a:t>
            </a:r>
          </a:p>
          <a:p>
            <a:r>
              <a:rPr lang="pt-BR" sz="2400" dirty="0"/>
              <a:t>Não é possível representar valores maiores ou menores que determinados limites.</a:t>
            </a:r>
          </a:p>
          <a:p>
            <a:r>
              <a:rPr lang="pt-BR" sz="2400" b="1" dirty="0" err="1"/>
              <a:t>Underflow</a:t>
            </a:r>
            <a:endParaRPr lang="pt-BR" sz="2400" b="1" dirty="0"/>
          </a:p>
          <a:p>
            <a:pPr lvl="1"/>
            <a:r>
              <a:rPr lang="pt-BR" sz="2400" dirty="0"/>
              <a:t>Não é possível representar valores </a:t>
            </a:r>
            <a:r>
              <a:rPr lang="pt-BR" sz="2400" u="sng" dirty="0"/>
              <a:t>positivos</a:t>
            </a:r>
            <a:r>
              <a:rPr lang="pt-BR" sz="2400" dirty="0"/>
              <a:t> menores que 2</a:t>
            </a:r>
            <a:r>
              <a:rPr lang="pt-BR" sz="2400" baseline="30000" dirty="0"/>
              <a:t>-127</a:t>
            </a:r>
            <a:r>
              <a:rPr lang="pt-BR" sz="2400" dirty="0"/>
              <a:t> ou </a:t>
            </a:r>
          </a:p>
          <a:p>
            <a:pPr lvl="1"/>
            <a:r>
              <a:rPr lang="pt-BR" sz="2400" u="sng" dirty="0"/>
              <a:t>negativos</a:t>
            </a:r>
            <a:r>
              <a:rPr lang="pt-BR" sz="2400" dirty="0"/>
              <a:t> maiores -2</a:t>
            </a:r>
            <a:r>
              <a:rPr lang="pt-BR" sz="2400" baseline="30000" dirty="0"/>
              <a:t>-127</a:t>
            </a:r>
            <a:r>
              <a:rPr lang="pt-BR" sz="2400" dirty="0"/>
              <a:t>.</a:t>
            </a:r>
          </a:p>
          <a:p>
            <a:r>
              <a:rPr lang="pt-BR" sz="2400" b="1" dirty="0"/>
              <a:t>Overflow</a:t>
            </a:r>
          </a:p>
          <a:p>
            <a:pPr lvl="1"/>
            <a:r>
              <a:rPr lang="pt-BR" sz="2400" dirty="0"/>
              <a:t>Não é possível representar valores </a:t>
            </a:r>
            <a:r>
              <a:rPr lang="pt-BR" sz="2400" u="sng" dirty="0"/>
              <a:t>positivos</a:t>
            </a:r>
            <a:r>
              <a:rPr lang="pt-BR" sz="2400" dirty="0"/>
              <a:t> maiores que +2.147.483.647  ou</a:t>
            </a:r>
          </a:p>
          <a:p>
            <a:pPr lvl="1"/>
            <a:r>
              <a:rPr lang="pt-BR" sz="2400" u="sng" dirty="0"/>
              <a:t>Negativos</a:t>
            </a:r>
            <a:r>
              <a:rPr lang="pt-BR" sz="2400" dirty="0"/>
              <a:t> menores que -2.147.483.648.</a:t>
            </a:r>
          </a:p>
        </p:txBody>
      </p:sp>
    </p:spTree>
    <p:extLst>
      <p:ext uri="{BB962C8B-B14F-4D97-AF65-F5344CB8AC3E}">
        <p14:creationId xmlns:p14="http://schemas.microsoft.com/office/powerpoint/2010/main" val="37727377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8C6C0-B4D8-4C29-AA88-89547C8C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891273-E68D-4670-A1C7-07FE99E2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D734EC-C81A-43F3-8FDE-75ED695B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21B9B6C-B264-4A6B-869D-7AA46D0D0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Como valores fracionários são representados em um computador. </a:t>
            </a:r>
          </a:p>
          <a:p>
            <a:endParaRPr lang="pt-BR" sz="3200" dirty="0"/>
          </a:p>
          <a:p>
            <a:r>
              <a:rPr lang="pt-BR" sz="3200" dirty="0"/>
              <a:t>Explique o que é overflow e </a:t>
            </a:r>
            <a:r>
              <a:rPr lang="pt-BR" sz="3200" dirty="0" err="1"/>
              <a:t>underflow</a:t>
            </a:r>
            <a:r>
              <a:rPr lang="pt-BR" sz="3200" dirty="0"/>
              <a:t>, positivo e negativo.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8026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6FEE0-9EFB-4CE4-AFFF-881B57EC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Arquitetura de um computador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E800D0-E766-4DDE-BB0E-0D22B20C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69F497-E41D-4C0B-8857-04F71A0B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7</a:t>
            </a:fld>
            <a:endParaRPr kumimoji="0"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B00FEB-7A9A-411F-9593-91BA317522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514" y="1309428"/>
            <a:ext cx="1843758" cy="184375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72F1BC-95B3-415E-914F-07A2A1093F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2" r="20478"/>
          <a:stretch/>
        </p:blipFill>
        <p:spPr>
          <a:xfrm rot="5400000">
            <a:off x="8774552" y="4455358"/>
            <a:ext cx="1341120" cy="2304741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768F874-D742-41D9-BEBA-68E0CE766C85}"/>
              </a:ext>
            </a:extLst>
          </p:cNvPr>
          <p:cNvGrpSpPr/>
          <p:nvPr/>
        </p:nvGrpSpPr>
        <p:grpSpPr>
          <a:xfrm>
            <a:off x="2398546" y="5057107"/>
            <a:ext cx="1545026" cy="1190625"/>
            <a:chOff x="8387249" y="4284165"/>
            <a:chExt cx="1545026" cy="1190625"/>
          </a:xfrm>
        </p:grpSpPr>
        <p:sp>
          <p:nvSpPr>
            <p:cNvPr id="13" name="Cilindro 12">
              <a:extLst>
                <a:ext uri="{FF2B5EF4-FFF2-40B4-BE49-F238E27FC236}">
                  <a16:creationId xmlns:a16="http://schemas.microsoft.com/office/drawing/2014/main" id="{BDEEDA65-05E6-428B-9821-1B1277501384}"/>
                </a:ext>
              </a:extLst>
            </p:cNvPr>
            <p:cNvSpPr/>
            <p:nvPr/>
          </p:nvSpPr>
          <p:spPr>
            <a:xfrm>
              <a:off x="8387254" y="51096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ilindro 13">
              <a:extLst>
                <a:ext uri="{FF2B5EF4-FFF2-40B4-BE49-F238E27FC236}">
                  <a16:creationId xmlns:a16="http://schemas.microsoft.com/office/drawing/2014/main" id="{92E3A535-EFDF-4475-BAB2-C943F1CE2228}"/>
                </a:ext>
              </a:extLst>
            </p:cNvPr>
            <p:cNvSpPr/>
            <p:nvPr/>
          </p:nvSpPr>
          <p:spPr>
            <a:xfrm>
              <a:off x="8387253" y="49445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ilindro 14">
              <a:extLst>
                <a:ext uri="{FF2B5EF4-FFF2-40B4-BE49-F238E27FC236}">
                  <a16:creationId xmlns:a16="http://schemas.microsoft.com/office/drawing/2014/main" id="{DCCA6AF9-1E03-417F-83CD-997222CF4F54}"/>
                </a:ext>
              </a:extLst>
            </p:cNvPr>
            <p:cNvSpPr/>
            <p:nvPr/>
          </p:nvSpPr>
          <p:spPr>
            <a:xfrm>
              <a:off x="8387252" y="47794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ilindro 15">
              <a:extLst>
                <a:ext uri="{FF2B5EF4-FFF2-40B4-BE49-F238E27FC236}">
                  <a16:creationId xmlns:a16="http://schemas.microsoft.com/office/drawing/2014/main" id="{3D81289B-2AD4-48C3-92F5-E79B6B295C50}"/>
                </a:ext>
              </a:extLst>
            </p:cNvPr>
            <p:cNvSpPr/>
            <p:nvPr/>
          </p:nvSpPr>
          <p:spPr>
            <a:xfrm>
              <a:off x="8387251" y="46143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ilindro 16">
              <a:extLst>
                <a:ext uri="{FF2B5EF4-FFF2-40B4-BE49-F238E27FC236}">
                  <a16:creationId xmlns:a16="http://schemas.microsoft.com/office/drawing/2014/main" id="{50247F8D-822E-4744-9A95-70C5A6E00AC7}"/>
                </a:ext>
              </a:extLst>
            </p:cNvPr>
            <p:cNvSpPr/>
            <p:nvPr/>
          </p:nvSpPr>
          <p:spPr>
            <a:xfrm>
              <a:off x="8387250" y="44492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ilindro 17">
              <a:extLst>
                <a:ext uri="{FF2B5EF4-FFF2-40B4-BE49-F238E27FC236}">
                  <a16:creationId xmlns:a16="http://schemas.microsoft.com/office/drawing/2014/main" id="{10755CFF-F145-468A-83DF-50BDCECC8BF8}"/>
                </a:ext>
              </a:extLst>
            </p:cNvPr>
            <p:cNvSpPr/>
            <p:nvPr/>
          </p:nvSpPr>
          <p:spPr>
            <a:xfrm>
              <a:off x="8387249" y="42841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E8E0768-9E67-452F-B960-695B7EC7722F}"/>
              </a:ext>
            </a:extLst>
          </p:cNvPr>
          <p:cNvCxnSpPr>
            <a:cxnSpLocks/>
          </p:cNvCxnSpPr>
          <p:nvPr/>
        </p:nvCxnSpPr>
        <p:spPr>
          <a:xfrm>
            <a:off x="3979484" y="5607728"/>
            <a:ext cx="4277345" cy="268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2459C447-03EC-4B37-B081-4BFA67687EBA}"/>
              </a:ext>
            </a:extLst>
          </p:cNvPr>
          <p:cNvCxnSpPr>
            <a:cxnSpLocks/>
          </p:cNvCxnSpPr>
          <p:nvPr/>
        </p:nvCxnSpPr>
        <p:spPr>
          <a:xfrm>
            <a:off x="3979484" y="6009298"/>
            <a:ext cx="4302524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FA99E33-1AC2-4F21-87A4-9A09217FC064}"/>
              </a:ext>
            </a:extLst>
          </p:cNvPr>
          <p:cNvCxnSpPr>
            <a:cxnSpLocks/>
          </p:cNvCxnSpPr>
          <p:nvPr/>
        </p:nvCxnSpPr>
        <p:spPr>
          <a:xfrm>
            <a:off x="3982136" y="5247296"/>
            <a:ext cx="4277345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B1612CB-CE84-4243-B501-F81739B68ED0}"/>
              </a:ext>
            </a:extLst>
          </p:cNvPr>
          <p:cNvCxnSpPr>
            <a:cxnSpLocks/>
          </p:cNvCxnSpPr>
          <p:nvPr/>
        </p:nvCxnSpPr>
        <p:spPr>
          <a:xfrm flipH="1" flipV="1">
            <a:off x="5423541" y="3233530"/>
            <a:ext cx="7416" cy="20137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8CB7B427-4468-4A8C-A6E6-87EF3CC39724}"/>
              </a:ext>
            </a:extLst>
          </p:cNvPr>
          <p:cNvCxnSpPr>
            <a:cxnSpLocks/>
          </p:cNvCxnSpPr>
          <p:nvPr/>
        </p:nvCxnSpPr>
        <p:spPr>
          <a:xfrm flipV="1">
            <a:off x="5940725" y="3233533"/>
            <a:ext cx="0" cy="23622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72CB6C28-B276-49C2-89F4-6D2AA016985B}"/>
              </a:ext>
            </a:extLst>
          </p:cNvPr>
          <p:cNvCxnSpPr>
            <a:cxnSpLocks/>
          </p:cNvCxnSpPr>
          <p:nvPr/>
        </p:nvCxnSpPr>
        <p:spPr>
          <a:xfrm flipV="1">
            <a:off x="6478559" y="3233532"/>
            <a:ext cx="0" cy="27757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AA6195B-6F3E-4C19-BDF1-1C7FC5AB313D}"/>
              </a:ext>
            </a:extLst>
          </p:cNvPr>
          <p:cNvSpPr txBox="1"/>
          <p:nvPr/>
        </p:nvSpPr>
        <p:spPr>
          <a:xfrm>
            <a:off x="4938514" y="3556786"/>
            <a:ext cx="492443" cy="1293880"/>
          </a:xfrm>
          <a:prstGeom prst="rect">
            <a:avLst/>
          </a:prstGeom>
          <a:noFill/>
          <a:ln>
            <a:noFill/>
          </a:ln>
        </p:spPr>
        <p:txBody>
          <a:bodyPr vert="vert270"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Controle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47FF087-52CA-400D-8E0C-CE5AEA19BD16}"/>
              </a:ext>
            </a:extLst>
          </p:cNvPr>
          <p:cNvSpPr txBox="1"/>
          <p:nvPr/>
        </p:nvSpPr>
        <p:spPr>
          <a:xfrm>
            <a:off x="5453052" y="3472120"/>
            <a:ext cx="492443" cy="1425327"/>
          </a:xfrm>
          <a:prstGeom prst="rect">
            <a:avLst/>
          </a:prstGeom>
          <a:noFill/>
          <a:ln>
            <a:noFill/>
          </a:ln>
        </p:spPr>
        <p:txBody>
          <a:bodyPr vert="vert270"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Endereço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AD62FBE-54A1-4092-B9E4-464F8DF1BE5C}"/>
              </a:ext>
            </a:extLst>
          </p:cNvPr>
          <p:cNvSpPr txBox="1"/>
          <p:nvPr/>
        </p:nvSpPr>
        <p:spPr>
          <a:xfrm>
            <a:off x="5975382" y="3758586"/>
            <a:ext cx="492443" cy="962764"/>
          </a:xfrm>
          <a:prstGeom prst="rect">
            <a:avLst/>
          </a:prstGeom>
          <a:noFill/>
          <a:ln>
            <a:noFill/>
          </a:ln>
        </p:spPr>
        <p:txBody>
          <a:bodyPr vert="vert270"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198244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id="{4E4A4260-14E0-417F-AA12-0836B88D53D7}"/>
              </a:ext>
            </a:extLst>
          </p:cNvPr>
          <p:cNvGrpSpPr/>
          <p:nvPr/>
        </p:nvGrpSpPr>
        <p:grpSpPr>
          <a:xfrm>
            <a:off x="3211629" y="1871028"/>
            <a:ext cx="5308038" cy="4188242"/>
            <a:chOff x="2411895" y="2066783"/>
            <a:chExt cx="6467061" cy="4188242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A3DEB3E-29C0-40D0-969B-2D174C92C447}"/>
                </a:ext>
              </a:extLst>
            </p:cNvPr>
            <p:cNvSpPr/>
            <p:nvPr/>
          </p:nvSpPr>
          <p:spPr>
            <a:xfrm>
              <a:off x="2411895" y="2066783"/>
              <a:ext cx="6467061" cy="4188242"/>
            </a:xfrm>
            <a:prstGeom prst="roundRect">
              <a:avLst>
                <a:gd name="adj" fmla="val 11891"/>
              </a:avLst>
            </a:prstGeom>
            <a:solidFill>
              <a:srgbClr val="00FF00"/>
            </a:solidFill>
            <a:ln w="12700" cap="sq"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71ECBAB8-4DA8-4D6E-B2B3-8FDDA6CCE664}"/>
                </a:ext>
              </a:extLst>
            </p:cNvPr>
            <p:cNvSpPr/>
            <p:nvPr/>
          </p:nvSpPr>
          <p:spPr>
            <a:xfrm>
              <a:off x="2564296" y="2219183"/>
              <a:ext cx="6144990" cy="3866824"/>
            </a:xfrm>
            <a:prstGeom prst="roundRect">
              <a:avLst>
                <a:gd name="adj" fmla="val 9031"/>
              </a:avLst>
            </a:prstGeom>
            <a:solidFill>
              <a:schemeClr val="tx1"/>
            </a:solidFill>
            <a:ln w="57150" cap="sq">
              <a:solidFill>
                <a:srgbClr val="FFC000"/>
              </a:solidFill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6EF5033-32B6-43AE-8401-0B6F4B51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Cpu</a:t>
            </a:r>
            <a:r>
              <a:rPr lang="pt-BR" dirty="0"/>
              <a:t> – Central 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unit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FDD2D79-BC40-48AB-88BA-1088E7FC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232A1B-F383-4F5E-AF3D-1F88E81D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8</a:t>
            </a:fld>
            <a:endParaRPr kumimoji="0"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1B71C9E-208A-4C1F-B190-9E651CDDECBC}"/>
              </a:ext>
            </a:extLst>
          </p:cNvPr>
          <p:cNvSpPr/>
          <p:nvPr/>
        </p:nvSpPr>
        <p:spPr>
          <a:xfrm>
            <a:off x="6207246" y="3185262"/>
            <a:ext cx="1383040" cy="3416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 Black" panose="020B0A04020102020204" pitchFamily="34" charset="0"/>
              </a:rPr>
              <a:t>PC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382F9CB-5D0A-4703-90DD-38C996F1755D}"/>
              </a:ext>
            </a:extLst>
          </p:cNvPr>
          <p:cNvSpPr/>
          <p:nvPr/>
        </p:nvSpPr>
        <p:spPr>
          <a:xfrm>
            <a:off x="6207246" y="3933369"/>
            <a:ext cx="1383040" cy="34169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 Black" panose="020B0A04020102020204" pitchFamily="34" charset="0"/>
              </a:rPr>
              <a:t>MAR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2504FCE-625B-4921-96D4-A94756F50BB3}"/>
              </a:ext>
            </a:extLst>
          </p:cNvPr>
          <p:cNvSpPr/>
          <p:nvPr/>
        </p:nvSpPr>
        <p:spPr>
          <a:xfrm>
            <a:off x="6207246" y="4310928"/>
            <a:ext cx="1383040" cy="34169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 Black" panose="020B0A04020102020204" pitchFamily="34" charset="0"/>
              </a:rPr>
              <a:t>MBR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B1F53D-4FBC-454D-B0F8-3D4A3C470915}"/>
              </a:ext>
            </a:extLst>
          </p:cNvPr>
          <p:cNvSpPr/>
          <p:nvPr/>
        </p:nvSpPr>
        <p:spPr>
          <a:xfrm>
            <a:off x="6207246" y="4703466"/>
            <a:ext cx="1383040" cy="34169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I/O AR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5B9A287-859F-4C0A-AADB-1D8CC4AEDA72}"/>
              </a:ext>
            </a:extLst>
          </p:cNvPr>
          <p:cNvSpPr/>
          <p:nvPr/>
        </p:nvSpPr>
        <p:spPr>
          <a:xfrm>
            <a:off x="6207246" y="5096014"/>
            <a:ext cx="1383040" cy="34169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I/O BR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E7AB1D3-2BF4-4B55-9494-EE8CB1F0635D}"/>
              </a:ext>
            </a:extLst>
          </p:cNvPr>
          <p:cNvSpPr/>
          <p:nvPr/>
        </p:nvSpPr>
        <p:spPr>
          <a:xfrm>
            <a:off x="4062430" y="3144720"/>
            <a:ext cx="1383041" cy="873146"/>
          </a:xfrm>
          <a:prstGeom prst="roundRect">
            <a:avLst>
              <a:gd name="adj" fmla="val 9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Arial Black" panose="020B0A04020102020204" pitchFamily="34" charset="0"/>
              </a:rPr>
              <a:t>ULA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3E70AD3-D125-4CF7-9CA4-5D714F1F9924}"/>
              </a:ext>
            </a:extLst>
          </p:cNvPr>
          <p:cNvSpPr/>
          <p:nvPr/>
        </p:nvSpPr>
        <p:spPr>
          <a:xfrm>
            <a:off x="6207246" y="3555810"/>
            <a:ext cx="1383040" cy="34169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 Black" panose="020B0A04020102020204" pitchFamily="34" charset="0"/>
              </a:rPr>
              <a:t>IR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B5DFDD5C-99AC-4470-B388-DB3434177FD7}"/>
              </a:ext>
            </a:extLst>
          </p:cNvPr>
          <p:cNvGrpSpPr/>
          <p:nvPr/>
        </p:nvGrpSpPr>
        <p:grpSpPr>
          <a:xfrm>
            <a:off x="4070142" y="4105270"/>
            <a:ext cx="1383040" cy="1453335"/>
            <a:chOff x="4066683" y="4198430"/>
            <a:chExt cx="1383040" cy="1453335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C2EB7C2-6E54-451C-9276-5A5A9575E6F1}"/>
                </a:ext>
              </a:extLst>
            </p:cNvPr>
            <p:cNvSpPr/>
            <p:nvPr/>
          </p:nvSpPr>
          <p:spPr>
            <a:xfrm>
              <a:off x="4066683" y="4198430"/>
              <a:ext cx="1383040" cy="34169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F43544F-B0AF-4A86-ACAE-A568417A829B}"/>
                </a:ext>
              </a:extLst>
            </p:cNvPr>
            <p:cNvSpPr/>
            <p:nvPr/>
          </p:nvSpPr>
          <p:spPr>
            <a:xfrm>
              <a:off x="4066683" y="4568978"/>
              <a:ext cx="1383040" cy="34169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A27ADE0A-87DB-4111-90D8-552BA4918ACE}"/>
                </a:ext>
              </a:extLst>
            </p:cNvPr>
            <p:cNvSpPr/>
            <p:nvPr/>
          </p:nvSpPr>
          <p:spPr>
            <a:xfrm>
              <a:off x="4066683" y="4939526"/>
              <a:ext cx="1383040" cy="34169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BCBB3BC7-9F22-4BCC-9EBB-159BBEA64414}"/>
                </a:ext>
              </a:extLst>
            </p:cNvPr>
            <p:cNvSpPr/>
            <p:nvPr/>
          </p:nvSpPr>
          <p:spPr>
            <a:xfrm>
              <a:off x="4066683" y="5310074"/>
              <a:ext cx="1383040" cy="34169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latin typeface="Arial Black" panose="020B0A04020102020204" pitchFamily="34" charset="0"/>
                </a:rPr>
                <a:t>R</a:t>
              </a: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DAAF678-42F9-4834-BE68-1BF5B5BD866A}"/>
              </a:ext>
            </a:extLst>
          </p:cNvPr>
          <p:cNvSpPr txBox="1"/>
          <p:nvPr/>
        </p:nvSpPr>
        <p:spPr>
          <a:xfrm>
            <a:off x="5918627" y="2205023"/>
            <a:ext cx="225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UC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Unidade de controle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81C9C23-BF67-4351-955A-1C3261C06564}"/>
              </a:ext>
            </a:extLst>
          </p:cNvPr>
          <p:cNvSpPr txBox="1"/>
          <p:nvPr/>
        </p:nvSpPr>
        <p:spPr>
          <a:xfrm>
            <a:off x="3627639" y="2192533"/>
            <a:ext cx="2252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ULA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Unidade Lógica e Aritmética</a:t>
            </a:r>
          </a:p>
        </p:txBody>
      </p:sp>
    </p:spTree>
    <p:extLst>
      <p:ext uri="{BB962C8B-B14F-4D97-AF65-F5344CB8AC3E}">
        <p14:creationId xmlns:p14="http://schemas.microsoft.com/office/powerpoint/2010/main" val="395179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F0882-AF20-447D-BD1F-FD8D9140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instrução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F8D1EAD-44BE-4400-BA18-ADBD7D0F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ECE697-645E-4D2A-B600-05DE6716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86665A4-217F-4452-8863-F062A01F6FC2}"/>
              </a:ext>
            </a:extLst>
          </p:cNvPr>
          <p:cNvSpPr/>
          <p:nvPr/>
        </p:nvSpPr>
        <p:spPr>
          <a:xfrm>
            <a:off x="975352" y="1371594"/>
            <a:ext cx="1856510" cy="831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INÍCIO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735E230-4273-4C90-B4EA-EC315DCACDF7}"/>
              </a:ext>
            </a:extLst>
          </p:cNvPr>
          <p:cNvSpPr/>
          <p:nvPr/>
        </p:nvSpPr>
        <p:spPr>
          <a:xfrm>
            <a:off x="775846" y="2556158"/>
            <a:ext cx="2244437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1.Busca instrução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6206669-211C-4C67-A11E-5F465EBDA9C9}"/>
              </a:ext>
            </a:extLst>
          </p:cNvPr>
          <p:cNvSpPr/>
          <p:nvPr/>
        </p:nvSpPr>
        <p:spPr>
          <a:xfrm>
            <a:off x="775846" y="3560607"/>
            <a:ext cx="2244437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2.Carrega instrução no IR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9DF4A25-2752-4A3E-A7FE-EA7F0110C1BE}"/>
              </a:ext>
            </a:extLst>
          </p:cNvPr>
          <p:cNvSpPr/>
          <p:nvPr/>
        </p:nvSpPr>
        <p:spPr>
          <a:xfrm>
            <a:off x="775846" y="4565056"/>
            <a:ext cx="2244437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3.Decodifica operação</a:t>
            </a:r>
          </a:p>
        </p:txBody>
      </p:sp>
      <p:sp>
        <p:nvSpPr>
          <p:cNvPr id="15" name="Fluxograma: Decisão 14">
            <a:extLst>
              <a:ext uri="{FF2B5EF4-FFF2-40B4-BE49-F238E27FC236}">
                <a16:creationId xmlns:a16="http://schemas.microsoft.com/office/drawing/2014/main" id="{F2E54DA9-0718-42FD-8E0B-86CA63707260}"/>
              </a:ext>
            </a:extLst>
          </p:cNvPr>
          <p:cNvSpPr/>
          <p:nvPr/>
        </p:nvSpPr>
        <p:spPr>
          <a:xfrm>
            <a:off x="3546750" y="4305275"/>
            <a:ext cx="3131127" cy="122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4.Tem operando?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0822851-6FCA-433F-BAE8-EFB850889D3B}"/>
              </a:ext>
            </a:extLst>
          </p:cNvPr>
          <p:cNvSpPr/>
          <p:nvPr/>
        </p:nvSpPr>
        <p:spPr>
          <a:xfrm>
            <a:off x="4184058" y="5920852"/>
            <a:ext cx="1856510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7. Executa instrução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B0FF48E-32B3-440E-9B98-E3DCC5286B80}"/>
              </a:ext>
            </a:extLst>
          </p:cNvPr>
          <p:cNvSpPr/>
          <p:nvPr/>
        </p:nvSpPr>
        <p:spPr>
          <a:xfrm>
            <a:off x="7051954" y="4433455"/>
            <a:ext cx="2092029" cy="94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5. Cálculo de endereço de operando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E456486-4B7A-4FCC-8B1F-5AB121F015BD}"/>
              </a:ext>
            </a:extLst>
          </p:cNvPr>
          <p:cNvSpPr/>
          <p:nvPr/>
        </p:nvSpPr>
        <p:spPr>
          <a:xfrm>
            <a:off x="9864434" y="4488875"/>
            <a:ext cx="2092029" cy="83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6. Busca e armazena operando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8166C0D-C1F1-493E-BD5F-FC3D4843DE65}"/>
              </a:ext>
            </a:extLst>
          </p:cNvPr>
          <p:cNvSpPr txBox="1"/>
          <p:nvPr/>
        </p:nvSpPr>
        <p:spPr>
          <a:xfrm>
            <a:off x="6360161" y="43803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581E0E2-0561-4EFF-A056-4E21EFDD8588}"/>
              </a:ext>
            </a:extLst>
          </p:cNvPr>
          <p:cNvSpPr txBox="1"/>
          <p:nvPr/>
        </p:nvSpPr>
        <p:spPr>
          <a:xfrm>
            <a:off x="4495560" y="54491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9B46CFC-08F6-43D2-B5B5-A1C6A42FB840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5112313" y="5531419"/>
            <a:ext cx="1" cy="3894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85E6F106-BEA3-4128-876E-A9D3FE76909D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6677877" y="4904510"/>
            <a:ext cx="374077" cy="13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52312CF-A80B-4608-8B77-FBE51730102E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9143983" y="4904507"/>
            <a:ext cx="720451" cy="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A5D5C744-C07B-4C00-91FE-A174581F34B7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020283" y="4918347"/>
            <a:ext cx="5264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4A03D4E8-DD34-40D8-A337-1061CE116B5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898065" y="3262740"/>
            <a:ext cx="0" cy="2978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5736E187-D257-4901-B1C8-8D422BE75D9E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898065" y="4267189"/>
            <a:ext cx="0" cy="2978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0836AE4F-0C68-4243-AE00-4924DBD9E0DD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1898065" y="2202867"/>
            <a:ext cx="5542" cy="3532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A930DF39-E638-4796-8E80-8C0DB0041B44}"/>
              </a:ext>
            </a:extLst>
          </p:cNvPr>
          <p:cNvCxnSpPr>
            <a:cxnSpLocks/>
            <a:stCxn id="18" idx="0"/>
            <a:endCxn id="15" idx="0"/>
          </p:cNvCxnSpPr>
          <p:nvPr/>
        </p:nvCxnSpPr>
        <p:spPr>
          <a:xfrm rot="16200000" flipV="1">
            <a:off x="7919582" y="1498007"/>
            <a:ext cx="183600" cy="5798135"/>
          </a:xfrm>
          <a:prstGeom prst="bentConnector3">
            <a:avLst>
              <a:gd name="adj1" fmla="val 4659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055411C9-4F83-43FC-907C-6349DD821882}"/>
              </a:ext>
            </a:extLst>
          </p:cNvPr>
          <p:cNvCxnSpPr>
            <a:cxnSpLocks/>
            <a:stCxn id="16" idx="1"/>
            <a:endCxn id="12" idx="1"/>
          </p:cNvCxnSpPr>
          <p:nvPr/>
        </p:nvCxnSpPr>
        <p:spPr>
          <a:xfrm rot="10800000">
            <a:off x="775846" y="2909449"/>
            <a:ext cx="3408212" cy="3364694"/>
          </a:xfrm>
          <a:prstGeom prst="bentConnector3">
            <a:avLst>
              <a:gd name="adj1" fmla="val 11402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8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m Tir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 Tiras</Template>
  <TotalTime>5602</TotalTime>
  <Words>3058</Words>
  <Application>Microsoft Office PowerPoint</Application>
  <PresentationFormat>Widescreen</PresentationFormat>
  <Paragraphs>702</Paragraphs>
  <Slides>67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67</vt:i4>
      </vt:variant>
    </vt:vector>
  </HeadingPairs>
  <TitlesOfParts>
    <vt:vector size="77" baseType="lpstr">
      <vt:lpstr>Arial</vt:lpstr>
      <vt:lpstr>Arial Black</vt:lpstr>
      <vt:lpstr>Calibri</vt:lpstr>
      <vt:lpstr>Cambria Math</vt:lpstr>
      <vt:lpstr>Consolas</vt:lpstr>
      <vt:lpstr>Corbel</vt:lpstr>
      <vt:lpstr>Segoe UI Black</vt:lpstr>
      <vt:lpstr>Segoe UI Semibold</vt:lpstr>
      <vt:lpstr>Wingdings</vt:lpstr>
      <vt:lpstr>Em Tiras</vt:lpstr>
      <vt:lpstr>Arquitetura de computadores</vt:lpstr>
      <vt:lpstr>Introdução</vt:lpstr>
      <vt:lpstr>Introdução</vt:lpstr>
      <vt:lpstr>Unidade lógica e aritmética</vt:lpstr>
      <vt:lpstr>Unidade lógica e aritmética</vt:lpstr>
      <vt:lpstr>Unidade lógica e aritmética</vt:lpstr>
      <vt:lpstr>Arquitetura de um computador</vt:lpstr>
      <vt:lpstr>Cpu – Central  process unit</vt:lpstr>
      <vt:lpstr>Ciclo de instrução</vt:lpstr>
      <vt:lpstr>Ciclo de instrução</vt:lpstr>
      <vt:lpstr>Unidade lógica e aritmética Estrutura e interconexão</vt:lpstr>
      <vt:lpstr>Unidade lógica e aritmética Estrutura e interconexão</vt:lpstr>
      <vt:lpstr>Unidade lógica e aritmética Função</vt:lpstr>
      <vt:lpstr>Unidade lógica e aritmética Função</vt:lpstr>
      <vt:lpstr>Unidade lógica e aritmética Função</vt:lpstr>
      <vt:lpstr>Unidade lógica e aritmética Representação de valores</vt:lpstr>
      <vt:lpstr>Unidade lógica e aritmética Representação de valores</vt:lpstr>
      <vt:lpstr>Unidade lógica e aritmética Representação de valores</vt:lpstr>
      <vt:lpstr>Unidade lógica e aritmética Representação de valores</vt:lpstr>
      <vt:lpstr>Unidade lógica e aritmética Representação de valores</vt:lpstr>
      <vt:lpstr>Unidade lógica e aritmética Representação de valores</vt:lpstr>
      <vt:lpstr>Unidade lógica e aritmética Representação de valores</vt:lpstr>
      <vt:lpstr>Unidade lógica e aritmética Representação de valores</vt:lpstr>
      <vt:lpstr>Unidade lógica e aritmética Operações aritméticas</vt:lpstr>
      <vt:lpstr>Unidade lógica e aritmética Operações aritméticas</vt:lpstr>
      <vt:lpstr>Unidade lógica e aritmética Operações aritméticas</vt:lpstr>
      <vt:lpstr>PRÁTICA</vt:lpstr>
      <vt:lpstr>Unidade lógica e aritmética Representação estendida</vt:lpstr>
      <vt:lpstr>Unidade lógica e aritmética Operações aritméticas</vt:lpstr>
      <vt:lpstr>Unidade lógica e aritmética Representação estendida</vt:lpstr>
      <vt:lpstr>Unidade lógica e aritmética Representação estendida</vt:lpstr>
      <vt:lpstr>Unidade lógica e aritmética Representação estendida</vt:lpstr>
      <vt:lpstr>Unidade lógica e aritmética Operações aritméticas</vt:lpstr>
      <vt:lpstr>Unidade lógica e aritmética Operações aritméticas</vt:lpstr>
      <vt:lpstr>Unidade lógica e aritmética Operações aritméticas</vt:lpstr>
      <vt:lpstr>Unidade lógica e aritmética Operações aritméticas</vt:lpstr>
      <vt:lpstr>Unidade lógica e aritmética Operações aritméticas</vt:lpstr>
      <vt:lpstr>Unidade lógica e aritmética Operações aritméticas</vt:lpstr>
      <vt:lpstr>Unidade lógica e aritmética Operações aritméticas</vt:lpstr>
      <vt:lpstr>Unidade lógica e aritmética Operações aritméticas</vt:lpstr>
      <vt:lpstr>Unidade lógica e aritmética Operações aritméticas</vt:lpstr>
      <vt:lpstr>Unidade lógica e aritmética Operações aritméticas</vt:lpstr>
      <vt:lpstr>Unidade lógica e aritmética Operações aritméticas</vt:lpstr>
      <vt:lpstr>Unidade lógica e aritmética Operações aritméticas</vt:lpstr>
      <vt:lpstr>PRÁTICA</vt:lpstr>
      <vt:lpstr>Unidade lógica e aritmética Operações aritméticas</vt:lpstr>
      <vt:lpstr>Unidade lógica e aritmética Operações aritméticas</vt:lpstr>
      <vt:lpstr>Unidade lógica e aritmética Operações aritméticas</vt:lpstr>
      <vt:lpstr>prática</vt:lpstr>
      <vt:lpstr>Unidade lógica e aritmética Operações aritméticas</vt:lpstr>
      <vt:lpstr>Unidade lógica e aritmética Operações aritméticas</vt:lpstr>
      <vt:lpstr>Unidade lógica e aritmética Operações aritméticas</vt:lpstr>
      <vt:lpstr>Unidade lógica e aritmética Operações aritméticas</vt:lpstr>
      <vt:lpstr>Unidade lógica e aritmética Operações aritméticas</vt:lpstr>
      <vt:lpstr>Unidade lógica e aritmética Operações aritméticas</vt:lpstr>
      <vt:lpstr>Unidade lógica e aritmética Operações aritméticas</vt:lpstr>
      <vt:lpstr>PRÁTICA</vt:lpstr>
      <vt:lpstr>Unidade lógica e aritmética Operações aritméticas</vt:lpstr>
      <vt:lpstr>Unidade lógica e aritmética Representação de ponto flutuante</vt:lpstr>
      <vt:lpstr>Unidade lógica e aritmética Representação de ponto flutuante</vt:lpstr>
      <vt:lpstr>Unidade lógica e aritmética Representação de ponto flutuante</vt:lpstr>
      <vt:lpstr>Unidade lógica e aritmética Representação de ponto flutuante</vt:lpstr>
      <vt:lpstr>Unidade lógica e aritmética Representação de ponto flutuante</vt:lpstr>
      <vt:lpstr>Unidade lógica e aritmética Representação de ponto flutuante</vt:lpstr>
      <vt:lpstr>Unidade lógica e aritmética Representação de ponto flutuante</vt:lpstr>
      <vt:lpstr>Unidade lógica e aritmética Representação de ponto flutuante</vt:lpstr>
      <vt:lpstr>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Lex</dc:creator>
  <cp:lastModifiedBy>Alex Lima</cp:lastModifiedBy>
  <cp:revision>451</cp:revision>
  <dcterms:created xsi:type="dcterms:W3CDTF">2014-09-16T21:37:07Z</dcterms:created>
  <dcterms:modified xsi:type="dcterms:W3CDTF">2018-04-18T18:15:31Z</dcterms:modified>
</cp:coreProperties>
</file>