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85"/>
  </p:notesMasterIdLst>
  <p:handoutMasterIdLst>
    <p:handoutMasterId r:id="rId86"/>
  </p:handoutMasterIdLst>
  <p:sldIdLst>
    <p:sldId id="256" r:id="rId2"/>
    <p:sldId id="261" r:id="rId3"/>
    <p:sldId id="262" r:id="rId4"/>
    <p:sldId id="282" r:id="rId5"/>
    <p:sldId id="283" r:id="rId6"/>
    <p:sldId id="284" r:id="rId7"/>
    <p:sldId id="285" r:id="rId8"/>
    <p:sldId id="286" r:id="rId9"/>
    <p:sldId id="287" r:id="rId10"/>
    <p:sldId id="281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302" r:id="rId27"/>
    <p:sldId id="304" r:id="rId28"/>
    <p:sldId id="306" r:id="rId29"/>
    <p:sldId id="305" r:id="rId30"/>
    <p:sldId id="307" r:id="rId31"/>
    <p:sldId id="308" r:id="rId32"/>
    <p:sldId id="309" r:id="rId33"/>
    <p:sldId id="311" r:id="rId34"/>
    <p:sldId id="310" r:id="rId35"/>
    <p:sldId id="267" r:id="rId36"/>
    <p:sldId id="327" r:id="rId37"/>
    <p:sldId id="338" r:id="rId38"/>
    <p:sldId id="312" r:id="rId39"/>
    <p:sldId id="316" r:id="rId40"/>
    <p:sldId id="318" r:id="rId41"/>
    <p:sldId id="315" r:id="rId42"/>
    <p:sldId id="313" r:id="rId43"/>
    <p:sldId id="314" r:id="rId44"/>
    <p:sldId id="317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60" r:id="rId64"/>
    <p:sldId id="339" r:id="rId65"/>
    <p:sldId id="340" r:id="rId66"/>
    <p:sldId id="341" r:id="rId67"/>
    <p:sldId id="342" r:id="rId68"/>
    <p:sldId id="343" r:id="rId69"/>
    <p:sldId id="344" r:id="rId70"/>
    <p:sldId id="347" r:id="rId71"/>
    <p:sldId id="346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9" r:id="rId83"/>
    <p:sldId id="358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641DA36-1CAC-4E4F-AF08-48CDC35824F8}">
          <p14:sldIdLst>
            <p14:sldId id="256"/>
            <p14:sldId id="261"/>
            <p14:sldId id="262"/>
            <p14:sldId id="282"/>
            <p14:sldId id="283"/>
            <p14:sldId id="284"/>
            <p14:sldId id="285"/>
            <p14:sldId id="286"/>
            <p14:sldId id="287"/>
            <p14:sldId id="281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2"/>
            <p14:sldId id="304"/>
            <p14:sldId id="306"/>
            <p14:sldId id="305"/>
            <p14:sldId id="307"/>
            <p14:sldId id="308"/>
            <p14:sldId id="309"/>
            <p14:sldId id="311"/>
            <p14:sldId id="310"/>
            <p14:sldId id="267"/>
            <p14:sldId id="327"/>
            <p14:sldId id="338"/>
            <p14:sldId id="312"/>
            <p14:sldId id="316"/>
            <p14:sldId id="318"/>
            <p14:sldId id="315"/>
            <p14:sldId id="313"/>
            <p14:sldId id="314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60"/>
            <p14:sldId id="339"/>
            <p14:sldId id="340"/>
            <p14:sldId id="341"/>
            <p14:sldId id="342"/>
            <p14:sldId id="343"/>
            <p14:sldId id="344"/>
            <p14:sldId id="347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A66AC"/>
    <a:srgbClr val="34497D"/>
    <a:srgbClr val="CBD6E3"/>
    <a:srgbClr val="534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4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FCFD307-6DC5-4F27-AC26-51EF89A83B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A2E3C8-796F-40AC-8001-ACF6333268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B13DD-E149-4F85-B9D8-7BBF0BA944CD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A404AA-4393-4235-AE22-0FFE0E4A57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F32621-43F8-4716-A22B-956AAC746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E35DB-FDEA-4651-B02E-63368F2FC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19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FB4C9-C201-431C-9D09-E824D7872116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8BF9-F2E5-4CCC-BD7C-C4CF17E2D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166366"/>
            <a:ext cx="11471565" cy="1739347"/>
          </a:xfrm>
          <a:prstGeom prst="rect">
            <a:avLst/>
          </a:prstGeo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1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2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20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EEEA-3451-41F3-BE54-ADCBA6886908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0930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75D1-1828-4AFD-BE29-61DE109ECBA4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184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5" y="274638"/>
            <a:ext cx="2402380" cy="5897562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22856"/>
            <a:ext cx="2743196" cy="365125"/>
          </a:xfrm>
        </p:spPr>
        <p:txBody>
          <a:bodyPr/>
          <a:lstStyle/>
          <a:p>
            <a:fld id="{16219935-341F-4245-A794-FCB035AA5461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6" y="6422856"/>
            <a:ext cx="4279669" cy="365125"/>
          </a:xfrm>
        </p:spPr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50" y="6422856"/>
            <a:ext cx="879759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374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9EDCB43C-89E1-4482-A3DA-08216C45A9BE}"/>
              </a:ext>
            </a:extLst>
          </p:cNvPr>
          <p:cNvSpPr/>
          <p:nvPr userDrawn="1"/>
        </p:nvSpPr>
        <p:spPr>
          <a:xfrm>
            <a:off x="3048" y="191384"/>
            <a:ext cx="12188952" cy="11171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602B4-28DF-4C3F-9AB6-F8CB77D3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83" y="230566"/>
            <a:ext cx="10363200" cy="10612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E7D7A8-94F3-4491-BADE-C485083C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6D7DE4-69BD-4890-868A-5E5CC57111F8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721E79-EFFF-4F92-8414-3CE08E61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23CD2-9163-4A3B-A919-1A8B9325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0386403-490E-4B3A-BC8D-0D955BF1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472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buClrTx/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6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77422"/>
            <a:ext cx="9784080" cy="136477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651379"/>
            <a:ext cx="9784080" cy="4566541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747-C422-4DA4-BA92-B127B5BBC9BE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4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6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F8299-9CDE-4B58-8C63-9C3452DEDB20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686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514-8805-4F4F-A765-7679D21765BE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825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1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1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868C-FA64-422F-B596-6FA6EE21F517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89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28531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8DAD-0230-4844-885D-D7EE8C157EBB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663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1FF3-9027-4D4D-9750-7AD9B45C0026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135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8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AD-F40E-4CB2-A35A-F3F7F262C91C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66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DE3-E141-47EB-BDBA-0B47F5C07E65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16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10"/>
            <a:ext cx="12188952" cy="1398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6"/>
            <a:ext cx="300089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1">
                <a:solidFill>
                  <a:schemeClr val="tx1"/>
                </a:solidFill>
              </a:defRPr>
            </a:lvl1pPr>
          </a:lstStyle>
          <a:p>
            <a:fld id="{46FC6A06-9FD9-4CF9-AFA8-C6657D94EF37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6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/>
                </a:solidFill>
              </a:defRPr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6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1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20" r:id="rId12"/>
  </p:sldLayoutIdLs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5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3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5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7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959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155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pngimg.com/download/12455" TargetMode="External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11" Type="http://schemas.openxmlformats.org/officeDocument/2006/relationships/hyperlink" Target="http://commons.wikimedia.org/wiki/File:Windows_logo_-_2012.png" TargetMode="External"/><Relationship Id="rId5" Type="http://schemas.openxmlformats.org/officeDocument/2006/relationships/hyperlink" Target="https://en.wikipedia.org/wiki/File:Java_programming_language_logo.svg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File:Duke_java_maskot.png" TargetMode="External"/><Relationship Id="rId9" Type="http://schemas.openxmlformats.org/officeDocument/2006/relationships/hyperlink" Target="http://pngimg.com/download/26982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Arquitetura de computadores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5939404-FB60-4C2B-9CFD-CDAA2A05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67" y="4513661"/>
            <a:ext cx="6858000" cy="1309255"/>
          </a:xfrm>
        </p:spPr>
        <p:txBody>
          <a:bodyPr>
            <a:normAutofit/>
          </a:bodyPr>
          <a:lstStyle/>
          <a:p>
            <a:pPr algn="l"/>
            <a:r>
              <a:rPr lang="pt-BR" sz="2800" dirty="0"/>
              <a:t>Prof. Alex Lima</a:t>
            </a:r>
          </a:p>
          <a:p>
            <a:pPr algn="l"/>
            <a:r>
              <a:rPr lang="pt-BR" sz="2800" dirty="0"/>
              <a:t>Aula 14, 15 e 16 – Conjunto de instruções</a:t>
            </a:r>
          </a:p>
        </p:txBody>
      </p:sp>
    </p:spTree>
    <p:extLst>
      <p:ext uri="{BB962C8B-B14F-4D97-AF65-F5344CB8AC3E}">
        <p14:creationId xmlns:p14="http://schemas.microsoft.com/office/powerpoint/2010/main" val="305061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D6A4F9E-4F23-4174-ABD0-451AA239CDEC}"/>
              </a:ext>
            </a:extLst>
          </p:cNvPr>
          <p:cNvSpPr/>
          <p:nvPr/>
        </p:nvSpPr>
        <p:spPr>
          <a:xfrm>
            <a:off x="2390775" y="4318405"/>
            <a:ext cx="7562850" cy="23242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u="sng" dirty="0">
              <a:solidFill>
                <a:schemeClr val="bg1"/>
              </a:solidFill>
            </a:endParaRP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FB4C0351-7DCB-441B-B7E7-34EBC30DCEFB}"/>
              </a:ext>
            </a:extLst>
          </p:cNvPr>
          <p:cNvSpPr/>
          <p:nvPr/>
        </p:nvSpPr>
        <p:spPr>
          <a:xfrm>
            <a:off x="4019550" y="3434453"/>
            <a:ext cx="4483100" cy="698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6A8979B1-4946-4FDA-BAE2-E876B2F19E51}"/>
              </a:ext>
            </a:extLst>
          </p:cNvPr>
          <p:cNvSpPr/>
          <p:nvPr/>
        </p:nvSpPr>
        <p:spPr>
          <a:xfrm>
            <a:off x="4019550" y="2668520"/>
            <a:ext cx="4483100" cy="698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41EE9D88-1931-4510-A108-6C4281434AE8}"/>
              </a:ext>
            </a:extLst>
          </p:cNvPr>
          <p:cNvSpPr/>
          <p:nvPr/>
        </p:nvSpPr>
        <p:spPr>
          <a:xfrm>
            <a:off x="4019550" y="1911959"/>
            <a:ext cx="4483100" cy="6984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460412-F2AD-44A7-B4D8-7BC62D54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912B969-89F0-4827-B569-3753A851D2F6}"/>
              </a:ext>
            </a:extLst>
          </p:cNvPr>
          <p:cNvSpPr/>
          <p:nvPr/>
        </p:nvSpPr>
        <p:spPr>
          <a:xfrm>
            <a:off x="4211289" y="2035139"/>
            <a:ext cx="1346851" cy="4204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Editor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E0E23DB-8300-4BAC-A6E3-72AD14FAF404}"/>
              </a:ext>
            </a:extLst>
          </p:cNvPr>
          <p:cNvGrpSpPr/>
          <p:nvPr/>
        </p:nvGrpSpPr>
        <p:grpSpPr>
          <a:xfrm>
            <a:off x="7319625" y="1997346"/>
            <a:ext cx="1013092" cy="518102"/>
            <a:chOff x="6074725" y="2448264"/>
            <a:chExt cx="1512168" cy="607008"/>
          </a:xfrm>
        </p:grpSpPr>
        <p:sp>
          <p:nvSpPr>
            <p:cNvPr id="8" name="Cilindro 7">
              <a:extLst>
                <a:ext uri="{FF2B5EF4-FFF2-40B4-BE49-F238E27FC236}">
                  <a16:creationId xmlns:a16="http://schemas.microsoft.com/office/drawing/2014/main" id="{50E7FDE8-5035-43FE-A772-7922520B990F}"/>
                </a:ext>
              </a:extLst>
            </p:cNvPr>
            <p:cNvSpPr/>
            <p:nvPr/>
          </p:nvSpPr>
          <p:spPr>
            <a:xfrm>
              <a:off x="6074725" y="2852936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ilindro 8">
              <a:extLst>
                <a:ext uri="{FF2B5EF4-FFF2-40B4-BE49-F238E27FC236}">
                  <a16:creationId xmlns:a16="http://schemas.microsoft.com/office/drawing/2014/main" id="{5E7DA687-06AC-4BE6-890A-4218CA6C24ED}"/>
                </a:ext>
              </a:extLst>
            </p:cNvPr>
            <p:cNvSpPr/>
            <p:nvPr/>
          </p:nvSpPr>
          <p:spPr>
            <a:xfrm>
              <a:off x="6074725" y="2751768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ilindro 9">
              <a:extLst>
                <a:ext uri="{FF2B5EF4-FFF2-40B4-BE49-F238E27FC236}">
                  <a16:creationId xmlns:a16="http://schemas.microsoft.com/office/drawing/2014/main" id="{24AE1AB2-DE16-4839-9869-D5B7DF46C854}"/>
                </a:ext>
              </a:extLst>
            </p:cNvPr>
            <p:cNvSpPr/>
            <p:nvPr/>
          </p:nvSpPr>
          <p:spPr>
            <a:xfrm>
              <a:off x="6074725" y="2650600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ilindro 10">
              <a:extLst>
                <a:ext uri="{FF2B5EF4-FFF2-40B4-BE49-F238E27FC236}">
                  <a16:creationId xmlns:a16="http://schemas.microsoft.com/office/drawing/2014/main" id="{BE355BC5-25A2-4D82-971C-EF113BB08F98}"/>
                </a:ext>
              </a:extLst>
            </p:cNvPr>
            <p:cNvSpPr/>
            <p:nvPr/>
          </p:nvSpPr>
          <p:spPr>
            <a:xfrm>
              <a:off x="6074725" y="2549432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ilindro 11">
              <a:extLst>
                <a:ext uri="{FF2B5EF4-FFF2-40B4-BE49-F238E27FC236}">
                  <a16:creationId xmlns:a16="http://schemas.microsoft.com/office/drawing/2014/main" id="{13027DE0-8630-413B-8A6C-CF97A877CC34}"/>
                </a:ext>
              </a:extLst>
            </p:cNvPr>
            <p:cNvSpPr/>
            <p:nvPr/>
          </p:nvSpPr>
          <p:spPr>
            <a:xfrm>
              <a:off x="6074725" y="2448264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83635B4-8803-46B6-983D-55D8CC58D17E}"/>
              </a:ext>
            </a:extLst>
          </p:cNvPr>
          <p:cNvCxnSpPr>
            <a:cxnSpLocks/>
          </p:cNvCxnSpPr>
          <p:nvPr/>
        </p:nvCxnSpPr>
        <p:spPr>
          <a:xfrm>
            <a:off x="5558140" y="2248385"/>
            <a:ext cx="1761485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61F2D04F-2D91-48C6-BD79-2BB7FCBA4C69}"/>
              </a:ext>
            </a:extLst>
          </p:cNvPr>
          <p:cNvSpPr/>
          <p:nvPr/>
        </p:nvSpPr>
        <p:spPr>
          <a:xfrm>
            <a:off x="4211289" y="2791059"/>
            <a:ext cx="1346851" cy="4204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Compilador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479BB52-1B88-486D-9BB9-D112572F966F}"/>
              </a:ext>
            </a:extLst>
          </p:cNvPr>
          <p:cNvGrpSpPr/>
          <p:nvPr/>
        </p:nvGrpSpPr>
        <p:grpSpPr>
          <a:xfrm>
            <a:off x="7319625" y="2753266"/>
            <a:ext cx="1013092" cy="518102"/>
            <a:chOff x="6074725" y="2448264"/>
            <a:chExt cx="1512168" cy="607008"/>
          </a:xfrm>
        </p:grpSpPr>
        <p:sp>
          <p:nvSpPr>
            <p:cNvPr id="21" name="Cilindro 20">
              <a:extLst>
                <a:ext uri="{FF2B5EF4-FFF2-40B4-BE49-F238E27FC236}">
                  <a16:creationId xmlns:a16="http://schemas.microsoft.com/office/drawing/2014/main" id="{DE7B5C3F-D079-4554-AFC0-B83B512553C0}"/>
                </a:ext>
              </a:extLst>
            </p:cNvPr>
            <p:cNvSpPr/>
            <p:nvPr/>
          </p:nvSpPr>
          <p:spPr>
            <a:xfrm>
              <a:off x="6074725" y="2852936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ilindro 21">
              <a:extLst>
                <a:ext uri="{FF2B5EF4-FFF2-40B4-BE49-F238E27FC236}">
                  <a16:creationId xmlns:a16="http://schemas.microsoft.com/office/drawing/2014/main" id="{510DBEAC-ED08-4FAD-90F0-CE0B65547430}"/>
                </a:ext>
              </a:extLst>
            </p:cNvPr>
            <p:cNvSpPr/>
            <p:nvPr/>
          </p:nvSpPr>
          <p:spPr>
            <a:xfrm>
              <a:off x="6074725" y="2751768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ilindro 22">
              <a:extLst>
                <a:ext uri="{FF2B5EF4-FFF2-40B4-BE49-F238E27FC236}">
                  <a16:creationId xmlns:a16="http://schemas.microsoft.com/office/drawing/2014/main" id="{2BF8C7D1-F519-4F70-93FA-BA7CE58E5307}"/>
                </a:ext>
              </a:extLst>
            </p:cNvPr>
            <p:cNvSpPr/>
            <p:nvPr/>
          </p:nvSpPr>
          <p:spPr>
            <a:xfrm>
              <a:off x="6074725" y="2650600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ilindro 23">
              <a:extLst>
                <a:ext uri="{FF2B5EF4-FFF2-40B4-BE49-F238E27FC236}">
                  <a16:creationId xmlns:a16="http://schemas.microsoft.com/office/drawing/2014/main" id="{8C5D0ECC-EC71-4A7C-8B14-EB2B0016E822}"/>
                </a:ext>
              </a:extLst>
            </p:cNvPr>
            <p:cNvSpPr/>
            <p:nvPr/>
          </p:nvSpPr>
          <p:spPr>
            <a:xfrm>
              <a:off x="6074725" y="2549432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ilindro 24">
              <a:extLst>
                <a:ext uri="{FF2B5EF4-FFF2-40B4-BE49-F238E27FC236}">
                  <a16:creationId xmlns:a16="http://schemas.microsoft.com/office/drawing/2014/main" id="{A6B25DE1-C9C8-4DB5-A053-6BFFED77DFB3}"/>
                </a:ext>
              </a:extLst>
            </p:cNvPr>
            <p:cNvSpPr/>
            <p:nvPr/>
          </p:nvSpPr>
          <p:spPr>
            <a:xfrm>
              <a:off x="6074725" y="2448264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A8E452B-38DC-40F0-84E4-F32F19DA000D}"/>
              </a:ext>
            </a:extLst>
          </p:cNvPr>
          <p:cNvCxnSpPr>
            <a:cxnSpLocks/>
          </p:cNvCxnSpPr>
          <p:nvPr/>
        </p:nvCxnSpPr>
        <p:spPr>
          <a:xfrm>
            <a:off x="5558140" y="3004305"/>
            <a:ext cx="1761485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41FD19D3-894F-479A-BE2F-5D53157FFF8C}"/>
              </a:ext>
            </a:extLst>
          </p:cNvPr>
          <p:cNvSpPr/>
          <p:nvPr/>
        </p:nvSpPr>
        <p:spPr>
          <a:xfrm>
            <a:off x="4250362" y="3559574"/>
            <a:ext cx="1346851" cy="4204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Linker</a:t>
            </a:r>
            <a:endParaRPr lang="pt-BR" b="1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F999D7F-92C5-4D63-A33D-8699A70A5D2F}"/>
              </a:ext>
            </a:extLst>
          </p:cNvPr>
          <p:cNvGrpSpPr/>
          <p:nvPr/>
        </p:nvGrpSpPr>
        <p:grpSpPr>
          <a:xfrm>
            <a:off x="7358698" y="3521781"/>
            <a:ext cx="1013092" cy="518102"/>
            <a:chOff x="6074725" y="2448264"/>
            <a:chExt cx="1512168" cy="607008"/>
          </a:xfrm>
        </p:grpSpPr>
        <p:sp>
          <p:nvSpPr>
            <p:cNvPr id="30" name="Cilindro 29">
              <a:extLst>
                <a:ext uri="{FF2B5EF4-FFF2-40B4-BE49-F238E27FC236}">
                  <a16:creationId xmlns:a16="http://schemas.microsoft.com/office/drawing/2014/main" id="{57802264-A49C-4E8D-BD37-77E589220763}"/>
                </a:ext>
              </a:extLst>
            </p:cNvPr>
            <p:cNvSpPr/>
            <p:nvPr/>
          </p:nvSpPr>
          <p:spPr>
            <a:xfrm>
              <a:off x="6074725" y="2852936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ilindro 30">
              <a:extLst>
                <a:ext uri="{FF2B5EF4-FFF2-40B4-BE49-F238E27FC236}">
                  <a16:creationId xmlns:a16="http://schemas.microsoft.com/office/drawing/2014/main" id="{E4F31E3A-E57E-4C28-ADBE-6ED49686790E}"/>
                </a:ext>
              </a:extLst>
            </p:cNvPr>
            <p:cNvSpPr/>
            <p:nvPr/>
          </p:nvSpPr>
          <p:spPr>
            <a:xfrm>
              <a:off x="6074725" y="2751768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ilindro 31">
              <a:extLst>
                <a:ext uri="{FF2B5EF4-FFF2-40B4-BE49-F238E27FC236}">
                  <a16:creationId xmlns:a16="http://schemas.microsoft.com/office/drawing/2014/main" id="{271AC57A-9077-4337-87BF-EEB605ED7800}"/>
                </a:ext>
              </a:extLst>
            </p:cNvPr>
            <p:cNvSpPr/>
            <p:nvPr/>
          </p:nvSpPr>
          <p:spPr>
            <a:xfrm>
              <a:off x="6074725" y="2650600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ilindro 32">
              <a:extLst>
                <a:ext uri="{FF2B5EF4-FFF2-40B4-BE49-F238E27FC236}">
                  <a16:creationId xmlns:a16="http://schemas.microsoft.com/office/drawing/2014/main" id="{D2BC5DDF-A816-44A7-BDF1-D2A9A4BADCD7}"/>
                </a:ext>
              </a:extLst>
            </p:cNvPr>
            <p:cNvSpPr/>
            <p:nvPr/>
          </p:nvSpPr>
          <p:spPr>
            <a:xfrm>
              <a:off x="6074725" y="2549432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ilindro 33">
              <a:extLst>
                <a:ext uri="{FF2B5EF4-FFF2-40B4-BE49-F238E27FC236}">
                  <a16:creationId xmlns:a16="http://schemas.microsoft.com/office/drawing/2014/main" id="{C1228A41-99E7-46E6-B61C-90CB4B0D74BD}"/>
                </a:ext>
              </a:extLst>
            </p:cNvPr>
            <p:cNvSpPr/>
            <p:nvPr/>
          </p:nvSpPr>
          <p:spPr>
            <a:xfrm>
              <a:off x="6074725" y="2448264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65CC86C-F104-4832-B94A-9E0A0EEC9942}"/>
              </a:ext>
            </a:extLst>
          </p:cNvPr>
          <p:cNvCxnSpPr>
            <a:cxnSpLocks/>
          </p:cNvCxnSpPr>
          <p:nvPr/>
        </p:nvCxnSpPr>
        <p:spPr>
          <a:xfrm>
            <a:off x="5597213" y="3772820"/>
            <a:ext cx="1761485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AE3A6E-6084-48ED-84F6-D1C91980523E}"/>
              </a:ext>
            </a:extLst>
          </p:cNvPr>
          <p:cNvSpPr/>
          <p:nvPr/>
        </p:nvSpPr>
        <p:spPr>
          <a:xfrm>
            <a:off x="2621587" y="4596534"/>
            <a:ext cx="1346851" cy="4204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Loader</a:t>
            </a:r>
            <a:endParaRPr lang="pt-BR" b="1" dirty="0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D9DC8EE-0ECC-4BE2-9638-8E6E92C28ECD}"/>
              </a:ext>
            </a:extLst>
          </p:cNvPr>
          <p:cNvGrpSpPr/>
          <p:nvPr/>
        </p:nvGrpSpPr>
        <p:grpSpPr>
          <a:xfrm>
            <a:off x="2788466" y="5698425"/>
            <a:ext cx="1013092" cy="518102"/>
            <a:chOff x="6074725" y="2448264"/>
            <a:chExt cx="1512168" cy="607008"/>
          </a:xfrm>
        </p:grpSpPr>
        <p:sp>
          <p:nvSpPr>
            <p:cNvPr id="38" name="Cilindro 37">
              <a:extLst>
                <a:ext uri="{FF2B5EF4-FFF2-40B4-BE49-F238E27FC236}">
                  <a16:creationId xmlns:a16="http://schemas.microsoft.com/office/drawing/2014/main" id="{0EED69E7-9BD7-4B9D-A09C-CAEAD65E1F8B}"/>
                </a:ext>
              </a:extLst>
            </p:cNvPr>
            <p:cNvSpPr/>
            <p:nvPr/>
          </p:nvSpPr>
          <p:spPr>
            <a:xfrm>
              <a:off x="6074725" y="2852936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ilindro 38">
              <a:extLst>
                <a:ext uri="{FF2B5EF4-FFF2-40B4-BE49-F238E27FC236}">
                  <a16:creationId xmlns:a16="http://schemas.microsoft.com/office/drawing/2014/main" id="{BDCDA965-5507-4B0D-A87D-28452554D52F}"/>
                </a:ext>
              </a:extLst>
            </p:cNvPr>
            <p:cNvSpPr/>
            <p:nvPr/>
          </p:nvSpPr>
          <p:spPr>
            <a:xfrm>
              <a:off x="6074725" y="2751768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ilindro 39">
              <a:extLst>
                <a:ext uri="{FF2B5EF4-FFF2-40B4-BE49-F238E27FC236}">
                  <a16:creationId xmlns:a16="http://schemas.microsoft.com/office/drawing/2014/main" id="{D8B5A1BE-E361-43E8-AEBE-A865FAF2F478}"/>
                </a:ext>
              </a:extLst>
            </p:cNvPr>
            <p:cNvSpPr/>
            <p:nvPr/>
          </p:nvSpPr>
          <p:spPr>
            <a:xfrm>
              <a:off x="6074725" y="2650600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ilindro 40">
              <a:extLst>
                <a:ext uri="{FF2B5EF4-FFF2-40B4-BE49-F238E27FC236}">
                  <a16:creationId xmlns:a16="http://schemas.microsoft.com/office/drawing/2014/main" id="{9F2FB8C5-2C86-44FD-AB54-52A2EB2635A5}"/>
                </a:ext>
              </a:extLst>
            </p:cNvPr>
            <p:cNvSpPr/>
            <p:nvPr/>
          </p:nvSpPr>
          <p:spPr>
            <a:xfrm>
              <a:off x="6074725" y="2549432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ilindro 41">
              <a:extLst>
                <a:ext uri="{FF2B5EF4-FFF2-40B4-BE49-F238E27FC236}">
                  <a16:creationId xmlns:a16="http://schemas.microsoft.com/office/drawing/2014/main" id="{E8CEE3CF-FB5A-43B3-B158-9B46E0F50A6C}"/>
                </a:ext>
              </a:extLst>
            </p:cNvPr>
            <p:cNvSpPr/>
            <p:nvPr/>
          </p:nvSpPr>
          <p:spPr>
            <a:xfrm>
              <a:off x="6074725" y="2448264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8253BB7C-C526-4BB8-ADD2-B5E15DBDBCC1}"/>
              </a:ext>
            </a:extLst>
          </p:cNvPr>
          <p:cNvCxnSpPr>
            <a:cxnSpLocks/>
            <a:stCxn id="36" idx="2"/>
            <a:endCxn id="42" idx="1"/>
          </p:cNvCxnSpPr>
          <p:nvPr/>
        </p:nvCxnSpPr>
        <p:spPr>
          <a:xfrm flipH="1">
            <a:off x="3295012" y="5016998"/>
            <a:ext cx="1" cy="681427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EE248A5-FACB-45E1-9726-C1EDCBCA7974}"/>
              </a:ext>
            </a:extLst>
          </p:cNvPr>
          <p:cNvCxnSpPr>
            <a:cxnSpLocks/>
          </p:cNvCxnSpPr>
          <p:nvPr/>
        </p:nvCxnSpPr>
        <p:spPr>
          <a:xfrm>
            <a:off x="3968438" y="4795194"/>
            <a:ext cx="1761485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4AE16B87-C6D7-4BBF-84E5-08AD17726B2C}"/>
              </a:ext>
            </a:extLst>
          </p:cNvPr>
          <p:cNvSpPr/>
          <p:nvPr/>
        </p:nvSpPr>
        <p:spPr>
          <a:xfrm>
            <a:off x="5729923" y="4708843"/>
            <a:ext cx="996423" cy="172702"/>
          </a:xfrm>
          <a:prstGeom prst="rect">
            <a:avLst/>
          </a:prstGeom>
          <a:solidFill>
            <a:srgbClr val="00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9AF6C09-4FDA-4ABB-BE7D-94E7888818F5}"/>
              </a:ext>
            </a:extLst>
          </p:cNvPr>
          <p:cNvSpPr/>
          <p:nvPr/>
        </p:nvSpPr>
        <p:spPr>
          <a:xfrm>
            <a:off x="5729923" y="4881545"/>
            <a:ext cx="996423" cy="172702"/>
          </a:xfrm>
          <a:prstGeom prst="rect">
            <a:avLst/>
          </a:prstGeom>
          <a:solidFill>
            <a:srgbClr val="00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D753442-C47A-4B78-990A-A1DE8CAC8A7D}"/>
              </a:ext>
            </a:extLst>
          </p:cNvPr>
          <p:cNvSpPr/>
          <p:nvPr/>
        </p:nvSpPr>
        <p:spPr>
          <a:xfrm>
            <a:off x="5729923" y="5054247"/>
            <a:ext cx="996423" cy="172702"/>
          </a:xfrm>
          <a:prstGeom prst="rect">
            <a:avLst/>
          </a:prstGeom>
          <a:solidFill>
            <a:srgbClr val="00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0ACB659-ECB6-45D0-81EE-37C0F7ADCF77}"/>
              </a:ext>
            </a:extLst>
          </p:cNvPr>
          <p:cNvSpPr/>
          <p:nvPr/>
        </p:nvSpPr>
        <p:spPr>
          <a:xfrm>
            <a:off x="5729923" y="5226949"/>
            <a:ext cx="996423" cy="172702"/>
          </a:xfrm>
          <a:prstGeom prst="rect">
            <a:avLst/>
          </a:prstGeom>
          <a:solidFill>
            <a:srgbClr val="00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F0BBE6BE-4A7B-410C-AD0D-17C80D8CBAA6}"/>
              </a:ext>
            </a:extLst>
          </p:cNvPr>
          <p:cNvSpPr/>
          <p:nvPr/>
        </p:nvSpPr>
        <p:spPr>
          <a:xfrm>
            <a:off x="5729923" y="5399651"/>
            <a:ext cx="996423" cy="172702"/>
          </a:xfrm>
          <a:prstGeom prst="rect">
            <a:avLst/>
          </a:prstGeom>
          <a:solidFill>
            <a:srgbClr val="00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5F7CD3F-BEB8-4534-9BA0-CA0C954B35BE}"/>
              </a:ext>
            </a:extLst>
          </p:cNvPr>
          <p:cNvSpPr/>
          <p:nvPr/>
        </p:nvSpPr>
        <p:spPr>
          <a:xfrm>
            <a:off x="5729923" y="5572353"/>
            <a:ext cx="996423" cy="172702"/>
          </a:xfrm>
          <a:prstGeom prst="rect">
            <a:avLst/>
          </a:prstGeom>
          <a:solidFill>
            <a:srgbClr val="00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C3756D9-46AE-4E3A-BB06-871D51934301}"/>
              </a:ext>
            </a:extLst>
          </p:cNvPr>
          <p:cNvSpPr/>
          <p:nvPr/>
        </p:nvSpPr>
        <p:spPr>
          <a:xfrm>
            <a:off x="5729923" y="5745055"/>
            <a:ext cx="996423" cy="172702"/>
          </a:xfrm>
          <a:prstGeom prst="rect">
            <a:avLst/>
          </a:prstGeom>
          <a:solidFill>
            <a:srgbClr val="00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F9CCE86-FCA8-48B7-BED1-6044207D4712}"/>
              </a:ext>
            </a:extLst>
          </p:cNvPr>
          <p:cNvSpPr/>
          <p:nvPr/>
        </p:nvSpPr>
        <p:spPr>
          <a:xfrm>
            <a:off x="5729923" y="5917757"/>
            <a:ext cx="996423" cy="172702"/>
          </a:xfrm>
          <a:prstGeom prst="rect">
            <a:avLst/>
          </a:prstGeom>
          <a:solidFill>
            <a:srgbClr val="00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71294390-5527-42E2-90E1-EBB1E73DB3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169" y="4353575"/>
            <a:ext cx="1013093" cy="1013093"/>
          </a:xfrm>
          <a:prstGeom prst="rect">
            <a:avLst/>
          </a:prstGeom>
        </p:spPr>
      </p:pic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E8E05A25-A486-4AFB-B74F-5C89E491E764}"/>
              </a:ext>
            </a:extLst>
          </p:cNvPr>
          <p:cNvCxnSpPr>
            <a:cxnSpLocks/>
          </p:cNvCxnSpPr>
          <p:nvPr/>
        </p:nvCxnSpPr>
        <p:spPr>
          <a:xfrm>
            <a:off x="6743015" y="4821177"/>
            <a:ext cx="1761485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0E7BB8B-A538-43ED-911A-C6417A54B3E4}"/>
              </a:ext>
            </a:extLst>
          </p:cNvPr>
          <p:cNvSpPr txBox="1"/>
          <p:nvPr/>
        </p:nvSpPr>
        <p:spPr>
          <a:xfrm>
            <a:off x="5582896" y="6130176"/>
            <a:ext cx="138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Memória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947F0AB-F8B7-4F2E-92C0-CF8F5194EA61}"/>
              </a:ext>
            </a:extLst>
          </p:cNvPr>
          <p:cNvSpPr txBox="1"/>
          <p:nvPr/>
        </p:nvSpPr>
        <p:spPr>
          <a:xfrm>
            <a:off x="8668015" y="5366668"/>
            <a:ext cx="737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CPU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26AA44D-D675-4DB0-9CB0-37DF84834E8B}"/>
              </a:ext>
            </a:extLst>
          </p:cNvPr>
          <p:cNvSpPr txBox="1"/>
          <p:nvPr/>
        </p:nvSpPr>
        <p:spPr>
          <a:xfrm>
            <a:off x="8668015" y="5427871"/>
            <a:ext cx="81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CPU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E687C27-1EF6-45B8-9362-A31F062B8754}"/>
              </a:ext>
            </a:extLst>
          </p:cNvPr>
          <p:cNvSpPr txBox="1"/>
          <p:nvPr/>
        </p:nvSpPr>
        <p:spPr>
          <a:xfrm>
            <a:off x="2794133" y="6180976"/>
            <a:ext cx="101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252BF30-0A22-4353-9B72-C8E87049C2E0}"/>
              </a:ext>
            </a:extLst>
          </p:cNvPr>
          <p:cNvSpPr txBox="1"/>
          <p:nvPr/>
        </p:nvSpPr>
        <p:spPr>
          <a:xfrm>
            <a:off x="8973036" y="2056342"/>
            <a:ext cx="98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1ª Fase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FEE8B63F-3C4B-439F-9D17-D3D5045D8CD6}"/>
              </a:ext>
            </a:extLst>
          </p:cNvPr>
          <p:cNvSpPr txBox="1"/>
          <p:nvPr/>
        </p:nvSpPr>
        <p:spPr>
          <a:xfrm>
            <a:off x="8973036" y="2791059"/>
            <a:ext cx="1445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2ª e 3ª Fase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1880E331-32E8-4835-BD22-9DCE97FCA3A3}"/>
              </a:ext>
            </a:extLst>
          </p:cNvPr>
          <p:cNvSpPr txBox="1"/>
          <p:nvPr/>
        </p:nvSpPr>
        <p:spPr>
          <a:xfrm>
            <a:off x="8973036" y="3525776"/>
            <a:ext cx="96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4ª Fase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E8395F4-C9BC-4745-BEE2-3C4B2B4CCFFA}"/>
              </a:ext>
            </a:extLst>
          </p:cNvPr>
          <p:cNvSpPr txBox="1"/>
          <p:nvPr/>
        </p:nvSpPr>
        <p:spPr>
          <a:xfrm>
            <a:off x="10204918" y="5265130"/>
            <a:ext cx="1445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5ª e 6ª Fase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6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077E1-2798-49E4-A420-88DA5BA3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8A80F-64C7-493B-8F18-943ABFC5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651379"/>
            <a:ext cx="9961610" cy="4566541"/>
          </a:xfrm>
        </p:spPr>
        <p:txBody>
          <a:bodyPr>
            <a:normAutofit/>
          </a:bodyPr>
          <a:lstStyle/>
          <a:p>
            <a:r>
              <a:rPr lang="pt-BR" sz="2800" dirty="0"/>
              <a:t>Os comandos dos programas podem ser traduzidos em código de montagem (</a:t>
            </a:r>
            <a:r>
              <a:rPr lang="pt-BR" sz="2800" dirty="0" err="1"/>
              <a:t>assembly</a:t>
            </a:r>
            <a:r>
              <a:rPr lang="pt-BR" sz="2800" dirty="0"/>
              <a:t>), uma linguagem de baixo nível muito próxima a linguagem de máquina.</a:t>
            </a:r>
          </a:p>
          <a:p>
            <a:endParaRPr lang="pt-BR" sz="2800" dirty="0"/>
          </a:p>
          <a:p>
            <a:r>
              <a:rPr lang="pt-BR" sz="2800" dirty="0"/>
              <a:t>A linguagem de montagem é composta por instruções simples, que, por meio de símbolos e expressões, representam as instruções da máquina.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CD11D8-8C6C-4E98-BD4E-34BDB7B8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1D6893-D468-4BFC-B946-6D931E05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077E1-2798-49E4-A420-88DA5BA3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8A80F-64C7-493B-8F18-943ABFC5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6" y="1651379"/>
            <a:ext cx="10749785" cy="4566541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Instrução é um comando armazenado na memória que informa a CPU qual operação dever ser realizada, com quais dados e onde o resultado deve ser armazenado.</a:t>
            </a:r>
          </a:p>
          <a:p>
            <a:endParaRPr lang="pt-BR" sz="3200" dirty="0"/>
          </a:p>
          <a:p>
            <a:r>
              <a:rPr lang="pt-BR" sz="3200" dirty="0"/>
              <a:t>Principais elementos:</a:t>
            </a:r>
          </a:p>
          <a:p>
            <a:pPr lvl="1"/>
            <a:r>
              <a:rPr lang="pt-BR" sz="3000" b="1" dirty="0"/>
              <a:t>OPCODE:</a:t>
            </a:r>
            <a:r>
              <a:rPr lang="pt-BR" sz="3000" dirty="0"/>
              <a:t> Código de operação</a:t>
            </a:r>
          </a:p>
          <a:p>
            <a:pPr lvl="1"/>
            <a:r>
              <a:rPr lang="pt-BR" sz="3000" b="1" dirty="0"/>
              <a:t>Referência ao(s) operando(s) de origem</a:t>
            </a:r>
            <a:endParaRPr lang="pt-BR" sz="3000" dirty="0"/>
          </a:p>
          <a:p>
            <a:pPr lvl="1"/>
            <a:r>
              <a:rPr lang="pt-BR" sz="3000" b="1" dirty="0"/>
              <a:t>Referência ao(s) operando(s) de destino</a:t>
            </a:r>
          </a:p>
          <a:p>
            <a:pPr lvl="1"/>
            <a:r>
              <a:rPr lang="pt-BR" sz="3000" b="1" dirty="0"/>
              <a:t>Referência a próxima instrução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CD11D8-8C6C-4E98-BD4E-34BDB7B8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1D6893-D468-4BFC-B946-6D931E05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8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5AE87-FFD0-4ACE-BF5A-E5D012AE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  <a:br>
              <a:rPr lang="pt-BR" dirty="0"/>
            </a:br>
            <a:r>
              <a:rPr lang="pt-BR" b="1" dirty="0"/>
              <a:t>OPCODE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AEA30-E450-4999-AB12-FF1CE3906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666567"/>
            <a:ext cx="9784080" cy="4756289"/>
          </a:xfrm>
        </p:spPr>
        <p:txBody>
          <a:bodyPr>
            <a:normAutofit/>
          </a:bodyPr>
          <a:lstStyle/>
          <a:p>
            <a:r>
              <a:rPr lang="pt-BR" sz="3200" b="1" dirty="0"/>
              <a:t>OPCODE</a:t>
            </a:r>
            <a:r>
              <a:rPr lang="pt-BR" sz="3200" dirty="0"/>
              <a:t> – Código de operação</a:t>
            </a:r>
          </a:p>
          <a:p>
            <a:pPr lvl="1"/>
            <a:r>
              <a:rPr lang="pt-BR" sz="2800" dirty="0"/>
              <a:t>O código de operação indica qual operação deve ser realizada.</a:t>
            </a:r>
          </a:p>
          <a:p>
            <a:pPr lvl="1"/>
            <a:r>
              <a:rPr lang="pt-BR" sz="2800" dirty="0"/>
              <a:t>As operações podem ser classificados nas seguintes categorias:</a:t>
            </a:r>
          </a:p>
          <a:p>
            <a:pPr lvl="2"/>
            <a:r>
              <a:rPr lang="pt-BR" sz="2400" dirty="0"/>
              <a:t>Operações lógicas;</a:t>
            </a:r>
          </a:p>
          <a:p>
            <a:pPr lvl="2"/>
            <a:r>
              <a:rPr lang="pt-BR" sz="2400" dirty="0"/>
              <a:t>Operações aritméticas;</a:t>
            </a:r>
          </a:p>
          <a:p>
            <a:pPr lvl="2"/>
            <a:r>
              <a:rPr lang="pt-BR" sz="2400" dirty="0"/>
              <a:t>Operações de movimentação de dados:</a:t>
            </a:r>
          </a:p>
          <a:p>
            <a:pPr lvl="3"/>
            <a:r>
              <a:rPr lang="pt-BR" sz="2400" dirty="0"/>
              <a:t>Entre dois registradores;</a:t>
            </a:r>
          </a:p>
          <a:p>
            <a:pPr lvl="3"/>
            <a:r>
              <a:rPr lang="pt-BR" sz="2400" dirty="0"/>
              <a:t>Entre um registrador e um campo na memória;</a:t>
            </a:r>
          </a:p>
          <a:p>
            <a:pPr lvl="3"/>
            <a:r>
              <a:rPr lang="pt-BR" sz="2400" dirty="0"/>
              <a:t>Entre dois locais na memória;</a:t>
            </a:r>
          </a:p>
          <a:p>
            <a:pPr lvl="2"/>
            <a:endParaRPr lang="pt-BR" sz="2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17D666-CC2A-445A-9438-F185D874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A6689D-53C4-4CA6-8647-F447D1CA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3AD49-3A8F-4D67-94B4-21814AEC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  <a:br>
              <a:rPr lang="pt-BR" dirty="0"/>
            </a:br>
            <a:r>
              <a:rPr lang="pt-BR" cap="none" dirty="0"/>
              <a:t>Operandos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6FE94A-8ABD-4509-B26C-21013F501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10" y="1696065"/>
            <a:ext cx="11374132" cy="472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Referência ao(s) operandos de origem</a:t>
            </a:r>
            <a:endParaRPr lang="pt-BR" sz="3200" dirty="0"/>
          </a:p>
          <a:p>
            <a:r>
              <a:rPr lang="pt-BR" sz="2800" dirty="0"/>
              <a:t>Os operandos de origem são os dados utilizados na operação.</a:t>
            </a:r>
          </a:p>
          <a:p>
            <a:r>
              <a:rPr lang="pt-BR" sz="2800" dirty="0"/>
              <a:t>Uma instrução pode fazer referência a um ou mais operandos de origem.</a:t>
            </a:r>
          </a:p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r>
              <a:rPr lang="pt-BR" sz="3200" b="1" dirty="0"/>
              <a:t>Referência ao(s) operandos de destino</a:t>
            </a:r>
            <a:endParaRPr lang="pt-BR" sz="3200" dirty="0"/>
          </a:p>
          <a:p>
            <a:r>
              <a:rPr lang="pt-BR" sz="2800" dirty="0"/>
              <a:t>Os operandos de destino são os dados resultantes da operação.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325AC-590E-476D-A18C-109C35CE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A1C7BD-FDA2-4E65-B118-02CC8DB6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02825-9158-459D-A468-7A8C5B7C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  <a:br>
              <a:rPr lang="pt-BR" dirty="0"/>
            </a:br>
            <a:r>
              <a:rPr lang="pt-BR" cap="none" dirty="0"/>
              <a:t>Operandos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75AA50-7581-415C-B394-F02F765AC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Os operandos fonte e destino podem estar em uma das seguintes áreas:</a:t>
            </a:r>
          </a:p>
          <a:p>
            <a:endParaRPr lang="pt-BR" dirty="0"/>
          </a:p>
          <a:p>
            <a:r>
              <a:rPr lang="pt-BR" sz="2800" dirty="0"/>
              <a:t>Imediato</a:t>
            </a:r>
          </a:p>
          <a:p>
            <a:r>
              <a:rPr lang="pt-BR" sz="2800" dirty="0"/>
              <a:t>Registrador do processador</a:t>
            </a:r>
          </a:p>
          <a:p>
            <a:r>
              <a:rPr lang="pt-BR" sz="2800" dirty="0"/>
              <a:t>Memória principal ou virtual</a:t>
            </a:r>
          </a:p>
          <a:p>
            <a:r>
              <a:rPr lang="pt-BR" sz="2800" dirty="0"/>
              <a:t>Dispositivo de E/S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B2D862-71E7-4A64-B9F3-7EF38D60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1FE01A-63BE-4550-A0FA-7C905B53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4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C74EA-BEB3-4164-B066-20F54FE1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  <a:br>
              <a:rPr lang="pt-BR" dirty="0"/>
            </a:br>
            <a:r>
              <a:rPr lang="pt-BR" cap="none" dirty="0"/>
              <a:t>Operandos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2DF85B-160D-4B35-B91C-07D91F22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Endereçamento</a:t>
            </a:r>
            <a:endParaRPr lang="pt-BR" sz="2800" b="1" dirty="0"/>
          </a:p>
          <a:p>
            <a:pPr lvl="1"/>
            <a:endParaRPr lang="pt-BR" sz="2800" dirty="0"/>
          </a:p>
          <a:p>
            <a:pPr lvl="1"/>
            <a:r>
              <a:rPr lang="pt-BR" sz="3200" b="1" dirty="0"/>
              <a:t>Imediato </a:t>
            </a:r>
            <a:r>
              <a:rPr lang="pt-BR" sz="3200" dirty="0"/>
              <a:t>– O operando está contido na instrução;</a:t>
            </a:r>
          </a:p>
          <a:p>
            <a:pPr lvl="2"/>
            <a:r>
              <a:rPr lang="pt-BR" sz="2800" dirty="0"/>
              <a:t>Exemplo: Operação com uma constante.</a:t>
            </a:r>
          </a:p>
          <a:p>
            <a:pPr lvl="1"/>
            <a:endParaRPr lang="pt-BR" sz="3200" dirty="0"/>
          </a:p>
          <a:p>
            <a:pPr lvl="2"/>
            <a:r>
              <a:rPr lang="pt-BR" sz="2800" dirty="0"/>
              <a:t>A = B + 4</a:t>
            </a:r>
            <a:endParaRPr lang="pt-BR" sz="2600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FA959B-8DB6-4AE4-AA93-53B98813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AAC1D5-538C-4FFC-80C2-03A0090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3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C74EA-BEB3-4164-B066-20F54FE1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  <a:br>
              <a:rPr lang="pt-BR" dirty="0"/>
            </a:br>
            <a:r>
              <a:rPr lang="pt-BR" cap="none" dirty="0"/>
              <a:t>Operandos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2DF85B-160D-4B35-B91C-07D91F22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1" y="1651819"/>
            <a:ext cx="10794030" cy="4566102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Endereçamento</a:t>
            </a:r>
            <a:endParaRPr lang="pt-BR" sz="2800" b="1" dirty="0"/>
          </a:p>
          <a:p>
            <a:pPr lvl="1"/>
            <a:r>
              <a:rPr lang="pt-BR" sz="3200" b="1" dirty="0"/>
              <a:t>Registrador </a:t>
            </a:r>
          </a:p>
          <a:p>
            <a:pPr lvl="1"/>
            <a:r>
              <a:rPr lang="pt-BR" sz="2800" dirty="0"/>
              <a:t>A instrução faz referência a um dos registradores do processador. </a:t>
            </a:r>
          </a:p>
          <a:p>
            <a:pPr lvl="1"/>
            <a:r>
              <a:rPr lang="pt-BR" sz="2800" dirty="0"/>
              <a:t>Caso o processador tenha apenas um registrador para essa operação, a referência é implícita, caso contrário o nome ou número do registrador deve ser referenciado.</a:t>
            </a:r>
            <a:endParaRPr lang="pt-BR" sz="3200" dirty="0"/>
          </a:p>
          <a:p>
            <a:pPr lvl="2"/>
            <a:r>
              <a:rPr lang="pt-BR" sz="2800" dirty="0"/>
              <a:t>Exemplo:</a:t>
            </a:r>
          </a:p>
          <a:p>
            <a:pPr lvl="1"/>
            <a:endParaRPr lang="pt-BR" sz="3200" dirty="0"/>
          </a:p>
          <a:p>
            <a:pPr lvl="2"/>
            <a:r>
              <a:rPr lang="pt-BR" sz="2800" dirty="0"/>
              <a:t> $1 = $2 + $3 </a:t>
            </a:r>
            <a:endParaRPr lang="pt-BR" sz="2600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FA959B-8DB6-4AE4-AA93-53B98813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AAC1D5-538C-4FFC-80C2-03A0090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C74EA-BEB3-4164-B066-20F54FE1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  <a:br>
              <a:rPr lang="pt-BR" dirty="0"/>
            </a:br>
            <a:r>
              <a:rPr lang="pt-BR" cap="none" dirty="0"/>
              <a:t>Operandos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2DF85B-160D-4B35-B91C-07D91F22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1" y="1651819"/>
            <a:ext cx="10794030" cy="4566102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Endereçamento</a:t>
            </a:r>
            <a:endParaRPr lang="pt-BR" sz="2800" b="1" dirty="0"/>
          </a:p>
          <a:p>
            <a:pPr lvl="1"/>
            <a:endParaRPr lang="pt-BR" sz="3200" b="1" dirty="0"/>
          </a:p>
          <a:p>
            <a:pPr lvl="1"/>
            <a:r>
              <a:rPr lang="pt-BR" sz="3200" b="1" dirty="0"/>
              <a:t>Memória principal ou memória virtual</a:t>
            </a:r>
          </a:p>
          <a:p>
            <a:pPr lvl="1"/>
            <a:endParaRPr lang="pt-BR" sz="2800" dirty="0"/>
          </a:p>
          <a:p>
            <a:pPr lvl="2"/>
            <a:r>
              <a:rPr lang="pt-BR" sz="2800" dirty="0"/>
              <a:t>A instrução faz referência a um endereço da memória principal. </a:t>
            </a:r>
          </a:p>
          <a:p>
            <a:pPr lvl="2"/>
            <a:endParaRPr lang="pt-BR" sz="2800" dirty="0"/>
          </a:p>
          <a:p>
            <a:pPr lvl="2"/>
            <a:r>
              <a:rPr lang="pt-BR" sz="2800" dirty="0"/>
              <a:t>Neste caso, é necessário realizar a busca do dado na memória principal.</a:t>
            </a:r>
            <a:endParaRPr lang="pt-BR" sz="3200" dirty="0"/>
          </a:p>
          <a:p>
            <a:pPr lvl="1"/>
            <a:endParaRPr lang="pt-BR" sz="3200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FA959B-8DB6-4AE4-AA93-53B98813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AAC1D5-538C-4FFC-80C2-03A0090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9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C74EA-BEB3-4164-B066-20F54FE1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  <a:br>
              <a:rPr lang="pt-BR" dirty="0"/>
            </a:br>
            <a:r>
              <a:rPr lang="pt-BR" cap="none" dirty="0"/>
              <a:t>Operandos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2DF85B-160D-4B35-B91C-07D91F22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1" y="1651819"/>
            <a:ext cx="10794030" cy="4566102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Endereçamento</a:t>
            </a:r>
            <a:endParaRPr lang="pt-BR" sz="2800" b="1" dirty="0"/>
          </a:p>
          <a:p>
            <a:pPr lvl="1"/>
            <a:endParaRPr lang="pt-BR" sz="3200" b="1" dirty="0"/>
          </a:p>
          <a:p>
            <a:pPr lvl="1"/>
            <a:r>
              <a:rPr lang="pt-BR" sz="3200" b="1" dirty="0"/>
              <a:t>Dispositivo de E/S</a:t>
            </a:r>
          </a:p>
          <a:p>
            <a:pPr lvl="1"/>
            <a:endParaRPr lang="pt-BR" sz="2800" dirty="0"/>
          </a:p>
          <a:p>
            <a:pPr lvl="2"/>
            <a:r>
              <a:rPr lang="pt-BR" sz="2800" dirty="0"/>
              <a:t>A instrução faz referência ao módulo de E/S e ao dispositivo de E/S no qual está o dado com o qual se deseja realizar a operação.</a:t>
            </a:r>
          </a:p>
          <a:p>
            <a:pPr lvl="2"/>
            <a:r>
              <a:rPr lang="pt-BR" sz="2800" dirty="0"/>
              <a:t>Caso a E/S mapeada na memória esteja sendo utilizada, é feita apenas uma referência à um endereço de memória.</a:t>
            </a:r>
            <a:endParaRPr lang="pt-BR" sz="3200" dirty="0"/>
          </a:p>
          <a:p>
            <a:pPr lvl="1"/>
            <a:endParaRPr lang="pt-BR" sz="3200" dirty="0"/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FA959B-8DB6-4AE4-AA93-53B98813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AAC1D5-538C-4FFC-80C2-03A0090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4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0EFA8EE-93D4-4F32-8B6B-2E211907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2F11906-C9D8-4E07-A2A8-755A6C62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FA525E2A-13B5-4238-BCC6-A3AED3F3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</a:t>
            </a:fld>
            <a:endParaRPr kumimoji="0"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E141B-419B-4E75-A2B4-E85F092A4C1A}"/>
              </a:ext>
            </a:extLst>
          </p:cNvPr>
          <p:cNvSpPr txBox="1"/>
          <p:nvPr/>
        </p:nvSpPr>
        <p:spPr>
          <a:xfrm>
            <a:off x="2099369" y="2248148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Instrução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Principais características</a:t>
            </a:r>
          </a:p>
          <a:p>
            <a:pPr marL="800091" lvl="1" indent="-342891">
              <a:buFont typeface="Arial" panose="020B0604020202020204" pitchFamily="34" charset="0"/>
              <a:buChar char="•"/>
            </a:pPr>
            <a:r>
              <a:rPr lang="pt-BR" sz="2400" b="1" dirty="0" err="1"/>
              <a:t>OpCode</a:t>
            </a:r>
            <a:endParaRPr lang="pt-BR" sz="2400" b="1" dirty="0"/>
          </a:p>
          <a:p>
            <a:pPr marL="800091" lvl="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Operandos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MIPS</a:t>
            </a:r>
          </a:p>
          <a:p>
            <a:pPr marL="800091" lvl="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Principais características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MARS</a:t>
            </a:r>
          </a:p>
          <a:p>
            <a:pPr marL="800091" lvl="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Interface</a:t>
            </a:r>
          </a:p>
          <a:p>
            <a:pPr marL="800091" lvl="1" indent="-342891">
              <a:buFont typeface="Arial" panose="020B0604020202020204" pitchFamily="34" charset="0"/>
              <a:buChar char="•"/>
            </a:pPr>
            <a:r>
              <a:rPr lang="pt-BR" sz="2400" b="1" dirty="0"/>
              <a:t>Exemplos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2EA261-AB02-4C16-899A-939686B52A61}"/>
              </a:ext>
            </a:extLst>
          </p:cNvPr>
          <p:cNvSpPr txBox="1"/>
          <p:nvPr/>
        </p:nvSpPr>
        <p:spPr>
          <a:xfrm>
            <a:off x="2147018" y="1572891"/>
            <a:ext cx="767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Conjunto de instruções</a:t>
            </a:r>
          </a:p>
        </p:txBody>
      </p:sp>
    </p:spTree>
    <p:extLst>
      <p:ext uri="{BB962C8B-B14F-4D97-AF65-F5344CB8AC3E}">
        <p14:creationId xmlns:p14="http://schemas.microsoft.com/office/powerpoint/2010/main" val="234868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8B6F6-18A2-49AD-8BDE-340560A3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Instrução de máquina</a:t>
            </a:r>
            <a:br>
              <a:rPr lang="pt-BR" dirty="0"/>
            </a:br>
            <a:r>
              <a:rPr lang="pt-BR" cap="none" dirty="0"/>
              <a:t>Formato de Instrução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A5D4EF-9FEC-4750-A4DB-66A924AA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9D2A1D-E87B-4C4A-965D-0914C4BA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71EA5-F30A-46AE-93DC-818C80C5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Uma instrução é formada por uma sequencia de bits.</a:t>
            </a:r>
          </a:p>
          <a:p>
            <a:endParaRPr lang="pt-BR" sz="2800" dirty="0"/>
          </a:p>
          <a:p>
            <a:r>
              <a:rPr lang="pt-BR" sz="2800" dirty="0"/>
              <a:t>Uma instrução pode ser dividida em um conjunto de campos.</a:t>
            </a:r>
          </a:p>
          <a:p>
            <a:endParaRPr lang="pt-BR" sz="2800" dirty="0"/>
          </a:p>
          <a:p>
            <a:r>
              <a:rPr lang="pt-BR" sz="2800" dirty="0"/>
              <a:t>Cada elemento ocupa um campo específico, com um tamanho específico, dentro da instrução.</a:t>
            </a:r>
          </a:p>
          <a:p>
            <a:endParaRPr lang="pt-BR" sz="2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A39F43-4373-4B13-8F8B-E6445A69624A}"/>
              </a:ext>
            </a:extLst>
          </p:cNvPr>
          <p:cNvSpPr/>
          <p:nvPr/>
        </p:nvSpPr>
        <p:spPr>
          <a:xfrm>
            <a:off x="1504335" y="4852220"/>
            <a:ext cx="2227007" cy="766916"/>
          </a:xfrm>
          <a:prstGeom prst="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bg1"/>
                </a:solidFill>
              </a:rPr>
              <a:t>OPCODE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FEE576-C745-4D24-873F-A3FD00E30A87}"/>
              </a:ext>
            </a:extLst>
          </p:cNvPr>
          <p:cNvSpPr/>
          <p:nvPr/>
        </p:nvSpPr>
        <p:spPr>
          <a:xfrm>
            <a:off x="3731342" y="4852220"/>
            <a:ext cx="3300660" cy="766916"/>
          </a:xfrm>
          <a:prstGeom prst="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Referência ao operando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B2799B-4A45-424D-A47E-FB9D157E2016}"/>
              </a:ext>
            </a:extLst>
          </p:cNvPr>
          <p:cNvSpPr/>
          <p:nvPr/>
        </p:nvSpPr>
        <p:spPr>
          <a:xfrm>
            <a:off x="7032002" y="4852220"/>
            <a:ext cx="3300660" cy="766916"/>
          </a:xfrm>
          <a:prstGeom prst="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Referência ao operando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38281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8B6F6-18A2-49AD-8BDE-340560A3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Instrução de máquina</a:t>
            </a:r>
            <a:br>
              <a:rPr lang="pt-BR" dirty="0"/>
            </a:br>
            <a:r>
              <a:rPr lang="pt-BR" cap="none" dirty="0"/>
              <a:t>Formato de Instrução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A5D4EF-9FEC-4750-A4DB-66A924AA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9D2A1D-E87B-4C4A-965D-0914C4BA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71EA5-F30A-46AE-93DC-818C80C5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870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Instruções com formatos diferentes possuem campos diferentes com tamanhos diferentes.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A39F43-4373-4B13-8F8B-E6445A69624A}"/>
              </a:ext>
            </a:extLst>
          </p:cNvPr>
          <p:cNvSpPr/>
          <p:nvPr/>
        </p:nvSpPr>
        <p:spPr>
          <a:xfrm>
            <a:off x="1268361" y="2831691"/>
            <a:ext cx="2227007" cy="766916"/>
          </a:xfrm>
          <a:prstGeom prst="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bg1"/>
                </a:solidFill>
              </a:rPr>
              <a:t>OPCODE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FEE576-C745-4D24-873F-A3FD00E30A87}"/>
              </a:ext>
            </a:extLst>
          </p:cNvPr>
          <p:cNvSpPr/>
          <p:nvPr/>
        </p:nvSpPr>
        <p:spPr>
          <a:xfrm>
            <a:off x="3495368" y="2831691"/>
            <a:ext cx="3300660" cy="766916"/>
          </a:xfrm>
          <a:prstGeom prst="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Referência ao operando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B2799B-4A45-424D-A47E-FB9D157E2016}"/>
              </a:ext>
            </a:extLst>
          </p:cNvPr>
          <p:cNvSpPr/>
          <p:nvPr/>
        </p:nvSpPr>
        <p:spPr>
          <a:xfrm>
            <a:off x="6796028" y="2831691"/>
            <a:ext cx="3300660" cy="766916"/>
          </a:xfrm>
          <a:prstGeom prst="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Referência ao operando</a:t>
            </a:r>
            <a:endParaRPr lang="pt-BR" sz="2000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0F7B392-DBD0-4991-9F67-7E387825D57B}"/>
              </a:ext>
            </a:extLst>
          </p:cNvPr>
          <p:cNvCxnSpPr/>
          <p:nvPr/>
        </p:nvCxnSpPr>
        <p:spPr>
          <a:xfrm>
            <a:off x="1268361" y="3756660"/>
            <a:ext cx="2227007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85EA833-F783-49B2-B17A-79B0E8084E63}"/>
              </a:ext>
            </a:extLst>
          </p:cNvPr>
          <p:cNvCxnSpPr>
            <a:cxnSpLocks/>
          </p:cNvCxnSpPr>
          <p:nvPr/>
        </p:nvCxnSpPr>
        <p:spPr>
          <a:xfrm>
            <a:off x="3495368" y="3756660"/>
            <a:ext cx="3300660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FFC8751-2D5A-4158-A64F-84F793753441}"/>
              </a:ext>
            </a:extLst>
          </p:cNvPr>
          <p:cNvCxnSpPr>
            <a:cxnSpLocks/>
          </p:cNvCxnSpPr>
          <p:nvPr/>
        </p:nvCxnSpPr>
        <p:spPr>
          <a:xfrm>
            <a:off x="6796028" y="3756660"/>
            <a:ext cx="3300660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20B971BE-953A-4347-ABA7-9A3AA0F46888}"/>
              </a:ext>
            </a:extLst>
          </p:cNvPr>
          <p:cNvSpPr/>
          <p:nvPr/>
        </p:nvSpPr>
        <p:spPr>
          <a:xfrm>
            <a:off x="2047875" y="3637598"/>
            <a:ext cx="590550" cy="342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E6F811A-0682-4FAB-875A-03F7E472CE6A}"/>
              </a:ext>
            </a:extLst>
          </p:cNvPr>
          <p:cNvSpPr/>
          <p:nvPr/>
        </p:nvSpPr>
        <p:spPr>
          <a:xfrm>
            <a:off x="4850423" y="3636223"/>
            <a:ext cx="590550" cy="342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E07B3F7-57BE-4813-B3D3-5BEA1DDAF312}"/>
              </a:ext>
            </a:extLst>
          </p:cNvPr>
          <p:cNvSpPr/>
          <p:nvPr/>
        </p:nvSpPr>
        <p:spPr>
          <a:xfrm>
            <a:off x="8163999" y="3636060"/>
            <a:ext cx="590550" cy="342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00D6FEF-2B86-4440-9AA0-B773BD584D0B}"/>
              </a:ext>
            </a:extLst>
          </p:cNvPr>
          <p:cNvCxnSpPr>
            <a:cxnSpLocks/>
          </p:cNvCxnSpPr>
          <p:nvPr/>
        </p:nvCxnSpPr>
        <p:spPr>
          <a:xfrm>
            <a:off x="1268361" y="4038964"/>
            <a:ext cx="8828327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B8DF65EA-5267-44FF-978F-6E20DB4BFBDA}"/>
              </a:ext>
            </a:extLst>
          </p:cNvPr>
          <p:cNvSpPr/>
          <p:nvPr/>
        </p:nvSpPr>
        <p:spPr>
          <a:xfrm>
            <a:off x="5271336" y="3867517"/>
            <a:ext cx="590550" cy="342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E0EBC4D-DE7B-430A-A880-97B15A5DD209}"/>
              </a:ext>
            </a:extLst>
          </p:cNvPr>
          <p:cNvSpPr/>
          <p:nvPr/>
        </p:nvSpPr>
        <p:spPr>
          <a:xfrm>
            <a:off x="1268361" y="4761572"/>
            <a:ext cx="2227007" cy="766916"/>
          </a:xfrm>
          <a:prstGeom prst="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bg1"/>
                </a:solidFill>
              </a:rPr>
              <a:t>OPCODE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99F49B8-EB2B-44DA-8250-D834FCECD407}"/>
              </a:ext>
            </a:extLst>
          </p:cNvPr>
          <p:cNvSpPr/>
          <p:nvPr/>
        </p:nvSpPr>
        <p:spPr>
          <a:xfrm>
            <a:off x="3495368" y="4761572"/>
            <a:ext cx="2346632" cy="766916"/>
          </a:xfrm>
          <a:prstGeom prst="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Operando imediato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74AAECB-6338-4245-8475-1D4783D89EF6}"/>
              </a:ext>
            </a:extLst>
          </p:cNvPr>
          <p:cNvSpPr/>
          <p:nvPr/>
        </p:nvSpPr>
        <p:spPr>
          <a:xfrm>
            <a:off x="5842000" y="4761572"/>
            <a:ext cx="4254688" cy="766916"/>
          </a:xfrm>
          <a:prstGeom prst="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Referência ao operando</a:t>
            </a:r>
            <a:endParaRPr lang="pt-BR" sz="2000" dirty="0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02485D2-0F1D-496B-AAC7-CD2461CB2DE5}"/>
              </a:ext>
            </a:extLst>
          </p:cNvPr>
          <p:cNvCxnSpPr/>
          <p:nvPr/>
        </p:nvCxnSpPr>
        <p:spPr>
          <a:xfrm>
            <a:off x="1268361" y="5694161"/>
            <a:ext cx="2227007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2A0B3A2-149E-4C69-A492-82EE479385D9}"/>
              </a:ext>
            </a:extLst>
          </p:cNvPr>
          <p:cNvCxnSpPr>
            <a:cxnSpLocks/>
          </p:cNvCxnSpPr>
          <p:nvPr/>
        </p:nvCxnSpPr>
        <p:spPr>
          <a:xfrm>
            <a:off x="3495368" y="5694161"/>
            <a:ext cx="2346632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F316B71-2A95-4408-ABBC-6DE69376D1E8}"/>
              </a:ext>
            </a:extLst>
          </p:cNvPr>
          <p:cNvCxnSpPr>
            <a:cxnSpLocks/>
          </p:cNvCxnSpPr>
          <p:nvPr/>
        </p:nvCxnSpPr>
        <p:spPr>
          <a:xfrm>
            <a:off x="5842000" y="5694161"/>
            <a:ext cx="4254688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68C41C9B-FB22-489E-8BDE-BEBCB7DB4731}"/>
              </a:ext>
            </a:extLst>
          </p:cNvPr>
          <p:cNvSpPr/>
          <p:nvPr/>
        </p:nvSpPr>
        <p:spPr>
          <a:xfrm>
            <a:off x="2047875" y="5559859"/>
            <a:ext cx="590550" cy="342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CE7C783-3724-4F7D-B41B-62A4CF353776}"/>
              </a:ext>
            </a:extLst>
          </p:cNvPr>
          <p:cNvSpPr/>
          <p:nvPr/>
        </p:nvSpPr>
        <p:spPr>
          <a:xfrm>
            <a:off x="4355123" y="5573724"/>
            <a:ext cx="590550" cy="342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0946533-7F20-4213-81C2-EAE88C592197}"/>
              </a:ext>
            </a:extLst>
          </p:cNvPr>
          <p:cNvSpPr/>
          <p:nvPr/>
        </p:nvSpPr>
        <p:spPr>
          <a:xfrm>
            <a:off x="7655999" y="5565941"/>
            <a:ext cx="590550" cy="342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D37BE88-28F3-40B3-B402-1336BDEEFBF8}"/>
              </a:ext>
            </a:extLst>
          </p:cNvPr>
          <p:cNvCxnSpPr>
            <a:cxnSpLocks/>
          </p:cNvCxnSpPr>
          <p:nvPr/>
        </p:nvCxnSpPr>
        <p:spPr>
          <a:xfrm>
            <a:off x="1268361" y="6011661"/>
            <a:ext cx="8828327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5E2E2784-15A4-43A1-8E7B-32D639B45685}"/>
              </a:ext>
            </a:extLst>
          </p:cNvPr>
          <p:cNvSpPr/>
          <p:nvPr/>
        </p:nvSpPr>
        <p:spPr>
          <a:xfrm>
            <a:off x="4850423" y="5840214"/>
            <a:ext cx="590550" cy="342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21606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94B52-2E7C-4C00-9202-993CCE55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Instrução de máquina</a:t>
            </a:r>
            <a:br>
              <a:rPr lang="pt-BR" dirty="0"/>
            </a:br>
            <a:r>
              <a:rPr lang="pt-BR" cap="none" dirty="0"/>
              <a:t>Formato de Instrução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293602-5AA0-4CEC-928D-EAF92921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BD3360-4290-42C2-871C-32EF9B89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2B5F1B-8931-4E5A-BDDB-E186A36E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A programação de instruções em código de máquina (binário) é uma tarefa difícil e cansativa para humanos.</a:t>
            </a:r>
          </a:p>
          <a:p>
            <a:r>
              <a:rPr lang="pt-BR" sz="2400" dirty="0"/>
              <a:t>Para solucionar este problema, é utilizada a representação simbólica das instruções.</a:t>
            </a:r>
          </a:p>
          <a:p>
            <a:r>
              <a:rPr lang="pt-BR" sz="2400" dirty="0"/>
              <a:t>Os </a:t>
            </a:r>
            <a:r>
              <a:rPr lang="pt-BR" sz="2400" i="1" dirty="0" err="1"/>
              <a:t>opcodes</a:t>
            </a:r>
            <a:r>
              <a:rPr lang="pt-BR" sz="2400" dirty="0"/>
              <a:t> são representados por abreviações, chamadas mnemônicos, que indicam a operação.</a:t>
            </a:r>
          </a:p>
          <a:p>
            <a:r>
              <a:rPr lang="pt-BR" sz="2400" dirty="0"/>
              <a:t>Exemplo:</a:t>
            </a:r>
          </a:p>
          <a:p>
            <a:pPr lvl="1"/>
            <a:r>
              <a:rPr lang="pt-BR" sz="2400" dirty="0"/>
              <a:t>ADD - Adição</a:t>
            </a:r>
          </a:p>
          <a:p>
            <a:pPr lvl="1"/>
            <a:r>
              <a:rPr lang="pt-BR" sz="2400" dirty="0"/>
              <a:t>SUB - Subtração</a:t>
            </a:r>
          </a:p>
          <a:p>
            <a:pPr lvl="1"/>
            <a:r>
              <a:rPr lang="pt-BR" sz="2400" dirty="0"/>
              <a:t>MULT - Multiplicação</a:t>
            </a:r>
          </a:p>
          <a:p>
            <a:pPr lvl="1"/>
            <a:r>
              <a:rPr lang="pt-BR" sz="2400" dirty="0"/>
              <a:t>DIV - Divisão</a:t>
            </a:r>
          </a:p>
          <a:p>
            <a:pPr lvl="1"/>
            <a:r>
              <a:rPr lang="pt-BR" sz="2400" dirty="0"/>
              <a:t>LOAD - Carrega</a:t>
            </a:r>
          </a:p>
          <a:p>
            <a:pPr lvl="1"/>
            <a:r>
              <a:rPr lang="pt-BR" sz="2400" dirty="0"/>
              <a:t>STOR - Armazena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586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94B52-2E7C-4C00-9202-993CCE55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Instrução de máquina</a:t>
            </a:r>
            <a:br>
              <a:rPr lang="pt-BR" dirty="0"/>
            </a:br>
            <a:r>
              <a:rPr lang="pt-BR" cap="none" dirty="0"/>
              <a:t>Formato de Instrução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293602-5AA0-4CEC-928D-EAF92921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BD3360-4290-42C2-871C-32EF9B89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2B5F1B-8931-4E5A-BDDB-E186A36E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Utilizando representação simbólica, a instrução torna-se mais legível.</a:t>
            </a:r>
          </a:p>
          <a:p>
            <a:r>
              <a:rPr lang="pt-BR" sz="2800" b="1" dirty="0"/>
              <a:t>Exemplo</a:t>
            </a:r>
            <a:r>
              <a:rPr lang="pt-BR" sz="2800" dirty="0"/>
              <a:t>:</a:t>
            </a:r>
          </a:p>
          <a:p>
            <a:pPr lvl="1"/>
            <a:r>
              <a:rPr lang="pt-BR" sz="2800" dirty="0"/>
              <a:t>ADD R, X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A instrução indica que o valor armazenado no local X deve ser adicionado ao valor do registrador R.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5491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94B52-2E7C-4C00-9202-993CCE55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Instrução de máquina</a:t>
            </a:r>
            <a:br>
              <a:rPr lang="pt-BR" dirty="0"/>
            </a:br>
            <a:r>
              <a:rPr lang="pt-BR" cap="none" dirty="0"/>
              <a:t>Formato de Instrução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293602-5AA0-4CEC-928D-EAF92921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BD3360-4290-42C2-871C-32EF9B89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2B5F1B-8931-4E5A-BDDB-E186A36E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Desse modo, é possível escrever um programa em linguagem de máquina de forma simbólica.</a:t>
            </a:r>
          </a:p>
          <a:p>
            <a:r>
              <a:rPr lang="pt-BR" sz="2800" dirty="0"/>
              <a:t>As operações possuem uma representação fixa e os o programador define as referências aos operandos.</a:t>
            </a:r>
          </a:p>
          <a:p>
            <a:r>
              <a:rPr lang="pt-BR" sz="2800" b="1" dirty="0"/>
              <a:t>Exemplo</a:t>
            </a:r>
            <a:r>
              <a:rPr lang="pt-BR" sz="2800" dirty="0"/>
              <a:t>:</a:t>
            </a:r>
          </a:p>
          <a:p>
            <a:pPr lvl="1"/>
            <a:r>
              <a:rPr lang="pt-BR" sz="2600" dirty="0"/>
              <a:t>ADD A, B, C</a:t>
            </a:r>
          </a:p>
          <a:p>
            <a:pPr lvl="1"/>
            <a:r>
              <a:rPr lang="pt-BR" sz="2600" dirty="0"/>
              <a:t>SUB B, -4</a:t>
            </a:r>
          </a:p>
          <a:p>
            <a:pPr lvl="1"/>
            <a:r>
              <a:rPr lang="pt-BR" sz="2600" dirty="0"/>
              <a:t>MULT C, #0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0495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6642784-51D8-4993-8068-C020F820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3C265B7-8008-4C11-9D87-8B5EC014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Descreva as etapas de construção e execução de um programa.</a:t>
            </a:r>
          </a:p>
          <a:p>
            <a:endParaRPr lang="pt-BR" sz="2800" dirty="0"/>
          </a:p>
          <a:p>
            <a:r>
              <a:rPr lang="pt-BR" sz="2800" dirty="0"/>
              <a:t>O que é instrução de máquina e quais seus elementos?</a:t>
            </a:r>
          </a:p>
          <a:p>
            <a:endParaRPr lang="pt-BR" sz="2800" dirty="0"/>
          </a:p>
          <a:p>
            <a:r>
              <a:rPr lang="pt-BR" sz="2800" dirty="0"/>
              <a:t>Em quais locais é possível buscar um operando?</a:t>
            </a:r>
          </a:p>
          <a:p>
            <a:endParaRPr lang="pt-BR" sz="2800" dirty="0"/>
          </a:p>
          <a:p>
            <a:r>
              <a:rPr lang="pt-BR" sz="2800" dirty="0"/>
              <a:t>Descreva um formato de instrução que some uma constante a um endereço da memória virtual.</a:t>
            </a:r>
          </a:p>
          <a:p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9CC305-57F0-4579-B8B4-5D3F98F7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4AED0E-3111-43E7-A58A-B865F855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0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3112CDF-493A-4A5A-A525-2FA71842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MIPS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C9D6463-B6BF-420A-87BD-AD306B88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Arquitetura de processador utilizada em roteadores, equipamentos de rede, impressoras e outros.</a:t>
            </a:r>
          </a:p>
          <a:p>
            <a:endParaRPr lang="pt-BR" sz="32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288119-41CE-4B79-96AA-F7B9672F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055F48-4650-4D0B-8BE2-9AC3D006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08C91E4-2D15-45FE-868A-B36F9A9FE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86" y="3084285"/>
            <a:ext cx="2942771" cy="29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4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3112CDF-493A-4A5A-A525-2FA71842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MIPS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C9D6463-B6BF-420A-87BD-AD306B88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Principais Características</a:t>
            </a:r>
          </a:p>
          <a:p>
            <a:pPr lvl="1"/>
            <a:r>
              <a:rPr lang="pt-BR" sz="2800" dirty="0"/>
              <a:t> Arquitetura RISC</a:t>
            </a:r>
          </a:p>
          <a:p>
            <a:pPr lvl="1"/>
            <a:r>
              <a:rPr lang="pt-BR" sz="2800" dirty="0"/>
              <a:t> Palavra de instrução de 32 bits</a:t>
            </a:r>
          </a:p>
          <a:p>
            <a:pPr lvl="1"/>
            <a:r>
              <a:rPr lang="pt-BR" sz="2800" dirty="0"/>
              <a:t> Endereçamento por byte</a:t>
            </a:r>
          </a:p>
          <a:p>
            <a:pPr lvl="1"/>
            <a:r>
              <a:rPr lang="pt-BR" sz="2800" dirty="0"/>
              <a:t>3 formatos de instrução</a:t>
            </a:r>
          </a:p>
          <a:p>
            <a:pPr lvl="1"/>
            <a:r>
              <a:rPr lang="pt-BR" sz="2800" dirty="0"/>
              <a:t>3 elementos principais</a:t>
            </a:r>
          </a:p>
          <a:p>
            <a:pPr lvl="2"/>
            <a:r>
              <a:rPr lang="pt-BR" sz="2600" dirty="0"/>
              <a:t>Registradores</a:t>
            </a:r>
          </a:p>
          <a:p>
            <a:pPr lvl="2"/>
            <a:r>
              <a:rPr lang="pt-BR" sz="2600" dirty="0"/>
              <a:t>ULA</a:t>
            </a:r>
          </a:p>
          <a:p>
            <a:pPr lvl="2"/>
            <a:r>
              <a:rPr lang="pt-BR" sz="2600" dirty="0"/>
              <a:t>UC</a:t>
            </a:r>
          </a:p>
          <a:p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288119-41CE-4B79-96AA-F7B9672F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055F48-4650-4D0B-8BE2-9AC3D006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16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45A9-7BBE-4D13-916E-BFE4025F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BBA7F-BCD0-40A2-B973-81B1B335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Tipos de memória</a:t>
            </a:r>
            <a:endParaRPr lang="pt-BR" sz="3200" dirty="0"/>
          </a:p>
          <a:p>
            <a:r>
              <a:rPr lang="pt-BR" sz="2800" b="1" dirty="0"/>
              <a:t>Registradores</a:t>
            </a:r>
            <a:endParaRPr lang="pt-BR" sz="2400" b="1" dirty="0"/>
          </a:p>
          <a:p>
            <a:pPr lvl="1"/>
            <a:r>
              <a:rPr lang="pt-BR" sz="2600" dirty="0"/>
              <a:t>Conjunto de registradores internos à CPU utilizados para realizar operações e armazenar valores temporários.</a:t>
            </a:r>
          </a:p>
          <a:p>
            <a:r>
              <a:rPr lang="pt-BR" sz="2800" b="1" dirty="0"/>
              <a:t>Memória principal</a:t>
            </a:r>
          </a:p>
          <a:p>
            <a:pPr lvl="1"/>
            <a:r>
              <a:rPr lang="pt-BR" sz="2600" dirty="0"/>
              <a:t>Armazenamento de dados e instruções de programas.</a:t>
            </a:r>
          </a:p>
          <a:p>
            <a:pPr lvl="1"/>
            <a:endParaRPr lang="pt-BR" sz="2400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040162-6EE5-4C2A-A30F-AEB0DA65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7064EF-8D10-405A-87D7-DF734E1F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4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FA779-370F-4DD0-9768-9D292F61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F1E5C-3EB3-41D6-B2E7-4FEACC1F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600254"/>
            <a:ext cx="9784080" cy="961191"/>
          </a:xfrm>
        </p:spPr>
        <p:txBody>
          <a:bodyPr>
            <a:normAutofit/>
          </a:bodyPr>
          <a:lstStyle/>
          <a:p>
            <a:r>
              <a:rPr lang="pt-BR" sz="2800" dirty="0"/>
              <a:t>No MIPS, há 32 registrados, listados de 0 a 31, de uso especial para operações.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E24E60-92DE-42F6-8B10-63F17FE4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2C2CBC-D931-45C0-A969-CB959237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5B97523-1DC1-4CB3-8739-A11103B38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44183"/>
              </p:ext>
            </p:extLst>
          </p:nvPr>
        </p:nvGraphicFramePr>
        <p:xfrm>
          <a:off x="1532471" y="2561445"/>
          <a:ext cx="9454528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986">
                  <a:extLst>
                    <a:ext uri="{9D8B030D-6E8A-4147-A177-3AD203B41FA5}">
                      <a16:colId xmlns:a16="http://schemas.microsoft.com/office/drawing/2014/main" val="2757816602"/>
                    </a:ext>
                  </a:extLst>
                </a:gridCol>
                <a:gridCol w="6458542">
                  <a:extLst>
                    <a:ext uri="{9D8B030D-6E8A-4147-A177-3AD203B41FA5}">
                      <a16:colId xmlns:a16="http://schemas.microsoft.com/office/drawing/2014/main" val="242087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Registrador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Finalidade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8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$zero ($0)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Armazena a constante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4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$t0 .. $t9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Armazena variáveis temporárias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85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$v0 $v1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Armazena o retorno de instruções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9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$a0 .. $a3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Armazenam argumentos para subprogramas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5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$s0 .. $s8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Armazenam valores na memória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8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$k0 $k1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Restritos ao sistema operacional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1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ra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Endereço de retorno de um subprograma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30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41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DFCE8-10A1-477C-A17D-63EFFB7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B154D65-1349-4A1A-860C-21BBEF25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Etapas de construção e execução de um programa</a:t>
            </a:r>
            <a:endParaRPr lang="pt-BR" sz="2800" dirty="0"/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Edição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Pré-processamento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Compilação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 err="1"/>
              <a:t>Linking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 err="1"/>
              <a:t>Loading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Execução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93AC2E-00B1-4D58-AB00-80145F21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12CE9A-F46C-46DC-B9BD-67D7C9DD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03791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CEB23-0CB6-4C87-9BC3-CB297156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MARS</a:t>
            </a:r>
            <a:br>
              <a:rPr lang="pt-BR" dirty="0"/>
            </a:br>
            <a:r>
              <a:rPr lang="pt-BR" sz="3600" cap="none" dirty="0"/>
              <a:t>MIPS Assembler </a:t>
            </a:r>
            <a:r>
              <a:rPr lang="pt-BR" sz="3600" cap="none" dirty="0" err="1"/>
              <a:t>and</a:t>
            </a:r>
            <a:r>
              <a:rPr lang="pt-BR" sz="3600" cap="none" dirty="0"/>
              <a:t> </a:t>
            </a:r>
            <a:r>
              <a:rPr lang="pt-BR" sz="3600" cap="none" dirty="0" err="1"/>
              <a:t>Routine</a:t>
            </a:r>
            <a:r>
              <a:rPr lang="pt-BR" sz="3600" cap="none" dirty="0"/>
              <a:t> Simulator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33A9C5-1E9E-4D18-8CB6-A6CA7941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CE0058-1AB3-46BC-B29A-D3D7B41F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DDFFE07-44F6-463F-B30A-5DD3DD1F9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369898"/>
            <a:ext cx="9334625" cy="4974923"/>
          </a:xfrm>
        </p:spPr>
      </p:pic>
    </p:spTree>
    <p:extLst>
      <p:ext uri="{BB962C8B-B14F-4D97-AF65-F5344CB8AC3E}">
        <p14:creationId xmlns:p14="http://schemas.microsoft.com/office/powerpoint/2010/main" val="802965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5B735-F6A1-43B4-B42F-4764F2EA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MARS</a:t>
            </a:r>
            <a:br>
              <a:rPr lang="pt-BR" dirty="0"/>
            </a:br>
            <a:r>
              <a:rPr lang="pt-BR" cap="none" dirty="0"/>
              <a:t>MIPS Assembler </a:t>
            </a:r>
            <a:r>
              <a:rPr lang="pt-BR" cap="none" dirty="0" err="1"/>
              <a:t>and</a:t>
            </a:r>
            <a:r>
              <a:rPr lang="pt-BR" cap="none" dirty="0"/>
              <a:t> </a:t>
            </a:r>
            <a:r>
              <a:rPr lang="pt-BR" cap="none" dirty="0" err="1"/>
              <a:t>Routine</a:t>
            </a:r>
            <a:r>
              <a:rPr lang="pt-BR" cap="none" dirty="0"/>
              <a:t> Simulator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072806-EC7B-48D3-8719-52FE86E3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71B0D3-6085-4178-9B2E-7506BA21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68C0E14-576B-4314-B2D8-FB75CFE0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22400"/>
            <a:ext cx="10363200" cy="4795520"/>
          </a:xfrm>
        </p:spPr>
        <p:txBody>
          <a:bodyPr>
            <a:normAutofit/>
          </a:bodyPr>
          <a:lstStyle/>
          <a:p>
            <a:r>
              <a:rPr lang="pt-BR" sz="2800" dirty="0"/>
              <a:t>Um arquivo de </a:t>
            </a:r>
            <a:r>
              <a:rPr lang="pt-BR" sz="2800" dirty="0" err="1"/>
              <a:t>assembly</a:t>
            </a:r>
            <a:r>
              <a:rPr lang="pt-BR" sz="2800" dirty="0"/>
              <a:t> do MIPS pode ser dividido em pelo menos 2 campos, inicialmente:</a:t>
            </a:r>
          </a:p>
          <a:p>
            <a:pPr lvl="1"/>
            <a:r>
              <a:rPr lang="pt-BR" sz="2800" dirty="0">
                <a:latin typeface="Consolas" panose="020B0609020204030204" pitchFamily="49" charset="0"/>
              </a:rPr>
              <a:t>.</a:t>
            </a:r>
            <a:r>
              <a:rPr lang="pt-BR" sz="2800" dirty="0" err="1">
                <a:latin typeface="Consolas" panose="020B0609020204030204" pitchFamily="49" charset="0"/>
              </a:rPr>
              <a:t>text</a:t>
            </a:r>
            <a:endParaRPr lang="pt-BR" sz="2800" dirty="0">
              <a:latin typeface="Consolas" panose="020B0609020204030204" pitchFamily="49" charset="0"/>
            </a:endParaRPr>
          </a:p>
          <a:p>
            <a:pPr lvl="2"/>
            <a:r>
              <a:rPr lang="pt-BR" sz="3200" dirty="0"/>
              <a:t>Código </a:t>
            </a:r>
            <a:r>
              <a:rPr lang="pt-BR" sz="3200" dirty="0" err="1"/>
              <a:t>assembly</a:t>
            </a:r>
            <a:r>
              <a:rPr lang="pt-BR" sz="3200" dirty="0"/>
              <a:t> do programa</a:t>
            </a:r>
          </a:p>
          <a:p>
            <a:pPr lvl="1"/>
            <a:r>
              <a:rPr lang="pt-BR" sz="2800" dirty="0">
                <a:latin typeface="Consolas" panose="020B0609020204030204" pitchFamily="49" charset="0"/>
              </a:rPr>
              <a:t>.data</a:t>
            </a:r>
          </a:p>
          <a:p>
            <a:pPr lvl="2"/>
            <a:r>
              <a:rPr lang="pt-BR" sz="3200" dirty="0"/>
              <a:t>Declaração dos dados utilizados no programa</a:t>
            </a:r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56158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5AEA7-0ADE-4F38-83C4-53B51D36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MARS</a:t>
            </a:r>
            <a:br>
              <a:rPr lang="pt-BR" dirty="0"/>
            </a:br>
            <a:r>
              <a:rPr lang="pt-BR" cap="none" dirty="0"/>
              <a:t>MIPS Assembler </a:t>
            </a:r>
            <a:r>
              <a:rPr lang="pt-BR" cap="none" dirty="0" err="1"/>
              <a:t>and</a:t>
            </a:r>
            <a:r>
              <a:rPr lang="pt-BR" cap="none" dirty="0"/>
              <a:t> </a:t>
            </a:r>
            <a:r>
              <a:rPr lang="pt-BR" cap="none" dirty="0" err="1"/>
              <a:t>Routine</a:t>
            </a:r>
            <a:r>
              <a:rPr lang="pt-BR" cap="none" dirty="0"/>
              <a:t> Simulator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873EA8-12B1-4D16-A63A-98DAA336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D8AAB5-8C8B-46A2-9A90-5AFD5D6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3FD97F-094B-4A53-83B8-8431766B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Exemplos</a:t>
            </a:r>
            <a:endParaRPr lang="pt-BR" sz="2800" dirty="0"/>
          </a:p>
          <a:p>
            <a:pPr lvl="1"/>
            <a:r>
              <a:rPr lang="pt-BR" sz="2800" dirty="0" err="1"/>
              <a:t>Hello</a:t>
            </a:r>
            <a:r>
              <a:rPr lang="pt-BR" sz="2800" dirty="0"/>
              <a:t> world</a:t>
            </a:r>
          </a:p>
          <a:p>
            <a:pPr lvl="1"/>
            <a:r>
              <a:rPr lang="pt-BR" sz="2800" dirty="0"/>
              <a:t>Adição simples</a:t>
            </a:r>
          </a:p>
          <a:p>
            <a:pPr lvl="1"/>
            <a:r>
              <a:rPr lang="pt-BR" sz="2800" dirty="0"/>
              <a:t>Adição com leitura de dados</a:t>
            </a:r>
          </a:p>
        </p:txBody>
      </p:sp>
    </p:spTree>
    <p:extLst>
      <p:ext uri="{BB962C8B-B14F-4D97-AF65-F5344CB8AC3E}">
        <p14:creationId xmlns:p14="http://schemas.microsoft.com/office/powerpoint/2010/main" val="2239812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031E918-9AA0-4493-8A7B-595B8443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máquina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99AD6AC-C1FD-4F06-B163-EE3029EA1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77" y="1651379"/>
            <a:ext cx="10941514" cy="4566541"/>
          </a:xfrm>
        </p:spPr>
        <p:txBody>
          <a:bodyPr>
            <a:normAutofit/>
          </a:bodyPr>
          <a:lstStyle/>
          <a:p>
            <a:r>
              <a:rPr lang="pt-BR" sz="3200" b="1" dirty="0"/>
              <a:t>Instrução de máquina</a:t>
            </a:r>
          </a:p>
          <a:p>
            <a:r>
              <a:rPr lang="pt-BR" sz="3200" b="1" dirty="0"/>
              <a:t>Tipos de instrução</a:t>
            </a:r>
          </a:p>
          <a:p>
            <a:r>
              <a:rPr lang="pt-BR" sz="3200" b="1" dirty="0"/>
              <a:t>Número de endereços</a:t>
            </a:r>
          </a:p>
          <a:p>
            <a:r>
              <a:rPr lang="pt-BR" sz="3200" b="1" dirty="0"/>
              <a:t>Projeto do conjunto de instruções</a:t>
            </a:r>
          </a:p>
          <a:p>
            <a:r>
              <a:rPr lang="pt-BR" sz="3200" b="1" dirty="0"/>
              <a:t>Tipos de operandos</a:t>
            </a:r>
          </a:p>
          <a:p>
            <a:pPr lvl="1"/>
            <a:r>
              <a:rPr lang="pt-BR" sz="2800" dirty="0"/>
              <a:t>Números</a:t>
            </a:r>
          </a:p>
          <a:p>
            <a:pPr lvl="1"/>
            <a:r>
              <a:rPr lang="pt-BR" sz="2800" dirty="0"/>
              <a:t>Caracteres</a:t>
            </a:r>
          </a:p>
          <a:p>
            <a:pPr lvl="1"/>
            <a:r>
              <a:rPr lang="pt-BR" sz="2800" dirty="0"/>
              <a:t>Dados lógicos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991E81-555B-493A-88EA-E1225F13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A091C7-8CA3-4578-81F9-1E410D6A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9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CAECC4D-47C4-41A7-9C63-96CAE0BA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máquina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0EE678-97E4-4ED1-A63C-489A278E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FF62CA-8D07-44FA-97E9-9B22F461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4F4AFD0-F6D1-4D3D-A64A-0A9933AD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/>
              <a:t>Instrução de máquina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Instrução é um comando que informa a CPU qual operação dever ser realizada, com quais dados e onde o resultado deve ser armazenado.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47365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24417-5607-4590-B3AB-A51AB8AA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Instrução de máquina</a:t>
            </a:r>
            <a:br>
              <a:rPr lang="pt-BR" dirty="0"/>
            </a:br>
            <a:r>
              <a:rPr lang="pt-BR" cap="none" dirty="0"/>
              <a:t>Formato De Instrução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17F8B5-9AEE-4C29-800F-BC10590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UFC – UNIVERSIDADE FEDERAL DO CEARÁ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E11F80-604D-4F84-B6C0-0380941F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8CA5B0-514D-4C42-AE4B-71688F24CDB7}"/>
              </a:ext>
            </a:extLst>
          </p:cNvPr>
          <p:cNvSpPr/>
          <p:nvPr/>
        </p:nvSpPr>
        <p:spPr>
          <a:xfrm>
            <a:off x="1587499" y="3101009"/>
            <a:ext cx="1590049" cy="8481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OPCODE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54D626-F534-47F8-A81F-61F40DFBF83E}"/>
              </a:ext>
            </a:extLst>
          </p:cNvPr>
          <p:cNvSpPr/>
          <p:nvPr/>
        </p:nvSpPr>
        <p:spPr>
          <a:xfrm>
            <a:off x="3242604" y="3101008"/>
            <a:ext cx="2356190" cy="8481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OPERANDO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F6B59D-63C9-4941-9307-4009F5E92C2E}"/>
              </a:ext>
            </a:extLst>
          </p:cNvPr>
          <p:cNvSpPr/>
          <p:nvPr/>
        </p:nvSpPr>
        <p:spPr>
          <a:xfrm>
            <a:off x="5670199" y="3101007"/>
            <a:ext cx="2356190" cy="8481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OPERANDO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23E167-D9B6-41DE-88A7-6B2F31CA8361}"/>
              </a:ext>
            </a:extLst>
          </p:cNvPr>
          <p:cNvSpPr/>
          <p:nvPr/>
        </p:nvSpPr>
        <p:spPr>
          <a:xfrm>
            <a:off x="8072394" y="3101006"/>
            <a:ext cx="2356190" cy="8481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PRÓX. INSTRUÇÃO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C36F87-BF08-455E-B60A-F2EDB6EB6015}"/>
              </a:ext>
            </a:extLst>
          </p:cNvPr>
          <p:cNvSpPr txBox="1"/>
          <p:nvPr/>
        </p:nvSpPr>
        <p:spPr>
          <a:xfrm>
            <a:off x="5261883" y="4254198"/>
            <a:ext cx="10310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24 bits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5029E07-4B0A-4167-BE8C-D624DF956EF6}"/>
              </a:ext>
            </a:extLst>
          </p:cNvPr>
          <p:cNvCxnSpPr/>
          <p:nvPr/>
        </p:nvCxnSpPr>
        <p:spPr>
          <a:xfrm flipH="1">
            <a:off x="1587499" y="4470400"/>
            <a:ext cx="335280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92D7351-F912-4BED-A5FC-B8274D57BCE8}"/>
              </a:ext>
            </a:extLst>
          </p:cNvPr>
          <p:cNvCxnSpPr>
            <a:cxnSpLocks/>
          </p:cNvCxnSpPr>
          <p:nvPr/>
        </p:nvCxnSpPr>
        <p:spPr>
          <a:xfrm>
            <a:off x="6527800" y="4478831"/>
            <a:ext cx="3900784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DB25EA-5CDB-476F-82A6-5AA3B7401F40}"/>
              </a:ext>
            </a:extLst>
          </p:cNvPr>
          <p:cNvSpPr txBox="1"/>
          <p:nvPr/>
        </p:nvSpPr>
        <p:spPr>
          <a:xfrm>
            <a:off x="1960367" y="2455994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4 bits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578311-63CD-43CF-B4D4-2CA43D62A2EF}"/>
              </a:ext>
            </a:extLst>
          </p:cNvPr>
          <p:cNvSpPr txBox="1"/>
          <p:nvPr/>
        </p:nvSpPr>
        <p:spPr>
          <a:xfrm>
            <a:off x="3977042" y="2488121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6 bits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65F689-6FC9-44C7-A53E-BE368FB6FDD1}"/>
              </a:ext>
            </a:extLst>
          </p:cNvPr>
          <p:cNvSpPr txBox="1"/>
          <p:nvPr/>
        </p:nvSpPr>
        <p:spPr>
          <a:xfrm>
            <a:off x="6281714" y="2421797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6 bits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44E93F-B998-4BC4-9612-31FFD3E6A50B}"/>
              </a:ext>
            </a:extLst>
          </p:cNvPr>
          <p:cNvSpPr txBox="1"/>
          <p:nvPr/>
        </p:nvSpPr>
        <p:spPr>
          <a:xfrm>
            <a:off x="8818319" y="2497004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8 bits</a:t>
            </a:r>
          </a:p>
        </p:txBody>
      </p:sp>
    </p:spTree>
    <p:extLst>
      <p:ext uri="{BB962C8B-B14F-4D97-AF65-F5344CB8AC3E}">
        <p14:creationId xmlns:p14="http://schemas.microsoft.com/office/powerpoint/2010/main" val="1562455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60A79-6F7E-4026-B3ED-9FDEC6DD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máquina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E1C4A0-D4F1-4F8B-B5A6-DC337738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F8217A-9711-489A-997E-26C5591E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7F810-7C52-43EE-A012-361B4111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3200" b="1" dirty="0"/>
              <a:t>Tamanho da instrução</a:t>
            </a:r>
            <a:endParaRPr lang="pt-BR" sz="3200" dirty="0"/>
          </a:p>
          <a:p>
            <a:pPr>
              <a:lnSpc>
                <a:spcPct val="150000"/>
              </a:lnSpc>
            </a:pPr>
            <a:r>
              <a:rPr lang="pt-BR" sz="3200" dirty="0"/>
              <a:t>Número de instruções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Modos de endereçamento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Número de operandos</a:t>
            </a:r>
          </a:p>
        </p:txBody>
      </p:sp>
    </p:spTree>
    <p:extLst>
      <p:ext uri="{BB962C8B-B14F-4D97-AF65-F5344CB8AC3E}">
        <p14:creationId xmlns:p14="http://schemas.microsoft.com/office/powerpoint/2010/main" val="763304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470CE-9885-4BB2-A10E-F1FC1A86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máquina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6239FC-CC53-4B0E-8874-F28C5BEE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C5E37F-6892-4FC7-975A-36DB1BD3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1D49F31-C75E-4A9D-AF7C-A27DCADB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Tamanho </a:t>
            </a:r>
            <a:r>
              <a:rPr 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Desempenho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Número de instruções (tamanho do </a:t>
            </a:r>
            <a:r>
              <a:rPr lang="pt-BR" sz="2800" dirty="0" err="1"/>
              <a:t>opcode</a:t>
            </a:r>
            <a:r>
              <a:rPr lang="pt-BR" sz="2800" dirty="0"/>
              <a:t>)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 Modos de endereçamento (Tamanho dos campos de endereço)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 Número de operandos (Tamanho total da instrução)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 Registrador </a:t>
            </a:r>
            <a:r>
              <a:rPr lang="pt-BR" sz="2800" dirty="0" err="1"/>
              <a:t>vs</a:t>
            </a:r>
            <a:r>
              <a:rPr lang="pt-BR" sz="2800" dirty="0"/>
              <a:t> memória (Tempo de acesso)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595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39146-FB2C-482C-AA18-02F88CA7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Tipos De Instrução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E85CAC-E378-4EBD-8454-CB2DFA2F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4D07F4-75A0-4315-B0DD-DAC4AAF4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9413D-8667-41E4-AB93-C8962398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3200" b="1" dirty="0"/>
              <a:t>Tipos de instrução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Os tipos de instrução variam de processador para processador.</a:t>
            </a:r>
          </a:p>
          <a:p>
            <a:pPr lvl="1">
              <a:lnSpc>
                <a:spcPct val="100000"/>
              </a:lnSpc>
            </a:pPr>
            <a:endParaRPr lang="pt-BR" sz="3000" dirty="0"/>
          </a:p>
          <a:p>
            <a:pPr lvl="1">
              <a:lnSpc>
                <a:spcPct val="100000"/>
              </a:lnSpc>
            </a:pPr>
            <a:r>
              <a:rPr lang="pt-BR" sz="3000" dirty="0"/>
              <a:t>Um programa compilador para PC (Windows, Unix-</a:t>
            </a:r>
            <a:r>
              <a:rPr lang="pt-BR" sz="3000" dirty="0" err="1"/>
              <a:t>like</a:t>
            </a:r>
            <a:r>
              <a:rPr lang="pt-BR" sz="3000" dirty="0"/>
              <a:t>, Solaris) não será executado em um Mac, por exemplo.</a:t>
            </a:r>
          </a:p>
          <a:p>
            <a:pPr lvl="1">
              <a:lnSpc>
                <a:spcPct val="100000"/>
              </a:lnSpc>
            </a:pPr>
            <a:endParaRPr lang="pt-BR" sz="2800" dirty="0"/>
          </a:p>
          <a:p>
            <a:pPr lvl="1">
              <a:lnSpc>
                <a:spcPct val="100000"/>
              </a:lnSpc>
            </a:pPr>
            <a:r>
              <a:rPr lang="pt-BR" sz="2800" dirty="0"/>
              <a:t>As instruções diferem de tamanho, operando e operações que cada processador executa.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857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004BB-B247-4528-BF68-0C962BCF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Tipos De Instrução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26E258-FCCD-490A-88C9-63DE6612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629DF1-BAED-4917-BCBD-113DF8F0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7A8C2-2C11-4D9F-A70F-332FD1E37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Uma “exceção”: Máquinas virtuais.</a:t>
            </a:r>
          </a:p>
          <a:p>
            <a:endParaRPr lang="pt-BR" sz="2800" dirty="0"/>
          </a:p>
          <a:p>
            <a:r>
              <a:rPr lang="pt-BR" sz="2800" dirty="0"/>
              <a:t>Exemplo: JVM (Java Virtual </a:t>
            </a:r>
            <a:r>
              <a:rPr lang="pt-BR" sz="2800" dirty="0" err="1"/>
              <a:t>Machine</a:t>
            </a:r>
            <a:r>
              <a:rPr lang="pt-BR" sz="2800" dirty="0"/>
              <a:t>)</a:t>
            </a:r>
          </a:p>
          <a:p>
            <a:pPr lvl="1"/>
            <a:r>
              <a:rPr lang="pt-BR" sz="2600" dirty="0"/>
              <a:t>Programas são compilados para </a:t>
            </a:r>
            <a:r>
              <a:rPr lang="pt-BR" sz="2600" dirty="0" err="1"/>
              <a:t>bytecodes</a:t>
            </a:r>
            <a:r>
              <a:rPr lang="pt-BR" sz="2600" dirty="0"/>
              <a:t> que são interpretados pela máquina virtual.</a:t>
            </a:r>
          </a:p>
          <a:p>
            <a:pPr lvl="1"/>
            <a:r>
              <a:rPr lang="pt-BR" sz="2600" dirty="0"/>
              <a:t>A JVM é desenvolvida para cada plataforma.</a:t>
            </a:r>
          </a:p>
          <a:p>
            <a:pPr lvl="1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1669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EBB91-AD7D-49E4-B238-E5364B42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3F51B3-066C-478C-BE79-51CB301CB649}"/>
              </a:ext>
            </a:extLst>
          </p:cNvPr>
          <p:cNvSpPr/>
          <p:nvPr/>
        </p:nvSpPr>
        <p:spPr>
          <a:xfrm>
            <a:off x="1225263" y="3429000"/>
            <a:ext cx="1872208" cy="5983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Editor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6F2779-D896-4A05-B718-6E4140FE6153}"/>
              </a:ext>
            </a:extLst>
          </p:cNvPr>
          <p:cNvGrpSpPr/>
          <p:nvPr/>
        </p:nvGrpSpPr>
        <p:grpSpPr>
          <a:xfrm>
            <a:off x="4926136" y="3429000"/>
            <a:ext cx="1512168" cy="607008"/>
            <a:chOff x="6074725" y="2448264"/>
            <a:chExt cx="1512168" cy="607008"/>
          </a:xfrm>
        </p:grpSpPr>
        <p:sp>
          <p:nvSpPr>
            <p:cNvPr id="6" name="Cilindro 5">
              <a:extLst>
                <a:ext uri="{FF2B5EF4-FFF2-40B4-BE49-F238E27FC236}">
                  <a16:creationId xmlns:a16="http://schemas.microsoft.com/office/drawing/2014/main" id="{83D79C44-0730-47EB-B859-50496256CDB4}"/>
                </a:ext>
              </a:extLst>
            </p:cNvPr>
            <p:cNvSpPr/>
            <p:nvPr/>
          </p:nvSpPr>
          <p:spPr>
            <a:xfrm>
              <a:off x="6074725" y="2852936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ilindro 6">
              <a:extLst>
                <a:ext uri="{FF2B5EF4-FFF2-40B4-BE49-F238E27FC236}">
                  <a16:creationId xmlns:a16="http://schemas.microsoft.com/office/drawing/2014/main" id="{5404E7A0-1B80-4FC9-B753-59B21B4B0CE5}"/>
                </a:ext>
              </a:extLst>
            </p:cNvPr>
            <p:cNvSpPr/>
            <p:nvPr/>
          </p:nvSpPr>
          <p:spPr>
            <a:xfrm>
              <a:off x="6074725" y="2751768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ilindro 7">
              <a:extLst>
                <a:ext uri="{FF2B5EF4-FFF2-40B4-BE49-F238E27FC236}">
                  <a16:creationId xmlns:a16="http://schemas.microsoft.com/office/drawing/2014/main" id="{E51E8E2A-F647-4E4E-8A7E-CF5D6FEBB960}"/>
                </a:ext>
              </a:extLst>
            </p:cNvPr>
            <p:cNvSpPr/>
            <p:nvPr/>
          </p:nvSpPr>
          <p:spPr>
            <a:xfrm>
              <a:off x="6074725" y="2650600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ilindro 8">
              <a:extLst>
                <a:ext uri="{FF2B5EF4-FFF2-40B4-BE49-F238E27FC236}">
                  <a16:creationId xmlns:a16="http://schemas.microsoft.com/office/drawing/2014/main" id="{DDB3250B-E11F-4BE5-9E20-ADE1BCD46CA9}"/>
                </a:ext>
              </a:extLst>
            </p:cNvPr>
            <p:cNvSpPr/>
            <p:nvPr/>
          </p:nvSpPr>
          <p:spPr>
            <a:xfrm>
              <a:off x="6074725" y="2549432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ilindro 9">
              <a:extLst>
                <a:ext uri="{FF2B5EF4-FFF2-40B4-BE49-F238E27FC236}">
                  <a16:creationId xmlns:a16="http://schemas.microsoft.com/office/drawing/2014/main" id="{06E9A12D-3E46-43D4-A83E-8A6B5F1E1982}"/>
                </a:ext>
              </a:extLst>
            </p:cNvPr>
            <p:cNvSpPr/>
            <p:nvPr/>
          </p:nvSpPr>
          <p:spPr>
            <a:xfrm>
              <a:off x="6074725" y="2448264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9714032-E5A7-4EF4-B9C6-C187059BDF06}"/>
              </a:ext>
            </a:extLst>
          </p:cNvPr>
          <p:cNvCxnSpPr>
            <a:cxnSpLocks/>
          </p:cNvCxnSpPr>
          <p:nvPr/>
        </p:nvCxnSpPr>
        <p:spPr>
          <a:xfrm>
            <a:off x="3097471" y="3728190"/>
            <a:ext cx="177439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11A1C439-A8C9-4359-B2B5-8843FAF33190}"/>
              </a:ext>
            </a:extLst>
          </p:cNvPr>
          <p:cNvSpPr/>
          <p:nvPr/>
        </p:nvSpPr>
        <p:spPr>
          <a:xfrm flipH="1">
            <a:off x="6744072" y="3337725"/>
            <a:ext cx="216024" cy="78093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A05A06-5EEE-4DD3-BF63-DCEE6BCA0671}"/>
              </a:ext>
            </a:extLst>
          </p:cNvPr>
          <p:cNvSpPr txBox="1"/>
          <p:nvPr/>
        </p:nvSpPr>
        <p:spPr>
          <a:xfrm>
            <a:off x="7159651" y="3128025"/>
            <a:ext cx="4422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Fase 1: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programador cria o programa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 editor e armazena em disco.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290C56F-2DB6-45CB-92AF-78ED53074775}"/>
              </a:ext>
            </a:extLst>
          </p:cNvPr>
          <p:cNvSpPr txBox="1"/>
          <p:nvPr/>
        </p:nvSpPr>
        <p:spPr>
          <a:xfrm>
            <a:off x="5229211" y="4188952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1388884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94B906E-FEFB-45CB-A3C8-62787D766940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6793620" y="4494404"/>
            <a:ext cx="1408308" cy="78526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5D9F112-C61F-45AC-B003-19E094C1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Tipos De Instrução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B4E1F0-F281-4BAF-889B-1325441C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1A8DAD-D265-470E-8618-7C1C76E3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7C18B-AAB9-4206-9F20-59F910F7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“Compatibilidade” de instruções em máquinas virtuais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D625F7-E2C6-4D2A-9E9D-AFCBDAD9092A}"/>
              </a:ext>
            </a:extLst>
          </p:cNvPr>
          <p:cNvSpPr/>
          <p:nvPr/>
        </p:nvSpPr>
        <p:spPr>
          <a:xfrm>
            <a:off x="3583389" y="2242487"/>
            <a:ext cx="4129548" cy="73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Programa Java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535936-E281-4E6B-A8E9-7EAA7138952E}"/>
              </a:ext>
            </a:extLst>
          </p:cNvPr>
          <p:cNvSpPr/>
          <p:nvPr/>
        </p:nvSpPr>
        <p:spPr>
          <a:xfrm>
            <a:off x="3582348" y="3761079"/>
            <a:ext cx="4129548" cy="73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JVM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4B370EF-1E19-4AAD-A64B-DDDBD126AA9B}"/>
              </a:ext>
            </a:extLst>
          </p:cNvPr>
          <p:cNvSpPr/>
          <p:nvPr/>
        </p:nvSpPr>
        <p:spPr>
          <a:xfrm>
            <a:off x="1478918" y="5279671"/>
            <a:ext cx="4129548" cy="73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Máquina hospedeira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5881886-FC37-497A-8FD2-C076B4F04880}"/>
              </a:ext>
            </a:extLst>
          </p:cNvPr>
          <p:cNvCxnSpPr/>
          <p:nvPr/>
        </p:nvCxnSpPr>
        <p:spPr>
          <a:xfrm>
            <a:off x="6837866" y="2979906"/>
            <a:ext cx="0" cy="78117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C79D623-0188-424E-944B-5D2682A5A2B9}"/>
              </a:ext>
            </a:extLst>
          </p:cNvPr>
          <p:cNvCxnSpPr>
            <a:cxnSpLocks/>
          </p:cNvCxnSpPr>
          <p:nvPr/>
        </p:nvCxnSpPr>
        <p:spPr>
          <a:xfrm flipH="1">
            <a:off x="3626594" y="4494403"/>
            <a:ext cx="774310" cy="78526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2911D0A-A1B2-4216-9578-527AD8A5825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42847" y="4129789"/>
            <a:ext cx="1139501" cy="114988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1E56FD0-EF8C-4BD5-9119-27264574DCE8}"/>
              </a:ext>
            </a:extLst>
          </p:cNvPr>
          <p:cNvCxnSpPr/>
          <p:nvPr/>
        </p:nvCxnSpPr>
        <p:spPr>
          <a:xfrm flipV="1">
            <a:off x="4492873" y="2979906"/>
            <a:ext cx="0" cy="78117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0204EEA9-4F20-4778-9212-1B6FB49803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500" l="9804" r="898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4789" r="11083"/>
          <a:stretch/>
        </p:blipFill>
        <p:spPr>
          <a:xfrm>
            <a:off x="6963051" y="2268551"/>
            <a:ext cx="647690" cy="68528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7B13A4-976D-4C45-B07F-88C69E65E685}"/>
              </a:ext>
            </a:extLst>
          </p:cNvPr>
          <p:cNvSpPr txBox="1"/>
          <p:nvPr/>
        </p:nvSpPr>
        <p:spPr>
          <a:xfrm>
            <a:off x="4226565" y="6858000"/>
            <a:ext cx="3738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5" tooltip="https://en.wikipedia.org/wiki/File:Java_programming_language_logo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6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17744A5-6C0A-4D8B-AA95-6ED631019DE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b="27930"/>
          <a:stretch/>
        </p:blipFill>
        <p:spPr>
          <a:xfrm>
            <a:off x="6837866" y="3726168"/>
            <a:ext cx="610648" cy="80723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0340215-8FE4-4968-87CD-0DCF3F58F3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719958" y="4641306"/>
            <a:ext cx="608370" cy="737418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A2DA960C-FF3C-4D31-AB61-745F84321548}"/>
              </a:ext>
            </a:extLst>
          </p:cNvPr>
          <p:cNvSpPr/>
          <p:nvPr/>
        </p:nvSpPr>
        <p:spPr>
          <a:xfrm>
            <a:off x="6137154" y="5279670"/>
            <a:ext cx="4129548" cy="73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Máquina hospedeira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C4D5302-0FBD-4E4B-B731-7F07B8080BC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711896" y="4129789"/>
            <a:ext cx="1927890" cy="114988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EA33CAA7-4901-44C1-B933-F60ED4C668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557331" y="5535844"/>
            <a:ext cx="877909" cy="962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670EBEB-8B0B-4303-9968-3F2DE904882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22670" y="5122208"/>
            <a:ext cx="823494" cy="105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60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39146-FB2C-482C-AA18-02F88CA7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Tipos De Instrução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E85CAC-E378-4EBD-8454-CB2DFA2F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4D07F4-75A0-4315-B0DD-DAC4AAF4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9413D-8667-41E4-AB93-C8962398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3600" b="1" dirty="0"/>
              <a:t>Tipos de instrução</a:t>
            </a:r>
            <a:endParaRPr lang="pt-BR" sz="3500" b="1" dirty="0"/>
          </a:p>
          <a:p>
            <a:pPr lvl="1">
              <a:lnSpc>
                <a:spcPct val="150000"/>
              </a:lnSpc>
            </a:pPr>
            <a:r>
              <a:rPr lang="pt-BR" sz="3000" dirty="0"/>
              <a:t>Processamento de dados</a:t>
            </a:r>
            <a:endParaRPr lang="pt-BR" sz="2800" dirty="0"/>
          </a:p>
          <a:p>
            <a:pPr lvl="1">
              <a:lnSpc>
                <a:spcPct val="20000"/>
              </a:lnSpc>
              <a:spcBef>
                <a:spcPts val="0"/>
              </a:spcBef>
              <a:spcAft>
                <a:spcPts val="0"/>
              </a:spcAft>
            </a:pPr>
            <a:endParaRPr lang="pt-BR" sz="3000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pt-BR" sz="3000" dirty="0"/>
              <a:t>Armazenamento de dados</a:t>
            </a:r>
            <a:endParaRPr lang="pt-BR" sz="2800" dirty="0"/>
          </a:p>
          <a:p>
            <a:pPr marL="228595" lvl="1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 </a:t>
            </a:r>
          </a:p>
          <a:p>
            <a:pPr lvl="1">
              <a:lnSpc>
                <a:spcPct val="150000"/>
              </a:lnSpc>
            </a:pPr>
            <a:r>
              <a:rPr lang="pt-BR" sz="3000" dirty="0"/>
              <a:t>Movimentação de dados</a:t>
            </a:r>
          </a:p>
          <a:p>
            <a:pPr lvl="1">
              <a:lnSpc>
                <a:spcPct val="150000"/>
              </a:lnSpc>
            </a:pPr>
            <a:r>
              <a:rPr lang="pt-BR" sz="3000" dirty="0"/>
              <a:t>Controle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785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4EC63-70BC-470D-BC33-53824043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Tipos De Instrução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D1E719-205F-49D7-9829-6EB885DA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7255AF-24D2-4CE5-87B8-DE914E6C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85887-709E-4DEA-8095-AFA4D08F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/>
              <a:t>Processamento de dados</a:t>
            </a:r>
            <a:endParaRPr lang="pt-BR" sz="2800" b="1" dirty="0"/>
          </a:p>
          <a:p>
            <a:pPr lvl="1"/>
            <a:endParaRPr lang="pt-BR" sz="2800" u="sng" dirty="0"/>
          </a:p>
          <a:p>
            <a:pPr lvl="1"/>
            <a:r>
              <a:rPr lang="pt-BR" sz="2800" b="1" u="sng" dirty="0"/>
              <a:t>Instruções aritméticas</a:t>
            </a:r>
            <a:r>
              <a:rPr lang="pt-BR" sz="2800" b="1" dirty="0"/>
              <a:t> </a:t>
            </a:r>
            <a:r>
              <a:rPr lang="pt-BR" sz="2800" dirty="0"/>
              <a:t>realizam cálculos </a:t>
            </a:r>
            <a:r>
              <a:rPr lang="pt-BR" sz="2800" u="sng" dirty="0"/>
              <a:t>apenas</a:t>
            </a:r>
            <a:r>
              <a:rPr lang="pt-BR" sz="2800" dirty="0"/>
              <a:t> sobre dados numéricos.</a:t>
            </a:r>
          </a:p>
          <a:p>
            <a:pPr lvl="1"/>
            <a:endParaRPr lang="pt-BR" sz="2800" u="sng" dirty="0"/>
          </a:p>
          <a:p>
            <a:pPr lvl="1"/>
            <a:r>
              <a:rPr lang="pt-BR" sz="2800" b="1" u="sng" dirty="0"/>
              <a:t>Instruções lógicas</a:t>
            </a:r>
            <a:r>
              <a:rPr lang="pt-BR" sz="2800" b="1" dirty="0"/>
              <a:t> </a:t>
            </a:r>
            <a:r>
              <a:rPr lang="pt-BR" sz="2800" dirty="0"/>
              <a:t>operam sobre um conjunto de bits como uma palavra.</a:t>
            </a:r>
          </a:p>
        </p:txBody>
      </p:sp>
    </p:spTree>
    <p:extLst>
      <p:ext uri="{BB962C8B-B14F-4D97-AF65-F5344CB8AC3E}">
        <p14:creationId xmlns:p14="http://schemas.microsoft.com/office/powerpoint/2010/main" val="219564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2A102-D8E2-461E-8DE9-FCD6B002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Tipos De Instrução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87F478-59AC-4227-9852-61B15588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599D90-1C1C-46E2-B7A6-D6CA2D6C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57F83-3B20-44E5-9309-FDF456C1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/>
              <a:t>Armazenamento de dados</a:t>
            </a:r>
            <a:endParaRPr lang="pt-BR" sz="3200" dirty="0"/>
          </a:p>
          <a:p>
            <a:pPr lvl="1"/>
            <a:r>
              <a:rPr lang="pt-BR" sz="3000" dirty="0"/>
              <a:t>Realizam carregamento de dados e instruções entre memória e registradores.</a:t>
            </a:r>
          </a:p>
          <a:p>
            <a:endParaRPr lang="pt-BR" sz="3200" b="1" dirty="0"/>
          </a:p>
          <a:p>
            <a:r>
              <a:rPr lang="pt-BR" sz="3200" b="1" dirty="0"/>
              <a:t>Instrução de E/S</a:t>
            </a:r>
            <a:endParaRPr lang="pt-BR" sz="2800" dirty="0"/>
          </a:p>
          <a:p>
            <a:pPr lvl="1"/>
            <a:r>
              <a:rPr lang="pt-BR" sz="2800" dirty="0"/>
              <a:t>Realizam transferências de dados e programas de dispositivos de E/S para a memória e os resultados de volta ao usuário.</a:t>
            </a:r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86218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2A102-D8E2-461E-8DE9-FCD6B002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Tipos De Instrução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87F478-59AC-4227-9852-61B15588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599D90-1C1C-46E2-B7A6-D6CA2D6C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57F83-3B20-44E5-9309-FDF456C1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/>
              <a:t>Controle</a:t>
            </a:r>
            <a:endParaRPr lang="pt-BR" sz="3200" dirty="0"/>
          </a:p>
          <a:p>
            <a:pPr lvl="1"/>
            <a:r>
              <a:rPr lang="pt-BR" sz="2800" dirty="0"/>
              <a:t>Instruções de </a:t>
            </a:r>
            <a:r>
              <a:rPr lang="pt-BR" sz="2800" b="1" dirty="0"/>
              <a:t>teste</a:t>
            </a:r>
            <a:r>
              <a:rPr lang="pt-BR" sz="2800" dirty="0"/>
              <a:t> e </a:t>
            </a:r>
            <a:r>
              <a:rPr lang="pt-BR" sz="2800" b="1" dirty="0"/>
              <a:t>controle</a:t>
            </a:r>
            <a:r>
              <a:rPr lang="pt-BR" sz="2800" dirty="0"/>
              <a:t>;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Instruções de teste verificam o </a:t>
            </a:r>
            <a:r>
              <a:rPr lang="pt-BR" sz="2800" i="1" dirty="0"/>
              <a:t>status</a:t>
            </a:r>
            <a:r>
              <a:rPr lang="pt-BR" sz="2800" dirty="0"/>
              <a:t> de um cálculo ou testam o valor de um operando. </a:t>
            </a:r>
            <a:endParaRPr lang="pt-BR" sz="2800" i="1" dirty="0"/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As instruções de controle alteram o fluxo de execução de um programa, desviando de um conjunto de instruções e realizando “saltos” na memória.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57181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48899-BB9A-4E81-AFEB-47C923B7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Número de endereços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27D271-5C5E-4047-BF5F-49BADE87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21" y="1572117"/>
            <a:ext cx="10559878" cy="4850739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A maioria das operações lógicas e aritméticas são:</a:t>
            </a:r>
          </a:p>
          <a:p>
            <a:pPr marL="0" indent="0">
              <a:buNone/>
            </a:pPr>
            <a:endParaRPr lang="pt-BR" sz="2600" dirty="0"/>
          </a:p>
          <a:p>
            <a:pPr lvl="1"/>
            <a:r>
              <a:rPr lang="pt-BR" sz="2600" dirty="0"/>
              <a:t>Unárias (Um único operando) </a:t>
            </a:r>
          </a:p>
          <a:p>
            <a:pPr lvl="1"/>
            <a:r>
              <a:rPr lang="pt-BR" sz="2600" dirty="0"/>
              <a:t>Binárias (Dois operandos)</a:t>
            </a:r>
          </a:p>
          <a:p>
            <a:endParaRPr lang="pt-BR" sz="2600" dirty="0"/>
          </a:p>
          <a:p>
            <a:r>
              <a:rPr lang="pt-BR" sz="2600" dirty="0"/>
              <a:t> O resultado</a:t>
            </a:r>
          </a:p>
          <a:p>
            <a:pPr lvl="1"/>
            <a:r>
              <a:rPr lang="pt-BR" sz="2600" dirty="0"/>
              <a:t>Um operando destino</a:t>
            </a:r>
          </a:p>
          <a:p>
            <a:endParaRPr lang="pt-BR" sz="2600" dirty="0"/>
          </a:p>
          <a:p>
            <a:r>
              <a:rPr lang="pt-BR" sz="2600" dirty="0"/>
              <a:t>Próxima instrução</a:t>
            </a:r>
          </a:p>
          <a:p>
            <a:pPr lvl="1"/>
            <a:r>
              <a:rPr lang="pt-BR" sz="2600" dirty="0"/>
              <a:t>Endereço da próxima instrução</a:t>
            </a:r>
            <a:endParaRPr lang="pt-BR" sz="24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AD0B0C-3709-4F46-BDD0-73E847BD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42C44F-02F1-4BE3-9403-1A28A45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8A32AFB0-B579-4DDF-8E8C-ECCC63048C96}"/>
              </a:ext>
            </a:extLst>
          </p:cNvPr>
          <p:cNvSpPr/>
          <p:nvPr/>
        </p:nvSpPr>
        <p:spPr>
          <a:xfrm>
            <a:off x="6607277" y="2520555"/>
            <a:ext cx="324464" cy="86278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6D6D9C-FCA8-4318-BA36-60790E685A80}"/>
              </a:ext>
            </a:extLst>
          </p:cNvPr>
          <p:cNvSpPr txBox="1"/>
          <p:nvPr/>
        </p:nvSpPr>
        <p:spPr>
          <a:xfrm>
            <a:off x="7551174" y="2490784"/>
            <a:ext cx="32255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/>
              <a:t>Endereço(s) de </a:t>
            </a:r>
          </a:p>
          <a:p>
            <a:r>
              <a:rPr lang="pt-BR" sz="2600" b="1" dirty="0"/>
              <a:t>operandos de origem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25921293-2F4C-4E8C-A395-A4E5F7DB2EE9}"/>
              </a:ext>
            </a:extLst>
          </p:cNvPr>
          <p:cNvSpPr/>
          <p:nvPr/>
        </p:nvSpPr>
        <p:spPr>
          <a:xfrm>
            <a:off x="6607277" y="3902314"/>
            <a:ext cx="324464" cy="73896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D7860F-8386-472A-9A9B-3406880274E5}"/>
              </a:ext>
            </a:extLst>
          </p:cNvPr>
          <p:cNvSpPr txBox="1"/>
          <p:nvPr/>
        </p:nvSpPr>
        <p:spPr>
          <a:xfrm>
            <a:off x="7706934" y="3825519"/>
            <a:ext cx="328006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/>
              <a:t>Endereço de </a:t>
            </a:r>
          </a:p>
          <a:p>
            <a:r>
              <a:rPr lang="pt-BR" sz="2600" b="1" dirty="0"/>
              <a:t>operandos de destino</a:t>
            </a:r>
          </a:p>
        </p:txBody>
      </p:sp>
      <p:sp>
        <p:nvSpPr>
          <p:cNvPr id="11" name="Chave Direita 10">
            <a:extLst>
              <a:ext uri="{FF2B5EF4-FFF2-40B4-BE49-F238E27FC236}">
                <a16:creationId xmlns:a16="http://schemas.microsoft.com/office/drawing/2014/main" id="{5ADD78B3-DC73-424D-BE14-D1494674F9B3}"/>
              </a:ext>
            </a:extLst>
          </p:cNvPr>
          <p:cNvSpPr/>
          <p:nvPr/>
        </p:nvSpPr>
        <p:spPr>
          <a:xfrm>
            <a:off x="6607277" y="5317607"/>
            <a:ext cx="324464" cy="85854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E0C1FDC-33D0-4027-B160-C434F93D85AE}"/>
              </a:ext>
            </a:extLst>
          </p:cNvPr>
          <p:cNvSpPr txBox="1"/>
          <p:nvPr/>
        </p:nvSpPr>
        <p:spPr>
          <a:xfrm>
            <a:off x="7706934" y="5317607"/>
            <a:ext cx="32912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/>
              <a:t>Endereço da próxima </a:t>
            </a:r>
          </a:p>
          <a:p>
            <a:r>
              <a:rPr lang="pt-BR" sz="2600" b="1" dirty="0"/>
              <a:t>instrução</a:t>
            </a:r>
          </a:p>
        </p:txBody>
      </p:sp>
    </p:spTree>
    <p:extLst>
      <p:ext uri="{BB962C8B-B14F-4D97-AF65-F5344CB8AC3E}">
        <p14:creationId xmlns:p14="http://schemas.microsoft.com/office/powerpoint/2010/main" val="3444053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48899-BB9A-4E81-AFEB-47C923B7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Número de endereços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27D271-5C5E-4047-BF5F-49BADE87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Assim, a grande parte das instruções de máquina possuem cerca de 3 ou 4 campos de endereço:</a:t>
            </a:r>
          </a:p>
          <a:p>
            <a:endParaRPr lang="pt-BR" sz="2800" dirty="0"/>
          </a:p>
          <a:p>
            <a:pPr lvl="1"/>
            <a:r>
              <a:rPr lang="pt-BR" sz="2800" dirty="0"/>
              <a:t>2 endereços de operandos de origem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1 endereços de destino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1 endereço da próxima instrução (*)</a:t>
            </a:r>
          </a:p>
          <a:p>
            <a:r>
              <a:rPr lang="pt-BR" sz="3000" dirty="0"/>
              <a:t>Esse número pode variar de acordo com a arquitetura.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AD0B0C-3709-4F46-BDD0-73E847BD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42C44F-02F1-4BE3-9403-1A28A45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82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15DED-A71C-4CF8-82B4-C4B2359A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Número de endereços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CCD192-F14B-44E1-BD17-7A10CF1A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5F3CFC-8D37-435A-B8DA-10F122EA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F23B2429-C60F-45FA-A7D7-8529E008A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36914"/>
                <a:ext cx="10363200" cy="48332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Considere a expressão: </a:t>
                </a:r>
                <a:r>
                  <a:rPr lang="pt-BR" sz="2800" dirty="0"/>
                  <a:t>Y=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𝐷𝑋𝐸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) ]</m:t>
                        </m:r>
                      </m:den>
                    </m:f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sz="2400" dirty="0"/>
                  <a:t>A expressão acima possui 6 operandos (A, B, C, D, E, Y);</a:t>
                </a:r>
              </a:p>
              <a:p>
                <a:r>
                  <a:rPr lang="pt-BR" sz="2400" dirty="0"/>
                  <a:t>A expressão também possui 5 operações:</a:t>
                </a:r>
              </a:p>
              <a:p>
                <a:pPr lvl="1"/>
                <a:r>
                  <a:rPr lang="pt-BR" sz="2400" dirty="0"/>
                  <a:t>Atribuição;</a:t>
                </a:r>
              </a:p>
              <a:p>
                <a:pPr lvl="1"/>
                <a:r>
                  <a:rPr lang="pt-BR" sz="2400" dirty="0"/>
                  <a:t>Adição;</a:t>
                </a:r>
              </a:p>
              <a:p>
                <a:pPr lvl="1"/>
                <a:r>
                  <a:rPr lang="pt-BR" sz="2400" dirty="0"/>
                  <a:t>Subtração;</a:t>
                </a:r>
              </a:p>
              <a:p>
                <a:pPr lvl="1"/>
                <a:r>
                  <a:rPr lang="pt-BR" sz="2400" dirty="0"/>
                  <a:t>Multiplicação;</a:t>
                </a:r>
              </a:p>
              <a:p>
                <a:pPr lvl="1"/>
                <a:r>
                  <a:rPr lang="pt-BR" sz="2400" dirty="0"/>
                  <a:t>Divisão;</a:t>
                </a:r>
              </a:p>
              <a:p>
                <a:r>
                  <a:rPr lang="pt-BR" sz="2400" dirty="0"/>
                  <a:t>Dependendo do formato de instrução essa mesma expressão pode ser realizada de diferentes formas.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F23B2429-C60F-45FA-A7D7-8529E008A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36914"/>
                <a:ext cx="10363200" cy="4833256"/>
              </a:xfrm>
              <a:blipFill>
                <a:blip r:embed="rId2"/>
                <a:stretch>
                  <a:fillRect l="-765" t="-504" b="-18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660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6BEF2-5761-4152-B4A9-FC7A44A2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Número de endereços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F54C2F-3CC3-4636-8C64-C4220F15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453773-B0C3-4B42-A724-26BC2DFE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C7FC9C-85F8-4ABC-8297-432620ED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64443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Execução da instrução com 3 endereços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F200B4-38E8-4690-AEA6-448286D0C97A}"/>
              </a:ext>
            </a:extLst>
          </p:cNvPr>
          <p:cNvSpPr/>
          <p:nvPr/>
        </p:nvSpPr>
        <p:spPr>
          <a:xfrm>
            <a:off x="3497942" y="2743200"/>
            <a:ext cx="5196115" cy="226422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u="sng" dirty="0">
                <a:solidFill>
                  <a:schemeClr val="bg1"/>
                </a:solidFill>
              </a:rPr>
              <a:t>Instrução		Comentários</a:t>
            </a:r>
            <a:endParaRPr lang="pt-BR" sz="2400" b="1" u="sng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SUB</a:t>
            </a:r>
            <a:r>
              <a:rPr lang="pt-BR" sz="2400" dirty="0">
                <a:solidFill>
                  <a:schemeClr val="bg1"/>
                </a:solidFill>
              </a:rPr>
              <a:t>   Y , A , B			Y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A – B 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MPY</a:t>
            </a:r>
            <a:r>
              <a:rPr lang="pt-BR" sz="2400" dirty="0">
                <a:solidFill>
                  <a:schemeClr val="bg1"/>
                </a:solidFill>
              </a:rPr>
              <a:t>  T , D , E			T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D X E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ADD</a:t>
            </a:r>
            <a:r>
              <a:rPr lang="pt-BR" sz="2400" dirty="0">
                <a:solidFill>
                  <a:schemeClr val="bg1"/>
                </a:solidFill>
              </a:rPr>
              <a:t>  T , T  , C			T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T + C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DIV</a:t>
            </a:r>
            <a:r>
              <a:rPr lang="pt-BR" sz="2400" dirty="0">
                <a:solidFill>
                  <a:schemeClr val="bg1"/>
                </a:solidFill>
              </a:rPr>
              <a:t>    Y ,  Y , T			Y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Y /  T</a:t>
            </a:r>
            <a:endParaRPr lang="pt-BR" sz="2400" dirty="0">
              <a:solidFill>
                <a:schemeClr val="bg1"/>
              </a:solidFill>
            </a:endParaRPr>
          </a:p>
          <a:p>
            <a:endParaRPr lang="pt-BR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87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6BEF2-5761-4152-B4A9-FC7A44A2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Número de endereços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F54C2F-3CC3-4636-8C64-C4220F15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453773-B0C3-4B42-A724-26BC2DFE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C7FC9C-85F8-4ABC-8297-432620ED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64443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Execução da instrução com 2 endereços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F200B4-38E8-4690-AEA6-448286D0C97A}"/>
              </a:ext>
            </a:extLst>
          </p:cNvPr>
          <p:cNvSpPr/>
          <p:nvPr/>
        </p:nvSpPr>
        <p:spPr>
          <a:xfrm>
            <a:off x="3496901" y="2422434"/>
            <a:ext cx="5196115" cy="29464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u="sng" dirty="0">
                <a:solidFill>
                  <a:schemeClr val="bg1"/>
                </a:solidFill>
              </a:rPr>
              <a:t>Instrução		Comentários</a:t>
            </a:r>
            <a:endParaRPr lang="pt-BR" sz="2400" b="1" u="sng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MOVE</a:t>
            </a:r>
            <a:r>
              <a:rPr lang="pt-BR" sz="2400" dirty="0">
                <a:solidFill>
                  <a:schemeClr val="bg1"/>
                </a:solidFill>
              </a:rPr>
              <a:t>     Y , A 			 Y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A 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SUB     </a:t>
            </a:r>
            <a:r>
              <a:rPr lang="pt-BR" sz="2400" dirty="0">
                <a:solidFill>
                  <a:schemeClr val="bg1"/>
                </a:solidFill>
              </a:rPr>
              <a:t>    Y , B			 Y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Y - B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MOVE    T</a:t>
            </a:r>
            <a:r>
              <a:rPr lang="pt-BR" sz="2400" dirty="0">
                <a:solidFill>
                  <a:schemeClr val="bg1"/>
                </a:solidFill>
              </a:rPr>
              <a:t>, D			 T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D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MPY</a:t>
            </a:r>
            <a:r>
              <a:rPr lang="pt-BR" sz="2400" dirty="0">
                <a:solidFill>
                  <a:schemeClr val="bg1"/>
                </a:solidFill>
              </a:rPr>
              <a:t>        T, E			 T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T x E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ADD	   </a:t>
            </a:r>
            <a:r>
              <a:rPr lang="pt-BR" sz="2400" dirty="0">
                <a:solidFill>
                  <a:schemeClr val="bg1"/>
                </a:solidFill>
              </a:rPr>
              <a:t>T, C 			 T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T + C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DIV</a:t>
            </a:r>
            <a:r>
              <a:rPr lang="pt-BR" sz="2400" dirty="0">
                <a:solidFill>
                  <a:schemeClr val="bg1"/>
                </a:solidFill>
              </a:rPr>
              <a:t>    	   Y ,T			 Y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Y /  T</a:t>
            </a:r>
            <a:endParaRPr lang="pt-BR" sz="2400" dirty="0">
              <a:solidFill>
                <a:schemeClr val="bg1"/>
              </a:solidFill>
            </a:endParaRPr>
          </a:p>
          <a:p>
            <a:endParaRPr lang="pt-BR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9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EBB91-AD7D-49E4-B238-E5364B42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3F51B3-066C-478C-BE79-51CB301CB649}"/>
              </a:ext>
            </a:extLst>
          </p:cNvPr>
          <p:cNvSpPr/>
          <p:nvPr/>
        </p:nvSpPr>
        <p:spPr>
          <a:xfrm>
            <a:off x="1225263" y="3429000"/>
            <a:ext cx="1872208" cy="5983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Pré-processador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6F2779-D896-4A05-B718-6E4140FE6153}"/>
              </a:ext>
            </a:extLst>
          </p:cNvPr>
          <p:cNvGrpSpPr/>
          <p:nvPr/>
        </p:nvGrpSpPr>
        <p:grpSpPr>
          <a:xfrm>
            <a:off x="4926136" y="3429000"/>
            <a:ext cx="1512168" cy="607008"/>
            <a:chOff x="6074725" y="2448264"/>
            <a:chExt cx="1512168" cy="607008"/>
          </a:xfrm>
        </p:grpSpPr>
        <p:sp>
          <p:nvSpPr>
            <p:cNvPr id="6" name="Cilindro 5">
              <a:extLst>
                <a:ext uri="{FF2B5EF4-FFF2-40B4-BE49-F238E27FC236}">
                  <a16:creationId xmlns:a16="http://schemas.microsoft.com/office/drawing/2014/main" id="{83D79C44-0730-47EB-B859-50496256CDB4}"/>
                </a:ext>
              </a:extLst>
            </p:cNvPr>
            <p:cNvSpPr/>
            <p:nvPr/>
          </p:nvSpPr>
          <p:spPr>
            <a:xfrm>
              <a:off x="6074725" y="2852936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ilindro 6">
              <a:extLst>
                <a:ext uri="{FF2B5EF4-FFF2-40B4-BE49-F238E27FC236}">
                  <a16:creationId xmlns:a16="http://schemas.microsoft.com/office/drawing/2014/main" id="{5404E7A0-1B80-4FC9-B753-59B21B4B0CE5}"/>
                </a:ext>
              </a:extLst>
            </p:cNvPr>
            <p:cNvSpPr/>
            <p:nvPr/>
          </p:nvSpPr>
          <p:spPr>
            <a:xfrm>
              <a:off x="6074725" y="2751768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ilindro 7">
              <a:extLst>
                <a:ext uri="{FF2B5EF4-FFF2-40B4-BE49-F238E27FC236}">
                  <a16:creationId xmlns:a16="http://schemas.microsoft.com/office/drawing/2014/main" id="{E51E8E2A-F647-4E4E-8A7E-CF5D6FEBB960}"/>
                </a:ext>
              </a:extLst>
            </p:cNvPr>
            <p:cNvSpPr/>
            <p:nvPr/>
          </p:nvSpPr>
          <p:spPr>
            <a:xfrm>
              <a:off x="6074725" y="2650600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ilindro 8">
              <a:extLst>
                <a:ext uri="{FF2B5EF4-FFF2-40B4-BE49-F238E27FC236}">
                  <a16:creationId xmlns:a16="http://schemas.microsoft.com/office/drawing/2014/main" id="{DDB3250B-E11F-4BE5-9E20-ADE1BCD46CA9}"/>
                </a:ext>
              </a:extLst>
            </p:cNvPr>
            <p:cNvSpPr/>
            <p:nvPr/>
          </p:nvSpPr>
          <p:spPr>
            <a:xfrm>
              <a:off x="6074725" y="2549432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ilindro 9">
              <a:extLst>
                <a:ext uri="{FF2B5EF4-FFF2-40B4-BE49-F238E27FC236}">
                  <a16:creationId xmlns:a16="http://schemas.microsoft.com/office/drawing/2014/main" id="{06E9A12D-3E46-43D4-A83E-8A6B5F1E1982}"/>
                </a:ext>
              </a:extLst>
            </p:cNvPr>
            <p:cNvSpPr/>
            <p:nvPr/>
          </p:nvSpPr>
          <p:spPr>
            <a:xfrm>
              <a:off x="6074725" y="2448264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9714032-E5A7-4EF4-B9C6-C187059BDF06}"/>
              </a:ext>
            </a:extLst>
          </p:cNvPr>
          <p:cNvCxnSpPr>
            <a:cxnSpLocks/>
          </p:cNvCxnSpPr>
          <p:nvPr/>
        </p:nvCxnSpPr>
        <p:spPr>
          <a:xfrm>
            <a:off x="3097471" y="3728190"/>
            <a:ext cx="177439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11A1C439-A8C9-4359-B2B5-8843FAF33190}"/>
              </a:ext>
            </a:extLst>
          </p:cNvPr>
          <p:cNvSpPr/>
          <p:nvPr/>
        </p:nvSpPr>
        <p:spPr>
          <a:xfrm flipH="1">
            <a:off x="6744072" y="3337725"/>
            <a:ext cx="216024" cy="78093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A05A06-5EEE-4DD3-BF63-DCEE6BCA0671}"/>
              </a:ext>
            </a:extLst>
          </p:cNvPr>
          <p:cNvSpPr txBox="1"/>
          <p:nvPr/>
        </p:nvSpPr>
        <p:spPr>
          <a:xfrm>
            <a:off x="7148763" y="3287658"/>
            <a:ext cx="2739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Fase 2: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Pré-processamento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DBCE3E-61A1-4670-B29E-DB2681E9881B}"/>
              </a:ext>
            </a:extLst>
          </p:cNvPr>
          <p:cNvSpPr txBox="1"/>
          <p:nvPr/>
        </p:nvSpPr>
        <p:spPr>
          <a:xfrm>
            <a:off x="5229211" y="4188952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181102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6BEF2-5761-4152-B4A9-FC7A44A2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Número de endereços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F54C2F-3CC3-4636-8C64-C4220F15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453773-B0C3-4B42-A724-26BC2DFE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C7FC9C-85F8-4ABC-8297-432620ED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64443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Execução da instrução com 1 endereço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F200B4-38E8-4690-AEA6-448286D0C97A}"/>
              </a:ext>
            </a:extLst>
          </p:cNvPr>
          <p:cNvSpPr/>
          <p:nvPr/>
        </p:nvSpPr>
        <p:spPr>
          <a:xfrm>
            <a:off x="3523025" y="2466283"/>
            <a:ext cx="5196115" cy="361405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u="sng" dirty="0">
                <a:solidFill>
                  <a:schemeClr val="bg1"/>
                </a:solidFill>
              </a:rPr>
              <a:t>Instrução		Comentários</a:t>
            </a:r>
            <a:endParaRPr lang="pt-BR" sz="2400" b="1" u="sng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LOAD	   D			AC </a:t>
            </a:r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D</a:t>
            </a:r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MPY</a:t>
            </a:r>
            <a:r>
              <a:rPr lang="pt-BR" sz="2400" dirty="0">
                <a:solidFill>
                  <a:schemeClr val="bg1"/>
                </a:solidFill>
              </a:rPr>
              <a:t> 	   </a:t>
            </a:r>
            <a:r>
              <a:rPr lang="pt-BR" sz="2400" b="1" dirty="0">
                <a:solidFill>
                  <a:schemeClr val="bg1"/>
                </a:solidFill>
              </a:rPr>
              <a:t>E</a:t>
            </a:r>
            <a:r>
              <a:rPr lang="pt-BR" sz="2400" dirty="0">
                <a:solidFill>
                  <a:schemeClr val="bg1"/>
                </a:solidFill>
              </a:rPr>
              <a:t> 			</a:t>
            </a:r>
            <a:r>
              <a:rPr lang="pt-BR" sz="2400" b="1" dirty="0">
                <a:solidFill>
                  <a:schemeClr val="bg1"/>
                </a:solidFill>
              </a:rPr>
              <a:t> AC 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AC x E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ADD     </a:t>
            </a:r>
            <a:r>
              <a:rPr lang="pt-BR" sz="2400" dirty="0">
                <a:solidFill>
                  <a:schemeClr val="bg1"/>
                </a:solidFill>
              </a:rPr>
              <a:t>   C			 </a:t>
            </a:r>
            <a:r>
              <a:rPr lang="pt-BR" sz="2400" b="1" dirty="0">
                <a:solidFill>
                  <a:schemeClr val="bg1"/>
                </a:solidFill>
              </a:rPr>
              <a:t>AC 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AC + C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STOR      T</a:t>
            </a:r>
            <a:r>
              <a:rPr lang="pt-BR" sz="2400" dirty="0">
                <a:solidFill>
                  <a:schemeClr val="bg1"/>
                </a:solidFill>
              </a:rPr>
              <a:t>			</a:t>
            </a:r>
            <a:r>
              <a:rPr lang="pt-BR" sz="2400" b="1" dirty="0">
                <a:solidFill>
                  <a:schemeClr val="bg1"/>
                </a:solidFill>
              </a:rPr>
              <a:t>  T </a:t>
            </a:r>
            <a:r>
              <a:rPr lang="pt-BR" sz="2400" dirty="0">
                <a:solidFill>
                  <a:schemeClr val="bg1"/>
                </a:solidFill>
              </a:rPr>
              <a:t>  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AC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LOAD</a:t>
            </a:r>
            <a:r>
              <a:rPr lang="pt-BR" sz="2400" dirty="0">
                <a:solidFill>
                  <a:schemeClr val="bg1"/>
                </a:solidFill>
              </a:rPr>
              <a:t>     </a:t>
            </a:r>
            <a:r>
              <a:rPr lang="pt-BR" sz="2400" b="1" dirty="0">
                <a:solidFill>
                  <a:schemeClr val="bg1"/>
                </a:solidFill>
              </a:rPr>
              <a:t>A</a:t>
            </a:r>
            <a:r>
              <a:rPr lang="pt-BR" sz="2400" dirty="0">
                <a:solidFill>
                  <a:schemeClr val="bg1"/>
                </a:solidFill>
              </a:rPr>
              <a:t>			</a:t>
            </a:r>
            <a:r>
              <a:rPr lang="pt-BR" sz="2400" b="1" dirty="0">
                <a:solidFill>
                  <a:schemeClr val="bg1"/>
                </a:solidFill>
              </a:rPr>
              <a:t> AC 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A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SUB	   B</a:t>
            </a:r>
            <a:r>
              <a:rPr lang="pt-BR" sz="2400" dirty="0">
                <a:solidFill>
                  <a:schemeClr val="bg1"/>
                </a:solidFill>
              </a:rPr>
              <a:t> 			 </a:t>
            </a:r>
            <a:r>
              <a:rPr lang="pt-BR" sz="2400" b="1" dirty="0">
                <a:solidFill>
                  <a:schemeClr val="bg1"/>
                </a:solidFill>
              </a:rPr>
              <a:t>AC 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AC - B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DIV</a:t>
            </a:r>
            <a:r>
              <a:rPr lang="pt-BR" sz="2400" dirty="0">
                <a:solidFill>
                  <a:schemeClr val="bg1"/>
                </a:solidFill>
              </a:rPr>
              <a:t>    	   T			</a:t>
            </a:r>
            <a:r>
              <a:rPr lang="pt-BR" sz="2400" b="1" dirty="0">
                <a:solidFill>
                  <a:schemeClr val="bg1"/>
                </a:solidFill>
              </a:rPr>
              <a:t> AC 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AC / T</a:t>
            </a:r>
            <a:endParaRPr lang="pt-BR" sz="2400" dirty="0">
              <a:solidFill>
                <a:schemeClr val="bg1"/>
              </a:solidFill>
            </a:endParaRPr>
          </a:p>
          <a:p>
            <a:pPr lvl="0"/>
            <a:r>
              <a:rPr lang="pt-BR" sz="2400" b="1" dirty="0">
                <a:solidFill>
                  <a:prstClr val="black"/>
                </a:solidFill>
              </a:rPr>
              <a:t>STOR</a:t>
            </a:r>
            <a:r>
              <a:rPr lang="pt-BR" sz="2400" dirty="0">
                <a:solidFill>
                  <a:prstClr val="black"/>
                </a:solidFill>
              </a:rPr>
              <a:t>  	   </a:t>
            </a:r>
            <a:r>
              <a:rPr lang="pt-BR" sz="2400" b="1" dirty="0">
                <a:solidFill>
                  <a:prstClr val="black"/>
                </a:solidFill>
              </a:rPr>
              <a:t>Y</a:t>
            </a:r>
            <a:r>
              <a:rPr lang="pt-BR" sz="2400" dirty="0">
                <a:solidFill>
                  <a:prstClr val="black"/>
                </a:solidFill>
              </a:rPr>
              <a:t>			  </a:t>
            </a:r>
            <a:r>
              <a:rPr lang="pt-BR" sz="2400" b="1" dirty="0">
                <a:solidFill>
                  <a:prstClr val="black"/>
                </a:solidFill>
              </a:rPr>
              <a:t>Y</a:t>
            </a:r>
            <a:r>
              <a:rPr lang="pt-BR" sz="2400" dirty="0">
                <a:solidFill>
                  <a:prstClr val="black"/>
                </a:solidFill>
              </a:rPr>
              <a:t>    </a:t>
            </a:r>
            <a:r>
              <a:rPr lang="pt-BR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← AC</a:t>
            </a:r>
            <a:endParaRPr lang="pt-B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52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C85F8-68A1-42DE-B77A-E77661F7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Projeto de Instruções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1905857-5CAD-436C-AA10-3354B404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1651379"/>
            <a:ext cx="11140734" cy="45665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200" b="1" dirty="0"/>
              <a:t>Repertório de instruções</a:t>
            </a:r>
          </a:p>
          <a:p>
            <a:pPr lvl="1">
              <a:lnSpc>
                <a:spcPct val="100000"/>
              </a:lnSpc>
            </a:pPr>
            <a:r>
              <a:rPr lang="pt-BR" sz="2800" dirty="0"/>
              <a:t>Quantas e quais instruções são processadas</a:t>
            </a:r>
          </a:p>
          <a:p>
            <a:pPr>
              <a:lnSpc>
                <a:spcPct val="100000"/>
              </a:lnSpc>
            </a:pPr>
            <a:r>
              <a:rPr lang="pt-BR" sz="3200" b="1" dirty="0"/>
              <a:t>Tipos de dados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Os tipos de dados sobre os quais as operações são realizadas</a:t>
            </a:r>
          </a:p>
          <a:p>
            <a:pPr>
              <a:lnSpc>
                <a:spcPct val="100000"/>
              </a:lnSpc>
            </a:pPr>
            <a:r>
              <a:rPr lang="pt-BR" sz="3200" b="1" dirty="0"/>
              <a:t>Formato de instruções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Tamanho da instrução em bits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Número de endereços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Tamanho dos diversos campos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9EF165-235F-4292-8EE8-8E05E878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7BEEC5-EC7C-4107-AD29-426B7535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05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29EC3-E222-469D-BD0C-58099734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Projeto de Instruções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1C642-F9B5-4F5A-A47F-7233C1F1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3200" b="1" dirty="0"/>
              <a:t>Registradores</a:t>
            </a:r>
          </a:p>
          <a:p>
            <a:pPr lvl="1">
              <a:lnSpc>
                <a:spcPct val="100000"/>
              </a:lnSpc>
            </a:pPr>
            <a:r>
              <a:rPr lang="pt-BR" sz="2800" dirty="0"/>
              <a:t>Número de registradores que podem ser referenciados pelas instruções.</a:t>
            </a:r>
          </a:p>
          <a:p>
            <a:pPr>
              <a:lnSpc>
                <a:spcPct val="150000"/>
              </a:lnSpc>
            </a:pPr>
            <a:r>
              <a:rPr lang="pt-BR" sz="3200" b="1" dirty="0"/>
              <a:t>Endereçamento</a:t>
            </a:r>
          </a:p>
          <a:p>
            <a:pPr lvl="1">
              <a:lnSpc>
                <a:spcPct val="100000"/>
              </a:lnSpc>
            </a:pPr>
            <a:r>
              <a:rPr lang="pt-BR" sz="3000" dirty="0"/>
              <a:t>Modo pelo qual os endereços dos operandos são especificados.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00539B-C34B-47FA-8EB2-0275FCC0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CEDE73-3BA4-4B40-9C02-7F9DC97B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92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60D97-C349-4E82-B5E3-01DE25B1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Tipos De Operandos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B25643-AD49-4F63-8177-FBCCB18B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71A842-1677-4D4A-AFF7-B85F20CE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D2C86-772C-4099-B1DC-AEDB2B99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t-BR" sz="3200" dirty="0"/>
              <a:t>Números</a:t>
            </a:r>
          </a:p>
          <a:p>
            <a:pPr>
              <a:lnSpc>
                <a:spcPct val="250000"/>
              </a:lnSpc>
            </a:pPr>
            <a:r>
              <a:rPr lang="pt-BR" sz="3200" dirty="0"/>
              <a:t>Caracteres</a:t>
            </a:r>
          </a:p>
          <a:p>
            <a:pPr>
              <a:lnSpc>
                <a:spcPct val="250000"/>
              </a:lnSpc>
            </a:pPr>
            <a:r>
              <a:rPr lang="pt-BR" sz="3200" dirty="0"/>
              <a:t>Lógicos</a:t>
            </a:r>
          </a:p>
        </p:txBody>
      </p:sp>
    </p:spTree>
    <p:extLst>
      <p:ext uri="{BB962C8B-B14F-4D97-AF65-F5344CB8AC3E}">
        <p14:creationId xmlns:p14="http://schemas.microsoft.com/office/powerpoint/2010/main" val="3913483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60D97-C349-4E82-B5E3-01DE25B1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Tipos De Operandos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B25643-AD49-4F63-8177-FBCCB18B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71A842-1677-4D4A-AFF7-B85F20CE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D2C86-772C-4099-B1DC-AEDB2B99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/>
              <a:t>Números</a:t>
            </a:r>
          </a:p>
          <a:p>
            <a:pPr lvl="1">
              <a:lnSpc>
                <a:spcPct val="100000"/>
              </a:lnSpc>
            </a:pPr>
            <a:endParaRPr lang="pt-BR" sz="3000" dirty="0"/>
          </a:p>
          <a:p>
            <a:pPr lvl="1">
              <a:lnSpc>
                <a:spcPct val="100000"/>
              </a:lnSpc>
            </a:pPr>
            <a:r>
              <a:rPr lang="pt-BR" sz="3000" dirty="0"/>
              <a:t>Valores inteiros e ponto flutuante</a:t>
            </a:r>
          </a:p>
          <a:p>
            <a:pPr lvl="2">
              <a:lnSpc>
                <a:spcPct val="100000"/>
              </a:lnSpc>
            </a:pPr>
            <a:r>
              <a:rPr lang="pt-BR" sz="2800" dirty="0"/>
              <a:t>Sinal</a:t>
            </a:r>
          </a:p>
          <a:p>
            <a:pPr lvl="2">
              <a:lnSpc>
                <a:spcPct val="100000"/>
              </a:lnSpc>
            </a:pPr>
            <a:r>
              <a:rPr lang="pt-BR" sz="2800" dirty="0"/>
              <a:t>Expoente e fração</a:t>
            </a:r>
          </a:p>
          <a:p>
            <a:pPr lvl="2">
              <a:lnSpc>
                <a:spcPct val="100000"/>
              </a:lnSpc>
            </a:pPr>
            <a:r>
              <a:rPr lang="pt-BR" sz="2800" dirty="0"/>
              <a:t>Tipo de representação</a:t>
            </a:r>
          </a:p>
          <a:p>
            <a:pPr lvl="2">
              <a:lnSpc>
                <a:spcPct val="100000"/>
              </a:lnSpc>
            </a:pPr>
            <a:r>
              <a:rPr lang="pt-BR" sz="2800" dirty="0"/>
              <a:t>Limites da representação</a:t>
            </a:r>
          </a:p>
          <a:p>
            <a:pPr lvl="1">
              <a:lnSpc>
                <a:spcPct val="100000"/>
              </a:lnSpc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239419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60D97-C349-4E82-B5E3-01DE25B1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Tipos De Operandos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B25643-AD49-4F63-8177-FBCCB18B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71A842-1677-4D4A-AFF7-B85F20CE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D2C86-772C-4099-B1DC-AEDB2B99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3200" b="1" dirty="0"/>
              <a:t>Caracteres</a:t>
            </a:r>
          </a:p>
          <a:p>
            <a:pPr lvl="1">
              <a:lnSpc>
                <a:spcPct val="100000"/>
              </a:lnSpc>
            </a:pPr>
            <a:endParaRPr lang="pt-BR" sz="3000" dirty="0"/>
          </a:p>
          <a:p>
            <a:pPr lvl="1">
              <a:lnSpc>
                <a:spcPct val="100000"/>
              </a:lnSpc>
            </a:pPr>
            <a:r>
              <a:rPr lang="pt-BR" sz="3000" dirty="0"/>
              <a:t>Representação por códigos</a:t>
            </a:r>
          </a:p>
          <a:p>
            <a:pPr lvl="2">
              <a:lnSpc>
                <a:spcPct val="100000"/>
              </a:lnSpc>
            </a:pPr>
            <a:r>
              <a:rPr lang="pt-BR" sz="2600" dirty="0"/>
              <a:t>ASCII e </a:t>
            </a:r>
            <a:r>
              <a:rPr lang="pt-BR" sz="2600" dirty="0" err="1"/>
              <a:t>Extend</a:t>
            </a:r>
            <a:r>
              <a:rPr lang="pt-BR" sz="2600" dirty="0"/>
              <a:t> ASCII (7 e 8 bits)</a:t>
            </a:r>
          </a:p>
          <a:p>
            <a:pPr lvl="2">
              <a:lnSpc>
                <a:spcPct val="100000"/>
              </a:lnSpc>
            </a:pPr>
            <a:r>
              <a:rPr lang="pt-BR" sz="2600" dirty="0"/>
              <a:t>UNICODE		(32 bits)</a:t>
            </a:r>
          </a:p>
          <a:p>
            <a:pPr lvl="2">
              <a:lnSpc>
                <a:spcPct val="100000"/>
              </a:lnSpc>
            </a:pPr>
            <a:r>
              <a:rPr lang="pt-BR" sz="2600" dirty="0"/>
              <a:t>EBCDIC			(8 bits)</a:t>
            </a:r>
          </a:p>
          <a:p>
            <a:pPr lvl="1">
              <a:lnSpc>
                <a:spcPct val="100000"/>
              </a:lnSpc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680533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90DB9-074B-4C4C-96E3-40925E98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Instruções de máquina</a:t>
            </a:r>
            <a:br>
              <a:rPr lang="pt-BR" dirty="0"/>
            </a:br>
            <a:r>
              <a:rPr lang="pt-BR" cap="none" dirty="0"/>
              <a:t>Tipos De Operandos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7622B3-438E-4616-8F8B-F91C41B3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01C089-AE48-47D2-933B-FCC2C06C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37AB46D-00B1-4C0B-A6DA-A62E499A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Dados lógicos</a:t>
            </a:r>
          </a:p>
          <a:p>
            <a:endParaRPr lang="pt-BR" sz="3200" dirty="0"/>
          </a:p>
          <a:p>
            <a:r>
              <a:rPr lang="pt-BR" sz="2800" dirty="0"/>
              <a:t>Palavra de dados</a:t>
            </a:r>
          </a:p>
          <a:p>
            <a:r>
              <a:rPr lang="pt-BR" sz="2800" dirty="0"/>
              <a:t>Manipulação de bits</a:t>
            </a:r>
          </a:p>
          <a:p>
            <a:r>
              <a:rPr lang="pt-BR" sz="2800" dirty="0"/>
              <a:t>Conversão entre “tipos”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430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1B3FB-0303-4F1C-B827-828AB04B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MIPS</a:t>
            </a:r>
            <a:br>
              <a:rPr lang="pt-BR" dirty="0"/>
            </a:br>
            <a:r>
              <a:rPr lang="pt-BR" cap="none" dirty="0"/>
              <a:t>Instrução De Máquina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074698-EC76-42F6-B7E6-70ACF054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652C30-2FD0-4280-A04C-1095E6A7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6E796-20B5-4B70-9D4D-E119C984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Tamanho da instrução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Formatos de instrução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Tipos de operandos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Expressões</a:t>
            </a:r>
          </a:p>
        </p:txBody>
      </p:sp>
    </p:spTree>
    <p:extLst>
      <p:ext uri="{BB962C8B-B14F-4D97-AF65-F5344CB8AC3E}">
        <p14:creationId xmlns:p14="http://schemas.microsoft.com/office/powerpoint/2010/main" val="16961343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1B3FB-0303-4F1C-B827-828AB04B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MIPS</a:t>
            </a:r>
            <a:br>
              <a:rPr lang="pt-BR" dirty="0"/>
            </a:br>
            <a:r>
              <a:rPr lang="pt-BR" cap="none" dirty="0"/>
              <a:t>Tamanho De Instrução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074698-EC76-42F6-B7E6-70ACF054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652C30-2FD0-4280-A04C-1095E6A7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6E796-20B5-4B70-9D4D-E119C984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Tamanho da instrução</a:t>
            </a:r>
          </a:p>
          <a:p>
            <a:r>
              <a:rPr lang="pt-BR" sz="3200" dirty="0"/>
              <a:t>Tamanho fixo </a:t>
            </a:r>
          </a:p>
          <a:p>
            <a:r>
              <a:rPr lang="pt-BR" sz="3200" dirty="0"/>
              <a:t>Palavra de 32 bits</a:t>
            </a:r>
          </a:p>
          <a:p>
            <a:r>
              <a:rPr lang="pt-BR" sz="3200" dirty="0"/>
              <a:t>Memória organizada em bytes</a:t>
            </a:r>
          </a:p>
          <a:p>
            <a:endParaRPr lang="pt-BR" sz="28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483279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1B3FB-0303-4F1C-B827-828AB04B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MIPS</a:t>
            </a:r>
            <a:br>
              <a:rPr lang="pt-BR" dirty="0"/>
            </a:br>
            <a:r>
              <a:rPr lang="pt-BR" cap="none" dirty="0"/>
              <a:t>Formato De Instrução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074698-EC76-42F6-B7E6-70ACF054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652C30-2FD0-4280-A04C-1095E6A7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36E796-20B5-4B70-9D4D-E119C984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Formato de instrução</a:t>
            </a:r>
          </a:p>
          <a:p>
            <a:r>
              <a:rPr lang="pt-BR" sz="3200" dirty="0"/>
              <a:t> 3 formatos</a:t>
            </a:r>
          </a:p>
          <a:p>
            <a:pPr marL="0" indent="0">
              <a:buNone/>
            </a:pPr>
            <a:endParaRPr lang="pt-BR" sz="2800" dirty="0"/>
          </a:p>
          <a:p>
            <a:endParaRPr lang="pt-BR" sz="3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F5CD614-2FE7-4DA5-9F90-BD40CA1F9D8C}"/>
              </a:ext>
            </a:extLst>
          </p:cNvPr>
          <p:cNvSpPr/>
          <p:nvPr/>
        </p:nvSpPr>
        <p:spPr>
          <a:xfrm>
            <a:off x="1645556" y="3202609"/>
            <a:ext cx="1590049" cy="8481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OPCODE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524B619-0E10-4788-B95A-61988D874A8F}"/>
              </a:ext>
            </a:extLst>
          </p:cNvPr>
          <p:cNvSpPr/>
          <p:nvPr/>
        </p:nvSpPr>
        <p:spPr>
          <a:xfrm>
            <a:off x="3300661" y="3202608"/>
            <a:ext cx="2356190" cy="8481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OPERANDO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F7C5C1-D992-4CCC-BE2E-AE56D394C7BE}"/>
              </a:ext>
            </a:extLst>
          </p:cNvPr>
          <p:cNvSpPr/>
          <p:nvPr/>
        </p:nvSpPr>
        <p:spPr>
          <a:xfrm>
            <a:off x="5728256" y="3202607"/>
            <a:ext cx="2356190" cy="8481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OPERANDO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0401BC6-BB24-4569-ABDC-FA358F02368D}"/>
              </a:ext>
            </a:extLst>
          </p:cNvPr>
          <p:cNvSpPr/>
          <p:nvPr/>
        </p:nvSpPr>
        <p:spPr>
          <a:xfrm>
            <a:off x="8130451" y="3202606"/>
            <a:ext cx="2356190" cy="8481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OPERANDO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BB2DB9-3C51-4434-BC80-F3CBA1283BC7}"/>
              </a:ext>
            </a:extLst>
          </p:cNvPr>
          <p:cNvSpPr txBox="1"/>
          <p:nvPr/>
        </p:nvSpPr>
        <p:spPr>
          <a:xfrm>
            <a:off x="5247369" y="2638473"/>
            <a:ext cx="101181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32 bits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10181ED-B496-4A48-BCC5-21B2C5C81588}"/>
              </a:ext>
            </a:extLst>
          </p:cNvPr>
          <p:cNvCxnSpPr/>
          <p:nvPr/>
        </p:nvCxnSpPr>
        <p:spPr>
          <a:xfrm flipH="1">
            <a:off x="1572985" y="2854675"/>
            <a:ext cx="335280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796F768-F9AA-4786-8F52-4AC553CFEE0C}"/>
              </a:ext>
            </a:extLst>
          </p:cNvPr>
          <p:cNvCxnSpPr>
            <a:cxnSpLocks/>
          </p:cNvCxnSpPr>
          <p:nvPr/>
        </p:nvCxnSpPr>
        <p:spPr>
          <a:xfrm>
            <a:off x="6513286" y="2863106"/>
            <a:ext cx="3900784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CA2A56-9904-4090-BA8B-8A2DE3B70EB0}"/>
              </a:ext>
            </a:extLst>
          </p:cNvPr>
          <p:cNvSpPr/>
          <p:nvPr/>
        </p:nvSpPr>
        <p:spPr>
          <a:xfrm>
            <a:off x="1645556" y="4199344"/>
            <a:ext cx="1590049" cy="8481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OPCODE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3D4D457-26ED-41F1-B417-BE510CFE9A26}"/>
              </a:ext>
            </a:extLst>
          </p:cNvPr>
          <p:cNvSpPr/>
          <p:nvPr/>
        </p:nvSpPr>
        <p:spPr>
          <a:xfrm>
            <a:off x="3300661" y="4199343"/>
            <a:ext cx="2356190" cy="8481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OPERANDO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3123DB4-C22E-47B8-A9A4-483217D13F55}"/>
              </a:ext>
            </a:extLst>
          </p:cNvPr>
          <p:cNvSpPr/>
          <p:nvPr/>
        </p:nvSpPr>
        <p:spPr>
          <a:xfrm>
            <a:off x="5728255" y="4199342"/>
            <a:ext cx="4758385" cy="8481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OPERANDO + ÍNDICE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0B38BD6-6642-46D5-A158-4C4C16518447}"/>
              </a:ext>
            </a:extLst>
          </p:cNvPr>
          <p:cNvSpPr/>
          <p:nvPr/>
        </p:nvSpPr>
        <p:spPr>
          <a:xfrm>
            <a:off x="1645556" y="5196079"/>
            <a:ext cx="1590049" cy="8481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OPCODE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905B701-A516-4D05-9111-1255557F33BE}"/>
              </a:ext>
            </a:extLst>
          </p:cNvPr>
          <p:cNvSpPr/>
          <p:nvPr/>
        </p:nvSpPr>
        <p:spPr>
          <a:xfrm>
            <a:off x="3300661" y="5196077"/>
            <a:ext cx="7185979" cy="84813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OPERANDO + ÍNDICE</a:t>
            </a:r>
          </a:p>
        </p:txBody>
      </p:sp>
    </p:spTree>
    <p:extLst>
      <p:ext uri="{BB962C8B-B14F-4D97-AF65-F5344CB8AC3E}">
        <p14:creationId xmlns:p14="http://schemas.microsoft.com/office/powerpoint/2010/main" val="255369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EBB91-AD7D-49E4-B238-E5364B42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3F51B3-066C-478C-BE79-51CB301CB649}"/>
              </a:ext>
            </a:extLst>
          </p:cNvPr>
          <p:cNvSpPr/>
          <p:nvPr/>
        </p:nvSpPr>
        <p:spPr>
          <a:xfrm>
            <a:off x="1225263" y="3429000"/>
            <a:ext cx="1872208" cy="5983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Compilador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6F2779-D896-4A05-B718-6E4140FE6153}"/>
              </a:ext>
            </a:extLst>
          </p:cNvPr>
          <p:cNvGrpSpPr/>
          <p:nvPr/>
        </p:nvGrpSpPr>
        <p:grpSpPr>
          <a:xfrm>
            <a:off x="4926136" y="3429000"/>
            <a:ext cx="1512168" cy="607008"/>
            <a:chOff x="6074725" y="2448264"/>
            <a:chExt cx="1512168" cy="607008"/>
          </a:xfrm>
        </p:grpSpPr>
        <p:sp>
          <p:nvSpPr>
            <p:cNvPr id="6" name="Cilindro 5">
              <a:extLst>
                <a:ext uri="{FF2B5EF4-FFF2-40B4-BE49-F238E27FC236}">
                  <a16:creationId xmlns:a16="http://schemas.microsoft.com/office/drawing/2014/main" id="{83D79C44-0730-47EB-B859-50496256CDB4}"/>
                </a:ext>
              </a:extLst>
            </p:cNvPr>
            <p:cNvSpPr/>
            <p:nvPr/>
          </p:nvSpPr>
          <p:spPr>
            <a:xfrm>
              <a:off x="6074725" y="2852936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ilindro 6">
              <a:extLst>
                <a:ext uri="{FF2B5EF4-FFF2-40B4-BE49-F238E27FC236}">
                  <a16:creationId xmlns:a16="http://schemas.microsoft.com/office/drawing/2014/main" id="{5404E7A0-1B80-4FC9-B753-59B21B4B0CE5}"/>
                </a:ext>
              </a:extLst>
            </p:cNvPr>
            <p:cNvSpPr/>
            <p:nvPr/>
          </p:nvSpPr>
          <p:spPr>
            <a:xfrm>
              <a:off x="6074725" y="2751768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ilindro 7">
              <a:extLst>
                <a:ext uri="{FF2B5EF4-FFF2-40B4-BE49-F238E27FC236}">
                  <a16:creationId xmlns:a16="http://schemas.microsoft.com/office/drawing/2014/main" id="{E51E8E2A-F647-4E4E-8A7E-CF5D6FEBB960}"/>
                </a:ext>
              </a:extLst>
            </p:cNvPr>
            <p:cNvSpPr/>
            <p:nvPr/>
          </p:nvSpPr>
          <p:spPr>
            <a:xfrm>
              <a:off x="6074725" y="2650600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ilindro 8">
              <a:extLst>
                <a:ext uri="{FF2B5EF4-FFF2-40B4-BE49-F238E27FC236}">
                  <a16:creationId xmlns:a16="http://schemas.microsoft.com/office/drawing/2014/main" id="{DDB3250B-E11F-4BE5-9E20-ADE1BCD46CA9}"/>
                </a:ext>
              </a:extLst>
            </p:cNvPr>
            <p:cNvSpPr/>
            <p:nvPr/>
          </p:nvSpPr>
          <p:spPr>
            <a:xfrm>
              <a:off x="6074725" y="2549432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ilindro 9">
              <a:extLst>
                <a:ext uri="{FF2B5EF4-FFF2-40B4-BE49-F238E27FC236}">
                  <a16:creationId xmlns:a16="http://schemas.microsoft.com/office/drawing/2014/main" id="{06E9A12D-3E46-43D4-A83E-8A6B5F1E1982}"/>
                </a:ext>
              </a:extLst>
            </p:cNvPr>
            <p:cNvSpPr/>
            <p:nvPr/>
          </p:nvSpPr>
          <p:spPr>
            <a:xfrm>
              <a:off x="6074725" y="2448264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9714032-E5A7-4EF4-B9C6-C187059BDF06}"/>
              </a:ext>
            </a:extLst>
          </p:cNvPr>
          <p:cNvCxnSpPr>
            <a:cxnSpLocks/>
          </p:cNvCxnSpPr>
          <p:nvPr/>
        </p:nvCxnSpPr>
        <p:spPr>
          <a:xfrm>
            <a:off x="3097471" y="3728190"/>
            <a:ext cx="177439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11A1C439-A8C9-4359-B2B5-8843FAF33190}"/>
              </a:ext>
            </a:extLst>
          </p:cNvPr>
          <p:cNvSpPr/>
          <p:nvPr/>
        </p:nvSpPr>
        <p:spPr>
          <a:xfrm flipH="1">
            <a:off x="6744072" y="3337725"/>
            <a:ext cx="216024" cy="78093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A05A06-5EEE-4DD3-BF63-DCEE6BCA0671}"/>
              </a:ext>
            </a:extLst>
          </p:cNvPr>
          <p:cNvSpPr txBox="1"/>
          <p:nvPr/>
        </p:nvSpPr>
        <p:spPr>
          <a:xfrm>
            <a:off x="7110278" y="2943360"/>
            <a:ext cx="4472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Fase 3: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compilador traduz o programa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fonte para programa objeto e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armazena em disco.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DDA533-2FD4-4A1C-9E3A-D5F2FEED885E}"/>
              </a:ext>
            </a:extLst>
          </p:cNvPr>
          <p:cNvSpPr txBox="1"/>
          <p:nvPr/>
        </p:nvSpPr>
        <p:spPr>
          <a:xfrm>
            <a:off x="5229211" y="4188952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42885458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875D-8836-4FE0-A33D-E2DB4EFB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Mips</a:t>
            </a:r>
            <a:br>
              <a:rPr lang="pt-BR" dirty="0"/>
            </a:br>
            <a:r>
              <a:rPr lang="pt-BR" cap="none" dirty="0"/>
              <a:t>Tipos De Operandos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4C68DE-7F31-4D0A-8556-65F14CD1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8C5C13-8473-43D9-BAD4-6CCDF333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C3283E6-37DE-4A78-BC3A-09F79B1C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800" b="1" dirty="0"/>
          </a:p>
          <a:p>
            <a:pPr marL="0" indent="0">
              <a:buNone/>
            </a:pPr>
            <a:r>
              <a:rPr lang="pt-BR" sz="2800" b="1" dirty="0"/>
              <a:t>NÚMEROS</a:t>
            </a:r>
            <a:endParaRPr lang="pt-BR" b="1" dirty="0"/>
          </a:p>
          <a:p>
            <a:pPr lvl="1"/>
            <a:r>
              <a:rPr lang="pt-BR" sz="2800" dirty="0"/>
              <a:t>Inteiro ou ponto flutuante</a:t>
            </a:r>
          </a:p>
          <a:p>
            <a:pPr lvl="1"/>
            <a:r>
              <a:rPr lang="pt-BR" sz="2800" dirty="0"/>
              <a:t>Imediato ou carregado  na memória</a:t>
            </a:r>
          </a:p>
          <a:p>
            <a:pPr marL="0" indent="0">
              <a:buNone/>
            </a:pPr>
            <a:r>
              <a:rPr lang="pt-BR" sz="2800" b="1" dirty="0"/>
              <a:t>CARACTERES</a:t>
            </a:r>
            <a:endParaRPr lang="pt-BR" b="1" dirty="0"/>
          </a:p>
          <a:p>
            <a:pPr lvl="1"/>
            <a:r>
              <a:rPr lang="pt-BR" sz="2800" dirty="0"/>
              <a:t>Carregados na memória</a:t>
            </a:r>
          </a:p>
          <a:p>
            <a:pPr lvl="1"/>
            <a:endParaRPr lang="pt-BR" dirty="0"/>
          </a:p>
          <a:p>
            <a:r>
              <a:rPr lang="pt-BR" sz="2800" dirty="0"/>
              <a:t>Um mesmo padrão de bits pode representar um inteiro, um caractere ou ponto flutuante. O que diferencia cada padrão é a operação realizada sobre os dados. </a:t>
            </a:r>
          </a:p>
        </p:txBody>
      </p:sp>
    </p:spTree>
    <p:extLst>
      <p:ext uri="{BB962C8B-B14F-4D97-AF65-F5344CB8AC3E}">
        <p14:creationId xmlns:p14="http://schemas.microsoft.com/office/powerpoint/2010/main" val="35851520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875D-8836-4FE0-A33D-E2DB4EFB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Mips</a:t>
            </a:r>
            <a:br>
              <a:rPr lang="pt-BR" dirty="0"/>
            </a:br>
            <a:r>
              <a:rPr lang="pt-BR" cap="none" dirty="0"/>
              <a:t>Operações de leitura e escrita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4C68DE-7F31-4D0A-8556-65F14CD1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8C5C13-8473-43D9-BAD4-6CCDF333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1EFBD11-BAD9-4748-A28D-DE3A75A26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608809"/>
              </p:ext>
            </p:extLst>
          </p:nvPr>
        </p:nvGraphicFramePr>
        <p:xfrm>
          <a:off x="939483" y="1648732"/>
          <a:ext cx="10813144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572">
                  <a:extLst>
                    <a:ext uri="{9D8B030D-6E8A-4147-A177-3AD203B41FA5}">
                      <a16:colId xmlns:a16="http://schemas.microsoft.com/office/drawing/2014/main" val="928611657"/>
                    </a:ext>
                  </a:extLst>
                </a:gridCol>
                <a:gridCol w="2848745">
                  <a:extLst>
                    <a:ext uri="{9D8B030D-6E8A-4147-A177-3AD203B41FA5}">
                      <a16:colId xmlns:a16="http://schemas.microsoft.com/office/drawing/2014/main" val="2956015035"/>
                    </a:ext>
                  </a:extLst>
                </a:gridCol>
                <a:gridCol w="4843827">
                  <a:extLst>
                    <a:ext uri="{9D8B030D-6E8A-4147-A177-3AD203B41FA5}">
                      <a16:colId xmlns:a16="http://schemas.microsoft.com/office/drawing/2014/main" val="2746667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Consolas" panose="020B0609020204030204" pitchFamily="49" charset="0"/>
                        </a:rPr>
                        <a:t>Chamada do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Consolas" panose="020B0609020204030204" pitchFamily="49" charset="0"/>
                        </a:rPr>
                        <a:t>Código de chamada em $v0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Consolas" panose="020B0609020204030204" pitchFamily="49" charset="0"/>
                        </a:rPr>
                        <a:t>Argumento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6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Imprimir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$ao =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Imprimir 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float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$ao =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Imprimir 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double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$ao =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87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Imprimir 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string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$ao =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4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Leitura de 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$v0 contém o inteiro 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2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Leitura de 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float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$f0 contém o 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7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Leitura de 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double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$f0 contém o 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2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Leitura de 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string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$a0 contém o endereço do buffer</a:t>
                      </a:r>
                    </a:p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$a1 contém o tamanho do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2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84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67D82-7F38-4192-A470-6B8B7456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D74238-36C1-41AC-80B4-48EEE38C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B26BDE-21D4-4C9E-9EE0-29ADDC47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63AF3A0-CBC2-471F-B34B-29A033DE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Leitura de inteiro</a:t>
            </a:r>
          </a:p>
          <a:p>
            <a:r>
              <a:rPr lang="pt-BR" sz="2800" dirty="0"/>
              <a:t>Leitura de texto</a:t>
            </a:r>
          </a:p>
          <a:p>
            <a:r>
              <a:rPr lang="pt-BR" sz="2800" dirty="0"/>
              <a:t>Leitura de </a:t>
            </a:r>
            <a:r>
              <a:rPr lang="pt-BR" sz="2800" dirty="0" err="1"/>
              <a:t>float</a:t>
            </a:r>
            <a:endParaRPr lang="pt-BR" sz="2800" dirty="0"/>
          </a:p>
          <a:p>
            <a:r>
              <a:rPr lang="pt-BR" sz="2800" dirty="0"/>
              <a:t>Expressão</a:t>
            </a:r>
          </a:p>
        </p:txBody>
      </p:sp>
    </p:spTree>
    <p:extLst>
      <p:ext uri="{BB962C8B-B14F-4D97-AF65-F5344CB8AC3E}">
        <p14:creationId xmlns:p14="http://schemas.microsoft.com/office/powerpoint/2010/main" val="10696597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AF98A-C6AB-42D3-B37A-53B557D6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97100F-6EDA-47B6-ADD2-B7B8DAAD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CE37B4-00FB-4772-8FB7-1FF148CF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7AB50F-B84E-46EA-9B00-0683B90E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que é uma instrução de máquina? Quais seus elementos?</a:t>
            </a:r>
          </a:p>
          <a:p>
            <a:endParaRPr lang="pt-BR" sz="2800" dirty="0"/>
          </a:p>
          <a:p>
            <a:r>
              <a:rPr lang="pt-BR" sz="2800" dirty="0"/>
              <a:t>Liste e descrevas os tipos de operações e operandos de uma instrução de máquina.</a:t>
            </a:r>
          </a:p>
          <a:p>
            <a:endParaRPr lang="pt-BR" sz="2800" dirty="0"/>
          </a:p>
          <a:p>
            <a:r>
              <a:rPr lang="pt-BR" sz="2800" dirty="0"/>
              <a:t>Porque instruções aritméticas não incluem uma referência para a próxima instrução?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92769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2E028-AE7B-45A6-AAA2-4A1B6CC9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instrução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B16964-D915-4CEF-BA01-D55DDD08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B62655-7B6B-47C9-809C-9509F0BB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1AD1C00-6262-4E99-9596-E8D42B97A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291864"/>
            <a:ext cx="10363200" cy="4926056"/>
          </a:xfrm>
        </p:spPr>
        <p:txBody>
          <a:bodyPr>
            <a:normAutofit/>
          </a:bodyPr>
          <a:lstStyle/>
          <a:p>
            <a:r>
              <a:rPr lang="pt-BR" sz="2800" dirty="0"/>
              <a:t>Os códigos de operação e os circuitos projetados para cada operação podem variar de uma arquitetura para outra, a maioria das máquina possuem os mesmos tipos de instrução. São elas: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Transferência de dados</a:t>
            </a:r>
          </a:p>
          <a:p>
            <a:pPr lvl="1"/>
            <a:r>
              <a:rPr lang="pt-BR" sz="2800" dirty="0"/>
              <a:t>Aritmética</a:t>
            </a:r>
          </a:p>
          <a:p>
            <a:pPr lvl="1"/>
            <a:r>
              <a:rPr lang="pt-BR" sz="2800" dirty="0"/>
              <a:t>Lógica</a:t>
            </a:r>
          </a:p>
          <a:p>
            <a:pPr lvl="1"/>
            <a:r>
              <a:rPr lang="pt-BR" sz="2800" dirty="0"/>
              <a:t>Conversão</a:t>
            </a:r>
          </a:p>
          <a:p>
            <a:pPr lvl="1"/>
            <a:r>
              <a:rPr lang="pt-BR" sz="2800" dirty="0"/>
              <a:t>E/S</a:t>
            </a:r>
          </a:p>
          <a:p>
            <a:pPr lvl="1"/>
            <a:r>
              <a:rPr lang="pt-BR" sz="2800" dirty="0"/>
              <a:t>Controle do sistema</a:t>
            </a:r>
          </a:p>
          <a:p>
            <a:pPr lvl="1"/>
            <a:r>
              <a:rPr lang="pt-BR" sz="2800" dirty="0"/>
              <a:t>Transferência de controle</a:t>
            </a:r>
          </a:p>
        </p:txBody>
      </p:sp>
    </p:spTree>
    <p:extLst>
      <p:ext uri="{BB962C8B-B14F-4D97-AF65-F5344CB8AC3E}">
        <p14:creationId xmlns:p14="http://schemas.microsoft.com/office/powerpoint/2010/main" val="23466166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0FB96-F5FD-4236-903E-5A647390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instrução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A747E0-16D8-4FDF-9A8F-ED57114F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4CA3F2-7495-4B8F-8BBA-E3D04C9B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645EBC3-BB8D-44E2-B460-A1CFC913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Transferência de dados</a:t>
            </a:r>
            <a:endParaRPr lang="pt-BR" b="1" dirty="0"/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3B293EE-9F4B-40D1-82B2-2796B7A5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51501"/>
              </p:ext>
            </p:extLst>
          </p:nvPr>
        </p:nvGraphicFramePr>
        <p:xfrm>
          <a:off x="913359" y="2179757"/>
          <a:ext cx="1011143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825">
                  <a:extLst>
                    <a:ext uri="{9D8B030D-6E8A-4147-A177-3AD203B41FA5}">
                      <a16:colId xmlns:a16="http://schemas.microsoft.com/office/drawing/2014/main" val="3549308221"/>
                    </a:ext>
                  </a:extLst>
                </a:gridCol>
                <a:gridCol w="6232611">
                  <a:extLst>
                    <a:ext uri="{9D8B030D-6E8A-4147-A177-3AD203B41FA5}">
                      <a16:colId xmlns:a16="http://schemas.microsoft.com/office/drawing/2014/main" val="328815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Move dados entre registradores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0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Store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Transfere dados do processador para a memória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Load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Transfere dados da memória para o processador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8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Troca o conteúdo da origem e do destino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6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Clear</a:t>
                      </a:r>
                      <a:r>
                        <a:rPr lang="pt-BR" sz="2000" b="1" dirty="0"/>
                        <a:t> (Reset)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Transfere uma palavra de </a:t>
                      </a:r>
                      <a:r>
                        <a:rPr lang="pt-BR" sz="2000" dirty="0">
                          <a:latin typeface="Consolas" panose="020B0609020204030204" pitchFamily="49" charset="0"/>
                        </a:rPr>
                        <a:t>0s</a:t>
                      </a:r>
                      <a:r>
                        <a:rPr lang="pt-BR" sz="2000" dirty="0"/>
                        <a:t> para o destino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1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Transfere uma palavra de </a:t>
                      </a:r>
                      <a:r>
                        <a:rPr lang="pt-BR" sz="2000" dirty="0">
                          <a:latin typeface="Consolas" panose="020B0609020204030204" pitchFamily="49" charset="0"/>
                        </a:rPr>
                        <a:t>1s</a:t>
                      </a:r>
                      <a:r>
                        <a:rPr lang="pt-BR" sz="2000" dirty="0"/>
                        <a:t> para o destino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2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u="sng" dirty="0" err="1"/>
                        <a:t>Push</a:t>
                      </a:r>
                      <a:endParaRPr lang="pt-BR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Transfere uma palavra da origem para o topo da pilha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u="sng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Transfere uma palavra do topo da pilha para o destino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189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9C37B-D5DD-44CA-8742-853B1F98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instrução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0E9AEB-4D39-4EF6-9E44-05BE4934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2866FE-B133-4F82-ACBC-EAB0E0BE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DADAB6E-F2F2-420E-B6C6-69B72493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Pilha</a:t>
            </a:r>
            <a:endParaRPr lang="pt-BR" b="1" dirty="0"/>
          </a:p>
          <a:p>
            <a:r>
              <a:rPr lang="pt-BR" dirty="0"/>
              <a:t> </a:t>
            </a:r>
            <a:r>
              <a:rPr lang="pt-BR" sz="2800" dirty="0"/>
              <a:t>O tamanho de uma instrução depende de diversos fatores, entre eles, o número de operandos.</a:t>
            </a:r>
          </a:p>
          <a:p>
            <a:endParaRPr lang="pt-BR" sz="2800" dirty="0"/>
          </a:p>
          <a:p>
            <a:r>
              <a:rPr lang="pt-BR" sz="2800" dirty="0"/>
              <a:t>Em arquiteturas minimalistas, é possível possui um tipo de instrução composta apenas pelo código de operação.</a:t>
            </a:r>
          </a:p>
          <a:p>
            <a:endParaRPr lang="pt-BR" sz="2800" dirty="0"/>
          </a:p>
          <a:p>
            <a:r>
              <a:rPr lang="pt-BR" sz="2800" dirty="0"/>
              <a:t>Nessas instruções, os operandos são organizados em uma estrutura chamada </a:t>
            </a:r>
            <a:r>
              <a:rPr lang="pt-BR" sz="2800" b="1" dirty="0"/>
              <a:t>pilha</a:t>
            </a:r>
            <a:r>
              <a:rPr lang="pt-BR" sz="2800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0608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9C37B-D5DD-44CA-8742-853B1F98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instrução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0E9AEB-4D39-4EF6-9E44-05BE4934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2866FE-B133-4F82-ACBC-EAB0E0BE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DADAB6E-F2F2-420E-B6C6-69B72493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Pilha</a:t>
            </a:r>
            <a:endParaRPr lang="pt-BR" b="1" dirty="0"/>
          </a:p>
          <a:p>
            <a:r>
              <a:rPr lang="pt-BR" sz="2800" b="1" dirty="0"/>
              <a:t>Inserção</a:t>
            </a:r>
          </a:p>
          <a:p>
            <a:pPr lvl="1"/>
            <a:r>
              <a:rPr lang="pt-BR" sz="2600" dirty="0"/>
              <a:t>Em uma pilha, os dados são inseridos a partir do topo, organizados de baixo para cima, na ordem em que são inseridos.</a:t>
            </a:r>
          </a:p>
          <a:p>
            <a:pPr lvl="1"/>
            <a:endParaRPr lang="pt-BR" sz="2600" dirty="0"/>
          </a:p>
          <a:p>
            <a:r>
              <a:rPr lang="pt-BR" sz="2800" b="1" dirty="0"/>
              <a:t>Remoção</a:t>
            </a:r>
            <a:endParaRPr lang="pt-BR" sz="2800" dirty="0"/>
          </a:p>
          <a:p>
            <a:pPr lvl="1"/>
            <a:r>
              <a:rPr lang="pt-BR" sz="2600" dirty="0"/>
              <a:t>A remoção dos dados da pilha é feita na ordem inversa da inserção, começando sempre do topo para a base da pilha</a:t>
            </a:r>
          </a:p>
        </p:txBody>
      </p:sp>
    </p:spTree>
    <p:extLst>
      <p:ext uri="{BB962C8B-B14F-4D97-AF65-F5344CB8AC3E}">
        <p14:creationId xmlns:p14="http://schemas.microsoft.com/office/powerpoint/2010/main" val="8024782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9AAB2-BC24-4F92-BB47-BD5A0BB0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instrução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00CAEC6-C879-496D-BF75-94016263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/>
              <a:t>Pilha</a:t>
            </a:r>
            <a:endParaRPr lang="pt-BR" sz="3200" dirty="0"/>
          </a:p>
          <a:p>
            <a:r>
              <a:rPr lang="pt-BR" sz="3200" b="1" dirty="0"/>
              <a:t>V{1, 2, 3, 4, 5}</a:t>
            </a:r>
            <a:endParaRPr lang="pt-BR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2CE563-93E3-4C76-B536-9E84F263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6E0FF6-98CE-4CF3-90E2-053856E9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68</a:t>
            </a:fld>
            <a:endParaRPr lang="en-US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82C51C6-49ED-411B-A516-346C9A620C1F}"/>
              </a:ext>
            </a:extLst>
          </p:cNvPr>
          <p:cNvCxnSpPr/>
          <p:nvPr/>
        </p:nvCxnSpPr>
        <p:spPr>
          <a:xfrm flipV="1">
            <a:off x="1996768" y="2887099"/>
            <a:ext cx="0" cy="5161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739A7C8-C5BE-4EA8-B91B-710479C51B90}"/>
              </a:ext>
            </a:extLst>
          </p:cNvPr>
          <p:cNvSpPr/>
          <p:nvPr/>
        </p:nvSpPr>
        <p:spPr>
          <a:xfrm>
            <a:off x="5596471" y="5346700"/>
            <a:ext cx="1566329" cy="55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54C74D3-1B40-44DB-8E8B-A325593827CF}"/>
              </a:ext>
            </a:extLst>
          </p:cNvPr>
          <p:cNvSpPr/>
          <p:nvPr/>
        </p:nvSpPr>
        <p:spPr>
          <a:xfrm>
            <a:off x="5596470" y="4735364"/>
            <a:ext cx="1566329" cy="55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9AEFD49-0565-49C4-A50D-EFC4E5699539}"/>
              </a:ext>
            </a:extLst>
          </p:cNvPr>
          <p:cNvSpPr/>
          <p:nvPr/>
        </p:nvSpPr>
        <p:spPr>
          <a:xfrm>
            <a:off x="5596469" y="4124028"/>
            <a:ext cx="1566329" cy="55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7357879-AFF4-4F28-8A77-C1B4B1736587}"/>
              </a:ext>
            </a:extLst>
          </p:cNvPr>
          <p:cNvSpPr/>
          <p:nvPr/>
        </p:nvSpPr>
        <p:spPr>
          <a:xfrm>
            <a:off x="5596468" y="3512692"/>
            <a:ext cx="1566329" cy="55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7471362-DE40-4A97-A324-EE6E06936D74}"/>
              </a:ext>
            </a:extLst>
          </p:cNvPr>
          <p:cNvSpPr/>
          <p:nvPr/>
        </p:nvSpPr>
        <p:spPr>
          <a:xfrm>
            <a:off x="5596467" y="2901356"/>
            <a:ext cx="1566329" cy="55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8F923F-B02D-4106-83C2-5D7635030999}"/>
              </a:ext>
            </a:extLst>
          </p:cNvPr>
          <p:cNvSpPr txBox="1"/>
          <p:nvPr/>
        </p:nvSpPr>
        <p:spPr>
          <a:xfrm>
            <a:off x="8422666" y="5344964"/>
            <a:ext cx="82266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b="1" dirty="0"/>
              <a:t>Base</a:t>
            </a:r>
            <a:endParaRPr lang="pt-BR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3253DE-A4E8-477E-BC97-59665BFD9353}"/>
              </a:ext>
            </a:extLst>
          </p:cNvPr>
          <p:cNvSpPr txBox="1"/>
          <p:nvPr/>
        </p:nvSpPr>
        <p:spPr>
          <a:xfrm>
            <a:off x="8422666" y="2949923"/>
            <a:ext cx="8511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b="1" dirty="0"/>
              <a:t>Topo</a:t>
            </a:r>
            <a:endParaRPr lang="pt-BR" b="1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ACFB3E4-29E3-4724-9FB1-D3454C1E86AC}"/>
              </a:ext>
            </a:extLst>
          </p:cNvPr>
          <p:cNvCxnSpPr>
            <a:stCxn id="14" idx="1"/>
          </p:cNvCxnSpPr>
          <p:nvPr/>
        </p:nvCxnSpPr>
        <p:spPr>
          <a:xfrm flipH="1">
            <a:off x="7454900" y="3180756"/>
            <a:ext cx="9677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16B9DE1-CCD8-41F0-95AC-5571CA9918F0}"/>
              </a:ext>
            </a:extLst>
          </p:cNvPr>
          <p:cNvCxnSpPr/>
          <p:nvPr/>
        </p:nvCxnSpPr>
        <p:spPr>
          <a:xfrm flipH="1" flipV="1">
            <a:off x="7454900" y="5613754"/>
            <a:ext cx="96776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have Direita 17">
            <a:extLst>
              <a:ext uri="{FF2B5EF4-FFF2-40B4-BE49-F238E27FC236}">
                <a16:creationId xmlns:a16="http://schemas.microsoft.com/office/drawing/2014/main" id="{2FE5017C-5B59-4D1D-9B44-0994192E605B}"/>
              </a:ext>
            </a:extLst>
          </p:cNvPr>
          <p:cNvSpPr/>
          <p:nvPr/>
        </p:nvSpPr>
        <p:spPr>
          <a:xfrm>
            <a:off x="9486900" y="2768600"/>
            <a:ext cx="730674" cy="33147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C19273-3F86-414A-8A7D-ACF3BA01BAFD}"/>
              </a:ext>
            </a:extLst>
          </p:cNvPr>
          <p:cNvSpPr txBox="1"/>
          <p:nvPr/>
        </p:nvSpPr>
        <p:spPr>
          <a:xfrm>
            <a:off x="10640390" y="4195117"/>
            <a:ext cx="8531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b="1" dirty="0"/>
              <a:t>Pilha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177678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40AC0-554F-4A9D-AD01-2B92C9C7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instrução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B07ADB-BC6B-4A7A-826E-D6FB06A8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138A0C-B683-4DA8-A874-C6C7305B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3376EF5-AE77-41E8-BAC8-31D1EB855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489166"/>
            <a:ext cx="10616159" cy="472875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Operações sobre pilha</a:t>
            </a:r>
          </a:p>
          <a:p>
            <a:r>
              <a:rPr lang="pt-BR" sz="3200" dirty="0"/>
              <a:t> </a:t>
            </a:r>
            <a:r>
              <a:rPr lang="pt-BR" sz="2800" dirty="0"/>
              <a:t>Instruções que utilizem pilha de dados como estrutura de armazenamento de operandos possuem apenas um campo: </a:t>
            </a:r>
            <a:r>
              <a:rPr lang="pt-BR" sz="2800" dirty="0" err="1"/>
              <a:t>opcode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r>
              <a:rPr lang="pt-BR" sz="2800" dirty="0"/>
              <a:t>As referências aos operandos são feitas sempre relativas ao topo da pilha.</a:t>
            </a:r>
          </a:p>
          <a:p>
            <a:endParaRPr lang="pt-BR" sz="2800" dirty="0"/>
          </a:p>
          <a:p>
            <a:r>
              <a:rPr lang="pt-BR" sz="2800" dirty="0"/>
              <a:t>Os resultados são armazenados no topo da pilha.</a:t>
            </a:r>
          </a:p>
        </p:txBody>
      </p:sp>
    </p:spTree>
    <p:extLst>
      <p:ext uri="{BB962C8B-B14F-4D97-AF65-F5344CB8AC3E}">
        <p14:creationId xmlns:p14="http://schemas.microsoft.com/office/powerpoint/2010/main" val="425353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EBB91-AD7D-49E4-B238-E5364B42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de um programa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3F51B3-066C-478C-BE79-51CB301CB649}"/>
              </a:ext>
            </a:extLst>
          </p:cNvPr>
          <p:cNvSpPr/>
          <p:nvPr/>
        </p:nvSpPr>
        <p:spPr>
          <a:xfrm>
            <a:off x="1225263" y="3429000"/>
            <a:ext cx="1872208" cy="5983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Link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6F2779-D896-4A05-B718-6E4140FE6153}"/>
              </a:ext>
            </a:extLst>
          </p:cNvPr>
          <p:cNvGrpSpPr/>
          <p:nvPr/>
        </p:nvGrpSpPr>
        <p:grpSpPr>
          <a:xfrm>
            <a:off x="4926136" y="3429000"/>
            <a:ext cx="1512168" cy="607008"/>
            <a:chOff x="6074725" y="2448264"/>
            <a:chExt cx="1512168" cy="607008"/>
          </a:xfrm>
        </p:grpSpPr>
        <p:sp>
          <p:nvSpPr>
            <p:cNvPr id="6" name="Cilindro 5">
              <a:extLst>
                <a:ext uri="{FF2B5EF4-FFF2-40B4-BE49-F238E27FC236}">
                  <a16:creationId xmlns:a16="http://schemas.microsoft.com/office/drawing/2014/main" id="{83D79C44-0730-47EB-B859-50496256CDB4}"/>
                </a:ext>
              </a:extLst>
            </p:cNvPr>
            <p:cNvSpPr/>
            <p:nvPr/>
          </p:nvSpPr>
          <p:spPr>
            <a:xfrm>
              <a:off x="6074725" y="2852936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ilindro 6">
              <a:extLst>
                <a:ext uri="{FF2B5EF4-FFF2-40B4-BE49-F238E27FC236}">
                  <a16:creationId xmlns:a16="http://schemas.microsoft.com/office/drawing/2014/main" id="{5404E7A0-1B80-4FC9-B753-59B21B4B0CE5}"/>
                </a:ext>
              </a:extLst>
            </p:cNvPr>
            <p:cNvSpPr/>
            <p:nvPr/>
          </p:nvSpPr>
          <p:spPr>
            <a:xfrm>
              <a:off x="6074725" y="2751768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ilindro 7">
              <a:extLst>
                <a:ext uri="{FF2B5EF4-FFF2-40B4-BE49-F238E27FC236}">
                  <a16:creationId xmlns:a16="http://schemas.microsoft.com/office/drawing/2014/main" id="{E51E8E2A-F647-4E4E-8A7E-CF5D6FEBB960}"/>
                </a:ext>
              </a:extLst>
            </p:cNvPr>
            <p:cNvSpPr/>
            <p:nvPr/>
          </p:nvSpPr>
          <p:spPr>
            <a:xfrm>
              <a:off x="6074725" y="2650600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ilindro 8">
              <a:extLst>
                <a:ext uri="{FF2B5EF4-FFF2-40B4-BE49-F238E27FC236}">
                  <a16:creationId xmlns:a16="http://schemas.microsoft.com/office/drawing/2014/main" id="{DDB3250B-E11F-4BE5-9E20-ADE1BCD46CA9}"/>
                </a:ext>
              </a:extLst>
            </p:cNvPr>
            <p:cNvSpPr/>
            <p:nvPr/>
          </p:nvSpPr>
          <p:spPr>
            <a:xfrm>
              <a:off x="6074725" y="2549432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ilindro 9">
              <a:extLst>
                <a:ext uri="{FF2B5EF4-FFF2-40B4-BE49-F238E27FC236}">
                  <a16:creationId xmlns:a16="http://schemas.microsoft.com/office/drawing/2014/main" id="{06E9A12D-3E46-43D4-A83E-8A6B5F1E1982}"/>
                </a:ext>
              </a:extLst>
            </p:cNvPr>
            <p:cNvSpPr/>
            <p:nvPr/>
          </p:nvSpPr>
          <p:spPr>
            <a:xfrm>
              <a:off x="6074725" y="2448264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9714032-E5A7-4EF4-B9C6-C187059BDF06}"/>
              </a:ext>
            </a:extLst>
          </p:cNvPr>
          <p:cNvCxnSpPr>
            <a:cxnSpLocks/>
          </p:cNvCxnSpPr>
          <p:nvPr/>
        </p:nvCxnSpPr>
        <p:spPr>
          <a:xfrm>
            <a:off x="3097471" y="3728190"/>
            <a:ext cx="177439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11A1C439-A8C9-4359-B2B5-8843FAF33190}"/>
              </a:ext>
            </a:extLst>
          </p:cNvPr>
          <p:cNvSpPr/>
          <p:nvPr/>
        </p:nvSpPr>
        <p:spPr>
          <a:xfrm flipH="1">
            <a:off x="6744072" y="3337725"/>
            <a:ext cx="216024" cy="78093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A05A06-5EEE-4DD3-BF63-DCEE6BCA0671}"/>
              </a:ext>
            </a:extLst>
          </p:cNvPr>
          <p:cNvSpPr txBox="1"/>
          <p:nvPr/>
        </p:nvSpPr>
        <p:spPr>
          <a:xfrm>
            <a:off x="7249136" y="2758694"/>
            <a:ext cx="49008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Fase 4: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Linker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Ligador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vincula o código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objeto as suas bibliotecas, cria o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arquivo executável e armazena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em disco.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C15BC6F-FF5F-447B-BA9B-C0CCDE4F6D8B}"/>
              </a:ext>
            </a:extLst>
          </p:cNvPr>
          <p:cNvSpPr txBox="1"/>
          <p:nvPr/>
        </p:nvSpPr>
        <p:spPr>
          <a:xfrm>
            <a:off x="5229211" y="4188952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3838247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4F2D9-48EE-40C6-A8DE-B119C087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instrução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CCF976-7E7F-40AF-AE7B-F79C488A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E7D16A-8109-4EAC-A4A4-8CBADEB9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38206EB-E304-4C09-B1D2-01E7E147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5"/>
            <a:ext cx="10363200" cy="3259816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As operações com pilha são realizadas em notação polonesa.</a:t>
            </a:r>
          </a:p>
          <a:p>
            <a:endParaRPr lang="pt-BR" sz="2800" dirty="0"/>
          </a:p>
          <a:p>
            <a:r>
              <a:rPr lang="pt-BR" sz="2800" dirty="0"/>
              <a:t>A notação polonesa reestrutura a expressão de modo que não haja necessidade de parênteses, colchetes ou chaves para definir a precedência de operações.</a:t>
            </a:r>
          </a:p>
          <a:p>
            <a:endParaRPr lang="pt-BR" sz="2800" b="1" dirty="0"/>
          </a:p>
          <a:p>
            <a:r>
              <a:rPr lang="pt-BR" sz="2800" b="1" dirty="0"/>
              <a:t>Exemplo: A + B * 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D8FE29-4ECB-402B-BF9E-4E59ADCFF6C4}"/>
              </a:ext>
            </a:extLst>
          </p:cNvPr>
          <p:cNvSpPr txBox="1"/>
          <p:nvPr/>
        </p:nvSpPr>
        <p:spPr>
          <a:xfrm>
            <a:off x="5780561" y="3679504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+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9EBF1-596F-40B3-84D4-FD60121CBBCD}"/>
              </a:ext>
            </a:extLst>
          </p:cNvPr>
          <p:cNvSpPr txBox="1"/>
          <p:nvPr/>
        </p:nvSpPr>
        <p:spPr>
          <a:xfrm>
            <a:off x="4947961" y="4617352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*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ECBAE7-B71C-4B1B-B099-8796EE5E734B}"/>
              </a:ext>
            </a:extLst>
          </p:cNvPr>
          <p:cNvSpPr txBox="1"/>
          <p:nvPr/>
        </p:nvSpPr>
        <p:spPr>
          <a:xfrm>
            <a:off x="4552096" y="5393603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B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5CF96A-119F-4BEF-AACD-A1D8673B1AF3}"/>
              </a:ext>
            </a:extLst>
          </p:cNvPr>
          <p:cNvSpPr txBox="1"/>
          <p:nvPr/>
        </p:nvSpPr>
        <p:spPr>
          <a:xfrm>
            <a:off x="5353841" y="5393604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AB031D1-2DD3-42E8-B88F-7E1ABF0FCDD2}"/>
              </a:ext>
            </a:extLst>
          </p:cNvPr>
          <p:cNvSpPr txBox="1"/>
          <p:nvPr/>
        </p:nvSpPr>
        <p:spPr>
          <a:xfrm>
            <a:off x="6462876" y="4608683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B60E56E-7C52-4F0B-A072-CE55C39B9A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766257" y="5202127"/>
            <a:ext cx="384644" cy="1914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4C994A8-2EBF-4E4E-B0F5-16BA2AD5DF1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150901" y="4264279"/>
            <a:ext cx="826990" cy="3530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3B7925C-506C-4770-B17C-B0FF101D76D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977891" y="4264279"/>
            <a:ext cx="707963" cy="3444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7A52F4A-D098-4465-837A-7B155CE009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150901" y="5202127"/>
            <a:ext cx="416300" cy="1914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431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A4434-F065-41C4-81C1-47053F3B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instrução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B48FF2-600A-4E6D-A599-13904C80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7CCFDD-6D52-49A1-A52C-A54DC6C4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55CCF43-78C0-4F5E-9C68-58124973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/>
              <a:t>Exemplo</a:t>
            </a:r>
            <a:endParaRPr lang="pt-BR" b="1" dirty="0"/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E67A3F0-8F1D-4208-B005-C4AB4C99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35475"/>
              </p:ext>
            </p:extLst>
          </p:nvPr>
        </p:nvGraphicFramePr>
        <p:xfrm>
          <a:off x="2057083" y="2853288"/>
          <a:ext cx="8128000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409">
                  <a:extLst>
                    <a:ext uri="{9D8B030D-6E8A-4147-A177-3AD203B41FA5}">
                      <a16:colId xmlns:a16="http://schemas.microsoft.com/office/drawing/2014/main" val="4175954068"/>
                    </a:ext>
                  </a:extLst>
                </a:gridCol>
                <a:gridCol w="5280591">
                  <a:extLst>
                    <a:ext uri="{9D8B030D-6E8A-4147-A177-3AD203B41FA5}">
                      <a16:colId xmlns:a16="http://schemas.microsoft.com/office/drawing/2014/main" val="356454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1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PUSH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Empilha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8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PUSH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Empilha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0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PUSH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Empilha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4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MULT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Multiplica B * C e armazena o resultado no topo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Soma o topo com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19757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DC15DBB-6594-410C-9553-E4C96FFE184D}"/>
              </a:ext>
            </a:extLst>
          </p:cNvPr>
          <p:cNvSpPr txBox="1"/>
          <p:nvPr/>
        </p:nvSpPr>
        <p:spPr>
          <a:xfrm>
            <a:off x="1244600" y="213360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+ B * C</a:t>
            </a:r>
            <a:endParaRPr lang="pt-BR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004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433F2-0E6B-4E98-BF3E-A06FF1D9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INSTRUÇÃO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497B28-30DF-4F98-A4A1-468F642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F2F4DE-4C89-451C-B3A7-9A230ADF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AAFEEC6-FF02-4E08-950F-81E14944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Aritmética</a:t>
            </a:r>
            <a:endParaRPr lang="pt-BR" b="1" dirty="0"/>
          </a:p>
          <a:p>
            <a:r>
              <a:rPr lang="pt-BR" dirty="0"/>
              <a:t> 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EE0C906-7B42-45F8-873D-76FB30001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60619"/>
              </p:ext>
            </p:extLst>
          </p:nvPr>
        </p:nvGraphicFramePr>
        <p:xfrm>
          <a:off x="913359" y="2179757"/>
          <a:ext cx="1011143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825">
                  <a:extLst>
                    <a:ext uri="{9D8B030D-6E8A-4147-A177-3AD203B41FA5}">
                      <a16:colId xmlns:a16="http://schemas.microsoft.com/office/drawing/2014/main" val="3549308221"/>
                    </a:ext>
                  </a:extLst>
                </a:gridCol>
                <a:gridCol w="6232611">
                  <a:extLst>
                    <a:ext uri="{9D8B030D-6E8A-4147-A177-3AD203B41FA5}">
                      <a16:colId xmlns:a16="http://schemas.microsoft.com/office/drawing/2014/main" val="328815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Add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Soma dois operandos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0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Subtract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Subtrai dois operandos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Multiply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Multiplica dois operandos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8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Calcula o quociente de dois operandos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6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Absolute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Substitui o operando pelo seu valor absoluto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1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Negate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Troca o sinal do operando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2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Increment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Soma 1 ao operando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Decrement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Subtrai 1 ao operando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4287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433F2-0E6B-4E98-BF3E-A06FF1D9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INSTRUÇÃO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497B28-30DF-4F98-A4A1-468F642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F2F4DE-4C89-451C-B3A7-9A230ADF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AAFEEC6-FF02-4E08-950F-81E14944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Lógico</a:t>
            </a:r>
            <a:endParaRPr lang="pt-BR" b="1" dirty="0"/>
          </a:p>
          <a:p>
            <a:r>
              <a:rPr lang="pt-BR" dirty="0"/>
              <a:t> 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EE0C906-7B42-45F8-873D-76FB30001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72993"/>
              </p:ext>
            </p:extLst>
          </p:nvPr>
        </p:nvGraphicFramePr>
        <p:xfrm>
          <a:off x="913359" y="1992228"/>
          <a:ext cx="10641088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004">
                  <a:extLst>
                    <a:ext uri="{9D8B030D-6E8A-4147-A177-3AD203B41FA5}">
                      <a16:colId xmlns:a16="http://schemas.microsoft.com/office/drawing/2014/main" val="3549308221"/>
                    </a:ext>
                  </a:extLst>
                </a:gridCol>
                <a:gridCol w="6559084">
                  <a:extLst>
                    <a:ext uri="{9D8B030D-6E8A-4147-A177-3AD203B41FA5}">
                      <a16:colId xmlns:a16="http://schemas.microsoft.com/office/drawing/2014/main" val="328815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‘E’ lógico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0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‘OU’ Lógico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NOT (Complemento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‘NOT’ Lógico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8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‘XOR’ Lógico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6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Testa uma condição; Define flags com base no 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1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Compare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Comparação lógica entre operandos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2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Set </a:t>
                      </a:r>
                      <a:r>
                        <a:rPr lang="pt-BR" sz="2000" b="1" dirty="0" err="1"/>
                        <a:t>Control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Instruções de controle para tratamento de interrupção, controle de tempo,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u="sng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Desloca um operando para esquerda ou para direita.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u="sng" dirty="0" err="1"/>
                        <a:t>Rotate</a:t>
                      </a:r>
                      <a:endParaRPr lang="pt-BR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Desloca ciclicamente um operando para a esquerda/direita.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631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7B1D4-AC18-4C3F-BD95-84F4FA00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instruções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E260D4-53B0-4E41-9B72-0D310027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5459D3-8339-4FA0-8D5C-EFDE8394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7E73183-81ED-4AE3-8D83-DA7C80E6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b="1" dirty="0"/>
              <a:t>Operação Shift</a:t>
            </a:r>
          </a:p>
          <a:p>
            <a:pPr lvl="1"/>
            <a:r>
              <a:rPr lang="pt-BR" sz="2800" dirty="0"/>
              <a:t>Adiciona 0s a direita ou a esquerda do operando, deslocando os bits do operando.</a:t>
            </a:r>
          </a:p>
          <a:p>
            <a:pPr lvl="1"/>
            <a:r>
              <a:rPr lang="pt-BR" sz="2800" dirty="0"/>
              <a:t>Exemplo:</a:t>
            </a:r>
          </a:p>
          <a:p>
            <a:pPr lvl="2"/>
            <a:r>
              <a:rPr lang="pt-BR" sz="2400" dirty="0"/>
              <a:t>101100 ⇒ 110000</a:t>
            </a:r>
          </a:p>
          <a:p>
            <a:endParaRPr lang="pt-BR" sz="2400" b="1" dirty="0"/>
          </a:p>
          <a:p>
            <a:r>
              <a:rPr lang="pt-BR" sz="3200" b="1" dirty="0"/>
              <a:t>Operação </a:t>
            </a:r>
            <a:r>
              <a:rPr lang="pt-BR" sz="3200" b="1" dirty="0" err="1"/>
              <a:t>Rotate</a:t>
            </a:r>
            <a:endParaRPr lang="pt-BR" sz="3200" b="1" dirty="0"/>
          </a:p>
          <a:p>
            <a:pPr lvl="1"/>
            <a:r>
              <a:rPr lang="pt-BR" sz="2800" dirty="0"/>
              <a:t>Adiciona 0s a direita ou a esquerda do operando, deslocando os bits do operando.</a:t>
            </a:r>
          </a:p>
          <a:p>
            <a:pPr lvl="1"/>
            <a:r>
              <a:rPr lang="pt-BR" sz="2800" dirty="0"/>
              <a:t>Exemplo:</a:t>
            </a:r>
          </a:p>
          <a:p>
            <a:pPr lvl="2"/>
            <a:r>
              <a:rPr lang="pt-BR" sz="2400" dirty="0"/>
              <a:t>101100 ⇒ 110010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02685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C36BA-AE25-4F85-86DD-75E352CE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instruções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F80941-A879-4CD9-88B2-92F58B0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23A13E-6DB4-46D2-B271-4DD6E0B5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B7EE2DF-6F7B-4FA8-A498-862A63BA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594502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Transferência de controle</a:t>
            </a:r>
            <a:endParaRPr lang="pt-BR" b="1" dirty="0"/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FA9C426-F4C9-4D44-86CC-72FE98977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61312"/>
              </p:ext>
            </p:extLst>
          </p:nvPr>
        </p:nvGraphicFramePr>
        <p:xfrm>
          <a:off x="268707" y="2315655"/>
          <a:ext cx="1166203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4696">
                  <a:extLst>
                    <a:ext uri="{9D8B030D-6E8A-4147-A177-3AD203B41FA5}">
                      <a16:colId xmlns:a16="http://schemas.microsoft.com/office/drawing/2014/main" val="3549308221"/>
                    </a:ext>
                  </a:extLst>
                </a:gridCol>
                <a:gridCol w="7077340">
                  <a:extLst>
                    <a:ext uri="{9D8B030D-6E8A-4147-A177-3AD203B41FA5}">
                      <a16:colId xmlns:a16="http://schemas.microsoft.com/office/drawing/2014/main" val="328815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Jump</a:t>
                      </a:r>
                      <a:r>
                        <a:rPr lang="pt-BR" sz="2000" b="1" dirty="0"/>
                        <a:t> ou </a:t>
                      </a:r>
                      <a:r>
                        <a:rPr lang="pt-BR" sz="2000" b="1" dirty="0" err="1"/>
                        <a:t>Skip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Incrementa o PC para saltar para a próxima instrução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0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Jump</a:t>
                      </a:r>
                      <a:r>
                        <a:rPr lang="pt-BR" sz="2000" b="1" dirty="0"/>
                        <a:t> (</a:t>
                      </a:r>
                      <a:r>
                        <a:rPr lang="pt-BR" sz="2000" b="0" dirty="0"/>
                        <a:t>condicional</a:t>
                      </a:r>
                      <a:r>
                        <a:rPr lang="pt-BR" sz="2000" b="1" dirty="0"/>
                        <a:t>) ou </a:t>
                      </a:r>
                      <a:r>
                        <a:rPr lang="pt-BR" sz="2000" b="1" dirty="0" err="1"/>
                        <a:t>Skip</a:t>
                      </a:r>
                      <a:r>
                        <a:rPr lang="pt-BR" sz="2000" b="1" dirty="0"/>
                        <a:t> (</a:t>
                      </a:r>
                      <a:r>
                        <a:rPr lang="pt-BR" sz="2000" b="0" dirty="0"/>
                        <a:t>condicional</a:t>
                      </a:r>
                      <a:r>
                        <a:rPr lang="pt-BR" sz="2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Incrementa o PC se um condição for atendida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Jump</a:t>
                      </a:r>
                      <a:r>
                        <a:rPr lang="pt-BR" sz="2000" b="1" dirty="0"/>
                        <a:t> </a:t>
                      </a:r>
                      <a:r>
                        <a:rPr lang="pt-BR" sz="2000" b="1" dirty="0" err="1"/>
                        <a:t>to</a:t>
                      </a:r>
                      <a:r>
                        <a:rPr lang="pt-BR" sz="2000" b="1" dirty="0"/>
                        <a:t> </a:t>
                      </a:r>
                      <a:r>
                        <a:rPr lang="pt-BR" sz="2000" b="1" dirty="0" err="1"/>
                        <a:t>subrotine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Salta para um endereço específico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8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Return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Substitui o conteúdo do PC pelo de outro registrador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6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Busca operando e executa como instrução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1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 err="1"/>
                        <a:t>Wait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Para a execução de um programa e testa uma condição repetidamente. A execução só é retomada quando a condição for satisfeita.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9681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C36BA-AE25-4F85-86DD-75E352CE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instruções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F80941-A879-4CD9-88B2-92F58B0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23A13E-6DB4-46D2-B271-4DD6E0B5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B7EE2DF-6F7B-4FA8-A498-862A63BA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594502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I/O</a:t>
            </a:r>
            <a:endParaRPr lang="pt-BR" b="1" dirty="0"/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FA9C426-F4C9-4D44-86CC-72FE98977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39913"/>
              </p:ext>
            </p:extLst>
          </p:nvPr>
        </p:nvGraphicFramePr>
        <p:xfrm>
          <a:off x="290065" y="2280970"/>
          <a:ext cx="1166203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4696">
                  <a:extLst>
                    <a:ext uri="{9D8B030D-6E8A-4147-A177-3AD203B41FA5}">
                      <a16:colId xmlns:a16="http://schemas.microsoft.com/office/drawing/2014/main" val="3549308221"/>
                    </a:ext>
                  </a:extLst>
                </a:gridCol>
                <a:gridCol w="7077340">
                  <a:extLst>
                    <a:ext uri="{9D8B030D-6E8A-4147-A177-3AD203B41FA5}">
                      <a16:colId xmlns:a16="http://schemas.microsoft.com/office/drawing/2014/main" val="328815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Transfere dados do módulo de E/S para memória ou registrador.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0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Transfere dados da origem para o módulo de E/S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Start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Transfere instruções para o módulo para iniciar operação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8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Test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Transfere informações sobre o </a:t>
                      </a:r>
                      <a:r>
                        <a:rPr lang="pt-BR" sz="2000" i="1" dirty="0"/>
                        <a:t>status</a:t>
                      </a:r>
                      <a:r>
                        <a:rPr lang="pt-BR" sz="2000" dirty="0"/>
                        <a:t> do dispositivo.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6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652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F8FC5-4794-47B3-A604-12F72647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MIPS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5B90E7-A7EE-421A-BF50-6852B240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C69C12-4FFE-4296-B164-C76CC28D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C6FFC03-4861-49A2-8CD2-83D8BFCF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Arquitetura do MIPS</a:t>
            </a:r>
          </a:p>
          <a:p>
            <a:pPr marL="0" indent="0">
              <a:buNone/>
            </a:pPr>
            <a:endParaRPr lang="pt-BR" sz="2800" b="1" dirty="0"/>
          </a:p>
          <a:p>
            <a:r>
              <a:rPr lang="pt-BR" sz="2800" b="1" dirty="0"/>
              <a:t> </a:t>
            </a:r>
            <a:r>
              <a:rPr lang="pt-BR" sz="2800" dirty="0"/>
              <a:t>A arquitetura do MIPS define 32 registradores de uso especial para execução operações e armazenamento de operandos.</a:t>
            </a:r>
          </a:p>
          <a:p>
            <a:endParaRPr lang="pt-BR" sz="2800" dirty="0"/>
          </a:p>
          <a:p>
            <a:r>
              <a:rPr lang="pt-BR" sz="2800" dirty="0"/>
              <a:t>A memória tem capacidade de até 4 GB</a:t>
            </a:r>
          </a:p>
          <a:p>
            <a:pPr lvl="1"/>
            <a:r>
              <a:rPr lang="pt-BR" sz="2800" dirty="0"/>
              <a:t>O endereço começa de 0x00000000 até 0xffffffff.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864080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66160-2443-479E-8E38-2F9BD684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mips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BC4313-AC42-423F-86EA-C3A21EFD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45A83D-51FC-45A4-9184-B945744C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578834-EA0F-4FFC-97C3-DAFEF33C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Registradores</a:t>
            </a:r>
            <a:endParaRPr lang="pt-BR" b="1" dirty="0"/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6F649B6-DAB1-426B-BEB1-617C57A33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91058"/>
              </p:ext>
            </p:extLst>
          </p:nvPr>
        </p:nvGraphicFramePr>
        <p:xfrm>
          <a:off x="1180854" y="2073366"/>
          <a:ext cx="10095705" cy="414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4">
                  <a:extLst>
                    <a:ext uri="{9D8B030D-6E8A-4147-A177-3AD203B41FA5}">
                      <a16:colId xmlns:a16="http://schemas.microsoft.com/office/drawing/2014/main" val="1245267953"/>
                    </a:ext>
                  </a:extLst>
                </a:gridCol>
                <a:gridCol w="3526971">
                  <a:extLst>
                    <a:ext uri="{9D8B030D-6E8A-4147-A177-3AD203B41FA5}">
                      <a16:colId xmlns:a16="http://schemas.microsoft.com/office/drawing/2014/main" val="2966589858"/>
                    </a:ext>
                  </a:extLst>
                </a:gridCol>
                <a:gridCol w="5001190">
                  <a:extLst>
                    <a:ext uri="{9D8B030D-6E8A-4147-A177-3AD203B41FA5}">
                      <a16:colId xmlns:a16="http://schemas.microsoft.com/office/drawing/2014/main" val="1042065939"/>
                    </a:ext>
                  </a:extLst>
                </a:gridCol>
              </a:tblGrid>
              <a:tr h="33748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Número do registrador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19450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O valor constante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681597"/>
                  </a:ext>
                </a:extLst>
              </a:tr>
              <a:tr h="395514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$v0-$v1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2-3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Chamadas de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007184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$a0 - $a3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4-7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Argumentos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60321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$t0 - $t7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8-15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Temporários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959217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$s0 - $s7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16-23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Valores salvos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79091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$t8 - $t9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24-25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Mais temporários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018676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gp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Ponteiro global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796381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sp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onsolas" panose="020B0609020204030204" pitchFamily="49" charset="0"/>
                        </a:rPr>
                        <a:t>Stack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pointer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987848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fp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Frame pointer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139760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ra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Endereço de retorno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2491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E8897-A316-4550-A7CA-180E91D1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Mips</a:t>
            </a:r>
            <a:br>
              <a:rPr lang="pt-BR" dirty="0"/>
            </a:br>
            <a:r>
              <a:rPr lang="pt-BR" dirty="0"/>
              <a:t>Tipos de instruções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037147-C655-44C6-848D-F8361F0D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CDA16-33AB-476B-B657-E3723333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265D9A-C310-41DC-B4B9-79361202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Aritméticas</a:t>
            </a:r>
            <a:endParaRPr lang="pt-BR" b="1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CC5F0F4-135E-4D6F-B2C2-3885DF2E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70849"/>
              </p:ext>
            </p:extLst>
          </p:nvPr>
        </p:nvGraphicFramePr>
        <p:xfrm>
          <a:off x="913359" y="2179757"/>
          <a:ext cx="1011143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825">
                  <a:extLst>
                    <a:ext uri="{9D8B030D-6E8A-4147-A177-3AD203B41FA5}">
                      <a16:colId xmlns:a16="http://schemas.microsoft.com/office/drawing/2014/main" val="3549308221"/>
                    </a:ext>
                  </a:extLst>
                </a:gridCol>
                <a:gridCol w="6232611">
                  <a:extLst>
                    <a:ext uri="{9D8B030D-6E8A-4147-A177-3AD203B41FA5}">
                      <a16:colId xmlns:a16="http://schemas.microsoft.com/office/drawing/2014/main" val="328815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/>
                        <a:t>add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add</a:t>
                      </a:r>
                      <a:r>
                        <a:rPr lang="pt-BR" sz="2800" dirty="0"/>
                        <a:t> $s1, $s2, $s3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0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sub $s1, $s2, $s3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/>
                        <a:t>addi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addi</a:t>
                      </a:r>
                      <a:r>
                        <a:rPr lang="pt-BR" sz="2800" dirty="0"/>
                        <a:t> $s1, $s2,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8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89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E286C78-C6C0-42C6-BF70-A0E3D6AE199B}"/>
              </a:ext>
            </a:extLst>
          </p:cNvPr>
          <p:cNvSpPr/>
          <p:nvPr/>
        </p:nvSpPr>
        <p:spPr>
          <a:xfrm>
            <a:off x="4538694" y="3429000"/>
            <a:ext cx="1413290" cy="261661"/>
          </a:xfrm>
          <a:prstGeom prst="roundRect">
            <a:avLst/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5EBB91-AD7D-49E4-B238-E5364B42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3F51B3-066C-478C-BE79-51CB301CB649}"/>
              </a:ext>
            </a:extLst>
          </p:cNvPr>
          <p:cNvSpPr/>
          <p:nvPr/>
        </p:nvSpPr>
        <p:spPr>
          <a:xfrm>
            <a:off x="1225263" y="3501008"/>
            <a:ext cx="1872208" cy="598380"/>
          </a:xfrm>
          <a:prstGeom prst="rect">
            <a:avLst/>
          </a:prstGeom>
          <a:ln>
            <a:solidFill>
              <a:srgbClr val="00CC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Loader</a:t>
            </a:r>
            <a:endParaRPr lang="pt-BR" b="1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6F2779-D896-4A05-B718-6E4140FE6153}"/>
              </a:ext>
            </a:extLst>
          </p:cNvPr>
          <p:cNvGrpSpPr/>
          <p:nvPr/>
        </p:nvGrpSpPr>
        <p:grpSpPr>
          <a:xfrm>
            <a:off x="1307468" y="5259303"/>
            <a:ext cx="1512168" cy="607008"/>
            <a:chOff x="6074725" y="2448264"/>
            <a:chExt cx="1512168" cy="607008"/>
          </a:xfrm>
        </p:grpSpPr>
        <p:sp>
          <p:nvSpPr>
            <p:cNvPr id="6" name="Cilindro 5">
              <a:extLst>
                <a:ext uri="{FF2B5EF4-FFF2-40B4-BE49-F238E27FC236}">
                  <a16:creationId xmlns:a16="http://schemas.microsoft.com/office/drawing/2014/main" id="{83D79C44-0730-47EB-B859-50496256CDB4}"/>
                </a:ext>
              </a:extLst>
            </p:cNvPr>
            <p:cNvSpPr/>
            <p:nvPr/>
          </p:nvSpPr>
          <p:spPr>
            <a:xfrm>
              <a:off x="6074725" y="2852936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ilindro 6">
              <a:extLst>
                <a:ext uri="{FF2B5EF4-FFF2-40B4-BE49-F238E27FC236}">
                  <a16:creationId xmlns:a16="http://schemas.microsoft.com/office/drawing/2014/main" id="{5404E7A0-1B80-4FC9-B753-59B21B4B0CE5}"/>
                </a:ext>
              </a:extLst>
            </p:cNvPr>
            <p:cNvSpPr/>
            <p:nvPr/>
          </p:nvSpPr>
          <p:spPr>
            <a:xfrm>
              <a:off x="6074725" y="2751768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ilindro 7">
              <a:extLst>
                <a:ext uri="{FF2B5EF4-FFF2-40B4-BE49-F238E27FC236}">
                  <a16:creationId xmlns:a16="http://schemas.microsoft.com/office/drawing/2014/main" id="{E51E8E2A-F647-4E4E-8A7E-CF5D6FEBB960}"/>
                </a:ext>
              </a:extLst>
            </p:cNvPr>
            <p:cNvSpPr/>
            <p:nvPr/>
          </p:nvSpPr>
          <p:spPr>
            <a:xfrm>
              <a:off x="6074725" y="2650600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ilindro 8">
              <a:extLst>
                <a:ext uri="{FF2B5EF4-FFF2-40B4-BE49-F238E27FC236}">
                  <a16:creationId xmlns:a16="http://schemas.microsoft.com/office/drawing/2014/main" id="{DDB3250B-E11F-4BE5-9E20-ADE1BCD46CA9}"/>
                </a:ext>
              </a:extLst>
            </p:cNvPr>
            <p:cNvSpPr/>
            <p:nvPr/>
          </p:nvSpPr>
          <p:spPr>
            <a:xfrm>
              <a:off x="6074725" y="2549432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ilindro 9">
              <a:extLst>
                <a:ext uri="{FF2B5EF4-FFF2-40B4-BE49-F238E27FC236}">
                  <a16:creationId xmlns:a16="http://schemas.microsoft.com/office/drawing/2014/main" id="{06E9A12D-3E46-43D4-A83E-8A6B5F1E1982}"/>
                </a:ext>
              </a:extLst>
            </p:cNvPr>
            <p:cNvSpPr/>
            <p:nvPr/>
          </p:nvSpPr>
          <p:spPr>
            <a:xfrm>
              <a:off x="6074725" y="2448264"/>
              <a:ext cx="1512168" cy="202336"/>
            </a:xfrm>
            <a:prstGeom prst="can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9714032-E5A7-4EF4-B9C6-C187059BDF06}"/>
              </a:ext>
            </a:extLst>
          </p:cNvPr>
          <p:cNvCxnSpPr>
            <a:cxnSpLocks/>
          </p:cNvCxnSpPr>
          <p:nvPr/>
        </p:nvCxnSpPr>
        <p:spPr>
          <a:xfrm>
            <a:off x="2063552" y="4099388"/>
            <a:ext cx="0" cy="115991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11A1C439-A8C9-4359-B2B5-8843FAF33190}"/>
              </a:ext>
            </a:extLst>
          </p:cNvPr>
          <p:cNvSpPr/>
          <p:nvPr/>
        </p:nvSpPr>
        <p:spPr>
          <a:xfrm flipH="1">
            <a:off x="6744072" y="3337725"/>
            <a:ext cx="216024" cy="78093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A05A06-5EEE-4DD3-BF63-DCEE6BCA0671}"/>
              </a:ext>
            </a:extLst>
          </p:cNvPr>
          <p:cNvSpPr txBox="1"/>
          <p:nvPr/>
        </p:nvSpPr>
        <p:spPr>
          <a:xfrm>
            <a:off x="7265864" y="312802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Fase 5: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</a:t>
            </a:r>
            <a:r>
              <a:rPr lang="pt-BR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Loader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(Carregador) coloca o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programa na memória.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B511F91-DD72-4CCB-BC4D-2BC2865617C5}"/>
              </a:ext>
            </a:extLst>
          </p:cNvPr>
          <p:cNvSpPr/>
          <p:nvPr/>
        </p:nvSpPr>
        <p:spPr>
          <a:xfrm>
            <a:off x="4538694" y="3704672"/>
            <a:ext cx="1413290" cy="261661"/>
          </a:xfrm>
          <a:prstGeom prst="roundRect">
            <a:avLst/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CEE9E71-3DDF-49ED-860B-F99707670299}"/>
              </a:ext>
            </a:extLst>
          </p:cNvPr>
          <p:cNvSpPr/>
          <p:nvPr/>
        </p:nvSpPr>
        <p:spPr>
          <a:xfrm>
            <a:off x="4538694" y="3980344"/>
            <a:ext cx="1413290" cy="261661"/>
          </a:xfrm>
          <a:prstGeom prst="roundRect">
            <a:avLst/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4E9EF04-E6EF-4FA1-A097-2A1B405102D4}"/>
              </a:ext>
            </a:extLst>
          </p:cNvPr>
          <p:cNvSpPr/>
          <p:nvPr/>
        </p:nvSpPr>
        <p:spPr>
          <a:xfrm>
            <a:off x="4538694" y="4256016"/>
            <a:ext cx="1413290" cy="261661"/>
          </a:xfrm>
          <a:prstGeom prst="roundRect">
            <a:avLst/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5771630-08DE-450B-B662-CA69FFC67308}"/>
              </a:ext>
            </a:extLst>
          </p:cNvPr>
          <p:cNvSpPr/>
          <p:nvPr/>
        </p:nvSpPr>
        <p:spPr>
          <a:xfrm>
            <a:off x="4538694" y="4531688"/>
            <a:ext cx="1413290" cy="261661"/>
          </a:xfrm>
          <a:prstGeom prst="roundRect">
            <a:avLst/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8005014-B57A-4EBE-A89A-A087384B976E}"/>
              </a:ext>
            </a:extLst>
          </p:cNvPr>
          <p:cNvSpPr/>
          <p:nvPr/>
        </p:nvSpPr>
        <p:spPr>
          <a:xfrm>
            <a:off x="4538694" y="4807360"/>
            <a:ext cx="1413290" cy="736243"/>
          </a:xfrm>
          <a:prstGeom prst="roundRect">
            <a:avLst>
              <a:gd name="adj" fmla="val 9552"/>
            </a:avLst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.</a:t>
            </a:r>
          </a:p>
          <a:p>
            <a:pPr algn="ctr"/>
            <a:r>
              <a:rPr lang="pt-BR" sz="900" b="1" dirty="0"/>
              <a:t>.</a:t>
            </a:r>
          </a:p>
          <a:p>
            <a:pPr algn="ctr"/>
            <a:r>
              <a:rPr lang="pt-BR" sz="900" b="1" dirty="0"/>
              <a:t>.</a:t>
            </a:r>
            <a:endParaRPr lang="pt-BR" sz="500" b="1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BD61DB4-F601-4A58-A031-BEE00C9653B2}"/>
              </a:ext>
            </a:extLst>
          </p:cNvPr>
          <p:cNvSpPr/>
          <p:nvPr/>
        </p:nvSpPr>
        <p:spPr>
          <a:xfrm>
            <a:off x="4538694" y="5543603"/>
            <a:ext cx="1413290" cy="261661"/>
          </a:xfrm>
          <a:prstGeom prst="roundRect">
            <a:avLst/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02B060C-57FD-4272-B9FB-B49B9A3549CB}"/>
              </a:ext>
            </a:extLst>
          </p:cNvPr>
          <p:cNvCxnSpPr>
            <a:stCxn id="4" idx="3"/>
            <a:endCxn id="23" idx="1"/>
          </p:cNvCxnSpPr>
          <p:nvPr/>
        </p:nvCxnSpPr>
        <p:spPr>
          <a:xfrm>
            <a:off x="3097471" y="3800198"/>
            <a:ext cx="1441223" cy="3530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11C2F2B-F9DE-4A7B-B488-575212AD4168}"/>
              </a:ext>
            </a:extLst>
          </p:cNvPr>
          <p:cNvSpPr txBox="1"/>
          <p:nvPr/>
        </p:nvSpPr>
        <p:spPr>
          <a:xfrm>
            <a:off x="3936327" y="2836505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Memória principal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FB63817-9D70-4FD3-AE1B-F26978A7B467}"/>
              </a:ext>
            </a:extLst>
          </p:cNvPr>
          <p:cNvSpPr txBox="1"/>
          <p:nvPr/>
        </p:nvSpPr>
        <p:spPr>
          <a:xfrm>
            <a:off x="1610543" y="5943099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15224967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E8897-A316-4550-A7CA-180E91D1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Mips</a:t>
            </a:r>
            <a:br>
              <a:rPr lang="pt-BR" dirty="0"/>
            </a:br>
            <a:r>
              <a:rPr lang="pt-BR" dirty="0"/>
              <a:t>Tipos de instruções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037147-C655-44C6-848D-F8361F0D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CDA16-33AB-476B-B657-E3723333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265D9A-C310-41DC-B4B9-79361202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Transferência de dados</a:t>
            </a:r>
            <a:endParaRPr lang="pt-BR" b="1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CC5F0F4-135E-4D6F-B2C2-3885DF2E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29330"/>
              </p:ext>
            </p:extLst>
          </p:nvPr>
        </p:nvGraphicFramePr>
        <p:xfrm>
          <a:off x="913359" y="2179757"/>
          <a:ext cx="1011143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825">
                  <a:extLst>
                    <a:ext uri="{9D8B030D-6E8A-4147-A177-3AD203B41FA5}">
                      <a16:colId xmlns:a16="http://schemas.microsoft.com/office/drawing/2014/main" val="3549308221"/>
                    </a:ext>
                  </a:extLst>
                </a:gridCol>
                <a:gridCol w="6232611">
                  <a:extLst>
                    <a:ext uri="{9D8B030D-6E8A-4147-A177-3AD203B41FA5}">
                      <a16:colId xmlns:a16="http://schemas.microsoft.com/office/drawing/2014/main" val="328815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load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word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lw</a:t>
                      </a:r>
                      <a:r>
                        <a:rPr lang="pt-BR" sz="2400" dirty="0"/>
                        <a:t> $t0, 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0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store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word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sw</a:t>
                      </a:r>
                      <a:r>
                        <a:rPr lang="pt-BR" sz="2400" dirty="0"/>
                        <a:t> $t0, 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load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half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lh $s1, 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8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load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half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unsigned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lhu</a:t>
                      </a:r>
                      <a:r>
                        <a:rPr lang="pt-BR" sz="2400" dirty="0"/>
                        <a:t>  $s1, 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store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half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sh</a:t>
                      </a:r>
                      <a:r>
                        <a:rPr lang="pt-BR" sz="2400" dirty="0"/>
                        <a:t>  $s1, 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0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load</a:t>
                      </a:r>
                      <a:r>
                        <a:rPr lang="pt-BR" sz="2400" dirty="0"/>
                        <a:t>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lb</a:t>
                      </a:r>
                      <a:r>
                        <a:rPr lang="pt-BR" sz="2400" dirty="0"/>
                        <a:t>  $s1, 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load</a:t>
                      </a:r>
                      <a:r>
                        <a:rPr lang="pt-BR" sz="2400" dirty="0"/>
                        <a:t> byte </a:t>
                      </a:r>
                      <a:r>
                        <a:rPr lang="pt-BR" sz="2400" dirty="0" err="1"/>
                        <a:t>unsigned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lbu</a:t>
                      </a:r>
                      <a:r>
                        <a:rPr lang="pt-BR" sz="2400" dirty="0"/>
                        <a:t>  $s1, 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7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503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E8897-A316-4550-A7CA-180E91D1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Mips</a:t>
            </a:r>
            <a:br>
              <a:rPr lang="pt-BR" dirty="0"/>
            </a:br>
            <a:r>
              <a:rPr lang="pt-BR" dirty="0"/>
              <a:t>Tipos de instruções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037147-C655-44C6-848D-F8361F0D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CDA16-33AB-476B-B657-E3723333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265D9A-C310-41DC-B4B9-79361202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Lógico</a:t>
            </a:r>
            <a:endParaRPr lang="pt-BR" b="1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7414FA6-062B-40BB-962C-6F6A3637A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73272"/>
              </p:ext>
            </p:extLst>
          </p:nvPr>
        </p:nvGraphicFramePr>
        <p:xfrm>
          <a:off x="939483" y="2011680"/>
          <a:ext cx="1011143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825">
                  <a:extLst>
                    <a:ext uri="{9D8B030D-6E8A-4147-A177-3AD203B41FA5}">
                      <a16:colId xmlns:a16="http://schemas.microsoft.com/office/drawing/2014/main" val="3549308221"/>
                    </a:ext>
                  </a:extLst>
                </a:gridCol>
                <a:gridCol w="6232611">
                  <a:extLst>
                    <a:ext uri="{9D8B030D-6E8A-4147-A177-3AD203B41FA5}">
                      <a16:colId xmlns:a16="http://schemas.microsoft.com/office/drawing/2014/main" val="328815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/>
                        <a:t>and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and</a:t>
                      </a:r>
                      <a:r>
                        <a:rPr lang="pt-BR" sz="2800" dirty="0"/>
                        <a:t>   $s1, $s2, $s3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0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/>
                        <a:t>or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or</a:t>
                      </a:r>
                      <a:r>
                        <a:rPr lang="pt-BR" sz="2800" dirty="0"/>
                        <a:t>       $s1, $s2, $s3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/>
                        <a:t>nor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or</a:t>
                      </a:r>
                      <a:r>
                        <a:rPr lang="pt-BR" sz="2800" dirty="0"/>
                        <a:t>       $s1, $s2, $s3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8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/>
                        <a:t>and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/>
                        <a:t>immediate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andi</a:t>
                      </a:r>
                      <a:r>
                        <a:rPr lang="pt-BR" sz="2800" dirty="0"/>
                        <a:t>   $s1, $s2,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7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/>
                        <a:t>or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/>
                        <a:t>immediate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ori</a:t>
                      </a:r>
                      <a:r>
                        <a:rPr lang="pt-BR" sz="2800" dirty="0"/>
                        <a:t>      $s1, $s2,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7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shift </a:t>
                      </a:r>
                      <a:r>
                        <a:rPr lang="pt-BR" sz="2800" dirty="0" err="1"/>
                        <a:t>left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/>
                        <a:t>logical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sll</a:t>
                      </a:r>
                      <a:r>
                        <a:rPr lang="pt-BR" sz="2800" dirty="0"/>
                        <a:t>       $s1, $s2,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0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shift </a:t>
                      </a:r>
                      <a:r>
                        <a:rPr lang="pt-BR" sz="2800" dirty="0" err="1"/>
                        <a:t>right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/>
                        <a:t>logical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srl</a:t>
                      </a:r>
                      <a:r>
                        <a:rPr lang="pt-BR" sz="2800" dirty="0"/>
                        <a:t>      $s1, $s2,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8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2287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E8897-A316-4550-A7CA-180E91D1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Mips</a:t>
            </a:r>
            <a:br>
              <a:rPr lang="pt-BR" dirty="0"/>
            </a:br>
            <a:r>
              <a:rPr lang="pt-BR" dirty="0"/>
              <a:t>Tipos de instruções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037147-C655-44C6-848D-F8361F0D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CDA16-33AB-476B-B657-E3723333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265D9A-C310-41DC-B4B9-79361202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Desvio condicional</a:t>
            </a:r>
            <a:endParaRPr lang="pt-BR" b="1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7414FA6-062B-40BB-962C-6F6A3637A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69068"/>
              </p:ext>
            </p:extLst>
          </p:nvPr>
        </p:nvGraphicFramePr>
        <p:xfrm>
          <a:off x="939483" y="2011680"/>
          <a:ext cx="1011143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825">
                  <a:extLst>
                    <a:ext uri="{9D8B030D-6E8A-4147-A177-3AD203B41FA5}">
                      <a16:colId xmlns:a16="http://schemas.microsoft.com/office/drawing/2014/main" val="3549308221"/>
                    </a:ext>
                  </a:extLst>
                </a:gridCol>
                <a:gridCol w="6232611">
                  <a:extLst>
                    <a:ext uri="{9D8B030D-6E8A-4147-A177-3AD203B41FA5}">
                      <a16:colId xmlns:a16="http://schemas.microsoft.com/office/drawing/2014/main" val="328815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set </a:t>
                      </a:r>
                      <a:r>
                        <a:rPr lang="pt-BR" sz="2800" dirty="0" err="1"/>
                        <a:t>on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/>
                        <a:t>less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/>
                        <a:t>than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and</a:t>
                      </a:r>
                      <a:r>
                        <a:rPr lang="pt-BR" sz="2800" dirty="0"/>
                        <a:t> $s1, $s2, $s3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0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/>
                        <a:t>jump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Jump</a:t>
                      </a:r>
                      <a:r>
                        <a:rPr lang="pt-BR" sz="2800" dirty="0"/>
                        <a:t> 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/>
                        <a:t>jump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/>
                        <a:t>register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Jump</a:t>
                      </a:r>
                      <a:r>
                        <a:rPr lang="pt-BR" sz="2800" dirty="0"/>
                        <a:t> $</a:t>
                      </a:r>
                      <a:r>
                        <a:rPr lang="pt-BR" sz="2800" dirty="0" err="1"/>
                        <a:t>ra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8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8795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9CCFC-5B7A-49BF-9E3B-E4D36EC5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9CACDE-E669-431B-AA2F-CF12519F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593D34-5FB0-4081-9CCC-8C05B9D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A86FBB7-445C-499B-B0D7-9A7F489CA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600" dirty="0"/>
              <a:t>Como as máquinas virtuais conseguem desviar a incompatibilidade entre arquiteturas, executando um programa com as mesmas instruções em máquinas diferentes?</a:t>
            </a:r>
          </a:p>
          <a:p>
            <a:endParaRPr lang="pt-BR" sz="2600" dirty="0"/>
          </a:p>
          <a:p>
            <a:r>
              <a:rPr lang="pt-BR" sz="2600" dirty="0"/>
              <a:t>Defina instrução de máquina.</a:t>
            </a:r>
          </a:p>
          <a:p>
            <a:endParaRPr lang="pt-BR" sz="2600" dirty="0"/>
          </a:p>
          <a:p>
            <a:r>
              <a:rPr lang="pt-BR" sz="2600" dirty="0"/>
              <a:t>Define assembly e sua relação com a arquitetura da máquina.</a:t>
            </a:r>
          </a:p>
          <a:p>
            <a:endParaRPr lang="pt-BR" sz="2600" dirty="0"/>
          </a:p>
          <a:p>
            <a:r>
              <a:rPr lang="pt-BR" sz="2600" dirty="0"/>
              <a:t>Faça um programa em </a:t>
            </a:r>
            <a:r>
              <a:rPr lang="pt-BR" sz="2600" dirty="0" err="1"/>
              <a:t>assembly</a:t>
            </a:r>
            <a:r>
              <a:rPr lang="pt-BR" sz="2600" dirty="0"/>
              <a:t> do MIPS armazene em um </a:t>
            </a:r>
            <a:r>
              <a:rPr lang="pt-BR" sz="2600" dirty="0" err="1"/>
              <a:t>resgistrador</a:t>
            </a:r>
            <a:r>
              <a:rPr lang="pt-BR" sz="2600" dirty="0"/>
              <a:t> um palavra da memória e altere seu valor.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95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E286C78-C6C0-42C6-BF70-A0E3D6AE199B}"/>
              </a:ext>
            </a:extLst>
          </p:cNvPr>
          <p:cNvSpPr/>
          <p:nvPr/>
        </p:nvSpPr>
        <p:spPr>
          <a:xfrm>
            <a:off x="4538694" y="3429000"/>
            <a:ext cx="1413290" cy="261661"/>
          </a:xfrm>
          <a:prstGeom prst="roundRect">
            <a:avLst/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5EBB91-AD7D-49E4-B238-E5364B42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de máquina</a:t>
            </a: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11A1C439-A8C9-4359-B2B5-8843FAF33190}"/>
              </a:ext>
            </a:extLst>
          </p:cNvPr>
          <p:cNvSpPr/>
          <p:nvPr/>
        </p:nvSpPr>
        <p:spPr>
          <a:xfrm flipH="1">
            <a:off x="6149890" y="3488728"/>
            <a:ext cx="403518" cy="2316536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A05A06-5EEE-4DD3-BF63-DCEE6BCA0671}"/>
              </a:ext>
            </a:extLst>
          </p:cNvPr>
          <p:cNvSpPr txBox="1"/>
          <p:nvPr/>
        </p:nvSpPr>
        <p:spPr>
          <a:xfrm>
            <a:off x="6643945" y="3655713"/>
            <a:ext cx="52431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Fase 6: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CPU busca e executa as instruções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carregadas na memória, armazenando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os valores `a medida que executa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 programa.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B511F91-DD72-4CCB-BC4D-2BC2865617C5}"/>
              </a:ext>
            </a:extLst>
          </p:cNvPr>
          <p:cNvSpPr/>
          <p:nvPr/>
        </p:nvSpPr>
        <p:spPr>
          <a:xfrm>
            <a:off x="4538694" y="3704672"/>
            <a:ext cx="1413290" cy="261661"/>
          </a:xfrm>
          <a:prstGeom prst="roundRect">
            <a:avLst/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CEE9E71-3DDF-49ED-860B-F99707670299}"/>
              </a:ext>
            </a:extLst>
          </p:cNvPr>
          <p:cNvSpPr/>
          <p:nvPr/>
        </p:nvSpPr>
        <p:spPr>
          <a:xfrm>
            <a:off x="4538694" y="3980344"/>
            <a:ext cx="1413290" cy="261661"/>
          </a:xfrm>
          <a:prstGeom prst="roundRect">
            <a:avLst/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4E9EF04-E6EF-4FA1-A097-2A1B405102D4}"/>
              </a:ext>
            </a:extLst>
          </p:cNvPr>
          <p:cNvSpPr/>
          <p:nvPr/>
        </p:nvSpPr>
        <p:spPr>
          <a:xfrm>
            <a:off x="4538694" y="4256016"/>
            <a:ext cx="1413290" cy="261661"/>
          </a:xfrm>
          <a:prstGeom prst="roundRect">
            <a:avLst/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5771630-08DE-450B-B662-CA69FFC67308}"/>
              </a:ext>
            </a:extLst>
          </p:cNvPr>
          <p:cNvSpPr/>
          <p:nvPr/>
        </p:nvSpPr>
        <p:spPr>
          <a:xfrm>
            <a:off x="4538694" y="4531688"/>
            <a:ext cx="1413290" cy="261661"/>
          </a:xfrm>
          <a:prstGeom prst="roundRect">
            <a:avLst/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8005014-B57A-4EBE-A89A-A087384B976E}"/>
              </a:ext>
            </a:extLst>
          </p:cNvPr>
          <p:cNvSpPr/>
          <p:nvPr/>
        </p:nvSpPr>
        <p:spPr>
          <a:xfrm>
            <a:off x="4538694" y="4807360"/>
            <a:ext cx="1413290" cy="736243"/>
          </a:xfrm>
          <a:prstGeom prst="roundRect">
            <a:avLst>
              <a:gd name="adj" fmla="val 9875"/>
            </a:avLst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.</a:t>
            </a:r>
          </a:p>
          <a:p>
            <a:pPr algn="ctr"/>
            <a:r>
              <a:rPr lang="pt-BR" sz="900" b="1" dirty="0"/>
              <a:t>.</a:t>
            </a:r>
          </a:p>
          <a:p>
            <a:pPr algn="ctr"/>
            <a:r>
              <a:rPr lang="pt-BR" sz="900" b="1" dirty="0"/>
              <a:t>.</a:t>
            </a:r>
            <a:endParaRPr lang="pt-BR" sz="500" b="1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BD61DB4-F601-4A58-A031-BEE00C9653B2}"/>
              </a:ext>
            </a:extLst>
          </p:cNvPr>
          <p:cNvSpPr/>
          <p:nvPr/>
        </p:nvSpPr>
        <p:spPr>
          <a:xfrm>
            <a:off x="4538694" y="5543603"/>
            <a:ext cx="1413290" cy="261661"/>
          </a:xfrm>
          <a:prstGeom prst="roundRect">
            <a:avLst/>
          </a:prstGeom>
          <a:solidFill>
            <a:srgbClr val="00CC00"/>
          </a:solid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02B060C-57FD-4272-B9FB-B49B9A3549CB}"/>
              </a:ext>
            </a:extLst>
          </p:cNvPr>
          <p:cNvCxnSpPr>
            <a:cxnSpLocks/>
          </p:cNvCxnSpPr>
          <p:nvPr/>
        </p:nvCxnSpPr>
        <p:spPr>
          <a:xfrm>
            <a:off x="3052202" y="4075936"/>
            <a:ext cx="1441223" cy="3530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11C2F2B-F9DE-4A7B-B488-575212AD4168}"/>
              </a:ext>
            </a:extLst>
          </p:cNvPr>
          <p:cNvSpPr txBox="1"/>
          <p:nvPr/>
        </p:nvSpPr>
        <p:spPr>
          <a:xfrm>
            <a:off x="3936327" y="2836505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Memória principal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AD39B5-1A0B-4531-B59D-5DB46B8158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37" y="3289685"/>
            <a:ext cx="1572503" cy="1572503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76D71D-231D-4DB3-8AA8-413EB5A99B8A}"/>
              </a:ext>
            </a:extLst>
          </p:cNvPr>
          <p:cNvSpPr txBox="1"/>
          <p:nvPr/>
        </p:nvSpPr>
        <p:spPr>
          <a:xfrm>
            <a:off x="1747743" y="5083099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84956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6945</TotalTime>
  <Words>3551</Words>
  <Application>Microsoft Office PowerPoint</Application>
  <PresentationFormat>Widescreen</PresentationFormat>
  <Paragraphs>932</Paragraphs>
  <Slides>83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93" baseType="lpstr">
      <vt:lpstr>Arial</vt:lpstr>
      <vt:lpstr>Arial Black</vt:lpstr>
      <vt:lpstr>Calibri</vt:lpstr>
      <vt:lpstr>Cambria Math</vt:lpstr>
      <vt:lpstr>Consolas</vt:lpstr>
      <vt:lpstr>Corbel</vt:lpstr>
      <vt:lpstr>Segoe UI Semibold</vt:lpstr>
      <vt:lpstr>Times New Roman</vt:lpstr>
      <vt:lpstr>Wingdings</vt:lpstr>
      <vt:lpstr>Em Tiras</vt:lpstr>
      <vt:lpstr>Arquitetura de computadores</vt:lpstr>
      <vt:lpstr>Introdução</vt:lpstr>
      <vt:lpstr>Instrução de máquina</vt:lpstr>
      <vt:lpstr>Instrução de máquina</vt:lpstr>
      <vt:lpstr>Instrução de máquina</vt:lpstr>
      <vt:lpstr>Instrução de máquina</vt:lpstr>
      <vt:lpstr>Ciclo de vida de um programa</vt:lpstr>
      <vt:lpstr>Instrução de máquina</vt:lpstr>
      <vt:lpstr>Instrução de máquina</vt:lpstr>
      <vt:lpstr>Instrução de máquina</vt:lpstr>
      <vt:lpstr>Instrução de máquina</vt:lpstr>
      <vt:lpstr>Instrução de máquina</vt:lpstr>
      <vt:lpstr>Instrução de máquina OPCODE</vt:lpstr>
      <vt:lpstr>Instrução de máquina Operandos</vt:lpstr>
      <vt:lpstr>Instrução de máquina Operandos</vt:lpstr>
      <vt:lpstr>Instrução de máquina Operandos</vt:lpstr>
      <vt:lpstr>Instrução de máquina Operandos</vt:lpstr>
      <vt:lpstr>Instrução de máquina Operandos</vt:lpstr>
      <vt:lpstr>Instrução de máquina Operandos</vt:lpstr>
      <vt:lpstr>Instrução de máquina Formato de Instrução</vt:lpstr>
      <vt:lpstr>Instrução de máquina Formato de Instrução</vt:lpstr>
      <vt:lpstr>Instrução de máquina Formato de Instrução</vt:lpstr>
      <vt:lpstr>Instrução de máquina Formato de Instrução</vt:lpstr>
      <vt:lpstr>Instrução de máquina Formato de Instrução</vt:lpstr>
      <vt:lpstr>PRÁTICA</vt:lpstr>
      <vt:lpstr>MIPS</vt:lpstr>
      <vt:lpstr>MIPS</vt:lpstr>
      <vt:lpstr>MIPS</vt:lpstr>
      <vt:lpstr>MIPS</vt:lpstr>
      <vt:lpstr>MARS MIPS Assembler and Routine Simulator</vt:lpstr>
      <vt:lpstr>MARS MIPS Assembler and Routine Simulator</vt:lpstr>
      <vt:lpstr>MARS MIPS Assembler and Routine Simulator</vt:lpstr>
      <vt:lpstr>Instruções de máquina</vt:lpstr>
      <vt:lpstr>Instruções de máquina</vt:lpstr>
      <vt:lpstr>Instrução de máquina Formato De Instrução</vt:lpstr>
      <vt:lpstr>Instruções de máquina</vt:lpstr>
      <vt:lpstr>Instruções de máquina</vt:lpstr>
      <vt:lpstr>Instruções de máquina Tipos De Instrução</vt:lpstr>
      <vt:lpstr>Instruções de máquina Tipos De Instrução</vt:lpstr>
      <vt:lpstr>Instruções de máquina Tipos De Instrução</vt:lpstr>
      <vt:lpstr>Instruções de máquina Tipos De Instrução</vt:lpstr>
      <vt:lpstr>Instruções de máquina Tipos De Instrução</vt:lpstr>
      <vt:lpstr>Instruções de máquina Tipos De Instrução</vt:lpstr>
      <vt:lpstr>Instruções de máquina Tipos De Instrução</vt:lpstr>
      <vt:lpstr>Instruções de máquina Número de endereços</vt:lpstr>
      <vt:lpstr>Instruções de máquina Número de endereços</vt:lpstr>
      <vt:lpstr>Instruções de máquina Número de endereços</vt:lpstr>
      <vt:lpstr>Instruções de máquina Número de endereços</vt:lpstr>
      <vt:lpstr>Instruções de máquina Número de endereços</vt:lpstr>
      <vt:lpstr>Instruções de máquina Número de endereços</vt:lpstr>
      <vt:lpstr>Instruções de máquina Projeto de Instruções</vt:lpstr>
      <vt:lpstr>Instruções de máquina Projeto de Instruções</vt:lpstr>
      <vt:lpstr>Instruções de máquina Tipos De Operandos</vt:lpstr>
      <vt:lpstr>Instruções de máquina Tipos De Operandos</vt:lpstr>
      <vt:lpstr>Instruções de máquina Tipos De Operandos</vt:lpstr>
      <vt:lpstr>Instruções de máquina Tipos De Operandos</vt:lpstr>
      <vt:lpstr>MIPS Instrução De Máquina</vt:lpstr>
      <vt:lpstr>MIPS Tamanho De Instrução</vt:lpstr>
      <vt:lpstr>MIPS Formato De Instrução</vt:lpstr>
      <vt:lpstr>Mips Tipos De Operandos</vt:lpstr>
      <vt:lpstr>Mips Operações de leitura e escrita</vt:lpstr>
      <vt:lpstr>Exemplos</vt:lpstr>
      <vt:lpstr>PRÁTICA</vt:lpstr>
      <vt:lpstr>Tipos de instrução</vt:lpstr>
      <vt:lpstr>Tipos de instrução</vt:lpstr>
      <vt:lpstr>Tipos de instrução</vt:lpstr>
      <vt:lpstr>Tipos de instrução</vt:lpstr>
      <vt:lpstr>Tipos de instrução</vt:lpstr>
      <vt:lpstr>Tipos de instrução</vt:lpstr>
      <vt:lpstr>Tipos de instrução</vt:lpstr>
      <vt:lpstr>Tipos de instrução</vt:lpstr>
      <vt:lpstr>TIPOS DE INSTRUÇÃO</vt:lpstr>
      <vt:lpstr>TIPOS DE INSTRUÇÃO</vt:lpstr>
      <vt:lpstr>Tipos de instruções</vt:lpstr>
      <vt:lpstr>Tipos de instruções</vt:lpstr>
      <vt:lpstr>Tipos de instruções</vt:lpstr>
      <vt:lpstr>MIPS</vt:lpstr>
      <vt:lpstr>mips</vt:lpstr>
      <vt:lpstr>Mips Tipos de instruções</vt:lpstr>
      <vt:lpstr>Mips Tipos de instruções</vt:lpstr>
      <vt:lpstr>Mips Tipos de instruções</vt:lpstr>
      <vt:lpstr>Mips Tipos de instruções</vt:lpstr>
      <vt:lpstr>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Lex</dc:creator>
  <cp:lastModifiedBy>Alex Lima</cp:lastModifiedBy>
  <cp:revision>630</cp:revision>
  <dcterms:created xsi:type="dcterms:W3CDTF">2014-09-16T21:37:07Z</dcterms:created>
  <dcterms:modified xsi:type="dcterms:W3CDTF">2018-05-02T20:29:05Z</dcterms:modified>
</cp:coreProperties>
</file>