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3" r:id="rId9"/>
    <p:sldId id="262" r:id="rId10"/>
    <p:sldId id="264" r:id="rId11"/>
    <p:sldId id="266" r:id="rId12"/>
    <p:sldId id="267" r:id="rId13"/>
    <p:sldId id="265" r:id="rId14"/>
    <p:sldId id="268" r:id="rId15"/>
    <p:sldId id="269" r:id="rId16"/>
    <p:sldId id="274" r:id="rId17"/>
    <p:sldId id="270" r:id="rId18"/>
    <p:sldId id="271" r:id="rId19"/>
    <p:sldId id="272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9" d="100"/>
          <a:sy n="169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FE7-AE07-EA40-8BCC-B240C2F6A1F7}" type="datetimeFigureOut">
              <a:rPr lang="en-US" smtClean="0"/>
              <a:t>07/08/13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5B93-16B2-D84C-9BD6-73DF5DFBD1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58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FE7-AE07-EA40-8BCC-B240C2F6A1F7}" type="datetimeFigureOut">
              <a:rPr lang="en-US" smtClean="0"/>
              <a:t>07/08/13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5B93-16B2-D84C-9BD6-73DF5DFBD1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90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FE7-AE07-EA40-8BCC-B240C2F6A1F7}" type="datetimeFigureOut">
              <a:rPr lang="en-US" smtClean="0"/>
              <a:t>07/08/13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5B93-16B2-D84C-9BD6-73DF5DFBD1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67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FE7-AE07-EA40-8BCC-B240C2F6A1F7}" type="datetimeFigureOut">
              <a:rPr lang="en-US" smtClean="0"/>
              <a:t>07/08/13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5B93-16B2-D84C-9BD6-73DF5DFBD1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91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FE7-AE07-EA40-8BCC-B240C2F6A1F7}" type="datetimeFigureOut">
              <a:rPr lang="en-US" smtClean="0"/>
              <a:t>07/08/13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5B93-16B2-D84C-9BD6-73DF5DFBD1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82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FE7-AE07-EA40-8BCC-B240C2F6A1F7}" type="datetimeFigureOut">
              <a:rPr lang="en-US" smtClean="0"/>
              <a:t>07/08/13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5B93-16B2-D84C-9BD6-73DF5DFBD1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29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FE7-AE07-EA40-8BCC-B240C2F6A1F7}" type="datetimeFigureOut">
              <a:rPr lang="en-US" smtClean="0"/>
              <a:t>07/08/13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5B93-16B2-D84C-9BD6-73DF5DFBD1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23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FE7-AE07-EA40-8BCC-B240C2F6A1F7}" type="datetimeFigureOut">
              <a:rPr lang="en-US" smtClean="0"/>
              <a:t>07/08/13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5B93-16B2-D84C-9BD6-73DF5DFBD1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18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FE7-AE07-EA40-8BCC-B240C2F6A1F7}" type="datetimeFigureOut">
              <a:rPr lang="en-US" smtClean="0"/>
              <a:t>07/08/13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5B93-16B2-D84C-9BD6-73DF5DFBD1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79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FE7-AE07-EA40-8BCC-B240C2F6A1F7}" type="datetimeFigureOut">
              <a:rPr lang="en-US" smtClean="0"/>
              <a:t>07/08/13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5B93-16B2-D84C-9BD6-73DF5DFBD1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15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FE7-AE07-EA40-8BCC-B240C2F6A1F7}" type="datetimeFigureOut">
              <a:rPr lang="en-US" smtClean="0"/>
              <a:t>07/08/13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5B93-16B2-D84C-9BD6-73DF5DFBD1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0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7FE7-AE07-EA40-8BCC-B240C2F6A1F7}" type="datetimeFigureOut">
              <a:rPr lang="en-US" smtClean="0"/>
              <a:t>07/08/13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5B93-16B2-D84C-9BD6-73DF5DFBD1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3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045" y="417099"/>
            <a:ext cx="7772400" cy="1470025"/>
          </a:xfrm>
        </p:spPr>
        <p:txBody>
          <a:bodyPr/>
          <a:lstStyle/>
          <a:p>
            <a:r>
              <a:rPr lang="pt-BR" dirty="0" smtClean="0"/>
              <a:t>Aula 3 </a:t>
            </a:r>
            <a:r>
              <a:rPr lang="pt-BR" dirty="0" err="1" smtClean="0"/>
              <a:t>Org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393" y="2000039"/>
            <a:ext cx="6400800" cy="1752600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pt-BR" dirty="0" smtClean="0"/>
              <a:t>Classes de Arquiteturas</a:t>
            </a:r>
            <a:endParaRPr lang="pt-BR" dirty="0"/>
          </a:p>
          <a:p>
            <a:pPr marL="457200" indent="-457200" algn="l">
              <a:buFontTx/>
              <a:buChar char="-"/>
            </a:pPr>
            <a:r>
              <a:rPr lang="pt-BR" dirty="0" smtClean="0"/>
              <a:t>Tipos de opera</a:t>
            </a:r>
            <a:r>
              <a:rPr lang="pt-BR" dirty="0" smtClean="0"/>
              <a:t>ção</a:t>
            </a:r>
          </a:p>
          <a:p>
            <a:pPr marL="457200" indent="-457200" algn="l">
              <a:buFontTx/>
              <a:buChar char="-"/>
            </a:pPr>
            <a:r>
              <a:rPr lang="pt-BR" dirty="0" smtClean="0"/>
              <a:t>Codificação das operações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485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060" y="302333"/>
            <a:ext cx="8229600" cy="5601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2.3 Opera</a:t>
            </a:r>
            <a:r>
              <a:rPr lang="pt-BR" b="1" dirty="0" smtClean="0"/>
              <a:t>ções com operando imediato</a:t>
            </a:r>
          </a:p>
          <a:p>
            <a:pPr marL="0" indent="0">
              <a:buNone/>
            </a:pPr>
            <a:endParaRPr lang="pt-BR" b="1" dirty="0"/>
          </a:p>
          <a:p>
            <a:r>
              <a:rPr lang="pt-BR" dirty="0" smtClean="0"/>
              <a:t>operando codificado com a instrução</a:t>
            </a:r>
          </a:p>
          <a:p>
            <a:r>
              <a:rPr lang="pt-BR" dirty="0"/>
              <a:t>l</a:t>
            </a:r>
            <a:r>
              <a:rPr lang="pt-BR" dirty="0" smtClean="0"/>
              <a:t>imitado a valores com até 16 bits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Porque?</a:t>
            </a:r>
          </a:p>
          <a:p>
            <a:endParaRPr lang="pt-BR" dirty="0"/>
          </a:p>
          <a:p>
            <a:r>
              <a:rPr lang="pt-BR" dirty="0" smtClean="0"/>
              <a:t>exemplo</a:t>
            </a:r>
          </a:p>
          <a:p>
            <a:pPr marL="457200" lvl="1" indent="0">
              <a:buNone/>
            </a:pPr>
            <a:r>
              <a:rPr lang="pt-BR" dirty="0" smtClean="0"/>
              <a:t> </a:t>
            </a:r>
            <a:endParaRPr lang="pt-BR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dirty="0" err="1" smtClean="0">
                <a:solidFill>
                  <a:srgbClr val="0000FF"/>
                </a:solidFill>
              </a:rPr>
              <a:t>addi</a:t>
            </a:r>
            <a:r>
              <a:rPr lang="pt-BR" dirty="0" smtClean="0">
                <a:solidFill>
                  <a:srgbClr val="0000FF"/>
                </a:solidFill>
              </a:rPr>
              <a:t>  $s3, $s3, 4</a:t>
            </a:r>
          </a:p>
        </p:txBody>
      </p:sp>
    </p:spTree>
    <p:extLst>
      <p:ext uri="{BB962C8B-B14F-4D97-AF65-F5344CB8AC3E}">
        <p14:creationId xmlns:p14="http://schemas.microsoft.com/office/powerpoint/2010/main" val="193170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060" y="302333"/>
            <a:ext cx="8229600" cy="2279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 smtClean="0"/>
              <a:t>2.4 Opera</a:t>
            </a:r>
            <a:r>
              <a:rPr lang="pt-BR" b="1" dirty="0" smtClean="0"/>
              <a:t>ções Lógicas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 smtClean="0"/>
              <a:t>	</a:t>
            </a:r>
            <a:r>
              <a:rPr lang="pt-BR" sz="2000" b="1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 </a:t>
            </a:r>
            <a:r>
              <a:rPr lang="pt-BR" sz="2000" b="1" dirty="0" err="1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and</a:t>
            </a:r>
            <a:r>
              <a:rPr lang="pt-BR" sz="2000" b="1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, </a:t>
            </a:r>
            <a:r>
              <a:rPr lang="pt-BR" sz="2000" b="1" dirty="0" err="1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or</a:t>
            </a:r>
            <a:r>
              <a:rPr lang="pt-BR" sz="2000" b="1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, </a:t>
            </a:r>
            <a:r>
              <a:rPr lang="pt-BR" sz="2000" b="1" dirty="0" err="1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nor</a:t>
            </a:r>
            <a:r>
              <a:rPr lang="pt-BR" sz="2000" b="1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, deslocamento com 3 operandos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	</a:t>
            </a:r>
            <a:r>
              <a:rPr lang="pt-BR" sz="2000" b="1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 </a:t>
            </a:r>
            <a:r>
              <a:rPr lang="pt-BR" sz="2000" b="1" dirty="0" err="1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and</a:t>
            </a:r>
            <a:r>
              <a:rPr lang="pt-BR" sz="2000" b="1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, </a:t>
            </a:r>
            <a:r>
              <a:rPr lang="pt-BR" sz="2000" b="1" dirty="0" err="1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or</a:t>
            </a:r>
            <a:r>
              <a:rPr lang="pt-BR" sz="2000" b="1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 com valor imediato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	</a:t>
            </a:r>
            <a:endParaRPr lang="pt-BR" sz="2000" b="1" dirty="0" smtClean="0">
              <a:solidFill>
                <a:srgbClr val="0000FF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endParaRPr lang="pt-BR" sz="20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pic>
        <p:nvPicPr>
          <p:cNvPr id="2" name="Picture 1" descr="Screen Shot 2013-08-07 at 10.25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1699"/>
            <a:ext cx="9144000" cy="32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4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060" y="302332"/>
            <a:ext cx="8848940" cy="6290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2.5 Opera</a:t>
            </a:r>
            <a:r>
              <a:rPr lang="pt-BR" b="1" dirty="0" smtClean="0"/>
              <a:t>ções de Controle de Fluxo</a:t>
            </a:r>
          </a:p>
          <a:p>
            <a:pPr marL="0" indent="0">
              <a:buNone/>
            </a:pPr>
            <a:r>
              <a:rPr lang="pt-BR" b="1" dirty="0" smtClean="0"/>
              <a:t>	</a:t>
            </a:r>
            <a:r>
              <a:rPr lang="pt-BR" sz="2000" b="1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 utilizadas em saltos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	 podem ser condicionais ou incondicionais</a:t>
            </a:r>
          </a:p>
          <a:p>
            <a:pPr lvl="3"/>
            <a:r>
              <a:rPr lang="pt-BR" sz="1800" b="1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incondicionais:  </a:t>
            </a:r>
            <a:r>
              <a:rPr lang="pt-BR" sz="18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salta para um </a:t>
            </a:r>
            <a:r>
              <a:rPr lang="pt-BR" sz="1800" i="1" dirty="0" err="1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label</a:t>
            </a:r>
            <a:endParaRPr lang="pt-BR" sz="1800" i="1" dirty="0" smtClean="0">
              <a:solidFill>
                <a:srgbClr val="0000FF"/>
              </a:solidFill>
              <a:latin typeface="Arial"/>
              <a:cs typeface="Arial"/>
              <a:sym typeface="Wingdings"/>
            </a:endParaRPr>
          </a:p>
          <a:p>
            <a:pPr lvl="3"/>
            <a:r>
              <a:rPr lang="pt-BR" sz="1800" b="1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condicional: </a:t>
            </a:r>
            <a:r>
              <a:rPr lang="pt-BR" sz="18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em função de uma  comparação salta se verdadeiro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	</a:t>
            </a:r>
            <a:endParaRPr lang="pt-BR" sz="2000" dirty="0" smtClean="0">
              <a:solidFill>
                <a:srgbClr val="0000FF"/>
              </a:solidFill>
              <a:latin typeface="Arial"/>
              <a:cs typeface="Arial"/>
              <a:sym typeface="Wingdings"/>
            </a:endParaRPr>
          </a:p>
          <a:p>
            <a:r>
              <a:rPr lang="pt-BR" sz="2400" b="1" dirty="0" smtClean="0"/>
              <a:t>Exemplo:</a:t>
            </a:r>
          </a:p>
          <a:p>
            <a:pPr marL="0" indent="0">
              <a:buNone/>
            </a:pPr>
            <a:endParaRPr lang="pt-BR" sz="2000" b="1" dirty="0">
              <a:solidFill>
                <a:srgbClr val="0000FF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		   </a:t>
            </a:r>
            <a:r>
              <a:rPr lang="pt-BR" sz="2000" dirty="0" err="1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addi</a:t>
            </a:r>
            <a:r>
              <a:rPr lang="pt-BR" sz="2000" b="1" dirty="0" err="1" smtClean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u</a:t>
            </a:r>
            <a:r>
              <a:rPr lang="pt-BR" sz="20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		$t1,$t2,$t3		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		</a:t>
            </a:r>
            <a:r>
              <a:rPr lang="pt-BR" sz="2000" b="1" dirty="0" smtClean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   </a:t>
            </a:r>
            <a:r>
              <a:rPr lang="pt-BR" sz="2000" b="1" dirty="0" err="1" smtClean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beq</a:t>
            </a:r>
            <a:r>
              <a:rPr lang="pt-BR" sz="20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	     	$s0, $t1, </a:t>
            </a:r>
            <a:r>
              <a:rPr lang="pt-BR" sz="2000" dirty="0" err="1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inc_un</a:t>
            </a:r>
            <a:r>
              <a:rPr lang="pt-BR" sz="20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			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   </a:t>
            </a:r>
            <a:r>
              <a:rPr lang="pt-BR" sz="2000" b="1" dirty="0" err="1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j</a:t>
            </a:r>
            <a:r>
              <a:rPr lang="pt-BR" sz="20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	    		 </a:t>
            </a:r>
            <a:r>
              <a:rPr lang="pt-BR" sz="2000" dirty="0" err="1" smtClean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main_loop</a:t>
            </a:r>
            <a:r>
              <a:rPr lang="pt-BR" sz="2000" dirty="0" smtClean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	</a:t>
            </a:r>
            <a:r>
              <a:rPr lang="pt-BR" sz="20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 </a:t>
            </a:r>
          </a:p>
          <a:p>
            <a:pPr marL="0" indent="0">
              <a:buNone/>
            </a:pPr>
            <a:endParaRPr lang="pt-BR" sz="2000" dirty="0" smtClean="0">
              <a:solidFill>
                <a:srgbClr val="0000FF"/>
              </a:solidFill>
              <a:latin typeface="Arial"/>
              <a:cs typeface="Arial"/>
              <a:sym typeface="Wingdings"/>
            </a:endParaRPr>
          </a:p>
          <a:p>
            <a:pPr marL="0" indent="0">
              <a:buNone/>
            </a:pPr>
            <a:r>
              <a:rPr lang="pt-BR" sz="2000" b="1" dirty="0" err="1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inc_un</a:t>
            </a:r>
            <a:r>
              <a:rPr lang="pt-BR" sz="2000" b="1" dirty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:</a:t>
            </a:r>
            <a:r>
              <a:rPr lang="pt-BR" sz="2000" dirty="0" smtClean="0">
                <a:solidFill>
                  <a:srgbClr val="0000FF"/>
                </a:solidFill>
                <a:latin typeface="Arial"/>
                <a:cs typeface="Arial"/>
                <a:sym typeface="Wingdings"/>
              </a:rPr>
              <a:t>	   move		$s0,$zero			</a:t>
            </a:r>
          </a:p>
          <a:p>
            <a:pPr marL="0" indent="0">
              <a:buNone/>
            </a:pPr>
            <a:endParaRPr lang="pt-BR" sz="2000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79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9670"/>
          </a:xfrm>
        </p:spPr>
        <p:txBody>
          <a:bodyPr/>
          <a:lstStyle/>
          <a:p>
            <a:r>
              <a:rPr lang="pt-BR" b="1" dirty="0" smtClean="0"/>
              <a:t>Resumindo os tipos de opera</a:t>
            </a:r>
            <a:r>
              <a:rPr lang="pt-BR" b="1" dirty="0" smtClean="0"/>
              <a:t>ção</a:t>
            </a:r>
            <a:endParaRPr lang="pt-BR" b="1" dirty="0"/>
          </a:p>
        </p:txBody>
      </p:sp>
      <p:pic>
        <p:nvPicPr>
          <p:cNvPr id="5" name="Picture 4" descr="Screen Shot 2013-08-07 at 10.35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9428"/>
            <a:ext cx="9144000" cy="469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91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4968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/>
              <a:t>(3) Codifica</a:t>
            </a:r>
            <a:r>
              <a:rPr lang="pt-BR" b="1" dirty="0" smtClean="0"/>
              <a:t>ção das instruções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17" y="1343510"/>
            <a:ext cx="8879341" cy="4525963"/>
          </a:xfrm>
        </p:spPr>
        <p:txBody>
          <a:bodyPr/>
          <a:lstStyle/>
          <a:p>
            <a:r>
              <a:rPr lang="pt-BR" b="1" dirty="0" smtClean="0"/>
              <a:t>Formato </a:t>
            </a:r>
            <a:r>
              <a:rPr lang="pt-BR" b="1" dirty="0" err="1" smtClean="0"/>
              <a:t>R</a:t>
            </a:r>
            <a:r>
              <a:rPr lang="pt-BR" dirty="0" smtClean="0"/>
              <a:t>: para instru</a:t>
            </a:r>
            <a:r>
              <a:rPr lang="pt-BR" dirty="0" smtClean="0"/>
              <a:t>ções com 3 registradores</a:t>
            </a:r>
            <a:endParaRPr lang="pt-BR" dirty="0"/>
          </a:p>
        </p:txBody>
      </p:sp>
      <p:pic>
        <p:nvPicPr>
          <p:cNvPr id="4" name="Picture 3" descr="Screen Shot 2013-08-07 at 10.39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9" y="2316278"/>
            <a:ext cx="7350330" cy="413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7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59" y="303243"/>
            <a:ext cx="8879341" cy="4525963"/>
          </a:xfrm>
        </p:spPr>
        <p:txBody>
          <a:bodyPr/>
          <a:lstStyle/>
          <a:p>
            <a:r>
              <a:rPr lang="pt-BR" b="1" dirty="0" smtClean="0"/>
              <a:t>Formato </a:t>
            </a:r>
            <a:r>
              <a:rPr lang="pt-BR" b="1" dirty="0" err="1" smtClean="0"/>
              <a:t>I</a:t>
            </a:r>
            <a:r>
              <a:rPr lang="pt-BR" dirty="0" smtClean="0"/>
              <a:t>: para instru</a:t>
            </a:r>
            <a:r>
              <a:rPr lang="pt-BR" dirty="0" smtClean="0"/>
              <a:t>ções operando imediato</a:t>
            </a:r>
            <a:endParaRPr lang="pt-BR" dirty="0"/>
          </a:p>
        </p:txBody>
      </p:sp>
      <p:pic>
        <p:nvPicPr>
          <p:cNvPr id="7" name="Picture 6" descr="Screen Shot 2013-08-07 at 11.07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8" y="1592729"/>
            <a:ext cx="7026620" cy="32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3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59" y="303243"/>
            <a:ext cx="8879341" cy="4525963"/>
          </a:xfrm>
        </p:spPr>
        <p:txBody>
          <a:bodyPr/>
          <a:lstStyle/>
          <a:p>
            <a:r>
              <a:rPr lang="pt-BR" b="1" dirty="0" smtClean="0"/>
              <a:t>Formato </a:t>
            </a:r>
            <a:r>
              <a:rPr lang="pt-BR" b="1" dirty="0"/>
              <a:t>J</a:t>
            </a:r>
            <a:r>
              <a:rPr lang="pt-BR" dirty="0" smtClean="0"/>
              <a:t>: para salto incondicional</a:t>
            </a:r>
          </a:p>
          <a:p>
            <a:endParaRPr lang="pt-BR" dirty="0"/>
          </a:p>
          <a:p>
            <a:pPr lvl="1"/>
            <a:r>
              <a:rPr lang="pt-BR" dirty="0" smtClean="0"/>
              <a:t>Notar que temos 2</a:t>
            </a:r>
            <a:r>
              <a:rPr lang="pt-BR" baseline="30000" dirty="0" smtClean="0"/>
              <a:t>30</a:t>
            </a:r>
            <a:r>
              <a:rPr lang="pt-BR" dirty="0" smtClean="0"/>
              <a:t> palavras endere</a:t>
            </a:r>
            <a:r>
              <a:rPr lang="pt-BR" dirty="0" smtClean="0"/>
              <a:t>çáveis, e salto incondicional só alcança  </a:t>
            </a:r>
            <a:r>
              <a:rPr lang="pt-BR" dirty="0" smtClean="0"/>
              <a:t>2</a:t>
            </a:r>
            <a:r>
              <a:rPr lang="pt-BR" baseline="30000" dirty="0" smtClean="0"/>
              <a:t>26</a:t>
            </a:r>
            <a:r>
              <a:rPr lang="pt-BR" dirty="0" smtClean="0"/>
              <a:t> palavras.</a:t>
            </a:r>
          </a:p>
          <a:p>
            <a:pPr lvl="2"/>
            <a:r>
              <a:rPr lang="pt-BR" dirty="0" smtClean="0">
                <a:solidFill>
                  <a:srgbClr val="0000FF"/>
                </a:solidFill>
              </a:rPr>
              <a:t> 	Como fazer um salto com uma dist</a:t>
            </a:r>
            <a:r>
              <a:rPr lang="pt-BR" dirty="0" smtClean="0">
                <a:solidFill>
                  <a:srgbClr val="0000FF"/>
                </a:solidFill>
              </a:rPr>
              <a:t>ância maior que esta?</a:t>
            </a:r>
            <a:endParaRPr lang="pt-BR" dirty="0">
              <a:solidFill>
                <a:srgbClr val="0000FF"/>
              </a:solidFill>
            </a:endParaRPr>
          </a:p>
        </p:txBody>
      </p:sp>
      <p:pic>
        <p:nvPicPr>
          <p:cNvPr id="2" name="Picture 1" descr="Screen Shot 2013-08-07 at 11.07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98" y="3467392"/>
            <a:ext cx="5132194" cy="189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codifica</a:t>
            </a:r>
            <a:r>
              <a:rPr lang="pt-BR" dirty="0" smtClean="0"/>
              <a:t>ção</a:t>
            </a:r>
            <a:endParaRPr lang="pt-BR" dirty="0"/>
          </a:p>
        </p:txBody>
      </p:sp>
      <p:pic>
        <p:nvPicPr>
          <p:cNvPr id="4" name="Picture 3" descr="Screen Shot 2013-08-07 at 10.41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770"/>
            <a:ext cx="9144000" cy="335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1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68"/>
            <a:ext cx="8229600" cy="1143000"/>
          </a:xfrm>
        </p:spPr>
        <p:txBody>
          <a:bodyPr/>
          <a:lstStyle/>
          <a:p>
            <a:r>
              <a:rPr lang="pt-BR" dirty="0" smtClean="0"/>
              <a:t>Na pr</a:t>
            </a:r>
            <a:r>
              <a:rPr lang="pt-BR" dirty="0" smtClean="0"/>
              <a:t>ática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49" y="1187968"/>
            <a:ext cx="8229600" cy="3486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>
                <a:latin typeface="Arial"/>
                <a:cs typeface="Arial"/>
              </a:rPr>
              <a:t>C</a:t>
            </a:r>
            <a:r>
              <a:rPr lang="pt-BR" dirty="0" smtClean="0">
                <a:latin typeface="Arial"/>
                <a:cs typeface="Arial"/>
              </a:rPr>
              <a:t>ódigo “C”: </a:t>
            </a:r>
            <a:r>
              <a:rPr lang="pt-BR" dirty="0" smtClean="0">
                <a:latin typeface="Arial"/>
                <a:cs typeface="Arial"/>
              </a:rPr>
              <a:t>A[300]  =   </a:t>
            </a:r>
            <a:r>
              <a:rPr lang="pt-BR" dirty="0" err="1" smtClean="0">
                <a:latin typeface="Arial"/>
                <a:cs typeface="Arial"/>
              </a:rPr>
              <a:t>h</a:t>
            </a:r>
            <a:r>
              <a:rPr lang="pt-BR" dirty="0" smtClean="0">
                <a:latin typeface="Arial"/>
                <a:cs typeface="Arial"/>
              </a:rPr>
              <a:t>   +  A[300]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</a:t>
            </a:r>
            <a:r>
              <a:rPr lang="pt-BR" dirty="0" smtClean="0"/>
              <a:t>ódigo </a:t>
            </a:r>
            <a:r>
              <a:rPr lang="pt-BR" dirty="0" err="1" smtClean="0"/>
              <a:t>assembly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lw</a:t>
            </a:r>
            <a:r>
              <a:rPr lang="pt-BR" dirty="0" smtClean="0"/>
              <a:t>		$t0, 1200($t1)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add</a:t>
            </a:r>
            <a:r>
              <a:rPr lang="pt-BR" dirty="0" smtClean="0"/>
              <a:t>	$t0, $t2, $t0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sw</a:t>
            </a:r>
            <a:r>
              <a:rPr lang="pt-BR" dirty="0" smtClean="0"/>
              <a:t>		</a:t>
            </a:r>
            <a:r>
              <a:rPr lang="pt-BR" dirty="0" smtClean="0"/>
              <a:t>$t0, 1200($t1)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 descr="Screen Shot 2013-08-07 at 10.44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8338"/>
            <a:ext cx="9144000" cy="19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4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07 at 10.44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597"/>
            <a:ext cx="9144000" cy="1942563"/>
          </a:xfrm>
          <a:prstGeom prst="rect">
            <a:avLst/>
          </a:prstGeom>
        </p:spPr>
      </p:pic>
      <p:pic>
        <p:nvPicPr>
          <p:cNvPr id="6" name="Picture 5" descr="Screen Shot 2013-08-07 at 10.46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7511"/>
            <a:ext cx="9144000" cy="12240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2847" y="5237667"/>
            <a:ext cx="8615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O resultado do que vai na me</a:t>
            </a:r>
            <a:r>
              <a:rPr lang="pt-BR" b="1" dirty="0" smtClean="0"/>
              <a:t>mória é:</a:t>
            </a:r>
            <a:endParaRPr lang="pt-BR" b="1" dirty="0" smtClean="0"/>
          </a:p>
          <a:p>
            <a:r>
              <a:rPr lang="en-US" dirty="0" smtClean="0"/>
              <a:t>	0x00400000  </a:t>
            </a:r>
            <a:r>
              <a:rPr lang="en-US" dirty="0" smtClean="0">
                <a:solidFill>
                  <a:srgbClr val="FF0000"/>
                </a:solidFill>
              </a:rPr>
              <a:t>0x8d2804b0</a:t>
            </a:r>
            <a:r>
              <a:rPr lang="en-US" dirty="0" smtClean="0"/>
              <a:t>  		</a:t>
            </a:r>
            <a:r>
              <a:rPr lang="en-US" dirty="0" err="1" smtClean="0"/>
              <a:t>lw</a:t>
            </a:r>
            <a:r>
              <a:rPr lang="en-US" dirty="0" smtClean="0"/>
              <a:t>		$t0, 1200($t1)</a:t>
            </a:r>
          </a:p>
          <a:p>
            <a:r>
              <a:rPr lang="en-US" dirty="0" smtClean="0"/>
              <a:t>	0x00400004  </a:t>
            </a:r>
            <a:r>
              <a:rPr lang="en-US" dirty="0" smtClean="0">
                <a:solidFill>
                  <a:srgbClr val="FF0000"/>
                </a:solidFill>
              </a:rPr>
              <a:t>0x02484020</a:t>
            </a:r>
            <a:r>
              <a:rPr lang="en-US" dirty="0" smtClean="0"/>
              <a:t>  		add		$t0, $t2, $t0</a:t>
            </a:r>
          </a:p>
          <a:p>
            <a:r>
              <a:rPr lang="en-US" dirty="0" smtClean="0"/>
              <a:t>	0x00400008  </a:t>
            </a:r>
            <a:r>
              <a:rPr lang="en-US" dirty="0" smtClean="0">
                <a:solidFill>
                  <a:srgbClr val="FF0000"/>
                </a:solidFill>
              </a:rPr>
              <a:t>0xad2804b0</a:t>
            </a:r>
            <a:r>
              <a:rPr lang="en-US" dirty="0" smtClean="0"/>
              <a:t>  		</a:t>
            </a:r>
            <a:r>
              <a:rPr lang="en-US" dirty="0" err="1" smtClean="0"/>
              <a:t>sw</a:t>
            </a:r>
            <a:r>
              <a:rPr lang="en-US" dirty="0" smtClean="0"/>
              <a:t>		$t0, 1200($t1)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37084" y="2347511"/>
            <a:ext cx="7515" cy="16502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01719" y="2347511"/>
            <a:ext cx="7515" cy="16502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64050" y="2347511"/>
            <a:ext cx="7515" cy="16502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93890" y="2347511"/>
            <a:ext cx="7515" cy="16502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4632" y="3637865"/>
            <a:ext cx="8240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		d			2			8	04b0</a:t>
            </a:r>
            <a:r>
              <a:rPr lang="en-US" dirty="0" smtClean="0"/>
              <a:t>  		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		2			4			8	4020</a:t>
            </a:r>
            <a:r>
              <a:rPr lang="en-US" dirty="0" smtClean="0"/>
              <a:t>  		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		d			2			8	04b0</a:t>
            </a:r>
            <a:r>
              <a:rPr lang="en-US" dirty="0" smtClean="0"/>
              <a:t>  		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538283" y="2802941"/>
            <a:ext cx="0" cy="435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63039" y="2802941"/>
            <a:ext cx="0" cy="435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57735" y="2802941"/>
            <a:ext cx="0" cy="435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(1) Classes de Arquiteturas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Pilha</a:t>
            </a:r>
          </a:p>
          <a:p>
            <a:r>
              <a:rPr lang="pt-BR" dirty="0" smtClean="0"/>
              <a:t>Acumulador</a:t>
            </a:r>
          </a:p>
          <a:p>
            <a:r>
              <a:rPr lang="pt-BR" dirty="0" smtClean="0"/>
              <a:t>Registrador-mem</a:t>
            </a:r>
            <a:r>
              <a:rPr lang="pt-BR" dirty="0" smtClean="0"/>
              <a:t>ória</a:t>
            </a:r>
          </a:p>
          <a:p>
            <a:r>
              <a:rPr lang="pt-BR" dirty="0" smtClean="0"/>
              <a:t>Registrador-registrador (</a:t>
            </a:r>
            <a:r>
              <a:rPr lang="pt-BR" b="1" dirty="0" err="1" smtClean="0">
                <a:solidFill>
                  <a:srgbClr val="FF0000"/>
                </a:solidFill>
              </a:rPr>
              <a:t>load-store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916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60"/>
            <a:ext cx="8229600" cy="864178"/>
          </a:xfrm>
        </p:spPr>
        <p:txBody>
          <a:bodyPr/>
          <a:lstStyle/>
          <a:p>
            <a:r>
              <a:rPr lang="pt-BR" dirty="0" smtClean="0"/>
              <a:t>Mais um exemplo</a:t>
            </a:r>
            <a:endParaRPr lang="pt-BR" dirty="0"/>
          </a:p>
        </p:txBody>
      </p:sp>
      <p:pic>
        <p:nvPicPr>
          <p:cNvPr id="4" name="Picture 3" descr="Screen Shot 2013-08-07 at 11.1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6" y="866542"/>
            <a:ext cx="4096489" cy="2680344"/>
          </a:xfrm>
          <a:prstGeom prst="rect">
            <a:avLst/>
          </a:prstGeom>
        </p:spPr>
      </p:pic>
      <p:pic>
        <p:nvPicPr>
          <p:cNvPr id="5" name="Picture 4" descr="Screen Shot 2013-08-07 at 11.12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071" y="2787911"/>
            <a:ext cx="5438934" cy="39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36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173" y="3885042"/>
            <a:ext cx="7356627" cy="3255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0x00800000  0x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02734820</a:t>
            </a:r>
            <a:r>
              <a:rPr lang="en-US" sz="1800" b="1" dirty="0" smtClean="0">
                <a:latin typeface="Courier New"/>
                <a:cs typeface="Courier New"/>
              </a:rPr>
              <a:t>      Loop: add  $t1, $s3, $s3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0x00800004  0x01294820      add $t1, $t1, $t1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0x00800008  0x01364820      add $t1, $t1, $s6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0x0080000c  0x8d280000      </a:t>
            </a:r>
            <a:r>
              <a:rPr lang="en-US" sz="1800" b="1" dirty="0" err="1" smtClean="0">
                <a:latin typeface="Courier New"/>
                <a:cs typeface="Courier New"/>
              </a:rPr>
              <a:t>lw</a:t>
            </a:r>
            <a:r>
              <a:rPr lang="en-US" sz="1800" b="1" dirty="0" smtClean="0">
                <a:latin typeface="Courier New"/>
                <a:cs typeface="Courier New"/>
              </a:rPr>
              <a:t> $t0, 0($t1)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0x00800010  </a:t>
            </a:r>
            <a:r>
              <a:rPr lang="en-US" sz="1800" b="1" smtClean="0">
                <a:latin typeface="Courier New"/>
                <a:cs typeface="Courier New"/>
              </a:rPr>
              <a:t>0x15150002      bne</a:t>
            </a:r>
            <a:r>
              <a:rPr lang="en-US" sz="1800" b="1" dirty="0" smtClean="0">
                <a:latin typeface="Courier New"/>
                <a:cs typeface="Courier New"/>
              </a:rPr>
              <a:t> $t0, $s5, Exit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0x00800014  0x02749820      add $s3, $s3, $s4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0x00800018  0x08100000      j Loop</a:t>
            </a:r>
          </a:p>
          <a:p>
            <a:pPr marL="0" indent="0">
              <a:buNone/>
            </a:pPr>
            <a:endParaRPr lang="pt-BR" sz="1800" dirty="0">
              <a:latin typeface="Courier New"/>
              <a:cs typeface="Courier New"/>
            </a:endParaRPr>
          </a:p>
        </p:txBody>
      </p:sp>
      <p:pic>
        <p:nvPicPr>
          <p:cNvPr id="4" name="Picture 3" descr="Screen Shot 2013-08-07 at 11.12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8" y="293068"/>
            <a:ext cx="4134153" cy="297016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146453" y="664708"/>
            <a:ext cx="4980334" cy="238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000000 10011 10011 01001 00000  100000 </a:t>
            </a:r>
          </a:p>
          <a:p>
            <a:pPr marL="0" indent="0">
              <a:buFont typeface="Arial"/>
              <a:buNone/>
            </a:pPr>
            <a:endParaRPr lang="pt-BR" sz="1600" dirty="0">
              <a:latin typeface="Courier New"/>
              <a:cs typeface="Courier New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26999" y="664708"/>
            <a:ext cx="3654080" cy="2754429"/>
            <a:chOff x="4726999" y="664708"/>
            <a:chExt cx="3654080" cy="275442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726999" y="664708"/>
              <a:ext cx="0" cy="27544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330299" y="664708"/>
              <a:ext cx="0" cy="27544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30280" y="664708"/>
              <a:ext cx="0" cy="27544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473465" y="664708"/>
              <a:ext cx="0" cy="27544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046710" y="664708"/>
              <a:ext cx="0" cy="27544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650016" y="664708"/>
              <a:ext cx="0" cy="27544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381079" y="664708"/>
              <a:ext cx="0" cy="27544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919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8-07 at 10.02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" y="0"/>
            <a:ext cx="9078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19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</a:t>
            </a:r>
            <a:r>
              <a:rPr lang="pt-BR" dirty="0" smtClean="0"/>
              <a:t>ção de C = A+B</a:t>
            </a:r>
            <a:endParaRPr lang="pt-BR" dirty="0"/>
          </a:p>
        </p:txBody>
      </p:sp>
      <p:pic>
        <p:nvPicPr>
          <p:cNvPr id="4" name="Picture 3" descr="Screen Shot 2013-08-07 at 10.04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534"/>
            <a:ext cx="9144000" cy="44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8-07 at 10.08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437"/>
            <a:ext cx="9144000" cy="547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6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78"/>
            <a:ext cx="8229600" cy="1143000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(2) Tipos de Opera</a:t>
            </a:r>
            <a:r>
              <a:rPr lang="pt-BR" b="1" dirty="0" smtClean="0">
                <a:solidFill>
                  <a:srgbClr val="FF0000"/>
                </a:solidFill>
              </a:rPr>
              <a:t>ções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171"/>
            <a:ext cx="8229600" cy="50602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 smtClean="0"/>
              <a:t>2.1 Aritm</a:t>
            </a:r>
            <a:r>
              <a:rPr lang="pt-BR" b="1" dirty="0" smtClean="0"/>
              <a:t>éticas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Exemplo</a:t>
            </a:r>
          </a:p>
          <a:p>
            <a:pPr marL="457200" lvl="1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f</a:t>
            </a:r>
            <a:r>
              <a:rPr lang="pt-BR" dirty="0" smtClean="0"/>
              <a:t> = (</a:t>
            </a:r>
            <a:r>
              <a:rPr lang="pt-BR" dirty="0" err="1" smtClean="0"/>
              <a:t>g</a:t>
            </a:r>
            <a:r>
              <a:rPr lang="pt-BR" dirty="0"/>
              <a:t> </a:t>
            </a:r>
            <a:r>
              <a:rPr lang="pt-BR" dirty="0" smtClean="0"/>
              <a:t>+ </a:t>
            </a:r>
            <a:r>
              <a:rPr lang="pt-BR" dirty="0" err="1" smtClean="0"/>
              <a:t>h</a:t>
            </a:r>
            <a:r>
              <a:rPr lang="pt-BR" dirty="0" smtClean="0"/>
              <a:t>) -  (</a:t>
            </a:r>
            <a:r>
              <a:rPr lang="pt-BR" dirty="0" err="1" smtClean="0"/>
              <a:t>i+j</a:t>
            </a:r>
            <a:r>
              <a:rPr lang="pt-BR" dirty="0" smtClean="0"/>
              <a:t>)</a:t>
            </a:r>
            <a:r>
              <a:rPr lang="pt-BR" dirty="0" smtClean="0"/>
              <a:t>;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Resulta em: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dirty="0" err="1" smtClean="0">
                <a:solidFill>
                  <a:srgbClr val="0000FF"/>
                </a:solidFill>
              </a:rPr>
              <a:t>add</a:t>
            </a:r>
            <a:r>
              <a:rPr lang="pt-BR" dirty="0" smtClean="0">
                <a:solidFill>
                  <a:srgbClr val="0000FF"/>
                </a:solidFill>
              </a:rPr>
              <a:t> t0, </a:t>
            </a:r>
            <a:r>
              <a:rPr lang="pt-BR" dirty="0" err="1" smtClean="0">
                <a:solidFill>
                  <a:srgbClr val="0000FF"/>
                </a:solidFill>
              </a:rPr>
              <a:t>g</a:t>
            </a:r>
            <a:r>
              <a:rPr lang="pt-BR" dirty="0" smtClean="0">
                <a:solidFill>
                  <a:srgbClr val="0000FF"/>
                </a:solidFill>
              </a:rPr>
              <a:t>, </a:t>
            </a:r>
            <a:r>
              <a:rPr lang="pt-BR" dirty="0" err="1" smtClean="0">
                <a:solidFill>
                  <a:srgbClr val="0000FF"/>
                </a:solidFill>
              </a:rPr>
              <a:t>h</a:t>
            </a:r>
            <a:endParaRPr lang="pt-BR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0000FF"/>
                </a:solidFill>
              </a:rPr>
              <a:t>	</a:t>
            </a:r>
            <a:r>
              <a:rPr lang="pt-BR" dirty="0" err="1" smtClean="0">
                <a:solidFill>
                  <a:srgbClr val="0000FF"/>
                </a:solidFill>
              </a:rPr>
              <a:t>add</a:t>
            </a:r>
            <a:r>
              <a:rPr lang="pt-BR" dirty="0" smtClean="0">
                <a:solidFill>
                  <a:srgbClr val="0000FF"/>
                </a:solidFill>
              </a:rPr>
              <a:t> t1, </a:t>
            </a:r>
            <a:r>
              <a:rPr lang="pt-BR" dirty="0" err="1" smtClean="0">
                <a:solidFill>
                  <a:srgbClr val="0000FF"/>
                </a:solidFill>
              </a:rPr>
              <a:t>i</a:t>
            </a:r>
            <a:r>
              <a:rPr lang="pt-BR" dirty="0" smtClean="0">
                <a:solidFill>
                  <a:srgbClr val="0000FF"/>
                </a:solidFill>
              </a:rPr>
              <a:t>, 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 err="1" smtClean="0">
                <a:solidFill>
                  <a:srgbClr val="0000FF"/>
                </a:solidFill>
              </a:rPr>
              <a:t>j</a:t>
            </a:r>
            <a:endParaRPr lang="pt-BR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0000FF"/>
                </a:solidFill>
              </a:rPr>
              <a:t>	</a:t>
            </a:r>
            <a:r>
              <a:rPr lang="pt-BR" dirty="0" smtClean="0">
                <a:solidFill>
                  <a:srgbClr val="0000FF"/>
                </a:solidFill>
              </a:rPr>
              <a:t>sub </a:t>
            </a:r>
            <a:r>
              <a:rPr lang="pt-BR" dirty="0" err="1" smtClean="0">
                <a:solidFill>
                  <a:srgbClr val="0000FF"/>
                </a:solidFill>
              </a:rPr>
              <a:t>f</a:t>
            </a:r>
            <a:r>
              <a:rPr lang="pt-BR" dirty="0" smtClean="0">
                <a:solidFill>
                  <a:srgbClr val="0000FF"/>
                </a:solidFill>
              </a:rPr>
              <a:t>, t0, t1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3-08-07 at 10.1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7244"/>
            <a:ext cx="9144000" cy="160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8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Conven</a:t>
            </a:r>
            <a:r>
              <a:rPr lang="pt-BR" dirty="0" smtClean="0"/>
              <a:t>ção sobre os registradores</a:t>
            </a:r>
            <a:endParaRPr lang="pt-BR" dirty="0"/>
          </a:p>
        </p:txBody>
      </p:sp>
      <p:pic>
        <p:nvPicPr>
          <p:cNvPr id="4" name="Picture 3" descr="Screen Shot 2013-08-07 at 11.04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115"/>
            <a:ext cx="9144000" cy="4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9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060" y="302334"/>
            <a:ext cx="8229600" cy="1062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2.2 Acesso </a:t>
            </a:r>
            <a:r>
              <a:rPr lang="pt-BR" b="1" dirty="0" smtClean="0"/>
              <a:t>à memória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" name="Picture 1" descr="Screen Shot 2013-08-07 at 10.17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217"/>
            <a:ext cx="9144000" cy="46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5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060" y="302333"/>
            <a:ext cx="8229600" cy="5060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2.2 Acesso </a:t>
            </a:r>
            <a:r>
              <a:rPr lang="pt-BR" b="1" dirty="0" smtClean="0"/>
              <a:t>à memória</a:t>
            </a:r>
          </a:p>
          <a:p>
            <a:endParaRPr lang="pt-BR" dirty="0"/>
          </a:p>
          <a:p>
            <a:r>
              <a:rPr lang="pt-BR" dirty="0" smtClean="0"/>
              <a:t>Exemplo</a:t>
            </a:r>
          </a:p>
          <a:p>
            <a:pPr marL="457200" lvl="1" indent="0">
              <a:buNone/>
            </a:pPr>
            <a:r>
              <a:rPr lang="pt-BR" dirty="0" smtClean="0"/>
              <a:t>  A[12] =  </a:t>
            </a:r>
            <a:r>
              <a:rPr lang="pt-BR" dirty="0" err="1" smtClean="0"/>
              <a:t>h</a:t>
            </a:r>
            <a:r>
              <a:rPr lang="pt-BR" dirty="0" smtClean="0"/>
              <a:t> +  A[8]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Resulta em: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dirty="0" err="1" smtClean="0">
                <a:solidFill>
                  <a:srgbClr val="0000FF"/>
                </a:solidFill>
              </a:rPr>
              <a:t>lw</a:t>
            </a:r>
            <a:r>
              <a:rPr lang="pt-BR" dirty="0" smtClean="0">
                <a:solidFill>
                  <a:srgbClr val="0000FF"/>
                </a:solidFill>
              </a:rPr>
              <a:t>   $t0, 32 ($s3)		</a:t>
            </a:r>
            <a:r>
              <a:rPr lang="pt-BR" dirty="0" smtClean="0">
                <a:solidFill>
                  <a:srgbClr val="000000"/>
                </a:solidFill>
              </a:rPr>
              <a:t>#  $s3 aponta para vetor A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00FF"/>
                </a:solidFill>
              </a:rPr>
              <a:t>	</a:t>
            </a:r>
            <a:r>
              <a:rPr lang="pt-BR" dirty="0" err="1" smtClean="0">
                <a:solidFill>
                  <a:srgbClr val="0000FF"/>
                </a:solidFill>
              </a:rPr>
              <a:t>add</a:t>
            </a:r>
            <a:r>
              <a:rPr lang="pt-BR" dirty="0" smtClean="0">
                <a:solidFill>
                  <a:srgbClr val="0000FF"/>
                </a:solidFill>
              </a:rPr>
              <a:t> $t0 , $s2, $t0 		</a:t>
            </a:r>
            <a:r>
              <a:rPr lang="pt-BR" dirty="0" smtClean="0">
                <a:solidFill>
                  <a:srgbClr val="000000"/>
                </a:solidFill>
              </a:rPr>
              <a:t>#  $s2 cont</a:t>
            </a:r>
            <a:r>
              <a:rPr lang="pt-BR" dirty="0" smtClean="0">
                <a:solidFill>
                  <a:srgbClr val="000000"/>
                </a:solidFill>
              </a:rPr>
              <a:t>ém </a:t>
            </a:r>
            <a:r>
              <a:rPr lang="pt-BR" dirty="0" err="1" smtClean="0">
                <a:solidFill>
                  <a:srgbClr val="000000"/>
                </a:solidFill>
              </a:rPr>
              <a:t>h</a:t>
            </a:r>
            <a:endParaRPr lang="pt-BR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0000FF"/>
                </a:solidFill>
              </a:rPr>
              <a:t>	</a:t>
            </a:r>
            <a:r>
              <a:rPr lang="pt-BR" dirty="0" err="1" smtClean="0">
                <a:solidFill>
                  <a:srgbClr val="0000FF"/>
                </a:solidFill>
              </a:rPr>
              <a:t>sw</a:t>
            </a:r>
            <a:r>
              <a:rPr lang="pt-BR" dirty="0" smtClean="0">
                <a:solidFill>
                  <a:srgbClr val="0000FF"/>
                </a:solidFill>
              </a:rPr>
              <a:t>   $t0, 48 ($s3)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285</Words>
  <Application>Microsoft Macintosh PowerPoint</Application>
  <PresentationFormat>On-screen Show (4:3)</PresentationFormat>
  <Paragraphs>91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Aula 3 Org</vt:lpstr>
      <vt:lpstr>(1) Classes de Arquiteturas</vt:lpstr>
      <vt:lpstr>PowerPoint Presentation</vt:lpstr>
      <vt:lpstr>Execução de C = A+B</vt:lpstr>
      <vt:lpstr>PowerPoint Presentation</vt:lpstr>
      <vt:lpstr>(2) Tipos de Operações</vt:lpstr>
      <vt:lpstr>Convenção sobre os registradores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Resumindo os tipos de operação</vt:lpstr>
      <vt:lpstr>(3) Codificação das instruções</vt:lpstr>
      <vt:lpstr>PowerPoint Presentation</vt:lpstr>
      <vt:lpstr>PowerPoint Presentation</vt:lpstr>
      <vt:lpstr>Exemplos de codificação</vt:lpstr>
      <vt:lpstr>Na prática</vt:lpstr>
      <vt:lpstr>PowerPoint Presentation</vt:lpstr>
      <vt:lpstr>Mais um exemplo</vt:lpstr>
      <vt:lpstr>PowerPoint Presentation</vt:lpstr>
    </vt:vector>
  </TitlesOfParts>
  <Company>PUCRS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Moraes</dc:creator>
  <cp:lastModifiedBy>Fernando Moraes</cp:lastModifiedBy>
  <cp:revision>11</cp:revision>
  <dcterms:created xsi:type="dcterms:W3CDTF">2013-08-07T13:02:28Z</dcterms:created>
  <dcterms:modified xsi:type="dcterms:W3CDTF">2013-08-07T14:22:38Z</dcterms:modified>
</cp:coreProperties>
</file>