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7" r:id="rId3"/>
    <p:sldId id="268" r:id="rId4"/>
    <p:sldId id="257" r:id="rId5"/>
    <p:sldId id="258" r:id="rId6"/>
    <p:sldId id="259" r:id="rId7"/>
    <p:sldId id="26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FFB6D-C9F4-42BA-A0F5-03D1996116DC}" type="datetimeFigureOut">
              <a:rPr lang="fr-FR" smtClean="0"/>
              <a:t>29/10/2014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1800E-2A47-4F0E-B3CE-791247402B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34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2AE1-AB5D-4334-9F79-164DD258FBC6}" type="datetime1">
              <a:rPr lang="fr-FR" smtClean="0"/>
              <a:t>29/10/2014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9712D9-DDDE-4EAC-BB94-4793720FA48F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2C9D-C537-42A4-9484-100BD468FBAC}" type="datetime1">
              <a:rPr lang="fr-FR" smtClean="0"/>
              <a:t>29/10/2014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07EA-2D7A-4C88-9BE2-B20512ADBC73}" type="datetime1">
              <a:rPr lang="fr-FR" smtClean="0"/>
              <a:t>29/10/2014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1E18-FD13-421D-A873-76202B353688}" type="datetime1">
              <a:rPr lang="fr-FR" smtClean="0"/>
              <a:t>29/10/2014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A78E-C24C-4B1E-A331-C7434E01CA5F}" type="datetime1">
              <a:rPr lang="fr-FR" smtClean="0"/>
              <a:t>29/10/2014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2F5A-3C01-4CE0-BD8C-080F17EFD03C}" type="datetime1">
              <a:rPr lang="fr-FR" smtClean="0"/>
              <a:t>29/10/2014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4A14-8972-4D2F-A478-BF7E016B816D}" type="datetime1">
              <a:rPr lang="fr-FR" smtClean="0"/>
              <a:t>29/10/2014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F7B-912A-499B-BCEA-335863769A46}" type="datetime1">
              <a:rPr lang="fr-FR" smtClean="0"/>
              <a:t>29/10/2014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237-5DDF-483F-9865-16794A69E187}" type="datetime1">
              <a:rPr lang="fr-FR" smtClean="0"/>
              <a:t>29/10/2014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A1B-B594-4899-8DAE-BA55C3838E20}" type="datetime1">
              <a:rPr lang="fr-FR" smtClean="0"/>
              <a:t>29/10/2014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67D2-10B3-4D0A-B89B-91A16C979F7C}" type="datetime1">
              <a:rPr lang="fr-FR" smtClean="0"/>
              <a:t>29/10/2014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EDDFEAD-AA86-49CC-A82A-3E4491234163}" type="datetime1">
              <a:rPr lang="fr-FR" smtClean="0"/>
              <a:t>29/10/2014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39712D9-DDDE-4EAC-BB94-4793720FA48F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HTTP </a:t>
            </a:r>
            <a:r>
              <a:rPr lang="en-GB" sz="3600" b="1" dirty="0" smtClean="0"/>
              <a:t>Performance</a:t>
            </a:r>
            <a:endParaRPr lang="en-US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56720"/>
          </a:xfrm>
        </p:spPr>
        <p:txBody>
          <a:bodyPr>
            <a:normAutofit fontScale="85000" lnSpcReduction="20000"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Objective:</a:t>
            </a:r>
            <a:r>
              <a:rPr lang="en-GB" sz="2800" dirty="0" smtClean="0"/>
              <a:t> In </a:t>
            </a:r>
            <a:r>
              <a:rPr lang="en-GB" sz="2800" dirty="0"/>
              <a:t>this problem, we consider the performance of HTTP, comparing non-persistent HTTP with persistent HTTP. 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Suppose </a:t>
            </a:r>
            <a:r>
              <a:rPr lang="en-GB" sz="2800" dirty="0"/>
              <a:t>the page your browser wants to download is </a:t>
            </a:r>
            <a:r>
              <a:rPr lang="en-GB" sz="2800" b="1" dirty="0" smtClean="0"/>
              <a:t>500 Kbits </a:t>
            </a:r>
            <a:r>
              <a:rPr lang="en-GB" sz="2800" dirty="0"/>
              <a:t>long, and contains </a:t>
            </a:r>
            <a:r>
              <a:rPr lang="en-GB" sz="2800" b="1" dirty="0"/>
              <a:t>5 embedded images </a:t>
            </a:r>
            <a:r>
              <a:rPr lang="en-GB" sz="2800" dirty="0"/>
              <a:t>(with file names img01.jpg, img02.jpg, … </a:t>
            </a:r>
            <a:r>
              <a:rPr lang="en-GB" sz="2800" dirty="0" smtClean="0"/>
              <a:t>img05.jpg</a:t>
            </a:r>
            <a:r>
              <a:rPr lang="en-GB" sz="2800" dirty="0"/>
              <a:t>), each of which is also </a:t>
            </a:r>
            <a:r>
              <a:rPr lang="en-GB" sz="2800" b="1" dirty="0" smtClean="0"/>
              <a:t>100 Kbits </a:t>
            </a:r>
            <a:r>
              <a:rPr lang="en-GB" sz="2800" dirty="0"/>
              <a:t>in length. 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The </a:t>
            </a:r>
            <a:r>
              <a:rPr lang="en-GB" sz="2800" dirty="0"/>
              <a:t>page and the 5 images are all stored on the same server which has a </a:t>
            </a:r>
            <a:r>
              <a:rPr lang="en-GB" sz="2800" b="1" dirty="0"/>
              <a:t>250 </a:t>
            </a:r>
            <a:r>
              <a:rPr lang="en-GB" sz="2800" b="1" dirty="0" err="1" smtClean="0"/>
              <a:t>ms</a:t>
            </a:r>
            <a:r>
              <a:rPr lang="en-GB" sz="2800" b="1" dirty="0" smtClean="0"/>
              <a:t> </a:t>
            </a:r>
            <a:r>
              <a:rPr lang="en-GB" sz="2800" b="1" dirty="0"/>
              <a:t>RTT </a:t>
            </a:r>
            <a:r>
              <a:rPr lang="en-GB" sz="2800" dirty="0"/>
              <a:t>from your browser. We will abstract the network path between your browser and the web server as </a:t>
            </a:r>
            <a:r>
              <a:rPr lang="en-GB" sz="2800" dirty="0" smtClean="0"/>
              <a:t>an</a:t>
            </a:r>
            <a:r>
              <a:rPr lang="en-GB" sz="2800" b="1" dirty="0" smtClean="0"/>
              <a:t>100 Mbps</a:t>
            </a:r>
            <a:r>
              <a:rPr lang="en-GB" sz="2800" dirty="0" smtClean="0"/>
              <a:t> link. </a:t>
            </a:r>
            <a:endParaRPr lang="fr-FR" sz="2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6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HTTP </a:t>
            </a:r>
            <a:r>
              <a:rPr lang="en-GB" sz="3600" b="1" dirty="0" smtClean="0"/>
              <a:t>Performance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2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844824"/>
            <a:ext cx="7762056" cy="4281339"/>
          </a:xfrm>
        </p:spPr>
        <p:txBody>
          <a:bodyPr/>
          <a:lstStyle/>
          <a:p>
            <a:r>
              <a:rPr lang="en-GB" dirty="0"/>
              <a:t>You can assume that the time it takes to transmit a </a:t>
            </a:r>
            <a:r>
              <a:rPr lang="en-GB" b="1" dirty="0"/>
              <a:t>GET </a:t>
            </a:r>
            <a:r>
              <a:rPr lang="en-GB" dirty="0"/>
              <a:t>message into the path is </a:t>
            </a:r>
            <a:r>
              <a:rPr lang="en-GB" b="1" dirty="0"/>
              <a:t>zero</a:t>
            </a:r>
            <a:r>
              <a:rPr lang="en-GB" dirty="0"/>
              <a:t>, but you should account for the time it takes to transmit the base file and the embedded objects into the "link." This means that the server-to-client “link” has both a </a:t>
            </a:r>
            <a:r>
              <a:rPr lang="en-GB" b="1" dirty="0"/>
              <a:t>125 </a:t>
            </a:r>
            <a:r>
              <a:rPr lang="en-GB" b="1" dirty="0" err="1"/>
              <a:t>ms</a:t>
            </a:r>
            <a:r>
              <a:rPr lang="en-GB" dirty="0"/>
              <a:t> one-way propagation delay, as well as a transmission delay associated with it.  </a:t>
            </a:r>
            <a:r>
              <a:rPr lang="en-GB" dirty="0" smtClean="0"/>
              <a:t>The </a:t>
            </a:r>
            <a:r>
              <a:rPr lang="en-GB" dirty="0"/>
              <a:t>time needed to setup up TCP </a:t>
            </a:r>
            <a:r>
              <a:rPr lang="en-GB" dirty="0" smtClean="0"/>
              <a:t>connections is </a:t>
            </a:r>
            <a:r>
              <a:rPr lang="en-GB" b="1" dirty="0" smtClean="0"/>
              <a:t>1 RTT</a:t>
            </a:r>
            <a:r>
              <a:rPr lang="en-GB" dirty="0" smtClean="0"/>
              <a:t>.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9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 dirty="0" smtClean="0"/>
              <a:t>Non Persistent </a:t>
            </a:r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3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560" y="1844824"/>
            <a:ext cx="7618040" cy="468052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b="1" dirty="0" smtClean="0"/>
              <a:t>1-</a:t>
            </a:r>
            <a:r>
              <a:rPr lang="en-GB" dirty="0" smtClean="0"/>
              <a:t> Assuming </a:t>
            </a:r>
            <a:r>
              <a:rPr lang="en-GB" dirty="0"/>
              <a:t>non-persistent HTTP (and assuming no parallel connections are </a:t>
            </a:r>
            <a:r>
              <a:rPr lang="en-GB" dirty="0" smtClean="0"/>
              <a:t>open between </a:t>
            </a:r>
            <a:r>
              <a:rPr lang="en-GB" dirty="0"/>
              <a:t>the browser and server). How long is the </a:t>
            </a:r>
            <a:r>
              <a:rPr lang="en-GB" b="1" i="1" dirty="0"/>
              <a:t>response time </a:t>
            </a:r>
            <a:r>
              <a:rPr lang="en-GB" dirty="0"/>
              <a:t>- the time from </a:t>
            </a:r>
            <a:r>
              <a:rPr lang="en-GB" dirty="0" smtClean="0"/>
              <a:t>the when </a:t>
            </a:r>
            <a:r>
              <a:rPr lang="en-GB" dirty="0"/>
              <a:t>the user requests the URL to the point in time when the page and its </a:t>
            </a:r>
            <a:r>
              <a:rPr lang="en-GB" dirty="0" smtClean="0"/>
              <a:t>embedded</a:t>
            </a:r>
            <a:r>
              <a:rPr lang="en-US" dirty="0"/>
              <a:t> </a:t>
            </a:r>
            <a:r>
              <a:rPr lang="en-GB" dirty="0" smtClean="0"/>
              <a:t>objects </a:t>
            </a:r>
            <a:r>
              <a:rPr lang="en-GB" dirty="0"/>
              <a:t>are displayed? Make sure you describe the various components that </a:t>
            </a:r>
            <a:r>
              <a:rPr lang="en-GB" dirty="0" smtClean="0"/>
              <a:t>contribute</a:t>
            </a:r>
            <a:r>
              <a:rPr lang="en-US" dirty="0"/>
              <a:t> </a:t>
            </a:r>
            <a:r>
              <a:rPr lang="en-GB" dirty="0" smtClean="0"/>
              <a:t>to </a:t>
            </a:r>
            <a:r>
              <a:rPr lang="en-GB" dirty="0"/>
              <a:t>this delay.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GB" b="1" dirty="0"/>
              <a:t>2-</a:t>
            </a:r>
            <a:r>
              <a:rPr lang="en-GB" dirty="0"/>
              <a:t> Again assume non-persistent HTTP, but now assume that the browser can open as many parallel TCP connections to the server as it wants. What is the response time in this case?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6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b="1" dirty="0" smtClean="0"/>
              <a:t>1-</a:t>
            </a:r>
            <a:r>
              <a:rPr lang="en-GB" dirty="0" smtClean="0"/>
              <a:t> The </a:t>
            </a:r>
            <a:r>
              <a:rPr lang="en-GB" dirty="0"/>
              <a:t>transmission time of the </a:t>
            </a:r>
            <a:r>
              <a:rPr lang="en-GB" dirty="0" smtClean="0"/>
              <a:t>500 Kbits </a:t>
            </a:r>
            <a:r>
              <a:rPr lang="en-GB" dirty="0"/>
              <a:t>page </a:t>
            </a:r>
            <a:endParaRPr lang="en-GB" dirty="0" smtClean="0"/>
          </a:p>
          <a:p>
            <a:pPr marL="114300" indent="0">
              <a:buNone/>
            </a:pPr>
            <a:r>
              <a:rPr lang="en-GB" dirty="0" smtClean="0"/>
              <a:t>= </a:t>
            </a:r>
            <a:r>
              <a:rPr lang="en-GB" dirty="0"/>
              <a:t>L/R =  </a:t>
            </a:r>
            <a:r>
              <a:rPr lang="en-GB" dirty="0" smtClean="0"/>
              <a:t>500×10</a:t>
            </a:r>
            <a:r>
              <a:rPr lang="en-GB" baseline="30000" dirty="0" smtClean="0"/>
              <a:t>3</a:t>
            </a:r>
            <a:r>
              <a:rPr lang="en-GB" dirty="0" smtClean="0"/>
              <a:t> </a:t>
            </a:r>
            <a:r>
              <a:rPr lang="en-GB" dirty="0"/>
              <a:t>/ </a:t>
            </a:r>
            <a:r>
              <a:rPr lang="en-GB" dirty="0" smtClean="0"/>
              <a:t>100×10</a:t>
            </a:r>
            <a:r>
              <a:rPr lang="en-GB" baseline="30000" dirty="0" smtClean="0"/>
              <a:t>6 </a:t>
            </a:r>
            <a:r>
              <a:rPr lang="en-GB" dirty="0" smtClean="0"/>
              <a:t>= 5×10</a:t>
            </a:r>
            <a:r>
              <a:rPr lang="en-GB" baseline="30000" dirty="0" smtClean="0"/>
              <a:t>-3 </a:t>
            </a:r>
            <a:r>
              <a:rPr lang="en-GB" dirty="0" smtClean="0"/>
              <a:t>=5ms </a:t>
            </a:r>
            <a:endParaRPr lang="en-US" dirty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transmission time of each </a:t>
            </a:r>
            <a:r>
              <a:rPr lang="en-GB" dirty="0" smtClean="0"/>
              <a:t>100 Kbits </a:t>
            </a:r>
            <a:r>
              <a:rPr lang="en-GB" dirty="0"/>
              <a:t>image </a:t>
            </a:r>
            <a:endParaRPr lang="en-GB" dirty="0" smtClean="0"/>
          </a:p>
          <a:p>
            <a:pPr marL="114300" indent="0">
              <a:buNone/>
            </a:pPr>
            <a:r>
              <a:rPr lang="en-GB" dirty="0" smtClean="0"/>
              <a:t>= </a:t>
            </a:r>
            <a:r>
              <a:rPr lang="en-GB" dirty="0"/>
              <a:t>100×10</a:t>
            </a:r>
            <a:r>
              <a:rPr lang="en-GB" baseline="30000" dirty="0"/>
              <a:t>3</a:t>
            </a:r>
            <a:r>
              <a:rPr lang="en-GB" dirty="0" smtClean="0"/>
              <a:t> </a:t>
            </a:r>
            <a:r>
              <a:rPr lang="en-GB" dirty="0"/>
              <a:t>/ </a:t>
            </a:r>
            <a:r>
              <a:rPr lang="en-GB" dirty="0" smtClean="0"/>
              <a:t>100×10</a:t>
            </a:r>
            <a:r>
              <a:rPr lang="en-GB" baseline="30000" dirty="0" smtClean="0"/>
              <a:t>6 </a:t>
            </a:r>
            <a:r>
              <a:rPr lang="en-GB" dirty="0"/>
              <a:t>= </a:t>
            </a:r>
            <a:r>
              <a:rPr lang="en-GB" dirty="0" smtClean="0"/>
              <a:t>10</a:t>
            </a:r>
            <a:r>
              <a:rPr lang="en-GB" baseline="30000" dirty="0" smtClean="0"/>
              <a:t>-3 </a:t>
            </a:r>
            <a:r>
              <a:rPr lang="en-GB" dirty="0" smtClean="0"/>
              <a:t>= 1ms </a:t>
            </a:r>
            <a:endParaRPr lang="en-US" dirty="0"/>
          </a:p>
          <a:p>
            <a:endParaRPr lang="en-US" dirty="0"/>
          </a:p>
          <a:p>
            <a:r>
              <a:rPr lang="en-GB" dirty="0"/>
              <a:t>The delays associated with this scenario are: </a:t>
            </a:r>
            <a:endParaRPr lang="en-US" dirty="0"/>
          </a:p>
          <a:p>
            <a:pPr marL="114300" indent="0">
              <a:buNone/>
            </a:pPr>
            <a:r>
              <a:rPr lang="en-GB" dirty="0" smtClean="0"/>
              <a:t>= 2*RTT </a:t>
            </a:r>
            <a:r>
              <a:rPr lang="en-GB" dirty="0"/>
              <a:t>*6 + transmission time for file &amp; images </a:t>
            </a:r>
            <a:endParaRPr lang="en-GB" dirty="0" smtClean="0"/>
          </a:p>
          <a:p>
            <a:pPr marL="114300" indent="0">
              <a:buNone/>
            </a:pPr>
            <a:r>
              <a:rPr lang="en-GB" dirty="0" smtClean="0"/>
              <a:t>= </a:t>
            </a:r>
            <a:r>
              <a:rPr lang="en-GB" dirty="0"/>
              <a:t>2*250*6 + 5ms + (5*1)</a:t>
            </a:r>
            <a:r>
              <a:rPr lang="en-GB" dirty="0" err="1"/>
              <a:t>ms</a:t>
            </a:r>
            <a:r>
              <a:rPr lang="en-GB" dirty="0"/>
              <a:t> = 3.01 s 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59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1052513"/>
            <a:ext cx="8229600" cy="1728787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3602" y="2564904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2-</a:t>
            </a:r>
            <a:r>
              <a:rPr lang="en-GB" sz="2400" dirty="0" smtClean="0"/>
              <a:t> The </a:t>
            </a:r>
            <a:r>
              <a:rPr lang="en-GB" sz="2400" dirty="0"/>
              <a:t>delays associated with this scenario are: 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GB" sz="2400" dirty="0" smtClean="0"/>
              <a:t>2 RTT </a:t>
            </a:r>
            <a:r>
              <a:rPr lang="en-GB" sz="2400" dirty="0"/>
              <a:t>for first object </a:t>
            </a:r>
            <a:r>
              <a:rPr lang="en-GB" sz="2400" dirty="0" smtClean="0"/>
              <a:t>+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2 </a:t>
            </a:r>
            <a:r>
              <a:rPr lang="en-GB" sz="2400" dirty="0"/>
              <a:t>RTT for all </a:t>
            </a:r>
            <a:r>
              <a:rPr lang="en-GB" sz="2400" dirty="0" smtClean="0"/>
              <a:t>images (</a:t>
            </a:r>
            <a:r>
              <a:rPr lang="en-GB" sz="2400" dirty="0"/>
              <a:t>parallel) </a:t>
            </a:r>
            <a:r>
              <a:rPr lang="en-GB" sz="2400" dirty="0" smtClean="0"/>
              <a:t>+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transmission </a:t>
            </a:r>
            <a:r>
              <a:rPr lang="en-GB" sz="2400" dirty="0"/>
              <a:t>time for file </a:t>
            </a:r>
            <a:r>
              <a:rPr lang="en-GB" sz="2400" dirty="0" smtClean="0"/>
              <a:t>+ 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transmission </a:t>
            </a:r>
            <a:r>
              <a:rPr lang="en-GB" sz="2400" dirty="0"/>
              <a:t>time for images </a:t>
            </a:r>
          </a:p>
          <a:p>
            <a:endParaRPr lang="en-GB" sz="2400" dirty="0" smtClean="0"/>
          </a:p>
          <a:p>
            <a:r>
              <a:rPr lang="en-GB" sz="2400" dirty="0" smtClean="0"/>
              <a:t>= 500 </a:t>
            </a:r>
            <a:r>
              <a:rPr lang="en-GB" sz="2400" dirty="0" err="1" smtClean="0"/>
              <a:t>ms</a:t>
            </a:r>
            <a:r>
              <a:rPr lang="en-GB" sz="2400" dirty="0" smtClean="0"/>
              <a:t> + 500 </a:t>
            </a:r>
            <a:r>
              <a:rPr lang="en-GB" sz="2400" dirty="0" err="1" smtClean="0"/>
              <a:t>ms</a:t>
            </a:r>
            <a:r>
              <a:rPr lang="en-GB" sz="2400" dirty="0" smtClean="0"/>
              <a:t> + 5 </a:t>
            </a:r>
            <a:r>
              <a:rPr lang="en-GB" sz="2400" dirty="0" err="1" smtClean="0"/>
              <a:t>ms</a:t>
            </a:r>
            <a:r>
              <a:rPr lang="en-GB" sz="2400" dirty="0" smtClean="0"/>
              <a:t> + 5 </a:t>
            </a:r>
            <a:r>
              <a:rPr lang="en-GB" sz="2400" dirty="0" err="1" smtClean="0"/>
              <a:t>ms</a:t>
            </a:r>
            <a:r>
              <a:rPr lang="en-GB" sz="2400" dirty="0" smtClean="0"/>
              <a:t> </a:t>
            </a:r>
            <a:r>
              <a:rPr lang="en-GB" sz="2400" dirty="0"/>
              <a:t>= </a:t>
            </a:r>
            <a:r>
              <a:rPr lang="en-GB" sz="2400" dirty="0" smtClean="0"/>
              <a:t>1010 </a:t>
            </a:r>
            <a:r>
              <a:rPr lang="en-GB" sz="2400" dirty="0" err="1"/>
              <a:t>ms</a:t>
            </a:r>
            <a:r>
              <a:rPr lang="en-GB" sz="2400" dirty="0"/>
              <a:t> = </a:t>
            </a:r>
            <a:r>
              <a:rPr lang="en-GB" sz="2400" dirty="0" smtClean="0"/>
              <a:t>1.01 </a:t>
            </a:r>
            <a:r>
              <a:rPr lang="en-GB" sz="2400" dirty="0"/>
              <a:t>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34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small" dirty="0" smtClean="0"/>
              <a:t>Persistent HTTP</a:t>
            </a:r>
            <a:endParaRPr lang="fr-FR" cap="small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6</a:t>
            </a:fld>
            <a:endParaRPr lang="fr-FR"/>
          </a:p>
        </p:txBody>
      </p:sp>
      <p:sp>
        <p:nvSpPr>
          <p:cNvPr id="2048" name="Rectangle 2047"/>
          <p:cNvSpPr/>
          <p:nvPr/>
        </p:nvSpPr>
        <p:spPr>
          <a:xfrm>
            <a:off x="331690" y="2420888"/>
            <a:ext cx="81490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3-</a:t>
            </a:r>
            <a:r>
              <a:rPr lang="en-GB" sz="2400" dirty="0" smtClean="0"/>
              <a:t> </a:t>
            </a:r>
            <a:r>
              <a:rPr lang="en-GB" sz="2400" dirty="0"/>
              <a:t>Now assume persistent HTTP (i.e., HTTP1.1). What is the response time, assuming no parallel connections</a:t>
            </a:r>
            <a:r>
              <a:rPr lang="en-GB" sz="2400" dirty="0" smtClean="0"/>
              <a:t>?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b="1" dirty="0" smtClean="0"/>
              <a:t>4-</a:t>
            </a:r>
            <a:r>
              <a:rPr lang="en-GB" sz="2400" dirty="0" smtClean="0"/>
              <a:t> Now </a:t>
            </a:r>
            <a:r>
              <a:rPr lang="en-GB" sz="2400" dirty="0"/>
              <a:t>suppose persistent HTTP with parallel connections is used. What is the response time?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329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12D9-DDDE-4EAC-BB94-4793720FA48F}" type="slidenum">
              <a:rPr lang="fr-FR" smtClean="0"/>
              <a:t>7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1752600"/>
            <a:ext cx="8229600" cy="11001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9552" y="4149079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4-</a:t>
            </a:r>
            <a:r>
              <a:rPr lang="en-GB" sz="2400" dirty="0" smtClean="0"/>
              <a:t> 2RTT </a:t>
            </a:r>
            <a:r>
              <a:rPr lang="en-GB" sz="2400" dirty="0"/>
              <a:t>for the base file + RTT for all images (parallel</a:t>
            </a:r>
            <a:r>
              <a:rPr lang="en-GB" sz="2400" dirty="0" smtClean="0"/>
              <a:t>)+ transmission </a:t>
            </a:r>
            <a:r>
              <a:rPr lang="en-GB" sz="2400" dirty="0"/>
              <a:t>time for file + transmission time for images </a:t>
            </a:r>
            <a:endParaRPr lang="en-GB" sz="2400" dirty="0" smtClean="0"/>
          </a:p>
          <a:p>
            <a:r>
              <a:rPr lang="en-GB" sz="2400" dirty="0" smtClean="0"/>
              <a:t>= 500 + 250 + 5 + 5 </a:t>
            </a:r>
            <a:r>
              <a:rPr lang="en-GB" sz="2400" dirty="0"/>
              <a:t>= </a:t>
            </a:r>
            <a:r>
              <a:rPr lang="en-GB" sz="2400" dirty="0" smtClean="0"/>
              <a:t>76 </a:t>
            </a:r>
            <a:r>
              <a:rPr lang="en-GB" sz="2400" dirty="0" err="1"/>
              <a:t>ms</a:t>
            </a:r>
            <a:r>
              <a:rPr lang="en-GB" sz="2400" dirty="0"/>
              <a:t> = </a:t>
            </a:r>
            <a:r>
              <a:rPr lang="en-GB" sz="2400" dirty="0" smtClean="0"/>
              <a:t>0.76 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9552" y="2132856"/>
            <a:ext cx="83536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3-</a:t>
            </a:r>
            <a:r>
              <a:rPr lang="en-GB" sz="2400" dirty="0" smtClean="0"/>
              <a:t> 2RTT </a:t>
            </a:r>
            <a:r>
              <a:rPr lang="en-GB" sz="2400" dirty="0"/>
              <a:t>for base file + RTT*5 (for the 5 images) + transmission time for file + transmission time for images </a:t>
            </a:r>
            <a:endParaRPr lang="en-GB" sz="2400" dirty="0" smtClean="0"/>
          </a:p>
          <a:p>
            <a:r>
              <a:rPr lang="en-GB" sz="2400" dirty="0" smtClean="0"/>
              <a:t>= </a:t>
            </a:r>
            <a:r>
              <a:rPr lang="en-GB" sz="2400" dirty="0"/>
              <a:t>500 + 250*5 + 5 +5 = 1760 </a:t>
            </a:r>
            <a:r>
              <a:rPr lang="en-GB" sz="2400" dirty="0" err="1"/>
              <a:t>ms</a:t>
            </a:r>
            <a:r>
              <a:rPr lang="en-GB" sz="2400" dirty="0"/>
              <a:t> = 1.76 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9773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187</TotalTime>
  <Words>525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Apothicaire</vt:lpstr>
      <vt:lpstr>HTTP Performance</vt:lpstr>
      <vt:lpstr>HTTP Performance</vt:lpstr>
      <vt:lpstr>Non Persistent HTTP</vt:lpstr>
      <vt:lpstr>Solution</vt:lpstr>
      <vt:lpstr>Solution</vt:lpstr>
      <vt:lpstr>Persistent HTTP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</dc:title>
  <dc:creator>Dhaoui</dc:creator>
  <cp:lastModifiedBy>Nora Alhammad</cp:lastModifiedBy>
  <cp:revision>12</cp:revision>
  <dcterms:created xsi:type="dcterms:W3CDTF">2014-10-09T13:13:41Z</dcterms:created>
  <dcterms:modified xsi:type="dcterms:W3CDTF">2014-10-29T11:27:14Z</dcterms:modified>
</cp:coreProperties>
</file>