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7" r:id="rId3"/>
    <p:sldId id="257" r:id="rId4"/>
    <p:sldId id="279" r:id="rId5"/>
    <p:sldId id="280" r:id="rId6"/>
    <p:sldId id="281" r:id="rId7"/>
    <p:sldId id="267" r:id="rId8"/>
    <p:sldId id="283" r:id="rId9"/>
    <p:sldId id="285" r:id="rId10"/>
    <p:sldId id="282" r:id="rId11"/>
    <p:sldId id="286" r:id="rId12"/>
    <p:sldId id="284" r:id="rId13"/>
    <p:sldId id="276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26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0AF22-D9A2-4229-BC54-340ABDA3E1B1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E8BD3-7FA9-4A67-81BC-F4DFD383A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237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0E85-4A12-2740-BF88-7211D45E7749}" type="datetimeFigureOut">
              <a:rPr kumimoji="1" lang="zh-CN" altLang="en-US" smtClean="0"/>
              <a:t>2016/9/19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CEA7-8AEC-7343-AA14-1B714AD704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032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8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09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09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CEA7-8AEC-7343-AA14-1B714AD7043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30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762C-D6B6-4F48-87C4-1C3F690165CF}" type="datetime1">
              <a:rPr kumimoji="1" lang="zh-CN" altLang="en-US" smtClean="0"/>
              <a:t>2016/9/19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" y="92076"/>
            <a:ext cx="1057275" cy="97155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7281333" y="2781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人工智能导论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FF75-F984-48AB-9E3C-745B98A20932}" type="datetime1">
              <a:rPr kumimoji="1" lang="zh-CN" altLang="en-US" smtClean="0"/>
              <a:t>2016/9/19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1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F94C-095A-4C61-BB8B-2AF3B555E06D}" type="datetime1">
              <a:rPr kumimoji="1" lang="zh-CN" altLang="en-US" smtClean="0"/>
              <a:t>2016/9/19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27B3-F0F6-4A1C-AF7A-B23637D7A90A}" type="datetime1">
              <a:rPr kumimoji="1" lang="zh-CN" altLang="en-US" smtClean="0"/>
              <a:t>2016/9/19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9" y="46921"/>
            <a:ext cx="10572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8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3D97-DD86-4387-A492-2E6CC6F4AC80}" type="datetime1">
              <a:rPr kumimoji="1" lang="zh-CN" altLang="en-US" smtClean="0"/>
              <a:t>2016/9/19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45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09B-61CC-4441-B832-3AA0AD3B2A22}" type="datetime1">
              <a:rPr kumimoji="1" lang="zh-CN" altLang="en-US" smtClean="0"/>
              <a:t>2016/9/19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13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9A1B-1701-4534-960A-EF3ED3ADD87D}" type="datetime1">
              <a:rPr kumimoji="1" lang="zh-CN" altLang="en-US" smtClean="0"/>
              <a:t>2016/9/19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63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3732-14C1-42D0-AB16-03D940C45E80}" type="datetime1">
              <a:rPr kumimoji="1" lang="zh-CN" altLang="en-US" smtClean="0"/>
              <a:t>2016/9/19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72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C4DC-EF98-483B-8DAF-AA5EF1A4F62C}" type="datetime1">
              <a:rPr kumimoji="1" lang="zh-CN" altLang="en-US" smtClean="0"/>
              <a:t>2016/9/19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实验一：文本数据集的读写和简单处理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75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A4B3-890C-4BBD-9680-577C86443D66}" type="datetime1">
              <a:rPr kumimoji="1" lang="zh-CN" altLang="en-US" smtClean="0"/>
              <a:t>2016/9/19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25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F0F9-C993-4B25-AA4D-567DCA3CA444}" type="datetime1">
              <a:rPr kumimoji="1" lang="zh-CN" altLang="en-US" smtClean="0"/>
              <a:t>2016/9/19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3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32F5-092E-43B4-90B4-AC018D61F2A4}" type="datetime1">
              <a:rPr kumimoji="1" lang="zh-CN" altLang="en-US" smtClean="0"/>
              <a:t>2016/9/19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 smtClean="0"/>
              <a:t>实验一：文本数据集的读写和简单处理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6685-CB3F-E248-8A22-42694138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8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2880" y="2081530"/>
            <a:ext cx="7772400" cy="1470025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实验二：</a:t>
            </a:r>
            <a:r>
              <a:rPr kumimoji="1"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kumimoji="1"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近邻算法</a:t>
            </a:r>
            <a:r>
              <a:rPr kumimoji="1"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kumimoji="1"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kumimoji="1"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                ——</a:t>
            </a:r>
            <a:r>
              <a:rPr kumimoji="1"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分类和回归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99018" y="4364182"/>
            <a:ext cx="291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PPT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制作：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李彦良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，黄行昌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出题人  ：詹雪莹，王耀威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8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更多实验方法提高准确率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使用不同的距离度量方法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尝试改变</a:t>
                </a:r>
                <a:r>
                  <a:rPr lang="en-US" altLang="zh-CN" dirty="0"/>
                  <a:t>k</a:t>
                </a:r>
                <a:r>
                  <a:rPr lang="zh-CN" altLang="en-US" dirty="0" smtClean="0"/>
                  <a:t>的值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这里规定一下，上限不能超过</a:t>
                </a:r>
                <a:r>
                  <a:rPr lang="en-US" altLang="zh-CN" dirty="0" smtClean="0"/>
                  <a:t>64)</a:t>
                </a:r>
              </a:p>
              <a:p>
                <a:r>
                  <a:rPr lang="zh-CN" altLang="en-US" dirty="0" smtClean="0"/>
                  <a:t>在回归问题中对权重进行归一化（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种方式）</a:t>
                </a:r>
              </a:p>
              <a:p>
                <a:pPr marL="457200" lvl="1" indent="0">
                  <a:buNone/>
                </a:pPr>
                <a:r>
                  <a:rPr lang="zh-CN" altLang="en-US" sz="3200" dirty="0" smtClean="0"/>
                  <a:t>防止计算出来的概率值大于</a:t>
                </a:r>
                <a:r>
                  <a:rPr lang="en-US" altLang="zh-CN" sz="3200" dirty="0" smtClean="0"/>
                  <a:t>1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PS</a:t>
                </a:r>
                <a:r>
                  <a:rPr lang="zh-CN" altLang="en-US" dirty="0" smtClean="0"/>
                  <a:t>：关于</a:t>
                </a:r>
                <a:r>
                  <a:rPr lang="en-US" altLang="zh-CN" dirty="0"/>
                  <a:t>k</a:t>
                </a:r>
                <a:r>
                  <a:rPr lang="zh-CN" altLang="en-US" dirty="0" smtClean="0"/>
                  <a:t>的经验公式：一般取</a:t>
                </a:r>
                <a:r>
                  <a:rPr lang="en-US" altLang="zh-CN" dirty="0" smtClean="0"/>
                  <a:t>k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为训练集实例个数，大家可以尝试一下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26" r="-4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4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训练集，验证集，测试集的区别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训练集（</a:t>
            </a:r>
            <a:r>
              <a:rPr lang="en-US" altLang="zh-CN" sz="2400" dirty="0" smtClean="0"/>
              <a:t>training set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：给出了标准答案，相当于平时练习。</a:t>
            </a:r>
            <a:r>
              <a:rPr lang="zh-CN" altLang="en-US" sz="2400" dirty="0"/>
              <a:t>用来训练模型或确定模型参数的，</a:t>
            </a:r>
            <a:r>
              <a:rPr lang="zh-CN" altLang="en-US" sz="2400" dirty="0" smtClean="0"/>
              <a:t>如</a:t>
            </a:r>
            <a:r>
              <a:rPr lang="en-US" altLang="zh-CN" sz="2400" dirty="0" smtClean="0"/>
              <a:t>k-NN</a:t>
            </a:r>
            <a:r>
              <a:rPr lang="zh-CN" altLang="en-US" sz="2400" dirty="0"/>
              <a:t>中权</a:t>
            </a:r>
            <a:r>
              <a:rPr lang="zh-CN" altLang="en-US" sz="2400" dirty="0" smtClean="0"/>
              <a:t>值的确定等。</a:t>
            </a:r>
            <a:endParaRPr lang="en-US" altLang="zh-CN" sz="2400" dirty="0" smtClean="0"/>
          </a:p>
          <a:p>
            <a:r>
              <a:rPr lang="zh-CN" altLang="en-US" sz="2400" dirty="0" smtClean="0"/>
              <a:t>验证集（</a:t>
            </a:r>
            <a:r>
              <a:rPr lang="en-US" altLang="zh-CN" sz="2400" dirty="0" smtClean="0"/>
              <a:t>validation set</a:t>
            </a:r>
            <a:r>
              <a:rPr lang="zh-CN" altLang="en-US" sz="2400" dirty="0" smtClean="0"/>
              <a:t>）：给出标准答案</a:t>
            </a:r>
            <a:r>
              <a:rPr lang="zh-CN" altLang="en-US" sz="2400" dirty="0" smtClean="0"/>
              <a:t>，用来</a:t>
            </a:r>
            <a:r>
              <a:rPr lang="zh-CN" altLang="en-US" sz="2400" dirty="0"/>
              <a:t>确定网络结构或者控制模型复杂程度的</a:t>
            </a:r>
            <a:r>
              <a:rPr lang="zh-CN" altLang="en-US" sz="2400" dirty="0" smtClean="0"/>
              <a:t>参数，修正模型。相当于模拟考试。</a:t>
            </a:r>
            <a:endParaRPr lang="en-US" altLang="zh-CN" sz="2400" dirty="0" smtClean="0"/>
          </a:p>
          <a:p>
            <a:r>
              <a:rPr lang="zh-CN" altLang="en-US" sz="2400" dirty="0"/>
              <a:t>测试</a:t>
            </a:r>
            <a:r>
              <a:rPr lang="zh-CN" altLang="en-US" sz="2400" dirty="0" smtClean="0"/>
              <a:t>集（</a:t>
            </a:r>
            <a:r>
              <a:rPr lang="en-US" altLang="zh-CN" sz="2400" dirty="0" smtClean="0"/>
              <a:t>testing set</a:t>
            </a:r>
            <a:r>
              <a:rPr lang="zh-CN" altLang="en-US" sz="2400" dirty="0" smtClean="0"/>
              <a:t>）：没有给出标准答案，用于检验</a:t>
            </a:r>
            <a:r>
              <a:rPr lang="zh-CN" altLang="en-US" sz="2400" dirty="0"/>
              <a:t>最终选择最优的模型的性能</a:t>
            </a:r>
            <a:r>
              <a:rPr lang="zh-CN" altLang="en-US" sz="2400" dirty="0" smtClean="0"/>
              <a:t>如何。相当于期末考试。</a:t>
            </a:r>
            <a:endParaRPr lang="en-US" altLang="zh-CN" sz="2400" dirty="0" smtClean="0"/>
          </a:p>
          <a:p>
            <a:r>
              <a:rPr lang="zh-CN" altLang="en-US" sz="2400" dirty="0"/>
              <a:t>一个典型的划分是训练集占总样本的</a:t>
            </a:r>
            <a:r>
              <a:rPr lang="en-US" altLang="zh-CN" sz="2400" dirty="0"/>
              <a:t>50</a:t>
            </a:r>
            <a:r>
              <a:rPr lang="zh-CN" altLang="en-US" sz="2400" dirty="0"/>
              <a:t>％，而其它各占</a:t>
            </a:r>
            <a:r>
              <a:rPr lang="en-US" altLang="zh-CN" sz="2400" dirty="0"/>
              <a:t>25</a:t>
            </a:r>
            <a:r>
              <a:rPr lang="zh-CN" altLang="en-US" sz="2400" dirty="0"/>
              <a:t>％，三部分都是从样本中随机抽取。</a:t>
            </a:r>
            <a:endParaRPr lang="en-US" altLang="zh-CN" sz="2400" dirty="0"/>
          </a:p>
          <a:p>
            <a:r>
              <a:rPr lang="zh-CN" altLang="en-US" sz="2400" dirty="0"/>
              <a:t>本</a:t>
            </a:r>
            <a:r>
              <a:rPr lang="zh-CN" altLang="en-US" sz="2400" dirty="0" smtClean="0"/>
              <a:t>次实验用于分类的数据集只有训练集和测试集。用于回归的数据集给出了训练集，验证集和测试集。</a:t>
            </a:r>
            <a:endParaRPr lang="en-US" altLang="zh-CN" sz="2400" dirty="0" smtClean="0"/>
          </a:p>
          <a:p>
            <a:r>
              <a:rPr lang="en-US" altLang="zh-CN" sz="2400" dirty="0" smtClean="0"/>
              <a:t>validation.xlsx</a:t>
            </a:r>
            <a:r>
              <a:rPr lang="zh-CN" altLang="en-US" sz="2400" dirty="0" smtClean="0"/>
              <a:t>文件用于在验证集上一个结果的评估，使用相关系数，大家把</a:t>
            </a:r>
            <a:r>
              <a:rPr lang="en-US" altLang="zh-CN" sz="2400" dirty="0" smtClean="0"/>
              <a:t>500</a:t>
            </a:r>
            <a:r>
              <a:rPr lang="zh-CN" altLang="en-US" sz="2400" dirty="0" smtClean="0"/>
              <a:t>个验证集上的预测结果，粘贴在</a:t>
            </a:r>
            <a:r>
              <a:rPr lang="en-US" altLang="zh-CN" sz="2400" dirty="0" smtClean="0"/>
              <a:t>Predict</a:t>
            </a:r>
            <a:r>
              <a:rPr lang="zh-CN" altLang="en-US" sz="2400" dirty="0" smtClean="0"/>
              <a:t>工作表中，右边会产生结果。</a:t>
            </a:r>
            <a:r>
              <a:rPr lang="en-US" altLang="zh-CN" sz="2400" dirty="0" smtClean="0"/>
              <a:t>Standard</a:t>
            </a:r>
            <a:r>
              <a:rPr lang="zh-CN" altLang="en-US" sz="2400" dirty="0" smtClean="0"/>
              <a:t>工作表不要修改内容。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3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分类（使用</a:t>
            </a:r>
            <a:r>
              <a:rPr lang="zh-CN" altLang="en-US" dirty="0" smtClean="0">
                <a:solidFill>
                  <a:srgbClr val="FF0000"/>
                </a:solidFill>
              </a:rPr>
              <a:t>准确率</a:t>
            </a:r>
            <a:r>
              <a:rPr lang="zh-CN" altLang="en-US" dirty="0" smtClean="0"/>
              <a:t>进行衡量结果）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必须实现</a:t>
            </a:r>
            <a:r>
              <a:rPr lang="en-US" altLang="zh-CN" dirty="0" smtClean="0"/>
              <a:t>1-NN</a:t>
            </a:r>
            <a:r>
              <a:rPr lang="zh-CN" altLang="en-US" dirty="0" smtClean="0"/>
              <a:t>，使用欧氏距离，在</a:t>
            </a:r>
            <a:r>
              <a:rPr lang="en-US" altLang="zh-CN" dirty="0" smtClean="0"/>
              <a:t>246</a:t>
            </a:r>
            <a:r>
              <a:rPr lang="zh-CN" altLang="en-US" dirty="0" smtClean="0"/>
              <a:t>个训练集文本上进行训练，再在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个测试文本上进行预测，得到所有测试文本的情感预测结果，与标准答案（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文本第二列）进行对比，将准确率记录在实验报告上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可以尝试调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的值和使用不同的距离度量方式来提高准确率，并在报告中写下你的发现，或者有其他的新方法也请记录在报告中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回归（使用</a:t>
            </a:r>
            <a:r>
              <a:rPr lang="zh-CN" altLang="en-US" dirty="0" smtClean="0">
                <a:solidFill>
                  <a:srgbClr val="FF0000"/>
                </a:solidFill>
              </a:rPr>
              <a:t>相关系数</a:t>
            </a:r>
            <a:r>
              <a:rPr lang="zh-CN" altLang="en-US" dirty="0" smtClean="0"/>
              <a:t>进行衡量结果）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k-NN</a:t>
            </a:r>
            <a:r>
              <a:rPr lang="zh-CN" altLang="en-US" dirty="0" smtClean="0"/>
              <a:t>处理回归问题，得出所有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测试</a:t>
            </a:r>
            <a:r>
              <a:rPr lang="zh-CN" altLang="en-US" dirty="0" smtClean="0"/>
              <a:t>文本属于每个情感（一共</a:t>
            </a:r>
            <a:r>
              <a:rPr lang="en-US" altLang="zh-CN" dirty="0" smtClean="0"/>
              <a:t>6</a:t>
            </a:r>
            <a:r>
              <a:rPr lang="zh-CN" altLang="en-US" dirty="0"/>
              <a:t>种</a:t>
            </a:r>
            <a:r>
              <a:rPr lang="zh-CN" altLang="en-US" dirty="0" smtClean="0"/>
              <a:t>）的概率，计算出在验证集上的</a:t>
            </a:r>
            <a:r>
              <a:rPr lang="zh-CN" altLang="en-US" dirty="0" smtClean="0">
                <a:solidFill>
                  <a:srgbClr val="FF0000"/>
                </a:solidFill>
              </a:rPr>
              <a:t>相关系数（使用</a:t>
            </a:r>
            <a:r>
              <a:rPr lang="en-US" altLang="zh-CN" dirty="0" smtClean="0">
                <a:solidFill>
                  <a:srgbClr val="FF0000"/>
                </a:solidFill>
              </a:rPr>
              <a:t>validation.xlsx</a:t>
            </a:r>
            <a:r>
              <a:rPr lang="zh-CN" altLang="en-US" dirty="0" smtClean="0">
                <a:solidFill>
                  <a:srgbClr val="FF0000"/>
                </a:solidFill>
              </a:rPr>
              <a:t>文件进行计算）</a:t>
            </a:r>
            <a:r>
              <a:rPr lang="zh-CN" altLang="en-US" dirty="0" smtClean="0"/>
              <a:t>，并记录在实验报告中，尝试优化参数提升在验证集上的准确率（如果有）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提交在测试集的预测结果，命名为</a:t>
            </a:r>
            <a:r>
              <a:rPr lang="en-US" altLang="zh-CN" dirty="0" smtClean="0"/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学号</a:t>
            </a:r>
            <a:r>
              <a:rPr lang="en-US" altLang="zh-CN" dirty="0" smtClean="0">
                <a:solidFill>
                  <a:srgbClr val="FF0000"/>
                </a:solidFill>
              </a:rPr>
              <a:t>_</a:t>
            </a:r>
            <a:r>
              <a:rPr lang="zh-CN" altLang="en-US" dirty="0" smtClean="0">
                <a:solidFill>
                  <a:srgbClr val="FF0000"/>
                </a:solidFill>
              </a:rPr>
              <a:t>姓名拼音</a:t>
            </a:r>
            <a:r>
              <a:rPr lang="en-US" altLang="zh-CN" dirty="0" smtClean="0">
                <a:solidFill>
                  <a:srgbClr val="FF0000"/>
                </a:solidFill>
              </a:rPr>
              <a:t>_regression.txt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，提交到相关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文件夹中，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文件内部格式为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testx</a:t>
            </a:r>
            <a:r>
              <a:rPr lang="en-US" altLang="zh-CN" dirty="0" smtClean="0"/>
              <a:t> P1 P2 P3 P4 P5 P6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文本序列号，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为对应情感概率）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提示：请记得检查你们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种情感概率相加是否为</a:t>
            </a:r>
            <a:r>
              <a:rPr lang="en-US" altLang="zh-CN" dirty="0" smtClean="0"/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3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注意事项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6789"/>
            <a:ext cx="8229600" cy="5264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、作业提交地址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2000" dirty="0"/>
              <a:t>ftp://my.ss.sysu.edu.cn/~</a:t>
            </a:r>
            <a:r>
              <a:rPr kumimoji="1" lang="en-US" altLang="zh-CN" sz="2000" dirty="0" smtClean="0"/>
              <a:t>ryh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sz="2800" dirty="0" smtClean="0"/>
              <a:t>2</a:t>
            </a:r>
            <a:r>
              <a:rPr kumimoji="1" lang="zh-CN" altLang="en-US" sz="2800" dirty="0" smtClean="0"/>
              <a:t>、命名方式</a:t>
            </a:r>
            <a:endParaRPr kumimoji="1" lang="en-US" altLang="zh-CN" sz="2800" dirty="0"/>
          </a:p>
          <a:p>
            <a:pPr lvl="0"/>
            <a:r>
              <a:rPr kumimoji="1" lang="zh-CN" altLang="zh-CN" sz="2000" dirty="0"/>
              <a:t>实验报告：请按照模板写，提交为：</a:t>
            </a:r>
            <a:r>
              <a:rPr kumimoji="1" lang="zh-CN" altLang="zh-CN" sz="2000" dirty="0">
                <a:solidFill>
                  <a:srgbClr val="FF0000"/>
                </a:solidFill>
              </a:rPr>
              <a:t>学号</a:t>
            </a:r>
            <a:r>
              <a:rPr kumimoji="1" lang="en-US" altLang="zh-CN" sz="2000" dirty="0">
                <a:solidFill>
                  <a:srgbClr val="FF0000"/>
                </a:solidFill>
              </a:rPr>
              <a:t>_</a:t>
            </a:r>
            <a:r>
              <a:rPr kumimoji="1" lang="zh-CN" altLang="zh-CN" sz="2000" dirty="0">
                <a:solidFill>
                  <a:srgbClr val="FF0000"/>
                </a:solidFill>
              </a:rPr>
              <a:t>拼音名字</a:t>
            </a:r>
            <a:r>
              <a:rPr kumimoji="1" lang="en-US" altLang="zh-CN" sz="2000" dirty="0">
                <a:solidFill>
                  <a:srgbClr val="FF0000"/>
                </a:solidFill>
              </a:rPr>
              <a:t>.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pdf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pPr lvl="0"/>
            <a:r>
              <a:rPr kumimoji="1" lang="zh-CN" altLang="zh-CN" sz="2000" dirty="0" smtClean="0"/>
              <a:t>实验</a:t>
            </a:r>
            <a:r>
              <a:rPr kumimoji="1" lang="zh-CN" altLang="zh-CN" sz="2000" dirty="0"/>
              <a:t>代码：同一个算法请尽量写成一份代码，提交为：</a:t>
            </a:r>
            <a:r>
              <a:rPr kumimoji="1" lang="zh-CN" altLang="zh-CN" sz="2000" dirty="0">
                <a:solidFill>
                  <a:srgbClr val="FF0000"/>
                </a:solidFill>
              </a:rPr>
              <a:t>学号</a:t>
            </a:r>
            <a:r>
              <a:rPr kumimoji="1" lang="en-US" altLang="zh-CN" sz="2000" dirty="0">
                <a:solidFill>
                  <a:srgbClr val="FF0000"/>
                </a:solidFill>
              </a:rPr>
              <a:t>_</a:t>
            </a:r>
            <a:r>
              <a:rPr kumimoji="1" lang="zh-CN" altLang="zh-CN" sz="2000" dirty="0">
                <a:solidFill>
                  <a:srgbClr val="FF0000"/>
                </a:solidFill>
              </a:rPr>
              <a:t>拼音名字</a:t>
            </a:r>
            <a:r>
              <a:rPr kumimoji="1" lang="en-US" altLang="zh-CN" sz="2000" dirty="0">
                <a:solidFill>
                  <a:srgbClr val="FF0000"/>
                </a:solidFill>
              </a:rPr>
              <a:t>.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xxx</a:t>
            </a:r>
            <a:r>
              <a:rPr kumimoji="1" lang="zh-CN" altLang="en-US" sz="2000" dirty="0" smtClean="0"/>
              <a:t>，后缀视使用语言而定，除非你有多个文件需要提交，否则不要压缩！。</a:t>
            </a:r>
            <a:endParaRPr kumimoji="1" lang="en-US" altLang="zh-CN" sz="2000" dirty="0" smtClean="0"/>
          </a:p>
          <a:p>
            <a:pPr lvl="0"/>
            <a:r>
              <a:rPr kumimoji="1" lang="zh-CN" altLang="zh-CN" sz="2000" dirty="0" smtClean="0"/>
              <a:t>实验</a:t>
            </a:r>
            <a:r>
              <a:rPr kumimoji="1" lang="zh-CN" altLang="zh-CN" sz="2000" dirty="0"/>
              <a:t>结果： </a:t>
            </a:r>
            <a:r>
              <a:rPr kumimoji="1" lang="zh-CN" altLang="en-US" sz="2000" dirty="0" smtClean="0"/>
              <a:t>看前面一页</a:t>
            </a:r>
            <a:r>
              <a:rPr kumimoji="1" lang="zh-CN" altLang="zh-CN" sz="2000" dirty="0" smtClean="0"/>
              <a:t>。</a:t>
            </a:r>
            <a:endParaRPr kumimoji="1" lang="zh-CN" altLang="zh-CN" sz="2000" dirty="0"/>
          </a:p>
          <a:p>
            <a:pPr marL="0" indent="0">
              <a:buNone/>
            </a:pPr>
            <a:r>
              <a:rPr kumimoji="1" lang="en-US" altLang="zh-CN" sz="2800" dirty="0" smtClean="0"/>
              <a:t>3</a:t>
            </a:r>
            <a:r>
              <a:rPr kumimoji="1" lang="zh-CN" altLang="en-US" sz="2800" dirty="0" smtClean="0"/>
              <a:t>、</a:t>
            </a:r>
            <a:r>
              <a:rPr kumimoji="1" lang="zh-CN" altLang="hu-HU" sz="2800" dirty="0"/>
              <a:t>编程语言可用</a:t>
            </a:r>
            <a:r>
              <a:rPr kumimoji="1" lang="hu-HU" altLang="zh-CN" sz="2800" dirty="0"/>
              <a:t>c++, python, matlab, java</a:t>
            </a:r>
            <a:r>
              <a:rPr kumimoji="1" lang="zh-CN" altLang="hu-HU" sz="2800" dirty="0"/>
              <a:t>，</a:t>
            </a:r>
            <a:r>
              <a:rPr kumimoji="1" lang="zh-CN" altLang="hu-HU" sz="2800" dirty="0">
                <a:solidFill>
                  <a:srgbClr val="FF0000"/>
                </a:solidFill>
              </a:rPr>
              <a:t>不能使用现成</a:t>
            </a:r>
            <a:r>
              <a:rPr kumimoji="1" lang="zh-CN" altLang="hu-HU" sz="2800" dirty="0" smtClean="0">
                <a:solidFill>
                  <a:srgbClr val="FF0000"/>
                </a:solidFill>
              </a:rPr>
              <a:t>库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-&gt;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这里指的是，不能使用直接调用所要求实现算法的库，不是说不能用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STL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！</a:t>
            </a:r>
            <a:r>
              <a:rPr kumimoji="1" lang="zh-CN" altLang="en-US" sz="2800" dirty="0" smtClean="0"/>
              <a:t>，否则扣分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4</a:t>
            </a:r>
            <a:r>
              <a:rPr kumimoji="1" lang="zh-CN" altLang="en-US" sz="2800" dirty="0" smtClean="0"/>
              <a:t>、 提交截止时间</a:t>
            </a:r>
            <a:r>
              <a:rPr kumimoji="1" lang="zh-CN" altLang="hu-HU" sz="2800" dirty="0" smtClean="0"/>
              <a:t> 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000" dirty="0" smtClean="0"/>
              <a:t>2016</a:t>
            </a:r>
            <a:r>
              <a:rPr kumimoji="1" lang="zh-CN" altLang="en-US" sz="2000" dirty="0" smtClean="0"/>
              <a:t>年</a:t>
            </a:r>
            <a:r>
              <a:rPr kumimoji="1" lang="en-US" altLang="zh-CN" sz="2000" dirty="0" smtClean="0"/>
              <a:t>09</a:t>
            </a:r>
            <a:r>
              <a:rPr kumimoji="1" lang="zh-CN" altLang="en-US" sz="2000" dirty="0" smtClean="0"/>
              <a:t>月</a:t>
            </a:r>
            <a:r>
              <a:rPr kumimoji="1" lang="en-US" altLang="zh-CN" sz="2000" dirty="0" smtClean="0"/>
              <a:t>25</a:t>
            </a:r>
            <a:r>
              <a:rPr kumimoji="1" lang="zh-CN" altLang="en-US" sz="2000" dirty="0" smtClean="0"/>
              <a:t>日</a:t>
            </a:r>
            <a:r>
              <a:rPr kumimoji="1" lang="en-US" altLang="zh-CN" sz="2000" dirty="0" smtClean="0"/>
              <a:t>23</a:t>
            </a:r>
            <a:r>
              <a:rPr kumimoji="1" lang="zh-CN" altLang="en-US" sz="2000" dirty="0" smtClean="0"/>
              <a:t>：</a:t>
            </a:r>
            <a:r>
              <a:rPr kumimoji="1" lang="en-US" altLang="zh-CN" sz="2000" dirty="0" smtClean="0"/>
              <a:t>59</a:t>
            </a:r>
            <a:r>
              <a:rPr kumimoji="1" lang="zh-CN" altLang="en-US" sz="2000" dirty="0" smtClean="0"/>
              <a:t>：</a:t>
            </a:r>
            <a:r>
              <a:rPr kumimoji="1" lang="en-US" altLang="zh-CN" sz="2000" dirty="0" smtClean="0"/>
              <a:t>59</a:t>
            </a:r>
            <a:r>
              <a:rPr kumimoji="1" lang="zh-CN" altLang="en-US" sz="2000" dirty="0" smtClean="0"/>
              <a:t>前提交至</a:t>
            </a:r>
            <a:r>
              <a:rPr kumimoji="1" lang="en-US" altLang="zh-CN" sz="2000" dirty="0" smtClean="0"/>
              <a:t>FTP</a:t>
            </a:r>
            <a:r>
              <a:rPr kumimoji="1" lang="zh-CN" altLang="en-US" sz="2000" dirty="0" smtClean="0"/>
              <a:t>对应文件夹，否则视为迟交</a:t>
            </a:r>
            <a:endParaRPr kumimoji="1" lang="hu-HU" altLang="zh-CN" sz="20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0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969818"/>
            <a:ext cx="8229600" cy="5156346"/>
          </a:xfrm>
        </p:spPr>
        <p:txBody>
          <a:bodyPr/>
          <a:lstStyle/>
          <a:p>
            <a:r>
              <a:rPr lang="zh-CN" altLang="en-US" dirty="0" smtClean="0"/>
              <a:t>要记住，几乎所有的</a:t>
            </a:r>
            <a:r>
              <a:rPr lang="zh-CN" altLang="en-US" dirty="0" smtClean="0">
                <a:solidFill>
                  <a:srgbClr val="FF0000"/>
                </a:solidFill>
              </a:rPr>
              <a:t>有监督的</a:t>
            </a:r>
            <a:r>
              <a:rPr lang="zh-CN" altLang="en-US" dirty="0" smtClean="0"/>
              <a:t>机器学习模型，都遵循着这样的步骤：给出带有标签的数据集，进行模型训练，学习到新模型后，再给出不带有标签</a:t>
            </a:r>
            <a:r>
              <a:rPr lang="en-US" altLang="zh-CN" dirty="0" smtClean="0"/>
              <a:t>/</a:t>
            </a:r>
            <a:r>
              <a:rPr lang="zh-CN" altLang="en-US" dirty="0" smtClean="0"/>
              <a:t>正确答案的数据集，用于预测结果。可以类比上课与考试。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监督以后再说。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4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080"/>
            <a:ext cx="8229600" cy="881251"/>
          </a:xfrm>
        </p:spPr>
        <p:txBody>
          <a:bodyPr/>
          <a:lstStyle/>
          <a:p>
            <a:r>
              <a:rPr kumimoji="1" lang="en-US" altLang="zh-CN" dirty="0" smtClean="0"/>
              <a:t>k-NN</a:t>
            </a:r>
            <a:r>
              <a:rPr kumimoji="1" lang="zh-CN" altLang="en-US" dirty="0" smtClean="0"/>
              <a:t>处理分类问题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输出：类标签</a:t>
            </a:r>
            <a:endParaRPr lang="en-US" altLang="zh-CN" dirty="0" smtClean="0"/>
          </a:p>
          <a:p>
            <a:r>
              <a:rPr lang="zh-CN" altLang="en-US" dirty="0" smtClean="0"/>
              <a:t>分类：多数投票原则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" y="3111818"/>
            <a:ext cx="8414993" cy="237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914400" y="4556760"/>
            <a:ext cx="7665720" cy="3810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87680"/>
            <a:ext cx="8494295" cy="567032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 smtClean="0"/>
              <a:t>  数据集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  </a:t>
            </a:r>
            <a:r>
              <a:rPr kumimoji="1" lang="zh-CN" altLang="en-US" sz="2800" dirty="0" smtClean="0"/>
              <a:t>处理成</a:t>
            </a:r>
            <a:r>
              <a:rPr kumimoji="1" lang="en-US" altLang="zh-CN" sz="2800" dirty="0" smtClean="0"/>
              <a:t>one-hot</a:t>
            </a:r>
            <a:r>
              <a:rPr kumimoji="1" lang="zh-CN" altLang="en-US" sz="2800" dirty="0" smtClean="0"/>
              <a:t>矩阵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99" y="1730693"/>
            <a:ext cx="70580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6" y="4048125"/>
            <a:ext cx="72866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4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87680"/>
            <a:ext cx="8494295" cy="567032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 smtClean="0"/>
              <a:t>计算</a:t>
            </a:r>
            <a:r>
              <a:rPr kumimoji="1" lang="en-US" altLang="zh-CN" sz="2800" dirty="0" smtClean="0"/>
              <a:t>test1</a:t>
            </a:r>
            <a:r>
              <a:rPr kumimoji="1" lang="zh-CN" altLang="en-US" sz="2800" dirty="0" smtClean="0"/>
              <a:t>与每个</a:t>
            </a:r>
            <a:r>
              <a:rPr kumimoji="1" lang="en-US" altLang="zh-CN" sz="2800" dirty="0" smtClean="0"/>
              <a:t>train</a:t>
            </a:r>
            <a:r>
              <a:rPr kumimoji="1" lang="zh-CN" altLang="en-US" sz="2800" dirty="0" smtClean="0"/>
              <a:t>的距离：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zh-CN" altLang="en-US" sz="2800" dirty="0" smtClean="0"/>
              <a:t>欧氏距离：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zh-CN" altLang="en-US" sz="2800" dirty="0" smtClean="0"/>
              <a:t>（也可以使用其他距离度量方式）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zh-CN" altLang="en-US" sz="2800" dirty="0" smtClean="0"/>
              <a:t>若</a:t>
            </a:r>
            <a:r>
              <a:rPr kumimoji="1" lang="en-US" altLang="zh-CN" sz="2800" dirty="0" smtClean="0"/>
              <a:t>k=1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smtClean="0"/>
              <a:t>test1</a:t>
            </a:r>
            <a:r>
              <a:rPr kumimoji="1" lang="zh-CN" altLang="en-US" sz="2800" dirty="0" smtClean="0"/>
              <a:t>的标签即为</a:t>
            </a:r>
            <a:r>
              <a:rPr kumimoji="1" lang="en-US" altLang="zh-CN" sz="2800" dirty="0" smtClean="0"/>
              <a:t>train1</a:t>
            </a:r>
            <a:r>
              <a:rPr kumimoji="1" lang="zh-CN" altLang="en-US" sz="2800" dirty="0" smtClean="0"/>
              <a:t>的标签</a:t>
            </a:r>
            <a:r>
              <a:rPr kumimoji="1" lang="en-US" altLang="zh-CN" sz="2800" dirty="0" smtClean="0"/>
              <a:t>happy</a:t>
            </a:r>
            <a:r>
              <a:rPr kumimoji="1" lang="zh-CN" altLang="en-US" sz="2800" dirty="0" smtClean="0"/>
              <a:t>；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zh-CN" altLang="en-US" sz="2800" dirty="0" smtClean="0"/>
              <a:t>若</a:t>
            </a:r>
            <a:r>
              <a:rPr kumimoji="1" lang="en-US" altLang="zh-CN" sz="2800" dirty="0" smtClean="0"/>
              <a:t>k=3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smtClean="0"/>
              <a:t>test1</a:t>
            </a:r>
            <a:r>
              <a:rPr kumimoji="1" lang="zh-CN" altLang="en-US" sz="2800" dirty="0" smtClean="0"/>
              <a:t>的标签为</a:t>
            </a:r>
            <a:r>
              <a:rPr kumimoji="1" lang="en-US" altLang="zh-CN" sz="2800" dirty="0" smtClean="0"/>
              <a:t>train1,train2,train3</a:t>
            </a:r>
            <a:r>
              <a:rPr kumimoji="1" lang="zh-CN" altLang="en-US" sz="2800" dirty="0" smtClean="0"/>
              <a:t>的标签中数量  </a:t>
            </a:r>
            <a:r>
              <a:rPr kumimoji="1" lang="en-US" altLang="zh-CN" sz="2800" dirty="0" smtClean="0"/>
              <a:t>		    </a:t>
            </a:r>
            <a:r>
              <a:rPr kumimoji="1" lang="zh-CN" altLang="en-US" sz="2800" dirty="0" smtClean="0"/>
              <a:t>较多的，即为</a:t>
            </a:r>
            <a:r>
              <a:rPr kumimoji="1" lang="en-US" altLang="zh-CN" sz="2800" dirty="0" smtClean="0"/>
              <a:t>happy</a:t>
            </a:r>
            <a:r>
              <a:rPr kumimoji="1" lang="zh-CN" altLang="en-US" sz="2800" dirty="0" smtClean="0"/>
              <a:t>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05989"/>
            <a:ext cx="6797041" cy="16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6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9080"/>
            <a:ext cx="8229600" cy="881251"/>
          </a:xfrm>
        </p:spPr>
        <p:txBody>
          <a:bodyPr/>
          <a:lstStyle/>
          <a:p>
            <a:r>
              <a:rPr kumimoji="1" lang="en-US" altLang="zh-CN" dirty="0" smtClean="0"/>
              <a:t>k-NN</a:t>
            </a:r>
            <a:r>
              <a:rPr kumimoji="1" lang="zh-CN" altLang="en-US" dirty="0" smtClean="0"/>
              <a:t>处理回归问题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输出：属于该标签的概率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" y="2486025"/>
            <a:ext cx="84201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051560" y="3749040"/>
            <a:ext cx="7528560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87680"/>
            <a:ext cx="8494295" cy="567032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 smtClean="0"/>
              <a:t>数据集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sz="2800" dirty="0" smtClean="0"/>
              <a:t>处理</a:t>
            </a:r>
            <a:r>
              <a:rPr kumimoji="1" lang="zh-CN" altLang="en-US" sz="2800" dirty="0"/>
              <a:t>成</a:t>
            </a:r>
            <a:r>
              <a:rPr kumimoji="1" lang="en-US" altLang="zh-CN" sz="2800" dirty="0"/>
              <a:t>one-hot</a:t>
            </a:r>
            <a:r>
              <a:rPr kumimoji="1" lang="zh-CN" altLang="en-US" sz="2800" dirty="0"/>
              <a:t>矩阵</a:t>
            </a: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02118"/>
            <a:ext cx="84296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4063364"/>
            <a:ext cx="8247722" cy="165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2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87680"/>
            <a:ext cx="8494295" cy="567032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800" dirty="0" smtClean="0"/>
              <a:t>计算</a:t>
            </a:r>
            <a:r>
              <a:rPr kumimoji="1" lang="en-US" altLang="zh-CN" sz="2800" dirty="0" smtClean="0"/>
              <a:t>test1</a:t>
            </a:r>
            <a:r>
              <a:rPr kumimoji="1" lang="zh-CN" altLang="en-US" sz="2800" dirty="0" smtClean="0"/>
              <a:t>与每个</a:t>
            </a:r>
            <a:r>
              <a:rPr kumimoji="1" lang="en-US" altLang="zh-CN" sz="2800" dirty="0" smtClean="0"/>
              <a:t>train</a:t>
            </a:r>
            <a:r>
              <a:rPr kumimoji="1" lang="zh-CN" altLang="en-US" sz="2800" dirty="0" smtClean="0"/>
              <a:t>的距离，把该距离的倒数作为权重，计算</a:t>
            </a:r>
            <a:r>
              <a:rPr kumimoji="1" lang="en-US" altLang="zh-CN" sz="2800" dirty="0" smtClean="0"/>
              <a:t>test1</a:t>
            </a:r>
            <a:r>
              <a:rPr kumimoji="1" lang="zh-CN" altLang="en-US" sz="2800" dirty="0" smtClean="0"/>
              <a:t>属于该标签的概率：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r>
              <a:rPr kumimoji="1" lang="zh-CN" altLang="en-US" dirty="0" smtClean="0"/>
              <a:t>思考：为什么是倒数呢？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46731"/>
            <a:ext cx="8453438" cy="119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6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不同距离度量方式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距离公式：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距离</a:t>
                </a:r>
                <a:r>
                  <a:rPr lang="en-US" altLang="zh-CN" sz="2400" dirty="0" smtClean="0"/>
                  <a:t>(</a:t>
                </a:r>
                <a:r>
                  <a:rPr lang="zh-CN" altLang="en-US" sz="2400" dirty="0" smtClean="0"/>
                  <a:t>所有距离的总公式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 dirty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i="1" dirty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CN" sz="1600" i="1" dirty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  <m:sSubSup>
                                          <m:sSubSupPr>
                                            <m:ctrlPr>
                                              <a:rPr lang="en-US" altLang="zh-CN" sz="16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 dirty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1600" i="1" dirty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zh-CN" sz="1600" i="1" dirty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1600" dirty="0" smtClean="0"/>
              </a:p>
              <a:p>
                <a:pPr marL="1371600" lvl="3" indent="0">
                  <a:buNone/>
                </a:pPr>
                <a:endParaRPr lang="en-US" altLang="zh-CN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 smtClean="0"/>
                  <a:t>：曼哈顿</a:t>
                </a:r>
                <a:r>
                  <a:rPr lang="zh-CN" altLang="en-US" sz="2000" dirty="0" smtClean="0"/>
                  <a:t>距离；</a:t>
                </a:r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 smtClean="0"/>
                  <a:t>：欧式距离，最</a:t>
                </a:r>
                <a:r>
                  <a:rPr lang="zh-CN" altLang="en-US" sz="2000" dirty="0" smtClean="0"/>
                  <a:t>常见。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/>
                  <a:t>（思考：在矩阵稀疏程度不同的</a:t>
                </a:r>
                <a:r>
                  <a:rPr lang="zh-CN" altLang="en-US" sz="2000" dirty="0" smtClean="0"/>
                  <a:t>时候，这两者表现有什么区别，为什么？）</a:t>
                </a:r>
                <a:endParaRPr lang="en-US" altLang="zh-CN" sz="2000" dirty="0" smtClean="0"/>
              </a:p>
              <a:p>
                <a:r>
                  <a:rPr lang="zh-CN" altLang="en-US" sz="2400" dirty="0" smtClean="0"/>
                  <a:t>余弦角公式：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sty m:val="p"/>
                                    <m:brk m:alnAt="1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groupChr>
                            <m:r>
                              <m:rPr>
                                <m:brk m:alnAt="1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groupChr>
                          </m:e>
                        </m:d>
                      </m:e>
                    </m:func>
                  </m:oMath>
                </a14:m>
                <a:r>
                  <a:rPr lang="en-US" altLang="zh-CN" sz="2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sty m:val="p"/>
                                <m:brk m:alnAt="1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groupCh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groupChr>
                          <m:groupChrPr>
                            <m:chr m:val="→"/>
                            <m:pos m:val="top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groupCh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sty m:val="p"/>
                                    <m:brk m:alnAt="1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groupCh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1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groupChr>
                          </m:e>
                        </m:d>
                      </m:den>
                    </m:f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其中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1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groupCh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groupCh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 smtClean="0"/>
                  <a:t>两个文本</a:t>
                </a:r>
                <a:r>
                  <a:rPr lang="zh-CN" altLang="en-US" sz="2000" dirty="0" smtClean="0"/>
                  <a:t>向量；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	</a:t>
                </a:r>
                <a:r>
                  <a:rPr lang="zh-CN" altLang="en-US" sz="1800" dirty="0"/>
                  <a:t>余弦值作为衡量两个个体间差异的大小的度量，为正且值越大，表示两个</a:t>
                </a:r>
                <a:r>
                  <a:rPr lang="zh-CN" altLang="en-US" sz="1800" dirty="0" smtClean="0"/>
                  <a:t>文</a:t>
                </a:r>
                <a:r>
                  <a:rPr lang="en-US" altLang="zh-CN" sz="1800" dirty="0" smtClean="0"/>
                  <a:t>	</a:t>
                </a:r>
                <a:r>
                  <a:rPr lang="zh-CN" altLang="en-US" sz="1800" dirty="0" smtClean="0"/>
                  <a:t>本</a:t>
                </a:r>
                <a:r>
                  <a:rPr lang="zh-CN" altLang="en-US" sz="1800" dirty="0"/>
                  <a:t>差距越小，为负代表差距越大，请大家自行脑补两个向量余弦</a:t>
                </a:r>
                <a:r>
                  <a:rPr lang="zh-CN" altLang="en-US" sz="1800" dirty="0" smtClean="0"/>
                  <a:t>值。</a:t>
                </a:r>
                <a:endParaRPr lang="en-US" altLang="zh-CN" sz="1800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pPr marL="1371600" lvl="3" indent="0">
                  <a:buNone/>
                </a:pPr>
                <a:endParaRPr lang="en-US" altLang="zh-CN" dirty="0" smtClean="0"/>
              </a:p>
              <a:p>
                <a:pPr lvl="3"/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963" t="-1392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6685-CB3F-E248-8A22-42694138B6C6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59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694</Words>
  <Application>Microsoft Office PowerPoint</Application>
  <PresentationFormat>全屏显示(4:3)</PresentationFormat>
  <Paragraphs>121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宋体</vt:lpstr>
      <vt:lpstr>Arial</vt:lpstr>
      <vt:lpstr>Calibri</vt:lpstr>
      <vt:lpstr>Cambria Math</vt:lpstr>
      <vt:lpstr>Office 主题</vt:lpstr>
      <vt:lpstr>实验二：k近邻算法                         ——分类和回归</vt:lpstr>
      <vt:lpstr>PowerPoint 演示文稿</vt:lpstr>
      <vt:lpstr>k-NN处理分类问题</vt:lpstr>
      <vt:lpstr>PowerPoint 演示文稿</vt:lpstr>
      <vt:lpstr>PowerPoint 演示文稿</vt:lpstr>
      <vt:lpstr>k-NN处理回归问题</vt:lpstr>
      <vt:lpstr>PowerPoint 演示文稿</vt:lpstr>
      <vt:lpstr>PowerPoint 演示文稿</vt:lpstr>
      <vt:lpstr>不同距离度量方式</vt:lpstr>
      <vt:lpstr>更多实验方法提高准确率</vt:lpstr>
      <vt:lpstr>训练集，验证集，测试集的区别</vt:lpstr>
      <vt:lpstr>实验任务</vt:lpstr>
      <vt:lpstr>注意事项</vt:lpstr>
    </vt:vector>
  </TitlesOfParts>
  <Company>micro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实验一：文本数据集的读写和简单处理</dc:title>
  <dc:creator>MQ L</dc:creator>
  <cp:lastModifiedBy>zxy</cp:lastModifiedBy>
  <cp:revision>140</cp:revision>
  <dcterms:created xsi:type="dcterms:W3CDTF">2016-09-10T14:24:26Z</dcterms:created>
  <dcterms:modified xsi:type="dcterms:W3CDTF">2016-09-18T17:02:01Z</dcterms:modified>
</cp:coreProperties>
</file>