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handoutMasterIdLst>
    <p:handoutMasterId r:id="rId34"/>
  </p:handoutMasterIdLst>
  <p:sldIdLst>
    <p:sldId id="400" r:id="rId2"/>
    <p:sldId id="398" r:id="rId3"/>
    <p:sldId id="401" r:id="rId4"/>
    <p:sldId id="435" r:id="rId5"/>
    <p:sldId id="436" r:id="rId6"/>
    <p:sldId id="437" r:id="rId7"/>
    <p:sldId id="438" r:id="rId8"/>
    <p:sldId id="439" r:id="rId9"/>
    <p:sldId id="440" r:id="rId10"/>
    <p:sldId id="441" r:id="rId11"/>
    <p:sldId id="442" r:id="rId12"/>
    <p:sldId id="443" r:id="rId13"/>
    <p:sldId id="444"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0" autoAdjust="0"/>
    <p:restoredTop sz="94655" autoAdjust="0"/>
  </p:normalViewPr>
  <p:slideViewPr>
    <p:cSldViewPr showGuides="1">
      <p:cViewPr varScale="1">
        <p:scale>
          <a:sx n="90" d="100"/>
          <a:sy n="90" d="100"/>
        </p:scale>
        <p:origin x="744" y="78"/>
      </p:cViewPr>
      <p:guideLst>
        <p:guide orient="horz" pos="2127"/>
        <p:guide pos="2898"/>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0"/>
    </p:cViewPr>
  </p:sorterViewPr>
  <p:notesViewPr>
    <p:cSldViewPr>
      <p:cViewPr varScale="1">
        <p:scale>
          <a:sx n="82" d="100"/>
          <a:sy n="82" d="100"/>
        </p:scale>
        <p:origin x="35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1616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21621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7449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2696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02384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3291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2165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70596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82854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5264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71456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4371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076200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536327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75187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2267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20316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96425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9797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073838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3239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88598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07969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22913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5188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852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9633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493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5192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45703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Tree>
    <p:extLst>
      <p:ext uri="{BB962C8B-B14F-4D97-AF65-F5344CB8AC3E}">
        <p14:creationId xmlns:p14="http://schemas.microsoft.com/office/powerpoint/2010/main" val="16085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kumimoji="1" lang="zh-CN" altLang="en-US" sz="3600" b="0" kern="1200" baseline="0" dirty="0">
                <a:solidFill>
                  <a:srgbClr val="CC0000"/>
                </a:solidFill>
                <a:effectLst/>
                <a:latin typeface="Lucida Bright" panose="02040602050505020304" pitchFamily="18" charset="0"/>
                <a:ea typeface="微软雅黑" panose="020B0503020204020204" pitchFamily="34" charset="-122"/>
                <a:cs typeface="+mj-cs"/>
              </a:defRPr>
            </a:lvl1pPr>
          </a:lstStyle>
          <a:p>
            <a:r>
              <a:rPr lang="en-US" altLang="zh-CN" dirty="0"/>
              <a:t>Table of Contents</a:t>
            </a:r>
            <a:endParaRPr lang="zh-CN" altLang="en-US" dirty="0"/>
          </a:p>
        </p:txBody>
      </p:sp>
      <p:sp>
        <p:nvSpPr>
          <p:cNvPr id="3" name="内容占位符 2"/>
          <p:cNvSpPr>
            <a:spLocks noGrp="1"/>
          </p:cNvSpPr>
          <p:nvPr>
            <p:ph idx="1"/>
          </p:nvPr>
        </p:nvSpPr>
        <p:spPr>
          <a:xfrm>
            <a:off x="457200" y="1373088"/>
            <a:ext cx="8229600" cy="5368280"/>
          </a:xfrm>
        </p:spPr>
        <p:txBody>
          <a:bodyPr/>
          <a:lstStyle>
            <a:lvl1pPr>
              <a:defRPr kumimoji="1" lang="zh-CN" altLang="en-US" sz="2400" kern="1200" dirty="0" smtClean="0">
                <a:solidFill>
                  <a:schemeClr val="tx1"/>
                </a:solidFill>
                <a:latin typeface="+mn-lt"/>
                <a:ea typeface="+mn-ea"/>
                <a:cs typeface="+mn-cs"/>
              </a:defRPr>
            </a:lvl1pPr>
            <a:lvl2pPr>
              <a:defRPr lang="zh-CN" altLang="en-US" sz="2000" kern="1200" dirty="0" smtClean="0">
                <a:solidFill>
                  <a:schemeClr val="tx1"/>
                </a:solidFill>
                <a:latin typeface="Arial" panose="020B0604020202020204" pitchFamily="34" charset="0"/>
                <a:ea typeface="+mn-ea"/>
                <a:cs typeface="+mn-cs"/>
              </a:defRPr>
            </a:lvl2pPr>
            <a:lvl3pPr>
              <a:defRPr lang="zh-CN" altLang="en-US" sz="1800" b="0" kern="1200" dirty="0" smtClean="0">
                <a:solidFill>
                  <a:schemeClr val="tx1"/>
                </a:solidFill>
                <a:latin typeface="Arial" panose="020B0604020202020204" pitchFamily="34" charset="0"/>
                <a:ea typeface="+mn-ea"/>
                <a:cs typeface="+mn-cs"/>
              </a:defRPr>
            </a:lvl3pPr>
            <a:lvl4pPr>
              <a:defRPr lang="zh-CN" altLang="en-US" sz="1800" kern="1200" dirty="0" smtClean="0">
                <a:solidFill>
                  <a:schemeClr val="tx1"/>
                </a:solidFill>
                <a:latin typeface="Arial" panose="020B0604020202020204" pitchFamily="34" charset="0"/>
                <a:ea typeface="+mn-ea"/>
                <a:cs typeface="+mn-cs"/>
              </a:defRPr>
            </a:lvl4pPr>
            <a:lvl5pPr>
              <a:defRPr lang="zh-CN" altLang="en-US" sz="1800" kern="1200" dirty="0">
                <a:solidFill>
                  <a:schemeClr val="tx1"/>
                </a:solidFill>
                <a:latin typeface="Arial" panose="020B0604020202020204" pitchFamily="34"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17"/>
          <p:cNvSpPr>
            <a:spLocks noChangeArrowheads="1"/>
          </p:cNvSpPr>
          <p:nvPr userDrawn="1"/>
        </p:nvSpPr>
        <p:spPr bwMode="gray">
          <a:xfrm>
            <a:off x="457200" y="1268797"/>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a:xfrm>
            <a:off x="8697144" y="6493594"/>
            <a:ext cx="411360" cy="314372"/>
          </a:xfrm>
        </p:spPr>
        <p:txBody>
          <a:bodyPr/>
          <a:lstStyle>
            <a:lvl1pPr>
              <a:defRPr>
                <a:solidFill>
                  <a:schemeClr val="bg1">
                    <a:lumMod val="50000"/>
                  </a:schemeClr>
                </a:solidFill>
              </a:defRPr>
            </a:lvl1pPr>
          </a:lstStyle>
          <a:p>
            <a:pPr>
              <a:defRPr/>
            </a:pPr>
            <a:fld id="{6A90D09A-ED5D-47CC-A45F-D492BA9A6C1B}" type="slidenum">
              <a:rPr lang="en-US" altLang="zh-CN" smtClean="0"/>
              <a:pPr>
                <a:defRPr/>
              </a:pPr>
              <a:t>‹#›</a:t>
            </a:fld>
            <a:endParaRPr lang="en-US" altLang="zh-CN" dirty="0"/>
          </a:p>
        </p:txBody>
      </p:sp>
      <p:sp>
        <p:nvSpPr>
          <p:cNvPr id="14" name="标题 1"/>
          <p:cNvSpPr>
            <a:spLocks noGrp="1"/>
          </p:cNvSpPr>
          <p:nvPr>
            <p:ph type="title" hasCustomPrompt="1"/>
          </p:nvPr>
        </p:nvSpPr>
        <p:spPr>
          <a:xfrm>
            <a:off x="467544" y="332656"/>
            <a:ext cx="3168352" cy="648072"/>
          </a:xfrm>
        </p:spPr>
        <p:txBody>
          <a:bodyPr/>
          <a:lstStyle>
            <a:lvl1pPr algn="l">
              <a:defRPr sz="3200" b="0" baseline="0">
                <a:effectLst/>
                <a:latin typeface="Lucida Bright" panose="02040602050505020304" pitchFamily="18" charset="0"/>
                <a:ea typeface="微软雅黑" panose="020B0503020204020204" pitchFamily="34" charset="-122"/>
              </a:defRPr>
            </a:lvl1pPr>
          </a:lstStyle>
          <a:p>
            <a:r>
              <a:rPr lang="en-US" altLang="zh-CN" dirty="0"/>
              <a:t>n. </a:t>
            </a:r>
            <a:r>
              <a:rPr lang="zh-CN" altLang="en-US" dirty="0"/>
              <a:t>标题放六个字</a:t>
            </a:r>
          </a:p>
        </p:txBody>
      </p:sp>
      <p:sp>
        <p:nvSpPr>
          <p:cNvPr id="16" name="内容占位符 2"/>
          <p:cNvSpPr>
            <a:spLocks noGrp="1"/>
          </p:cNvSpPr>
          <p:nvPr>
            <p:ph idx="1"/>
          </p:nvPr>
        </p:nvSpPr>
        <p:spPr>
          <a:xfrm>
            <a:off x="467544" y="1170112"/>
            <a:ext cx="8229600" cy="5244665"/>
          </a:xfrm>
        </p:spPr>
        <p:txBody>
          <a:bodyPr/>
          <a:lstStyle>
            <a:lvl1pPr>
              <a:lnSpc>
                <a:spcPct val="150000"/>
              </a:lnSpc>
              <a:defRPr sz="2000" b="0" i="0" baseline="0">
                <a:latin typeface="Times New Roman" panose="02020603050405020304" pitchFamily="18" charset="0"/>
                <a:ea typeface="微软雅黑" panose="020B0503020204020204" pitchFamily="34" charset="-122"/>
              </a:defRPr>
            </a:lvl1pPr>
            <a:lvl2pPr>
              <a:lnSpc>
                <a:spcPct val="150000"/>
              </a:lnSpc>
              <a:spcBef>
                <a:spcPts val="332"/>
              </a:spcBef>
              <a:defRPr sz="1800" b="0" i="0" baseline="0">
                <a:latin typeface="Times New Roman" panose="02020603050405020304" pitchFamily="18" charset="0"/>
                <a:ea typeface="微软雅黑" panose="020B0503020204020204" pitchFamily="34" charset="-122"/>
              </a:defRPr>
            </a:lvl2pPr>
            <a:lvl3pPr>
              <a:spcBef>
                <a:spcPts val="332"/>
              </a:spcBef>
              <a:defRPr sz="1800" b="0" i="0" baseline="0">
                <a:latin typeface="Times New Roman" panose="02020603050405020304" pitchFamily="18" charset="0"/>
                <a:ea typeface="微软雅黑" panose="020B0503020204020204" pitchFamily="34" charset="-122"/>
              </a:defRPr>
            </a:lvl3pPr>
            <a:lvl4pPr>
              <a:spcBef>
                <a:spcPts val="332"/>
              </a:spcBef>
              <a:defRPr sz="1800" b="0" i="0" baseline="0">
                <a:latin typeface="Times New Roman" panose="02020603050405020304" pitchFamily="18" charset="0"/>
                <a:ea typeface="微软雅黑" panose="020B0503020204020204" pitchFamily="34" charset="-122"/>
              </a:defRPr>
            </a:lvl4pPr>
            <a:lvl5pPr>
              <a:spcBef>
                <a:spcPts val="332"/>
              </a:spcBef>
              <a:defRPr sz="1800" b="0" i="0" baseline="0">
                <a:latin typeface="Times New Roman" panose="02020603050405020304" pitchFamily="18"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文本占位符 19"/>
          <p:cNvSpPr>
            <a:spLocks noGrp="1"/>
          </p:cNvSpPr>
          <p:nvPr>
            <p:ph type="body" sz="quarter" idx="13" hasCustomPrompt="1"/>
          </p:nvPr>
        </p:nvSpPr>
        <p:spPr>
          <a:xfrm>
            <a:off x="3635896" y="440668"/>
            <a:ext cx="5061248" cy="432048"/>
          </a:xfrm>
        </p:spPr>
        <p:txBody>
          <a:bodyPr/>
          <a:lstStyle>
            <a:lvl1pPr marL="0" indent="0" algn="l" defTabSz="914400" rtl="0" eaLnBrk="0" fontAlgn="base" latinLnBrk="0" hangingPunct="0">
              <a:lnSpc>
                <a:spcPct val="100000"/>
              </a:lnSpc>
              <a:spcBef>
                <a:spcPct val="0"/>
              </a:spcBef>
              <a:spcAft>
                <a:spcPct val="0"/>
              </a:spcAft>
              <a:buNone/>
              <a:defRPr lang="zh-CN" altLang="en-US" sz="2400" b="0" i="0" u="none" kern="1200" baseline="0" dirty="0" smtClean="0">
                <a:solidFill>
                  <a:schemeClr val="tx1"/>
                </a:solidFill>
                <a:latin typeface="Times New Roman" panose="02020603050405020304" pitchFamily="18" charset="0"/>
                <a:ea typeface="微软雅黑" pitchFamily="34" charset="-122"/>
                <a:cs typeface="+mn-cs"/>
              </a:defRPr>
            </a:lvl1pPr>
            <a:lvl2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2pPr>
            <a:lvl3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3pPr>
            <a:lvl4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4pPr>
            <a:lvl5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5pPr>
          </a:lstStyle>
          <a:p>
            <a:pPr lvl="0"/>
            <a:r>
              <a:rPr lang="en-US" altLang="zh-CN" dirty="0" err="1"/>
              <a:t>n.n</a:t>
            </a:r>
            <a:r>
              <a:rPr lang="en-US" altLang="zh-CN" dirty="0"/>
              <a:t> </a:t>
            </a:r>
            <a:r>
              <a:rPr lang="zh-CN" altLang="en-US" dirty="0"/>
              <a:t>副标题就多了，可以放十四个字</a:t>
            </a:r>
          </a:p>
        </p:txBody>
      </p:sp>
      <p:sp>
        <p:nvSpPr>
          <p:cNvPr id="18" name="Rectangle 17"/>
          <p:cNvSpPr>
            <a:spLocks noChangeArrowheads="1"/>
          </p:cNvSpPr>
          <p:nvPr userDrawn="1"/>
        </p:nvSpPr>
        <p:spPr bwMode="gray">
          <a:xfrm>
            <a:off x="442913" y="105954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板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9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35170" name="Rectangle 2"/>
          <p:cNvSpPr>
            <a:spLocks noGrp="1" noChangeArrowheads="1"/>
          </p:cNvSpPr>
          <p:nvPr>
            <p:ph type="title"/>
          </p:nvPr>
        </p:nvSpPr>
        <p:spPr bwMode="auto">
          <a:xfrm>
            <a:off x="457200" y="332656"/>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300312"/>
            <a:ext cx="8229600" cy="5141763"/>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5" r:id="rId3"/>
    <p:sldLayoutId id="2147483657" r:id="rId4"/>
  </p:sldLayoutIdLst>
  <p:hf hdr="0" ftr="0" dt="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pitchFamily="49" charset="0"/>
              </a:rPr>
              <a:t>Table of Contents</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en-US" altLang="zh-CN" sz="2400">
                <a:latin typeface="Consolas" panose="020B0609020204030204" pitchFamily="49" charset="0"/>
                <a:cs typeface="Times New Roman" panose="02020603050405020304" pitchFamily="18" charset="0"/>
              </a:rPr>
              <a:t>1</a:t>
            </a:r>
            <a:r>
              <a:rPr lang="en-US" altLang="zh-CN">
                <a:latin typeface="Consolas" panose="020B0609020204030204" pitchFamily="49" charset="0"/>
                <a:cs typeface="Times New Roman" panose="02020603050405020304" pitchFamily="18" charset="0"/>
              </a:rPr>
              <a:t> </a:t>
            </a:r>
            <a:r>
              <a:rPr lang="en-US" altLang="zh-CN" sz="2400">
                <a:latin typeface="Consolas" panose="020B0609020204030204" pitchFamily="49" charset="0"/>
                <a:cs typeface="Times New Roman" panose="02020603050405020304" pitchFamily="18" charset="0"/>
              </a:rPr>
              <a:t>Memory Consistency</a:t>
            </a:r>
          </a:p>
          <a:p>
            <a:pPr lvl="1"/>
            <a:r>
              <a:rPr lang="en-US" altLang="zh-CN">
                <a:latin typeface="Consolas" panose="020B0609020204030204" pitchFamily="49" charset="0"/>
                <a:cs typeface="Times New Roman" panose="02020603050405020304" pitchFamily="18" charset="0"/>
              </a:rPr>
              <a:t>1.1 Introduction</a:t>
            </a:r>
          </a:p>
          <a:p>
            <a:pPr lvl="1"/>
            <a:r>
              <a:rPr lang="en-US" altLang="zh-CN">
                <a:latin typeface="Consolas" panose="020B0609020204030204" pitchFamily="49" charset="0"/>
                <a:cs typeface="Times New Roman" panose="02020603050405020304" pitchFamily="18" charset="0"/>
              </a:rPr>
              <a:t>1.2 Sequential Consistency</a:t>
            </a:r>
          </a:p>
          <a:p>
            <a:pPr lvl="1"/>
            <a:r>
              <a:rPr lang="en-US" altLang="zh-CN">
                <a:latin typeface="Consolas" panose="020B0609020204030204" pitchFamily="49" charset="0"/>
                <a:cs typeface="Times New Roman" panose="02020603050405020304" pitchFamily="18" charset="0"/>
              </a:rPr>
              <a:t>1.3 Relaxed Consistency</a:t>
            </a:r>
          </a:p>
          <a:p>
            <a:r>
              <a:rPr lang="en-US" altLang="zh-CN" sz="2400">
                <a:latin typeface="Consolas" panose="020B0609020204030204" pitchFamily="49" charset="0"/>
                <a:cs typeface="Times New Roman" panose="02020603050405020304" pitchFamily="18" charset="0"/>
              </a:rPr>
              <a:t>2 Memory Persistency</a:t>
            </a:r>
          </a:p>
          <a:p>
            <a:pPr lvl="1"/>
            <a:r>
              <a:rPr lang="en-US" altLang="zh-CN">
                <a:latin typeface="Consolas" panose="020B0609020204030204" pitchFamily="49" charset="0"/>
                <a:cs typeface="Times New Roman" panose="02020603050405020304" pitchFamily="18" charset="0"/>
              </a:rPr>
              <a:t>2.1 Terminology</a:t>
            </a:r>
          </a:p>
          <a:p>
            <a:pPr lvl="1"/>
            <a:r>
              <a:rPr lang="en-US" altLang="zh-CN">
                <a:latin typeface="Consolas" panose="020B0609020204030204" pitchFamily="49" charset="0"/>
                <a:cs typeface="Times New Roman" panose="02020603050405020304" pitchFamily="18" charset="0"/>
              </a:rPr>
              <a:t>2.2 Strict Persistency</a:t>
            </a:r>
          </a:p>
          <a:p>
            <a:pPr lvl="1"/>
            <a:r>
              <a:rPr lang="en-US" altLang="zh-CN">
                <a:latin typeface="Consolas" panose="020B0609020204030204" pitchFamily="49" charset="0"/>
                <a:cs typeface="Times New Roman" panose="02020603050405020304" pitchFamily="18" charset="0"/>
              </a:rPr>
              <a:t>2.3 Relaxed Persistency</a:t>
            </a:r>
          </a:p>
          <a:p>
            <a:r>
              <a:rPr lang="en-US" altLang="zh-CN" sz="2400">
                <a:latin typeface="Consolas" panose="020B0609020204030204" pitchFamily="49" charset="0"/>
                <a:cs typeface="Times New Roman" panose="02020603050405020304" pitchFamily="18" charset="0"/>
              </a:rPr>
              <a:t>References</a:t>
            </a:r>
            <a:endParaRPr lang="en-US" altLang="zh-CN"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6381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The Cons</a:t>
            </a:r>
          </a:p>
          <a:p>
            <a:pPr lvl="1"/>
            <a:r>
              <a:rPr lang="en-US" altLang="zh-CN" sz="2000">
                <a:latin typeface="Consolas" panose="020B0609020204030204" pitchFamily="49" charset="0"/>
                <a:cs typeface="Times New Roman" panose="02020603050405020304" pitchFamily="18" charset="0"/>
              </a:rPr>
              <a:t>Uniprocessor </a:t>
            </a:r>
            <a:r>
              <a:rPr lang="en-US" altLang="zh-CN" sz="2000">
                <a:solidFill>
                  <a:srgbClr val="0070C0"/>
                </a:solidFill>
                <a:latin typeface="Consolas" panose="020B0609020204030204" pitchFamily="49" charset="0"/>
                <a:cs typeface="Times New Roman" panose="02020603050405020304" pitchFamily="18" charset="0"/>
              </a:rPr>
              <a:t>compiler optimization </a:t>
            </a:r>
            <a:r>
              <a:rPr lang="en-US" altLang="zh-CN" sz="2000">
                <a:latin typeface="Consolas" panose="020B0609020204030204" pitchFamily="49" charset="0"/>
                <a:cs typeface="Times New Roman" panose="02020603050405020304" pitchFamily="18" charset="0"/>
              </a:rPr>
              <a:t>that can result in reordering memory operations are restricted, e.g.</a:t>
            </a:r>
          </a:p>
          <a:p>
            <a:pPr lvl="2"/>
            <a:r>
              <a:rPr lang="en-US" altLang="zh-CN">
                <a:latin typeface="Consolas" panose="020B0609020204030204" pitchFamily="49" charset="0"/>
                <a:cs typeface="Times New Roman" panose="02020603050405020304" pitchFamily="18" charset="0"/>
              </a:rPr>
              <a:t>Simple optimizations:</a:t>
            </a:r>
          </a:p>
          <a:p>
            <a:pPr lvl="3"/>
            <a:r>
              <a:rPr lang="en-US" altLang="zh-CN">
                <a:latin typeface="Consolas" panose="020B0609020204030204" pitchFamily="49" charset="0"/>
                <a:cs typeface="Times New Roman" panose="02020603050405020304" pitchFamily="18" charset="0"/>
              </a:rPr>
              <a:t>Code motion;</a:t>
            </a:r>
          </a:p>
          <a:p>
            <a:pPr lvl="3"/>
            <a:r>
              <a:rPr lang="en-US" altLang="zh-CN">
                <a:latin typeface="Consolas" panose="020B0609020204030204" pitchFamily="49" charset="0"/>
                <a:cs typeface="Times New Roman" panose="02020603050405020304" pitchFamily="18" charset="0"/>
              </a:rPr>
              <a:t>Register allocation;</a:t>
            </a:r>
          </a:p>
          <a:p>
            <a:pPr lvl="3"/>
            <a:r>
              <a:rPr lang="en-US" altLang="zh-CN">
                <a:latin typeface="Consolas" panose="020B0609020204030204" pitchFamily="49" charset="0"/>
                <a:cs typeface="Times New Roman" panose="02020603050405020304" pitchFamily="18" charset="0"/>
              </a:rPr>
              <a:t>Common sub-expression elimination;</a:t>
            </a:r>
          </a:p>
          <a:p>
            <a:pPr lvl="3"/>
            <a:r>
              <a:rPr lang="en-US" altLang="zh-CN">
                <a:latin typeface="Consolas" panose="020B0609020204030204" pitchFamily="49" charset="0"/>
                <a:cs typeface="Times New Roman" panose="02020603050405020304" pitchFamily="18" charset="0"/>
              </a:rPr>
              <a:t>...</a:t>
            </a:r>
          </a:p>
          <a:p>
            <a:pPr lvl="2"/>
            <a:r>
              <a:rPr lang="en-US" altLang="zh-CN">
                <a:latin typeface="Consolas" panose="020B0609020204030204" pitchFamily="49" charset="0"/>
                <a:cs typeface="Times New Roman" panose="02020603050405020304" pitchFamily="18" charset="0"/>
              </a:rPr>
              <a:t>Sophisticated optimizations:</a:t>
            </a:r>
          </a:p>
          <a:p>
            <a:pPr lvl="3"/>
            <a:r>
              <a:rPr lang="en-US" altLang="zh-CN">
                <a:latin typeface="Consolas" panose="020B0609020204030204" pitchFamily="49" charset="0"/>
                <a:cs typeface="Times New Roman" panose="02020603050405020304" pitchFamily="18" charset="0"/>
              </a:rPr>
              <a:t>Loop blocking;</a:t>
            </a:r>
          </a:p>
          <a:p>
            <a:pPr lvl="3"/>
            <a:r>
              <a:rPr lang="en-US" altLang="zh-CN">
                <a:latin typeface="Consolas" panose="020B0609020204030204" pitchFamily="49" charset="0"/>
                <a:cs typeface="Times New Roman" panose="02020603050405020304" pitchFamily="18" charset="0"/>
              </a:rPr>
              <a:t>Software pipelining;</a:t>
            </a:r>
          </a:p>
          <a:p>
            <a:pPr lvl="3"/>
            <a:r>
              <a:rPr lang="en-US" altLang="zh-CN">
                <a:latin typeface="Consolas" panose="020B0609020204030204" pitchFamily="49" charset="0"/>
                <a:cs typeface="Times New Roman" panose="02020603050405020304" pitchFamily="18" charset="0"/>
              </a:rPr>
              <a:t>...</a:t>
            </a:r>
          </a:p>
          <a:p>
            <a:pPr lvl="1"/>
            <a:r>
              <a:rPr lang="en-US" altLang="zh-CN" sz="2000">
                <a:solidFill>
                  <a:srgbClr val="FF0000"/>
                </a:solidFill>
                <a:cs typeface="Times New Roman" panose="02020603050405020304" pitchFamily="18" charset="0"/>
              </a:rPr>
              <a:t>Compilers etc. : Mewww ?!</a:t>
            </a:r>
            <a:endParaRPr lang="zh-CN" altLang="en-US" sz="2000" dirty="0">
              <a:solidFill>
                <a:srgbClr val="FF0000"/>
              </a:solidFill>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7ADD61A9-BFCB-4386-B813-7F4A7FC163BD}"/>
              </a:ext>
            </a:extLst>
          </p:cNvPr>
          <p:cNvSpPr>
            <a:spLocks noGrp="1"/>
          </p:cNvSpPr>
          <p:nvPr>
            <p:ph type="sldNum" sz="quarter" idx="12"/>
          </p:nvPr>
        </p:nvSpPr>
        <p:spPr/>
        <p:txBody>
          <a:bodyPr/>
          <a:lstStyle/>
          <a:p>
            <a:pPr>
              <a:defRPr/>
            </a:pPr>
            <a:fld id="{6A90D09A-ED5D-47CC-A45F-D492BA9A6C1B}" type="slidenum">
              <a:rPr lang="en-US" altLang="zh-CN" smtClean="0"/>
              <a:pPr>
                <a:defRPr/>
              </a:pPr>
              <a:t>10</a:t>
            </a:fld>
            <a:endParaRPr lang="en-US" altLang="zh-CN" dirty="0"/>
          </a:p>
        </p:txBody>
      </p:sp>
    </p:spTree>
    <p:extLst>
      <p:ext uri="{BB962C8B-B14F-4D97-AF65-F5344CB8AC3E}">
        <p14:creationId xmlns:p14="http://schemas.microsoft.com/office/powerpoint/2010/main" val="3482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(Ancient) Commercial System Layout</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pic>
        <p:nvPicPr>
          <p:cNvPr id="5" name="图片 4">
            <a:extLst>
              <a:ext uri="{FF2B5EF4-FFF2-40B4-BE49-F238E27FC236}">
                <a16:creationId xmlns:a16="http://schemas.microsoft.com/office/drawing/2014/main" id="{D7A09DA8-09BE-4E04-BA83-0A83F5FFC58B}"/>
              </a:ext>
            </a:extLst>
          </p:cNvPr>
          <p:cNvPicPr>
            <a:picLocks noChangeAspect="1"/>
          </p:cNvPicPr>
          <p:nvPr/>
        </p:nvPicPr>
        <p:blipFill>
          <a:blip r:embed="rId3"/>
          <a:stretch>
            <a:fillRect/>
          </a:stretch>
        </p:blipFill>
        <p:spPr>
          <a:xfrm>
            <a:off x="397813" y="2020778"/>
            <a:ext cx="8293918" cy="3528392"/>
          </a:xfrm>
          <a:prstGeom prst="rect">
            <a:avLst/>
          </a:prstGeom>
        </p:spPr>
      </p:pic>
      <p:sp>
        <p:nvSpPr>
          <p:cNvPr id="7" name="矩形 6">
            <a:extLst>
              <a:ext uri="{FF2B5EF4-FFF2-40B4-BE49-F238E27FC236}">
                <a16:creationId xmlns:a16="http://schemas.microsoft.com/office/drawing/2014/main" id="{DA93FD31-9FF4-4C73-B845-3D7131A96359}"/>
              </a:ext>
            </a:extLst>
          </p:cNvPr>
          <p:cNvSpPr/>
          <p:nvPr/>
        </p:nvSpPr>
        <p:spPr>
          <a:xfrm>
            <a:off x="1797420" y="5693186"/>
            <a:ext cx="5549160" cy="369332"/>
          </a:xfrm>
          <a:prstGeom prst="rect">
            <a:avLst/>
          </a:prstGeom>
        </p:spPr>
        <p:txBody>
          <a:bodyPr wrap="square">
            <a:spAutoFit/>
          </a:bodyPr>
          <a:lstStyle/>
          <a:p>
            <a:r>
              <a:rPr lang="zh-CN" altLang="en-US" sz="1800" dirty="0">
                <a:solidFill>
                  <a:schemeClr val="tx1"/>
                </a:solidFill>
                <a:latin typeface="Consolas" panose="020B0609020204030204" pitchFamily="49" charset="0"/>
                <a:cs typeface="Times New Roman" panose="02020603050405020304" pitchFamily="18" charset="0"/>
              </a:rPr>
              <a:t> Simple categorization of relaxed models</a:t>
            </a:r>
          </a:p>
        </p:txBody>
      </p:sp>
      <p:sp>
        <p:nvSpPr>
          <p:cNvPr id="10" name="灯片编号占位符 9">
            <a:extLst>
              <a:ext uri="{FF2B5EF4-FFF2-40B4-BE49-F238E27FC236}">
                <a16:creationId xmlns:a16="http://schemas.microsoft.com/office/drawing/2014/main" id="{A1DF7A2E-1791-45F0-BC20-75CA094D37AA}"/>
              </a:ext>
            </a:extLst>
          </p:cNvPr>
          <p:cNvSpPr>
            <a:spLocks noGrp="1"/>
          </p:cNvSpPr>
          <p:nvPr>
            <p:ph type="sldNum" sz="quarter" idx="12"/>
          </p:nvPr>
        </p:nvSpPr>
        <p:spPr/>
        <p:txBody>
          <a:bodyPr/>
          <a:lstStyle/>
          <a:p>
            <a:pPr>
              <a:defRPr/>
            </a:pPr>
            <a:fld id="{6A90D09A-ED5D-47CC-A45F-D492BA9A6C1B}" type="slidenum">
              <a:rPr lang="en-US" altLang="zh-CN" smtClean="0"/>
              <a:pPr>
                <a:defRPr/>
              </a:pPr>
              <a:t>11</a:t>
            </a:fld>
            <a:endParaRPr lang="en-US" altLang="zh-CN" dirty="0"/>
          </a:p>
        </p:txBody>
      </p:sp>
    </p:spTree>
    <p:extLst>
      <p:ext uri="{BB962C8B-B14F-4D97-AF65-F5344CB8AC3E}">
        <p14:creationId xmlns:p14="http://schemas.microsoft.com/office/powerpoint/2010/main" val="4309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a:latin typeface="Consolas" panose="020B0609020204030204" pitchFamily="49" charset="0"/>
                <a:cs typeface="Times New Roman" panose="02020603050405020304" pitchFamily="18" charset="0"/>
              </a:rPr>
              <a:t>[Operations that write to memory have a </a:t>
            </a:r>
            <a:r>
              <a:rPr lang="en-US" altLang="zh-CN" sz="2000" b="1" u="sng">
                <a:solidFill>
                  <a:srgbClr val="FF0000"/>
                </a:solidFill>
                <a:latin typeface="Consolas" panose="020B0609020204030204" pitchFamily="49" charset="0"/>
                <a:cs typeface="Times New Roman" panose="02020603050405020304" pitchFamily="18" charset="0"/>
              </a:rPr>
              <a:t>t</a:t>
            </a:r>
            <a:r>
              <a:rPr lang="en-US" altLang="zh-CN" sz="2000">
                <a:solidFill>
                  <a:srgbClr val="FF0000"/>
                </a:solidFill>
                <a:latin typeface="Consolas" panose="020B0609020204030204" pitchFamily="49" charset="0"/>
                <a:cs typeface="Times New Roman" panose="02020603050405020304" pitchFamily="18" charset="0"/>
              </a:rPr>
              <a:t>otal (</a:t>
            </a:r>
            <a:r>
              <a:rPr lang="en-US" altLang="zh-CN" sz="2000" b="1" u="sng">
                <a:solidFill>
                  <a:srgbClr val="FF0000"/>
                </a:solidFill>
                <a:latin typeface="Consolas" panose="020B0609020204030204" pitchFamily="49" charset="0"/>
                <a:cs typeface="Times New Roman" panose="02020603050405020304" pitchFamily="18" charset="0"/>
              </a:rPr>
              <a:t>s</a:t>
            </a:r>
            <a:r>
              <a:rPr lang="en-US" altLang="zh-CN" sz="2000">
                <a:solidFill>
                  <a:srgbClr val="FF0000"/>
                </a:solidFill>
                <a:latin typeface="Consolas" panose="020B0609020204030204" pitchFamily="49" charset="0"/>
                <a:cs typeface="Times New Roman" panose="02020603050405020304" pitchFamily="18" charset="0"/>
              </a:rPr>
              <a:t>tore) </a:t>
            </a:r>
            <a:r>
              <a:rPr lang="en-US" altLang="zh-CN" sz="2000" b="1" u="sng">
                <a:solidFill>
                  <a:srgbClr val="FF0000"/>
                </a:solidFill>
                <a:latin typeface="Consolas" panose="020B0609020204030204" pitchFamily="49" charset="0"/>
                <a:cs typeface="Times New Roman" panose="02020603050405020304" pitchFamily="18" charset="0"/>
              </a:rPr>
              <a:t>o</a:t>
            </a:r>
            <a:r>
              <a:rPr lang="en-US" altLang="zh-CN" sz="2000">
                <a:solidFill>
                  <a:srgbClr val="FF0000"/>
                </a:solidFill>
                <a:latin typeface="Consolas" panose="020B0609020204030204" pitchFamily="49" charset="0"/>
                <a:cs typeface="Times New Roman" panose="02020603050405020304" pitchFamily="18" charset="0"/>
              </a:rPr>
              <a:t>rder </a:t>
            </a:r>
            <a:r>
              <a:rPr lang="en-US" altLang="zh-CN" sz="2000">
                <a:latin typeface="Consolas" panose="020B0609020204030204" pitchFamily="49" charset="0"/>
                <a:cs typeface="Times New Roman" panose="02020603050405020304" pitchFamily="18" charset="0"/>
              </a:rPr>
              <a:t>if] all processors agree on their order of execution. </a:t>
            </a:r>
          </a:p>
          <a:p>
            <a:pPr lvl="2"/>
            <a:r>
              <a:rPr lang="en-US" altLang="zh-CN">
                <a:latin typeface="Consolas" panose="020B0609020204030204" pitchFamily="49" charset="0"/>
                <a:cs typeface="Times New Roman" panose="02020603050405020304" pitchFamily="18" charset="0"/>
              </a:rPr>
              <a:t>How does it relax </a:t>
            </a:r>
            <a:r>
              <a:rPr lang="en-US" altLang="zh-CN">
                <a:solidFill>
                  <a:srgbClr val="0070C0"/>
                </a:solidFill>
                <a:latin typeface="Consolas" panose="020B0609020204030204" pitchFamily="49" charset="0"/>
                <a:cs typeface="Times New Roman" panose="02020603050405020304" pitchFamily="18" charset="0"/>
              </a:rPr>
              <a:t>program order</a:t>
            </a:r>
            <a:r>
              <a:rPr lang="en-US" altLang="zh-CN">
                <a:latin typeface="Consolas" panose="020B0609020204030204" pitchFamily="49" charset="0"/>
                <a:cs typeface="Times New Roman" panose="02020603050405020304" pitchFamily="18" charset="0"/>
              </a:rPr>
              <a:t>:</a:t>
            </a:r>
          </a:p>
          <a:p>
            <a:pPr lvl="3"/>
            <a:r>
              <a:rPr lang="en-US" altLang="zh-CN">
                <a:latin typeface="Consolas" panose="020B0609020204030204" pitchFamily="49" charset="0"/>
                <a:cs typeface="Times New Roman" panose="02020603050405020304" pitchFamily="18" charset="0"/>
              </a:rPr>
              <a:t>[</a:t>
            </a:r>
            <a:r>
              <a:rPr lang="zh-CN" altLang="en-US">
                <a:latin typeface="Consolas" panose="020B0609020204030204" pitchFamily="49" charset="0"/>
                <a:cs typeface="Times New Roman" panose="02020603050405020304" pitchFamily="18" charset="0"/>
              </a:rPr>
              <a:t>√</a:t>
            </a:r>
            <a:r>
              <a:rPr lang="en-US" altLang="zh-CN">
                <a:latin typeface="Consolas" panose="020B0609020204030204" pitchFamily="49" charset="0"/>
                <a:cs typeface="Times New Roman" panose="02020603050405020304" pitchFamily="18" charset="0"/>
              </a:rPr>
              <a:t>] W</a:t>
            </a:r>
            <a:r>
              <a:rPr lang="zh-CN" altLang="en-US">
                <a:latin typeface="Consolas" panose="020B0609020204030204" pitchFamily="49" charset="0"/>
                <a:cs typeface="Times New Roman" panose="02020603050405020304" pitchFamily="18" charset="0"/>
              </a:rPr>
              <a:t>→</a:t>
            </a:r>
            <a:r>
              <a:rPr lang="en-US" altLang="zh-CN">
                <a:latin typeface="Consolas" panose="020B0609020204030204" pitchFamily="49" charset="0"/>
                <a:cs typeface="Times New Roman" panose="02020603050405020304" pitchFamily="18" charset="0"/>
              </a:rPr>
              <a:t>R Order</a:t>
            </a:r>
          </a:p>
          <a:p>
            <a:pPr lvl="3"/>
            <a:r>
              <a:rPr lang="en-US" altLang="zh-CN">
                <a:latin typeface="Consolas" panose="020B0609020204030204" pitchFamily="49" charset="0"/>
                <a:cs typeface="Times New Roman" panose="02020603050405020304" pitchFamily="18" charset="0"/>
              </a:rPr>
              <a:t>[x] W</a:t>
            </a:r>
            <a:r>
              <a:rPr lang="zh-CN" altLang="en-US">
                <a:latin typeface="Consolas" panose="020B0609020204030204" pitchFamily="49" charset="0"/>
                <a:cs typeface="Times New Roman" panose="02020603050405020304" pitchFamily="18" charset="0"/>
              </a:rPr>
              <a:t>→</a:t>
            </a:r>
            <a:r>
              <a:rPr lang="en-US" altLang="zh-CN">
                <a:latin typeface="Consolas" panose="020B0609020204030204" pitchFamily="49" charset="0"/>
                <a:cs typeface="Times New Roman" panose="02020603050405020304" pitchFamily="18" charset="0"/>
              </a:rPr>
              <a:t>W Order</a:t>
            </a:r>
          </a:p>
          <a:p>
            <a:pPr lvl="3"/>
            <a:r>
              <a:rPr lang="en-US" altLang="zh-CN">
                <a:latin typeface="Consolas" panose="020B0609020204030204" pitchFamily="49" charset="0"/>
                <a:cs typeface="Times New Roman" panose="02020603050405020304" pitchFamily="18" charset="0"/>
              </a:rPr>
              <a:t>[x] R</a:t>
            </a:r>
            <a:r>
              <a:rPr lang="zh-CN" altLang="en-US">
                <a:latin typeface="Consolas" panose="020B0609020204030204" pitchFamily="49" charset="0"/>
                <a:cs typeface="Times New Roman" panose="02020603050405020304" pitchFamily="18" charset="0"/>
              </a:rPr>
              <a:t>→</a:t>
            </a:r>
            <a:r>
              <a:rPr lang="en-US" altLang="zh-CN">
                <a:latin typeface="Consolas" panose="020B0609020204030204" pitchFamily="49" charset="0"/>
                <a:cs typeface="Times New Roman" panose="02020603050405020304" pitchFamily="18" charset="0"/>
              </a:rPr>
              <a:t>RW Order</a:t>
            </a:r>
          </a:p>
          <a:p>
            <a:pPr lvl="2"/>
            <a:r>
              <a:rPr lang="en-US" altLang="zh-CN">
                <a:latin typeface="Consolas" panose="020B0609020204030204" pitchFamily="49" charset="0"/>
                <a:cs typeface="Times New Roman" panose="02020603050405020304" pitchFamily="18" charset="0"/>
              </a:rPr>
              <a:t>How does it relax write </a:t>
            </a:r>
            <a:r>
              <a:rPr lang="en-US" altLang="zh-CN">
                <a:solidFill>
                  <a:srgbClr val="0070C0"/>
                </a:solidFill>
                <a:latin typeface="Consolas" panose="020B0609020204030204" pitchFamily="49" charset="0"/>
                <a:cs typeface="Times New Roman" panose="02020603050405020304" pitchFamily="18" charset="0"/>
              </a:rPr>
              <a:t>atomicity</a:t>
            </a:r>
            <a:r>
              <a:rPr lang="en-US" altLang="zh-CN">
                <a:latin typeface="Consolas" panose="020B0609020204030204" pitchFamily="49" charset="0"/>
                <a:cs typeface="Times New Roman" panose="02020603050405020304" pitchFamily="18" charset="0"/>
              </a:rPr>
              <a:t>:</a:t>
            </a:r>
          </a:p>
          <a:p>
            <a:pPr lvl="3"/>
            <a:r>
              <a:rPr lang="en-US" altLang="zh-CN">
                <a:latin typeface="Consolas" panose="020B0609020204030204" pitchFamily="49" charset="0"/>
                <a:cs typeface="Times New Roman" panose="02020603050405020304" pitchFamily="18" charset="0"/>
              </a:rPr>
              <a:t>[x] Read Others’ Write Early</a:t>
            </a:r>
          </a:p>
          <a:p>
            <a:pPr lvl="3"/>
            <a:r>
              <a:rPr lang="en-US" altLang="zh-CN">
                <a:latin typeface="Consolas" panose="020B0609020204030204" pitchFamily="49" charset="0"/>
                <a:cs typeface="Times New Roman" panose="02020603050405020304" pitchFamily="18" charset="0"/>
              </a:rPr>
              <a:t>[x] Read Own Write Early</a:t>
            </a:r>
          </a:p>
          <a:p>
            <a:pPr lvl="2"/>
            <a:r>
              <a:rPr lang="en-US" altLang="zh-CN">
                <a:latin typeface="Consolas" panose="020B0609020204030204" pitchFamily="49" charset="0"/>
                <a:cs typeface="Times New Roman" panose="02020603050405020304" pitchFamily="18" charset="0"/>
              </a:rPr>
              <a:t>Safety net: RMW,</a:t>
            </a:r>
            <a:r>
              <a:rPr lang="zh-CN" altLang="en-US">
                <a:latin typeface="Consolas" panose="020B0609020204030204" pitchFamily="49" charset="0"/>
                <a:cs typeface="Times New Roman" panose="02020603050405020304" pitchFamily="18" charset="0"/>
              </a:rPr>
              <a:t> </a:t>
            </a:r>
            <a:r>
              <a:rPr lang="en-US" altLang="zh-CN">
                <a:latin typeface="Consolas" panose="020B0609020204030204" pitchFamily="49" charset="0"/>
                <a:cs typeface="Times New Roman" panose="02020603050405020304" pitchFamily="18" charset="0"/>
              </a:rPr>
              <a:t>membar</a:t>
            </a:r>
            <a:endParaRPr lang="en-US" altLang="zh-CN" sz="2200" b="1"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87083180"/>
              </p:ext>
            </p:extLst>
          </p:nvPr>
        </p:nvGraphicFramePr>
        <p:xfrm>
          <a:off x="573321" y="5674568"/>
          <a:ext cx="7383055" cy="1066800"/>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 </a:t>
                      </a:r>
                    </a:p>
                    <a:p>
                      <a:pPr marL="800100" lvl="1" indent="-342900">
                        <a:buFont typeface="Wingdings" panose="05000000000000000000" pitchFamily="2" charset="2"/>
                        <a:buChar char="Ø"/>
                      </a:pPr>
                      <a:r>
                        <a:rPr lang="zh-CN" altLang="en-US" sz="1600" dirty="0">
                          <a:solidFill>
                            <a:schemeClr val="tx1"/>
                          </a:solidFill>
                          <a:latin typeface="Consolas" panose="020B0609020204030204" pitchFamily="49" charset="0"/>
                          <a:cs typeface="Times New Roman" panose="02020603050405020304" pitchFamily="18" charset="0"/>
                        </a:rPr>
                        <a:t>→</a:t>
                      </a:r>
                      <a:r>
                        <a:rPr lang="en-US" altLang="zh-CN" sz="1600" dirty="0">
                          <a:solidFill>
                            <a:schemeClr val="tx1"/>
                          </a:solidFill>
                          <a:latin typeface="Consolas" panose="020B0609020204030204" pitchFamily="49" charset="0"/>
                          <a:cs typeface="Times New Roman" panose="02020603050405020304" pitchFamily="18" charset="0"/>
                        </a:rPr>
                        <a:t>: Happened-before relation;</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 Write;</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R: Read; </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9" name="灯片编号占位符 8">
            <a:extLst>
              <a:ext uri="{FF2B5EF4-FFF2-40B4-BE49-F238E27FC236}">
                <a16:creationId xmlns:a16="http://schemas.microsoft.com/office/drawing/2014/main" id="{8BC6C5B3-FF28-42DB-AF7D-6EE4E31B6A54}"/>
              </a:ext>
            </a:extLst>
          </p:cNvPr>
          <p:cNvSpPr>
            <a:spLocks noGrp="1"/>
          </p:cNvSpPr>
          <p:nvPr>
            <p:ph type="sldNum" sz="quarter" idx="12"/>
          </p:nvPr>
        </p:nvSpPr>
        <p:spPr/>
        <p:txBody>
          <a:bodyPr/>
          <a:lstStyle/>
          <a:p>
            <a:pPr>
              <a:defRPr/>
            </a:pPr>
            <a:fld id="{6A90D09A-ED5D-47CC-A45F-D492BA9A6C1B}" type="slidenum">
              <a:rPr lang="en-US" altLang="zh-CN" smtClean="0"/>
              <a:pPr>
                <a:defRPr/>
              </a:pPr>
              <a:t>12</a:t>
            </a:fld>
            <a:endParaRPr lang="en-US" altLang="zh-CN" dirty="0"/>
          </a:p>
        </p:txBody>
      </p:sp>
    </p:spTree>
    <p:extLst>
      <p:ext uri="{BB962C8B-B14F-4D97-AF65-F5344CB8AC3E}">
        <p14:creationId xmlns:p14="http://schemas.microsoft.com/office/powerpoint/2010/main" val="41585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323062685"/>
              </p:ext>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248675851"/>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p>
                    <a:p>
                      <a:r>
                        <a:rPr lang="en-US" altLang="zh-CN" dirty="0">
                          <a:latin typeface="Consolas" panose="020B0609020204030204" pitchFamily="49" charset="0"/>
                          <a:cs typeface="Times New Roman" panose="02020603050405020304" pitchFamily="18" charset="0"/>
                        </a:rPr>
                        <a:t>mov r1, [_y]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[_y], 1 // M3</a:t>
                      </a:r>
                    </a:p>
                    <a:p>
                      <a:r>
                        <a:rPr lang="en-US" altLang="zh-CN" dirty="0" err="1">
                          <a:latin typeface="Consolas" panose="020B0609020204030204" pitchFamily="49" charset="0"/>
                          <a:cs typeface="Times New Roman" panose="02020603050405020304" pitchFamily="18" charset="0"/>
                        </a:rPr>
                        <a:t>mov</a:t>
                      </a:r>
                      <a:r>
                        <a:rPr lang="en-US" altLang="zh-CN" dirty="0">
                          <a:latin typeface="Consolas" panose="020B0609020204030204" pitchFamily="49" charset="0"/>
                          <a:cs typeface="Times New Roman" panose="02020603050405020304" pitchFamily="18" charset="0"/>
                        </a:rPr>
                        <a:t>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0 and r2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0774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 Order</a:t>
            </a:r>
          </a:p>
        </p:txBody>
      </p:sp>
      <p:sp>
        <p:nvSpPr>
          <p:cNvPr id="11" name="灯片编号占位符 10">
            <a:extLst>
              <a:ext uri="{FF2B5EF4-FFF2-40B4-BE49-F238E27FC236}">
                <a16:creationId xmlns:a16="http://schemas.microsoft.com/office/drawing/2014/main" id="{5FC1B53D-EECF-49D3-8FFE-D0B592E5188D}"/>
              </a:ext>
            </a:extLst>
          </p:cNvPr>
          <p:cNvSpPr>
            <a:spLocks noGrp="1"/>
          </p:cNvSpPr>
          <p:nvPr>
            <p:ph type="sldNum" sz="quarter" idx="12"/>
          </p:nvPr>
        </p:nvSpPr>
        <p:spPr/>
        <p:txBody>
          <a:bodyPr/>
          <a:lstStyle/>
          <a:p>
            <a:pPr>
              <a:defRPr/>
            </a:pPr>
            <a:fld id="{6A90D09A-ED5D-47CC-A45F-D492BA9A6C1B}" type="slidenum">
              <a:rPr lang="en-US" altLang="zh-CN" smtClean="0"/>
              <a:pPr>
                <a:defRPr/>
              </a:pPr>
              <a:t>13</a:t>
            </a:fld>
            <a:endParaRPr lang="en-US" altLang="zh-CN" dirty="0"/>
          </a:p>
        </p:txBody>
      </p:sp>
    </p:spTree>
    <p:extLst>
      <p:ext uri="{BB962C8B-B14F-4D97-AF65-F5344CB8AC3E}">
        <p14:creationId xmlns:p14="http://schemas.microsoft.com/office/powerpoint/2010/main" val="50260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836636173"/>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zh-CN" altLang="en-US" dirty="0">
                          <a:latin typeface="Consolas" panose="020B0609020204030204" pitchFamily="49" charset="0"/>
                          <a:cs typeface="Times New Roman" panose="02020603050405020304" pitchFamily="18" charset="0"/>
                        </a:rPr>
                        <a:t>mov [_x], 1 // M1</a:t>
                      </a:r>
                    </a:p>
                    <a:p>
                      <a:r>
                        <a:rPr lang="zh-CN" altLang="en-US" dirty="0">
                          <a:latin typeface="Consolas" panose="020B0609020204030204" pitchFamily="49" charset="0"/>
                          <a:cs typeface="Times New Roman" panose="02020603050405020304" pitchFamily="18" charset="0"/>
                        </a:rPr>
                        <a:t>mov [_y], 1 // M2</a:t>
                      </a:r>
                    </a:p>
                  </a:txBody>
                  <a:tcPr>
                    <a:solidFill>
                      <a:schemeClr val="bg1">
                        <a:lumMod val="95000"/>
                      </a:schemeClr>
                    </a:solidFill>
                  </a:tcPr>
                </a:tc>
                <a:tc>
                  <a:txBody>
                    <a:bodyPr/>
                    <a:lstStyle/>
                    <a:p>
                      <a:r>
                        <a:rPr lang="zh-CN" altLang="en-US" dirty="0">
                          <a:latin typeface="Consolas" panose="020B0609020204030204" pitchFamily="49" charset="0"/>
                          <a:cs typeface="Times New Roman" panose="02020603050405020304" pitchFamily="18" charset="0"/>
                        </a:rPr>
                        <a:t>mov r1,[_y] // M3</a:t>
                      </a:r>
                    </a:p>
                    <a:p>
                      <a:r>
                        <a:rPr lang="zh-CN" altLang="en-US" dirty="0">
                          <a:latin typeface="Consolas" panose="020B0609020204030204" pitchFamily="49" charset="0"/>
                          <a:cs typeface="Times New Roman" panose="02020603050405020304" pitchFamily="18" charset="0"/>
                        </a:rPr>
                        <a:t>mov r2, [_x] // M4</a:t>
                      </a: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zh-CN" altLang="en-US" dirty="0">
                          <a:latin typeface="Consolas" panose="020B0609020204030204" pitchFamily="49" charset="0"/>
                          <a:cs typeface="Times New Roman" panose="02020603050405020304" pitchFamily="18" charset="0"/>
                        </a:rPr>
                        <a:t>Initially x == y == 0</a:t>
                      </a:r>
                    </a:p>
                    <a:p>
                      <a:r>
                        <a:rPr lang="zh-CN" altLang="en-US" dirty="0">
                          <a:latin typeface="Consolas" panose="020B0609020204030204" pitchFamily="49" charset="0"/>
                          <a:cs typeface="Times New Roman" panose="02020603050405020304" pitchFamily="18" charset="0"/>
                        </a:rPr>
                        <a:t>r1 == 1 and r2 == 0 is not allowed</a:t>
                      </a: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lvl="0"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[x]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W Order; [x] R</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RW Order </a:t>
            </a:r>
          </a:p>
        </p:txBody>
      </p:sp>
      <p:sp>
        <p:nvSpPr>
          <p:cNvPr id="11" name="灯片编号占位符 10">
            <a:extLst>
              <a:ext uri="{FF2B5EF4-FFF2-40B4-BE49-F238E27FC236}">
                <a16:creationId xmlns:a16="http://schemas.microsoft.com/office/drawing/2014/main" id="{9F290405-03CF-4A5F-A914-87BBF17D2C4C}"/>
              </a:ext>
            </a:extLst>
          </p:cNvPr>
          <p:cNvSpPr>
            <a:spLocks noGrp="1"/>
          </p:cNvSpPr>
          <p:nvPr>
            <p:ph type="sldNum" sz="quarter" idx="12"/>
          </p:nvPr>
        </p:nvSpPr>
        <p:spPr/>
        <p:txBody>
          <a:bodyPr/>
          <a:lstStyle/>
          <a:p>
            <a:pPr>
              <a:defRPr/>
            </a:pPr>
            <a:fld id="{6A90D09A-ED5D-47CC-A45F-D492BA9A6C1B}" type="slidenum">
              <a:rPr lang="en-US" altLang="zh-CN" smtClean="0"/>
              <a:pPr>
                <a:defRPr/>
              </a:pPr>
              <a:t>14</a:t>
            </a:fld>
            <a:endParaRPr lang="en-US" altLang="zh-CN" dirty="0"/>
          </a:p>
        </p:txBody>
      </p:sp>
    </p:spTree>
    <p:extLst>
      <p:ext uri="{BB962C8B-B14F-4D97-AF65-F5344CB8AC3E}">
        <p14:creationId xmlns:p14="http://schemas.microsoft.com/office/powerpoint/2010/main" val="248303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466446425"/>
              </p:ext>
            </p:extLst>
          </p:nvPr>
        </p:nvGraphicFramePr>
        <p:xfrm>
          <a:off x="755576" y="1957409"/>
          <a:ext cx="7704856" cy="2199640"/>
        </p:xfrm>
        <a:graphic>
          <a:graphicData uri="http://schemas.openxmlformats.org/drawingml/2006/table">
            <a:tbl>
              <a:tblPr firstRow="1" bandRow="1">
                <a:tableStyleId>{5940675A-B579-460E-94D1-54222C63F5DA}</a:tableStyleId>
              </a:tblPr>
              <a:tblGrid>
                <a:gridCol w="1926214">
                  <a:extLst>
                    <a:ext uri="{9D8B030D-6E8A-4147-A177-3AD203B41FA5}">
                      <a16:colId xmlns:a16="http://schemas.microsoft.com/office/drawing/2014/main" val="3214703957"/>
                    </a:ext>
                  </a:extLst>
                </a:gridCol>
                <a:gridCol w="1926214">
                  <a:extLst>
                    <a:ext uri="{9D8B030D-6E8A-4147-A177-3AD203B41FA5}">
                      <a16:colId xmlns:a16="http://schemas.microsoft.com/office/drawing/2014/main" val="1090558569"/>
                    </a:ext>
                  </a:extLst>
                </a:gridCol>
                <a:gridCol w="1926214">
                  <a:extLst>
                    <a:ext uri="{9D8B030D-6E8A-4147-A177-3AD203B41FA5}">
                      <a16:colId xmlns:a16="http://schemas.microsoft.com/office/drawing/2014/main" val="1063390022"/>
                    </a:ext>
                  </a:extLst>
                </a:gridCol>
                <a:gridCol w="1926214">
                  <a:extLst>
                    <a:ext uri="{9D8B030D-6E8A-4147-A177-3AD203B41FA5}">
                      <a16:colId xmlns:a16="http://schemas.microsoft.com/office/drawing/2014/main" val="101863762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3</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[_x], 2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r1, [_x] // M3</a:t>
                      </a:r>
                    </a:p>
                    <a:p>
                      <a:r>
                        <a:rPr lang="pt-BR" altLang="zh-CN" dirty="0">
                          <a:latin typeface="Consolas" panose="020B0609020204030204" pitchFamily="49" charset="0"/>
                          <a:cs typeface="Times New Roman" panose="02020603050405020304" pitchFamily="18" charset="0"/>
                        </a:rPr>
                        <a:t>mov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r3, [_x] // M5</a:t>
                      </a:r>
                    </a:p>
                    <a:p>
                      <a:r>
                        <a:rPr lang="pt-BR" altLang="zh-CN" dirty="0">
                          <a:latin typeface="Consolas" panose="020B0609020204030204" pitchFamily="49" charset="0"/>
                          <a:cs typeface="Times New Roman" panose="02020603050405020304" pitchFamily="18" charset="0"/>
                        </a:rPr>
                        <a:t>mov r4,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4">
                  <a:txBody>
                    <a:bodyPr/>
                    <a:lstStyle/>
                    <a:p>
                      <a:r>
                        <a:rPr lang="en-US" altLang="zh-CN" dirty="0">
                          <a:latin typeface="Consolas" panose="020B0609020204030204" pitchFamily="49" charset="0"/>
                          <a:cs typeface="Times New Roman" panose="02020603050405020304" pitchFamily="18" charset="0"/>
                        </a:rPr>
                        <a:t>Initially x == 0</a:t>
                      </a:r>
                    </a:p>
                    <a:p>
                      <a:r>
                        <a:rPr lang="en-US" altLang="zh-CN" dirty="0">
                          <a:latin typeface="Consolas" panose="020B0609020204030204" pitchFamily="49" charset="0"/>
                          <a:cs typeface="Times New Roman" panose="02020603050405020304" pitchFamily="18" charset="0"/>
                        </a:rPr>
                        <a:t>r1 == 1, r2 == 2, r3 == 2, r4 == 1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414908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[x] Read Others’ </a:t>
            </a:r>
            <a:r>
              <a:rPr lang="en-US" altLang="zh-CN" sz="1800" dirty="0" err="1">
                <a:solidFill>
                  <a:schemeClr val="tx1"/>
                </a:solidFill>
                <a:latin typeface="Consolas" panose="020B0609020204030204" pitchFamily="49" charset="0"/>
                <a:cs typeface="Times New Roman" panose="02020603050405020304" pitchFamily="18" charset="0"/>
              </a:rPr>
              <a:t>Wirte</a:t>
            </a:r>
            <a:r>
              <a:rPr lang="en-US" altLang="zh-CN" sz="1800" dirty="0">
                <a:solidFill>
                  <a:schemeClr val="tx1"/>
                </a:solidFill>
                <a:latin typeface="Consolas" panose="020B0609020204030204" pitchFamily="49" charset="0"/>
                <a:cs typeface="Times New Roman" panose="02020603050405020304" pitchFamily="18" charset="0"/>
              </a:rPr>
              <a:t> Early</a:t>
            </a:r>
          </a:p>
        </p:txBody>
      </p:sp>
      <p:sp>
        <p:nvSpPr>
          <p:cNvPr id="11" name="灯片编号占位符 10">
            <a:extLst>
              <a:ext uri="{FF2B5EF4-FFF2-40B4-BE49-F238E27FC236}">
                <a16:creationId xmlns:a16="http://schemas.microsoft.com/office/drawing/2014/main" id="{0239F022-6405-4CCE-B670-7E0717BBBFE0}"/>
              </a:ext>
            </a:extLst>
          </p:cNvPr>
          <p:cNvSpPr>
            <a:spLocks noGrp="1"/>
          </p:cNvSpPr>
          <p:nvPr>
            <p:ph type="sldNum" sz="quarter" idx="12"/>
          </p:nvPr>
        </p:nvSpPr>
        <p:spPr/>
        <p:txBody>
          <a:bodyPr/>
          <a:lstStyle/>
          <a:p>
            <a:pPr>
              <a:defRPr/>
            </a:pPr>
            <a:fld id="{6A90D09A-ED5D-47CC-A45F-D492BA9A6C1B}" type="slidenum">
              <a:rPr lang="en-US" altLang="zh-CN" smtClean="0"/>
              <a:pPr>
                <a:defRPr/>
              </a:pPr>
              <a:t>15</a:t>
            </a:fld>
            <a:endParaRPr lang="en-US" altLang="zh-CN" dirty="0"/>
          </a:p>
        </p:txBody>
      </p:sp>
    </p:spTree>
    <p:extLst>
      <p:ext uri="{BB962C8B-B14F-4D97-AF65-F5344CB8AC3E}">
        <p14:creationId xmlns:p14="http://schemas.microsoft.com/office/powerpoint/2010/main" val="43378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2676703415"/>
              </p:ext>
            </p:extLst>
          </p:nvPr>
        </p:nvGraphicFramePr>
        <p:xfrm>
          <a:off x="755576" y="1957409"/>
          <a:ext cx="7704855" cy="16510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3214703957"/>
                    </a:ext>
                  </a:extLst>
                </a:gridCol>
                <a:gridCol w="2568285">
                  <a:extLst>
                    <a:ext uri="{9D8B030D-6E8A-4147-A177-3AD203B41FA5}">
                      <a16:colId xmlns:a16="http://schemas.microsoft.com/office/drawing/2014/main" val="1090558569"/>
                    </a:ext>
                  </a:extLst>
                </a:gridCol>
                <a:gridCol w="2568285">
                  <a:extLst>
                    <a:ext uri="{9D8B030D-6E8A-4147-A177-3AD203B41FA5}">
                      <a16:colId xmlns:a16="http://schemas.microsoft.com/office/drawing/2014/main" val="19188210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a:latin typeface="Consolas" panose="020B0609020204030204" pitchFamily="49" charset="0"/>
                          <a:cs typeface="Times New Roman" panose="02020603050405020304" pitchFamily="18" charset="0"/>
                        </a:rPr>
                        <a:t>mov [ _x], 1 // M1 </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 _y], 1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r2, [ _y] // M4</a:t>
                      </a:r>
                    </a:p>
                    <a:p>
                      <a:r>
                        <a:rPr lang="pt-BR" altLang="zh-CN">
                          <a:latin typeface="Consolas" panose="020B0609020204030204" pitchFamily="49" charset="0"/>
                          <a:cs typeface="Times New Roman" panose="02020603050405020304" pitchFamily="18" charset="0"/>
                        </a:rPr>
                        <a:t>mov r3, [ _x] // M5</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3">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1, r2 == 1, r3 == 0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Stores are transitively visible</a:t>
            </a:r>
          </a:p>
        </p:txBody>
      </p:sp>
      <p:sp>
        <p:nvSpPr>
          <p:cNvPr id="11" name="灯片编号占位符 10">
            <a:extLst>
              <a:ext uri="{FF2B5EF4-FFF2-40B4-BE49-F238E27FC236}">
                <a16:creationId xmlns:a16="http://schemas.microsoft.com/office/drawing/2014/main" id="{26B795C7-15D1-4E68-AEE3-7201A98E3F51}"/>
              </a:ext>
            </a:extLst>
          </p:cNvPr>
          <p:cNvSpPr>
            <a:spLocks noGrp="1"/>
          </p:cNvSpPr>
          <p:nvPr>
            <p:ph type="sldNum" sz="quarter" idx="12"/>
          </p:nvPr>
        </p:nvSpPr>
        <p:spPr/>
        <p:txBody>
          <a:bodyPr/>
          <a:lstStyle/>
          <a:p>
            <a:pPr>
              <a:defRPr/>
            </a:pPr>
            <a:fld id="{6A90D09A-ED5D-47CC-A45F-D492BA9A6C1B}" type="slidenum">
              <a:rPr lang="en-US" altLang="zh-CN" smtClean="0"/>
              <a:pPr>
                <a:defRPr/>
              </a:pPr>
              <a:t>16</a:t>
            </a:fld>
            <a:endParaRPr lang="en-US" altLang="zh-CN" dirty="0"/>
          </a:p>
        </p:txBody>
      </p:sp>
    </p:spTree>
    <p:extLst>
      <p:ext uri="{BB962C8B-B14F-4D97-AF65-F5344CB8AC3E}">
        <p14:creationId xmlns:p14="http://schemas.microsoft.com/office/powerpoint/2010/main" val="41263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endParaRPr lang="en-US" altLang="zh-CN" sz="2400"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974313648"/>
              </p:ext>
            </p:extLst>
          </p:nvPr>
        </p:nvGraphicFramePr>
        <p:xfrm>
          <a:off x="755576" y="1957409"/>
          <a:ext cx="7704856" cy="192532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pt-BR" altLang="zh-CN">
                          <a:latin typeface="Consolas" panose="020B0609020204030204" pitchFamily="49" charset="0"/>
                          <a:cs typeface="Times New Roman" panose="02020603050405020304" pitchFamily="18" charset="0"/>
                        </a:rPr>
                        <a:t>mov [ _x], 1 // M1</a:t>
                      </a:r>
                    </a:p>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r2, [ _y]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s-ES" altLang="zh-CN" dirty="0">
                          <a:latin typeface="Consolas" panose="020B0609020204030204" pitchFamily="49" charset="0"/>
                          <a:cs typeface="Times New Roman" panose="02020603050405020304" pitchFamily="18" charset="0"/>
                        </a:rPr>
                        <a:t>mov [ _y], 1 // M4</a:t>
                      </a:r>
                    </a:p>
                    <a:p>
                      <a:r>
                        <a:rPr lang="es-ES" altLang="zh-CN" dirty="0">
                          <a:latin typeface="Consolas" panose="020B0609020204030204" pitchFamily="49" charset="0"/>
                          <a:cs typeface="Times New Roman" panose="02020603050405020304" pitchFamily="18" charset="0"/>
                        </a:rPr>
                        <a:t>mov r3, [ _y] // M5</a:t>
                      </a:r>
                    </a:p>
                    <a:p>
                      <a:r>
                        <a:rPr lang="es-ES" altLang="zh-CN" dirty="0">
                          <a:latin typeface="Consolas" panose="020B0609020204030204" pitchFamily="49" charset="0"/>
                          <a:cs typeface="Times New Roman" panose="02020603050405020304" pitchFamily="18" charset="0"/>
                        </a:rPr>
                        <a:t>mov r4, [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r2 == 0 and r4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99577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Read Own Write Early</a:t>
            </a:r>
          </a:p>
        </p:txBody>
      </p:sp>
      <p:sp>
        <p:nvSpPr>
          <p:cNvPr id="11" name="灯片编号占位符 10">
            <a:extLst>
              <a:ext uri="{FF2B5EF4-FFF2-40B4-BE49-F238E27FC236}">
                <a16:creationId xmlns:a16="http://schemas.microsoft.com/office/drawing/2014/main" id="{E3BFA570-521F-4F7A-9F6C-9BCC95AC42FF}"/>
              </a:ext>
            </a:extLst>
          </p:cNvPr>
          <p:cNvSpPr>
            <a:spLocks noGrp="1"/>
          </p:cNvSpPr>
          <p:nvPr>
            <p:ph type="sldNum" sz="quarter" idx="12"/>
          </p:nvPr>
        </p:nvSpPr>
        <p:spPr/>
        <p:txBody>
          <a:bodyPr/>
          <a:lstStyle/>
          <a:p>
            <a:pPr>
              <a:defRPr/>
            </a:pPr>
            <a:fld id="{6A90D09A-ED5D-47CC-A45F-D492BA9A6C1B}" type="slidenum">
              <a:rPr lang="en-US" altLang="zh-CN" smtClean="0"/>
              <a:pPr>
                <a:defRPr/>
              </a:pPr>
              <a:t>17</a:t>
            </a:fld>
            <a:endParaRPr lang="en-US" altLang="zh-CN" dirty="0"/>
          </a:p>
        </p:txBody>
      </p:sp>
    </p:spTree>
    <p:extLst>
      <p:ext uri="{BB962C8B-B14F-4D97-AF65-F5344CB8AC3E}">
        <p14:creationId xmlns:p14="http://schemas.microsoft.com/office/powerpoint/2010/main" val="416400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a:latin typeface="Consolas" panose="020B0609020204030204" pitchFamily="49" charset="0"/>
                <a:cs typeface="Times New Roman" panose="02020603050405020304" pitchFamily="18" charset="0"/>
              </a:rPr>
              <a:t>[Program order appears to be maintained if] either the write or the read is already part of a </a:t>
            </a:r>
            <a:r>
              <a:rPr lang="en-US" altLang="zh-CN">
                <a:solidFill>
                  <a:srgbClr val="FF0000"/>
                </a:solidFill>
                <a:latin typeface="Consolas" panose="020B0609020204030204" pitchFamily="49" charset="0"/>
                <a:cs typeface="Times New Roman" panose="02020603050405020304" pitchFamily="18" charset="0"/>
              </a:rPr>
              <a:t>read-modify-write(RMW)</a:t>
            </a:r>
            <a:r>
              <a:rPr lang="en-US" altLang="zh-CN">
                <a:latin typeface="Consolas" panose="020B0609020204030204" pitchFamily="49" charset="0"/>
                <a:cs typeface="Times New Roman" panose="02020603050405020304" pitchFamily="18" charset="0"/>
              </a:rPr>
              <a:t> or is replaced by a read-modify-write.</a:t>
            </a:r>
          </a:p>
          <a:p>
            <a:pPr lvl="3"/>
            <a:r>
              <a:rPr lang="en-US" altLang="zh-CN">
                <a:latin typeface="Consolas" panose="020B0609020204030204" pitchFamily="49" charset="0"/>
                <a:cs typeface="Times New Roman" panose="02020603050405020304" pitchFamily="18" charset="0"/>
              </a:rPr>
              <a:t>What is a RMW?</a:t>
            </a:r>
          </a:p>
          <a:p>
            <a:pPr lvl="4"/>
            <a:r>
              <a:rPr lang="en-US" altLang="zh-CN">
                <a:latin typeface="Consolas" panose="020B0609020204030204" pitchFamily="49" charset="0"/>
                <a:cs typeface="Times New Roman" panose="02020603050405020304" pitchFamily="18" charset="0"/>
              </a:rPr>
              <a:t>ie. locked instructions in intel 64 architecture, including the implicitly locked </a:t>
            </a:r>
            <a:r>
              <a:rPr lang="en-US" altLang="zh-CN" i="1">
                <a:solidFill>
                  <a:schemeClr val="bg1">
                    <a:lumMod val="50000"/>
                  </a:schemeClr>
                </a:solidFill>
                <a:latin typeface="Consolas" panose="020B0609020204030204" pitchFamily="49" charset="0"/>
                <a:cs typeface="Times New Roman" panose="02020603050405020304" pitchFamily="18" charset="0"/>
              </a:rPr>
              <a:t>xchg</a:t>
            </a:r>
            <a:r>
              <a:rPr lang="en-US" altLang="zh-CN">
                <a:latin typeface="Consolas" panose="020B0609020204030204" pitchFamily="49" charset="0"/>
                <a:cs typeface="Times New Roman" panose="02020603050405020304" pitchFamily="18" charset="0"/>
              </a:rPr>
              <a:t> instruction and other read-modify-write instructions with a lock prefix.</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19660050-D95E-47A9-99ED-1A617F7E7AAB}"/>
              </a:ext>
            </a:extLst>
          </p:cNvPr>
          <p:cNvSpPr>
            <a:spLocks noGrp="1"/>
          </p:cNvSpPr>
          <p:nvPr>
            <p:ph type="sldNum" sz="quarter" idx="12"/>
          </p:nvPr>
        </p:nvSpPr>
        <p:spPr/>
        <p:txBody>
          <a:bodyPr/>
          <a:lstStyle/>
          <a:p>
            <a:pPr>
              <a:defRPr/>
            </a:pPr>
            <a:fld id="{6A90D09A-ED5D-47CC-A45F-D492BA9A6C1B}" type="slidenum">
              <a:rPr lang="en-US" altLang="zh-CN" smtClean="0"/>
              <a:pPr>
                <a:defRPr/>
              </a:pPr>
              <a:t>18</a:t>
            </a:fld>
            <a:endParaRPr lang="en-US" altLang="zh-CN" dirty="0"/>
          </a:p>
        </p:txBody>
      </p:sp>
    </p:spTree>
    <p:extLst>
      <p:ext uri="{BB962C8B-B14F-4D97-AF65-F5344CB8AC3E}">
        <p14:creationId xmlns:p14="http://schemas.microsoft.com/office/powerpoint/2010/main" val="81214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a:solidFill>
                  <a:srgbClr val="FF0000"/>
                </a:solidFill>
                <a:latin typeface="Consolas" panose="020B0609020204030204" pitchFamily="49" charset="0"/>
                <a:cs typeface="Times New Roman" panose="02020603050405020304" pitchFamily="18" charset="0"/>
              </a:rPr>
              <a:t>read-modify-write(RMW) </a:t>
            </a:r>
            <a:r>
              <a:rPr lang="en-US" altLang="zh-CN">
                <a:latin typeface="Consolas" panose="020B0609020204030204" pitchFamily="49" charset="0"/>
                <a:cs typeface="Times New Roman" panose="02020603050405020304" pitchFamily="18" charset="0"/>
              </a:rPr>
              <a:t>or is replaced by a read-modify-write.</a:t>
            </a:r>
          </a:p>
          <a:p>
            <a:pPr lvl="3"/>
            <a:r>
              <a:rPr lang="en-US" altLang="zh-CN">
                <a:latin typeface="Consolas" panose="020B0609020204030204" pitchFamily="49" charset="0"/>
                <a:cs typeface="Times New Roman" panose="02020603050405020304" pitchFamily="18" charset="0"/>
              </a:rPr>
              <a:t>What is a RMW?</a:t>
            </a:r>
          </a:p>
          <a:p>
            <a:pPr lvl="3"/>
            <a:r>
              <a:rPr lang="en-US" altLang="zh-CN">
                <a:latin typeface="Consolas" panose="020B0609020204030204" pitchFamily="49" charset="0"/>
                <a:cs typeface="Times New Roman" panose="02020603050405020304" pitchFamily="18" charset="0"/>
              </a:rPr>
              <a:t>How to replace a read/write with RMW?</a:t>
            </a:r>
          </a:p>
          <a:p>
            <a:pPr lvl="4"/>
            <a:r>
              <a:rPr lang="en-US" altLang="zh-CN">
                <a:latin typeface="Consolas" panose="020B0609020204030204" pitchFamily="49" charset="0"/>
                <a:cs typeface="Times New Roman" panose="02020603050405020304" pitchFamily="18" charset="0"/>
              </a:rPr>
              <a:t>Read:  the write in the read-modify-write must be a “dummy” write that writes back the read value;</a:t>
            </a:r>
          </a:p>
          <a:p>
            <a:pPr lvl="4"/>
            <a:r>
              <a:rPr lang="en-US" altLang="zh-CN">
                <a:latin typeface="Consolas" panose="020B0609020204030204" pitchFamily="49" charset="0"/>
                <a:cs typeface="Times New Roman" panose="02020603050405020304" pitchFamily="18" charset="0"/>
              </a:rPr>
              <a:t>Write: writing back the desired value regardless of what the read returns.</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9B0D2361-EFD3-439D-B9BC-B8EB35321DE1}"/>
              </a:ext>
            </a:extLst>
          </p:cNvPr>
          <p:cNvSpPr>
            <a:spLocks noGrp="1"/>
          </p:cNvSpPr>
          <p:nvPr>
            <p:ph type="sldNum" sz="quarter" idx="12"/>
          </p:nvPr>
        </p:nvSpPr>
        <p:spPr/>
        <p:txBody>
          <a:bodyPr/>
          <a:lstStyle/>
          <a:p>
            <a:pPr>
              <a:defRPr/>
            </a:pPr>
            <a:fld id="{6A90D09A-ED5D-47CC-A45F-D492BA9A6C1B}" type="slidenum">
              <a:rPr lang="en-US" altLang="zh-CN" smtClean="0"/>
              <a:pPr>
                <a:defRPr/>
              </a:pPr>
              <a:t>19</a:t>
            </a:fld>
            <a:endParaRPr lang="en-US" altLang="zh-CN" dirty="0"/>
          </a:p>
        </p:txBody>
      </p:sp>
    </p:spTree>
    <p:extLst>
      <p:ext uri="{BB962C8B-B14F-4D97-AF65-F5344CB8AC3E}">
        <p14:creationId xmlns:p14="http://schemas.microsoft.com/office/powerpoint/2010/main" val="39292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F787D6CF-8F71-4AB0-96AA-48A7A5B5D660}"/>
              </a:ext>
            </a:extLst>
          </p:cNvPr>
          <p:cNvSpPr>
            <a:spLocks noGrp="1"/>
          </p:cNvSpPr>
          <p:nvPr>
            <p:ph idx="1"/>
          </p:nvPr>
        </p:nvSpPr>
        <p:spPr/>
        <p:txBody>
          <a:bodyPr/>
          <a:lstStyle/>
          <a:p>
            <a:r>
              <a:rPr lang="en-US" altLang="zh-CN" sz="2400">
                <a:solidFill>
                  <a:srgbClr val="000000"/>
                </a:solidFill>
                <a:latin typeface="Consolas" panose="020B0609020204030204" pitchFamily="49" charset="0"/>
              </a:rPr>
              <a:t>Parallel Programming Paradigms</a:t>
            </a:r>
          </a:p>
          <a:p>
            <a:pPr lvl="1"/>
            <a:r>
              <a:rPr lang="en-US" altLang="zh-CN" sz="2000">
                <a:latin typeface="Consolas" panose="020B0609020204030204" pitchFamily="49" charset="0"/>
                <a:cs typeface="Times New Roman" panose="02020603050405020304" pitchFamily="18" charset="0"/>
              </a:rPr>
              <a:t>Message Passing</a:t>
            </a:r>
          </a:p>
          <a:p>
            <a:pPr lvl="2"/>
            <a:r>
              <a:rPr lang="en-US" altLang="zh-CN">
                <a:latin typeface="Consolas" panose="020B0609020204030204" pitchFamily="49" charset="0"/>
                <a:cs typeface="Times New Roman" panose="02020603050405020304" pitchFamily="18" charset="0"/>
              </a:rPr>
              <a:t>Distributed</a:t>
            </a:r>
          </a:p>
          <a:p>
            <a:pPr lvl="2"/>
            <a:r>
              <a:rPr lang="en-US" altLang="zh-CN">
                <a:latin typeface="Consolas" panose="020B0609020204030204" pitchFamily="49" charset="0"/>
                <a:cs typeface="Times New Roman" panose="02020603050405020304" pitchFamily="18" charset="0"/>
              </a:rPr>
              <a:t>Send + onReceive</a:t>
            </a:r>
          </a:p>
          <a:p>
            <a:pPr lvl="2"/>
            <a:endParaRPr lang="en-US" altLang="zh-CN">
              <a:latin typeface="Consolas" panose="020B0609020204030204" pitchFamily="49" charset="0"/>
              <a:cs typeface="Times New Roman" panose="02020603050405020304" pitchFamily="18" charset="0"/>
            </a:endParaRPr>
          </a:p>
          <a:p>
            <a:pPr lvl="2"/>
            <a:endParaRPr lang="en-US" altLang="zh-CN">
              <a:latin typeface="Consolas" panose="020B0609020204030204" pitchFamily="49" charset="0"/>
              <a:cs typeface="Times New Roman" panose="02020603050405020304" pitchFamily="18" charset="0"/>
            </a:endParaRPr>
          </a:p>
          <a:p>
            <a:pPr lvl="2"/>
            <a:endParaRPr lang="en-US" altLang="zh-CN">
              <a:latin typeface="Consolas" panose="020B0609020204030204" pitchFamily="49" charset="0"/>
              <a:cs typeface="Times New Roman" panose="02020603050405020304" pitchFamily="18" charset="0"/>
            </a:endParaRPr>
          </a:p>
          <a:p>
            <a:pPr lvl="2"/>
            <a:endParaRPr lang="en-US" altLang="zh-CN">
              <a:latin typeface="Consolas" panose="020B0609020204030204" pitchFamily="49" charset="0"/>
              <a:cs typeface="Times New Roman" panose="02020603050405020304" pitchFamily="18" charset="0"/>
            </a:endParaRPr>
          </a:p>
          <a:p>
            <a:pPr lvl="1"/>
            <a:r>
              <a:rPr lang="en-US" altLang="zh-CN" sz="2000">
                <a:solidFill>
                  <a:srgbClr val="0070C0"/>
                </a:solidFill>
                <a:latin typeface="Consolas" panose="020B0609020204030204" pitchFamily="49" charset="0"/>
                <a:cs typeface="Times New Roman" panose="02020603050405020304" pitchFamily="18" charset="0"/>
              </a:rPr>
              <a:t>Shared Memory</a:t>
            </a:r>
          </a:p>
          <a:p>
            <a:pPr lvl="2"/>
            <a:r>
              <a:rPr lang="en-US" altLang="zh-CN">
                <a:solidFill>
                  <a:srgbClr val="0070C0"/>
                </a:solidFill>
                <a:latin typeface="Consolas" panose="020B0609020204030204" pitchFamily="49" charset="0"/>
                <a:cs typeface="Times New Roman" panose="02020603050405020304" pitchFamily="18" charset="0"/>
              </a:rPr>
              <a:t>Concurrent</a:t>
            </a:r>
          </a:p>
          <a:p>
            <a:pPr lvl="2"/>
            <a:r>
              <a:rPr lang="en-US" altLang="zh-CN">
                <a:latin typeface="Consolas" panose="020B0609020204030204" pitchFamily="49" charset="0"/>
                <a:cs typeface="Times New Roman" panose="02020603050405020304" pitchFamily="18" charset="0"/>
              </a:rPr>
              <a:t>Write + Read</a:t>
            </a:r>
            <a:endParaRPr lang="zh-CN" altLang="en-US" sz="1600" dirty="0">
              <a:solidFill>
                <a:srgbClr val="000000"/>
              </a:solidFill>
              <a:latin typeface="Consolas" panose="020B0609020204030204" pitchFamily="49"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4" y="1700808"/>
            <a:ext cx="4610100" cy="18669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4" y="4077072"/>
            <a:ext cx="4610100" cy="1866900"/>
          </a:xfrm>
          <a:prstGeom prst="rect">
            <a:avLst/>
          </a:prstGeom>
        </p:spPr>
      </p:pic>
      <p:sp>
        <p:nvSpPr>
          <p:cNvPr id="3" name="标题 2">
            <a:extLst>
              <a:ext uri="{FF2B5EF4-FFF2-40B4-BE49-F238E27FC236}">
                <a16:creationId xmlns:a16="http://schemas.microsoft.com/office/drawing/2014/main" id="{3CD82AE1-0236-4997-9FC9-CAED83C1CADE}"/>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11" name="文本占位符 5">
            <a:extLst>
              <a:ext uri="{FF2B5EF4-FFF2-40B4-BE49-F238E27FC236}">
                <a16:creationId xmlns:a16="http://schemas.microsoft.com/office/drawing/2014/main" id="{1A52889C-3E10-4C9E-A5B0-C8D1AFD5F7C3}"/>
              </a:ext>
            </a:extLst>
          </p:cNvPr>
          <p:cNvSpPr>
            <a:spLocks noGrp="1"/>
          </p:cNvSpPr>
          <p:nvPr>
            <p:ph type="body" sz="quarter" idx="13"/>
          </p:nvPr>
        </p:nvSpPr>
        <p:spPr>
          <a:xfrm>
            <a:off x="3635375" y="441325"/>
            <a:ext cx="5062538" cy="431800"/>
          </a:xfrm>
        </p:spPr>
        <p:txBody>
          <a:bodyPr/>
          <a:lstStyle/>
          <a:p>
            <a:r>
              <a:rPr lang="en-US" altLang="zh-CN" sz="280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1FEF9E01-9544-4A74-8F2D-75CC99C00244}"/>
              </a:ext>
            </a:extLst>
          </p:cNvPr>
          <p:cNvSpPr>
            <a:spLocks noGrp="1"/>
          </p:cNvSpPr>
          <p:nvPr>
            <p:ph type="sldNum" sz="quarter" idx="12"/>
          </p:nvPr>
        </p:nvSpPr>
        <p:spPr/>
        <p:txBody>
          <a:bodyPr/>
          <a:lstStyle/>
          <a:p>
            <a:pPr>
              <a:defRPr/>
            </a:pPr>
            <a:fld id="{6A90D09A-ED5D-47CC-A45F-D492BA9A6C1B}" type="slidenum">
              <a:rPr lang="en-US" altLang="zh-CN" smtClean="0"/>
              <a:pPr>
                <a:defRPr/>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a:solidFill>
                  <a:srgbClr val="FF0000"/>
                </a:solidFill>
                <a:latin typeface="Consolas" panose="020B0609020204030204" pitchFamily="49" charset="0"/>
                <a:cs typeface="Times New Roman" panose="02020603050405020304" pitchFamily="18" charset="0"/>
              </a:rPr>
              <a:t>read-modify-write(RMW) </a:t>
            </a:r>
            <a:r>
              <a:rPr lang="en-US" altLang="zh-CN">
                <a:latin typeface="Consolas" panose="020B0609020204030204" pitchFamily="49" charset="0"/>
                <a:cs typeface="Times New Roman" panose="02020603050405020304" pitchFamily="18" charset="0"/>
              </a:rPr>
              <a:t>or is replaced by a read-modify-write.</a:t>
            </a:r>
          </a:p>
          <a:p>
            <a:pPr lvl="2"/>
            <a:r>
              <a:rPr lang="en-US" altLang="zh-CN">
                <a:latin typeface="Consolas" panose="020B0609020204030204" pitchFamily="49" charset="0"/>
                <a:cs typeface="Times New Roman" panose="02020603050405020304" pitchFamily="18" charset="0"/>
              </a:rPr>
              <a:t>Memory barrier, also known as a </a:t>
            </a:r>
            <a:r>
              <a:rPr lang="en-US" altLang="zh-CN">
                <a:solidFill>
                  <a:srgbClr val="FF0000"/>
                </a:solidFill>
                <a:latin typeface="Consolas" panose="020B0609020204030204" pitchFamily="49" charset="0"/>
                <a:cs typeface="Times New Roman" panose="02020603050405020304" pitchFamily="18" charset="0"/>
              </a:rPr>
              <a:t>membar</a:t>
            </a:r>
            <a:r>
              <a:rPr lang="en-US" altLang="zh-CN">
                <a:latin typeface="Consolas" panose="020B0609020204030204" pitchFamily="49" charset="0"/>
                <a:cs typeface="Times New Roman" panose="02020603050405020304" pitchFamily="18" charset="0"/>
              </a:rPr>
              <a:t>, memory fence or fence instruction, is a type of barrier instruction that causes a CPU or compiler to enforce an ordering constraint on memory operations issued before and after the barrier instruction. (From wiki)</a:t>
            </a:r>
          </a:p>
          <a:p>
            <a:pPr lvl="3"/>
            <a:r>
              <a:rPr lang="en-US" altLang="zh-CN">
                <a:latin typeface="Consolas" panose="020B0609020204030204" pitchFamily="49" charset="0"/>
                <a:cs typeface="Times New Roman" panose="02020603050405020304" pitchFamily="18" charset="0"/>
              </a:rPr>
              <a:t>eg. MFENCE guarantees that every load and store instruction that precedes the MFENCE instruction in program order becomes </a:t>
            </a:r>
            <a:r>
              <a:rPr lang="en-US" altLang="zh-CN">
                <a:solidFill>
                  <a:srgbClr val="0070C0"/>
                </a:solidFill>
                <a:latin typeface="Consolas" panose="020B0609020204030204" pitchFamily="49" charset="0"/>
                <a:cs typeface="Times New Roman" panose="02020603050405020304" pitchFamily="18" charset="0"/>
              </a:rPr>
              <a:t>globally visible</a:t>
            </a:r>
            <a:r>
              <a:rPr lang="en-US" altLang="zh-CN">
                <a:latin typeface="Consolas" panose="020B0609020204030204" pitchFamily="49" charset="0"/>
                <a:cs typeface="Times New Roman" panose="02020603050405020304" pitchFamily="18" charset="0"/>
              </a:rPr>
              <a:t> before any load or store instruction that follows the MFENCE instruction.</a:t>
            </a:r>
          </a:p>
          <a:p>
            <a:pPr lvl="2"/>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6FE299E5-B30F-45B2-A32D-47FF2EC5755A}"/>
              </a:ext>
            </a:extLst>
          </p:cNvPr>
          <p:cNvSpPr>
            <a:spLocks noGrp="1"/>
          </p:cNvSpPr>
          <p:nvPr>
            <p:ph type="sldNum" sz="quarter" idx="12"/>
          </p:nvPr>
        </p:nvSpPr>
        <p:spPr/>
        <p:txBody>
          <a:bodyPr/>
          <a:lstStyle/>
          <a:p>
            <a:pPr>
              <a:defRPr/>
            </a:pPr>
            <a:fld id="{6A90D09A-ED5D-47CC-A45F-D492BA9A6C1B}" type="slidenum">
              <a:rPr lang="en-US" altLang="zh-CN" smtClean="0"/>
              <a:pPr>
                <a:defRPr/>
              </a:pPr>
              <a:t>20</a:t>
            </a:fld>
            <a:endParaRPr lang="en-US" altLang="zh-CN" dirty="0"/>
          </a:p>
        </p:txBody>
      </p:sp>
    </p:spTree>
    <p:extLst>
      <p:ext uri="{BB962C8B-B14F-4D97-AF65-F5344CB8AC3E}">
        <p14:creationId xmlns:p14="http://schemas.microsoft.com/office/powerpoint/2010/main" val="381206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Memory Persistency</a:t>
            </a:r>
          </a:p>
          <a:p>
            <a:pPr lvl="1"/>
            <a:r>
              <a:rPr lang="en-US" altLang="zh-CN" sz="2000" dirty="0">
                <a:solidFill>
                  <a:srgbClr val="FF0000"/>
                </a:solidFill>
                <a:latin typeface="Consolas" panose="020B0609020204030204" pitchFamily="49" charset="0"/>
                <a:cs typeface="Times New Roman" panose="02020603050405020304" pitchFamily="18" charset="0"/>
              </a:rPr>
              <a:t>Memory persistency </a:t>
            </a:r>
            <a:r>
              <a:rPr lang="en-US" altLang="zh-CN" sz="2000" dirty="0">
                <a:latin typeface="Consolas" panose="020B0609020204030204" pitchFamily="49" charset="0"/>
                <a:cs typeface="Times New Roman" panose="02020603050405020304" pitchFamily="18" charset="0"/>
              </a:rPr>
              <a:t>is an </a:t>
            </a:r>
            <a:r>
              <a:rPr lang="en-US" altLang="zh-CN" sz="2000" dirty="0">
                <a:solidFill>
                  <a:srgbClr val="0070C0"/>
                </a:solidFill>
                <a:latin typeface="Consolas" panose="020B0609020204030204" pitchFamily="49" charset="0"/>
                <a:cs typeface="Times New Roman" panose="02020603050405020304" pitchFamily="18" charset="0"/>
              </a:rPr>
              <a:t>extension</a:t>
            </a:r>
            <a:r>
              <a:rPr lang="en-US" altLang="zh-CN" sz="2000" dirty="0">
                <a:latin typeface="Consolas" panose="020B0609020204030204" pitchFamily="49" charset="0"/>
                <a:cs typeface="Times New Roman" panose="02020603050405020304" pitchFamily="18" charset="0"/>
              </a:rPr>
              <a:t> of memory consistency that allows programmers to describe persist order constraints.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57722912-7277-437C-B126-786D24DA5A1D}"/>
              </a:ext>
            </a:extLst>
          </p:cNvPr>
          <p:cNvSpPr>
            <a:spLocks noGrp="1"/>
          </p:cNvSpPr>
          <p:nvPr>
            <p:ph type="sldNum" sz="quarter" idx="12"/>
          </p:nvPr>
        </p:nvSpPr>
        <p:spPr/>
        <p:txBody>
          <a:bodyPr/>
          <a:lstStyle/>
          <a:p>
            <a:pPr>
              <a:defRPr/>
            </a:pPr>
            <a:fld id="{6A90D09A-ED5D-47CC-A45F-D492BA9A6C1B}" type="slidenum">
              <a:rPr lang="en-US" altLang="zh-CN" smtClean="0"/>
              <a:pPr>
                <a:defRPr/>
              </a:pPr>
              <a:t>21</a:t>
            </a:fld>
            <a:endParaRPr lang="en-US" altLang="zh-CN" dirty="0"/>
          </a:p>
        </p:txBody>
      </p:sp>
    </p:spTree>
    <p:extLst>
      <p:ext uri="{BB962C8B-B14F-4D97-AF65-F5344CB8AC3E}">
        <p14:creationId xmlns:p14="http://schemas.microsoft.com/office/powerpoint/2010/main" val="388326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a:extLst>
              <a:ext uri="{FF2B5EF4-FFF2-40B4-BE49-F238E27FC236}">
                <a16:creationId xmlns:a16="http://schemas.microsoft.com/office/drawing/2014/main" id="{BB175563-B362-4638-AAE1-C39250BCB7F1}"/>
              </a:ext>
            </a:extLst>
          </p:cNvPr>
          <p:cNvGraphicFramePr>
            <a:graphicFrameLocks noGrp="1"/>
          </p:cNvGraphicFramePr>
          <p:nvPr>
            <p:extLst>
              <p:ext uri="{D42A27DB-BD31-4B8C-83A1-F6EECF244321}">
                <p14:modId xmlns:p14="http://schemas.microsoft.com/office/powerpoint/2010/main" val="1296785033"/>
              </p:ext>
            </p:extLst>
          </p:nvPr>
        </p:nvGraphicFramePr>
        <p:xfrm>
          <a:off x="467544" y="1196752"/>
          <a:ext cx="8319159" cy="5374187"/>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5374187">
                <a:tc>
                  <a:txBody>
                    <a:bodyPr/>
                    <a:lstStyle/>
                    <a:p>
                      <a:pPr>
                        <a:lnSpc>
                          <a:spcPct val="150000"/>
                        </a:lnSpc>
                      </a:pPr>
                      <a:endParaRPr lang="en-US" altLang="zh-CN" sz="1600" dirty="0">
                        <a:solidFill>
                          <a:schemeClr val="tx1"/>
                        </a:solidFill>
                        <a:latin typeface="Consolas" panose="020B0609020204030204" pitchFamily="49" charset="0"/>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If you care..</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Store: </a:t>
            </a:r>
            <a:r>
              <a:rPr lang="en-US" altLang="zh-CN" dirty="0">
                <a:latin typeface="Consolas" panose="020B0609020204030204" pitchFamily="49" charset="0"/>
                <a:cs typeface="Times New Roman" panose="02020603050405020304" pitchFamily="18" charset="0"/>
              </a:rPr>
              <a:t>The cache coherence actions required to make a write (including an NVRAM write) visible to other processors;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
            </a:r>
            <a:r>
              <a:rPr lang="en-US" altLang="zh-CN" dirty="0">
                <a:latin typeface="Consolas" panose="020B0609020204030204" pitchFamily="49" charset="0"/>
                <a:cs typeface="Times New Roman" panose="02020603050405020304" pitchFamily="18" charset="0"/>
              </a:rPr>
              <a:t>The action of writing durably to NVRAM.</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Recovery Observer: </a:t>
            </a:r>
            <a:r>
              <a:rPr lang="en-US" altLang="zh-CN" dirty="0">
                <a:latin typeface="Consolas" panose="020B0609020204030204" pitchFamily="49" charset="0"/>
                <a:cs typeface="Times New Roman" panose="02020603050405020304" pitchFamily="18" charset="0"/>
              </a:rPr>
              <a:t>A virtual processor that atomically reads all of persistent memory at the moment of failure.</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Atomicity: </a:t>
            </a:r>
            <a:r>
              <a:rPr lang="en-US" altLang="zh-CN" dirty="0">
                <a:latin typeface="Consolas" panose="020B0609020204030204" pitchFamily="49" charset="0"/>
                <a:cs typeface="Times New Roman" panose="02020603050405020304" pitchFamily="18" charset="0"/>
              </a:rPr>
              <a:t>persists to each address are serialized, implying that recovery determines a unique value for each address;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CD4EA63-4F8F-4624-B4D8-46FE33DBEE57}"/>
              </a:ext>
            </a:extLst>
          </p:cNvPr>
          <p:cNvGrpSpPr/>
          <p:nvPr/>
        </p:nvGrpSpPr>
        <p:grpSpPr>
          <a:xfrm>
            <a:off x="1259632" y="5079570"/>
            <a:ext cx="4114944" cy="581678"/>
            <a:chOff x="1095070" y="5258673"/>
            <a:chExt cx="4114944" cy="581678"/>
          </a:xfrm>
        </p:grpSpPr>
        <p:sp>
          <p:nvSpPr>
            <p:cNvPr id="7" name="椭圆 6">
              <a:extLst>
                <a:ext uri="{FF2B5EF4-FFF2-40B4-BE49-F238E27FC236}">
                  <a16:creationId xmlns:a16="http://schemas.microsoft.com/office/drawing/2014/main" id="{A0A2322B-BAA9-4395-B3E1-E63C4E4B363D}"/>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E4A77812-B139-4D1F-BD34-C4EFB42ADD39}"/>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588B3F34-C7FB-4994-B67B-7B927B0D870F}"/>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1556CF14-D254-470E-BF43-AAABF3E62DB3}"/>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12">
              <a:extLst>
                <a:ext uri="{FF2B5EF4-FFF2-40B4-BE49-F238E27FC236}">
                  <a16:creationId xmlns:a16="http://schemas.microsoft.com/office/drawing/2014/main" id="{983DFACE-4910-4E68-984D-0438CDF4E030}"/>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17">
              <a:extLst>
                <a:ext uri="{FF2B5EF4-FFF2-40B4-BE49-F238E27FC236}">
                  <a16:creationId xmlns:a16="http://schemas.microsoft.com/office/drawing/2014/main" id="{7A1EB283-8B5F-4773-96FA-2D63AC36D491}"/>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19">
              <a:extLst>
                <a:ext uri="{FF2B5EF4-FFF2-40B4-BE49-F238E27FC236}">
                  <a16:creationId xmlns:a16="http://schemas.microsoft.com/office/drawing/2014/main" id="{C51A7DB4-D6DF-499A-BD32-3F9945BE4FCF}"/>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5">
              <a:extLst>
                <a:ext uri="{FF2B5EF4-FFF2-40B4-BE49-F238E27FC236}">
                  <a16:creationId xmlns:a16="http://schemas.microsoft.com/office/drawing/2014/main" id="{4F9B6053-283C-4D4E-AE89-D563E6252654}"/>
                </a:ext>
              </a:extLst>
            </p:cNvPr>
            <p:cNvCxnSpPr>
              <a:stCxn id="7" idx="4"/>
              <a:endCxn id="9" idx="4"/>
            </p:cNvCxnSpPr>
            <p:nvPr/>
          </p:nvCxnSpPr>
          <p:spPr bwMode="auto">
            <a:xfrm rot="5400000" flipH="1" flipV="1">
              <a:off x="3129439" y="4161179"/>
              <a:ext cx="11688" cy="3346655"/>
            </a:xfrm>
            <a:prstGeom prst="curvedConnector3">
              <a:avLst>
                <a:gd name="adj1" fmla="val -497114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7">
              <a:extLst>
                <a:ext uri="{FF2B5EF4-FFF2-40B4-BE49-F238E27FC236}">
                  <a16:creationId xmlns:a16="http://schemas.microsoft.com/office/drawing/2014/main" id="{7460C853-DBBB-4213-A141-C2213B424F69}"/>
                </a:ext>
              </a:extLst>
            </p:cNvPr>
            <p:cNvCxnSpPr>
              <a:stCxn id="8" idx="4"/>
              <a:endCxn id="9" idx="4"/>
            </p:cNvCxnSpPr>
            <p:nvPr/>
          </p:nvCxnSpPr>
          <p:spPr bwMode="auto">
            <a:xfrm rot="16200000" flipH="1">
              <a:off x="4117214" y="5137266"/>
              <a:ext cx="11688" cy="1371105"/>
            </a:xfrm>
            <a:prstGeom prst="curvedConnector3">
              <a:avLst>
                <a:gd name="adj1" fmla="val 205585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6" name="矩形 15">
            <a:extLst>
              <a:ext uri="{FF2B5EF4-FFF2-40B4-BE49-F238E27FC236}">
                <a16:creationId xmlns:a16="http://schemas.microsoft.com/office/drawing/2014/main" id="{1502509F-F08E-4B99-833B-1866CDC45081}"/>
              </a:ext>
            </a:extLst>
          </p:cNvPr>
          <p:cNvSpPr/>
          <p:nvPr/>
        </p:nvSpPr>
        <p:spPr>
          <a:xfrm>
            <a:off x="5545575" y="4567868"/>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
        <p:nvSpPr>
          <p:cNvPr id="20" name="灯片编号占位符 19">
            <a:extLst>
              <a:ext uri="{FF2B5EF4-FFF2-40B4-BE49-F238E27FC236}">
                <a16:creationId xmlns:a16="http://schemas.microsoft.com/office/drawing/2014/main" id="{BD484F6A-BC85-480B-B9ED-1411C971FC73}"/>
              </a:ext>
            </a:extLst>
          </p:cNvPr>
          <p:cNvSpPr>
            <a:spLocks noGrp="1"/>
          </p:cNvSpPr>
          <p:nvPr>
            <p:ph type="sldNum" sz="quarter" idx="12"/>
          </p:nvPr>
        </p:nvSpPr>
        <p:spPr/>
        <p:txBody>
          <a:bodyPr/>
          <a:lstStyle/>
          <a:p>
            <a:pPr>
              <a:defRPr/>
            </a:pPr>
            <a:fld id="{6A90D09A-ED5D-47CC-A45F-D492BA9A6C1B}" type="slidenum">
              <a:rPr lang="en-US" altLang="zh-CN" smtClean="0"/>
              <a:pPr>
                <a:defRPr/>
              </a:pPr>
              <a:t>22</a:t>
            </a:fld>
            <a:endParaRPr lang="en-US" altLang="zh-CN" dirty="0"/>
          </a:p>
        </p:txBody>
      </p:sp>
    </p:spTree>
    <p:extLst>
      <p:ext uri="{BB962C8B-B14F-4D97-AF65-F5344CB8AC3E}">
        <p14:creationId xmlns:p14="http://schemas.microsoft.com/office/powerpoint/2010/main" val="120017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latin typeface="Consolas" panose="020B0609020204030204" pitchFamily="49" charset="0"/>
                <a:cs typeface="Times New Roman" panose="02020603050405020304" pitchFamily="18" charset="0"/>
              </a:rPr>
              <a:t>The Definition of Strict Persistency</a:t>
            </a:r>
          </a:p>
          <a:p>
            <a:pPr lvl="1"/>
            <a:r>
              <a:rPr lang="en-US" altLang="zh-CN" sz="2000">
                <a:latin typeface="Consolas" panose="020B0609020204030204" pitchFamily="49" charset="0"/>
                <a:cs typeface="Times New Roman" panose="02020603050405020304" pitchFamily="18" charset="0"/>
              </a:rPr>
              <a:t>Under </a:t>
            </a:r>
            <a:r>
              <a:rPr lang="en-US" altLang="zh-CN" sz="2000">
                <a:solidFill>
                  <a:srgbClr val="FF0000"/>
                </a:solidFill>
                <a:latin typeface="Consolas" panose="020B0609020204030204" pitchFamily="49" charset="0"/>
                <a:cs typeface="Times New Roman" panose="02020603050405020304" pitchFamily="18" charset="0"/>
              </a:rPr>
              <a:t>strict persistency</a:t>
            </a:r>
            <a:r>
              <a:rPr lang="en-US" altLang="zh-CN" sz="2000">
                <a:latin typeface="Consolas" panose="020B0609020204030204" pitchFamily="49" charset="0"/>
                <a:cs typeface="Times New Roman" panose="02020603050405020304" pitchFamily="18" charset="0"/>
              </a:rPr>
              <a:t>, persist order observes all happens-before relations(denoted: →) implied by volatile memory order.</a:t>
            </a:r>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2.2 Strict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EAB907D1-8741-4067-95E0-240D72A12302}"/>
              </a:ext>
            </a:extLst>
          </p:cNvPr>
          <p:cNvSpPr>
            <a:spLocks noGrp="1"/>
          </p:cNvSpPr>
          <p:nvPr>
            <p:ph type="sldNum" sz="quarter" idx="12"/>
          </p:nvPr>
        </p:nvSpPr>
        <p:spPr/>
        <p:txBody>
          <a:bodyPr/>
          <a:lstStyle/>
          <a:p>
            <a:pPr>
              <a:defRPr/>
            </a:pPr>
            <a:fld id="{6A90D09A-ED5D-47CC-A45F-D492BA9A6C1B}" type="slidenum">
              <a:rPr lang="en-US" altLang="zh-CN" smtClean="0"/>
              <a:pPr>
                <a:defRPr/>
              </a:pPr>
              <a:t>23</a:t>
            </a:fld>
            <a:endParaRPr lang="en-US" altLang="zh-CN" dirty="0"/>
          </a:p>
        </p:txBody>
      </p:sp>
    </p:spTree>
    <p:extLst>
      <p:ext uri="{BB962C8B-B14F-4D97-AF65-F5344CB8AC3E}">
        <p14:creationId xmlns:p14="http://schemas.microsoft.com/office/powerpoint/2010/main" val="154658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latin typeface="Consolas" panose="020B0609020204030204" pitchFamily="49" charset="0"/>
                <a:cs typeface="Times New Roman" panose="02020603050405020304" pitchFamily="18" charset="0"/>
              </a:rPr>
              <a:t>The Definition of Strict Persistency</a:t>
            </a:r>
          </a:p>
          <a:p>
            <a:pPr lvl="1"/>
            <a:r>
              <a:rPr lang="en-US" altLang="zh-CN" sz="2000">
                <a:latin typeface="Consolas" panose="020B0609020204030204" pitchFamily="49" charset="0"/>
                <a:cs typeface="Times New Roman" panose="02020603050405020304" pitchFamily="18" charset="0"/>
              </a:rPr>
              <a:t>Under </a:t>
            </a:r>
            <a:r>
              <a:rPr lang="en-US" altLang="zh-CN" sz="2000">
                <a:solidFill>
                  <a:srgbClr val="FF0000"/>
                </a:solidFill>
                <a:latin typeface="Consolas" panose="020B0609020204030204" pitchFamily="49" charset="0"/>
                <a:cs typeface="Times New Roman" panose="02020603050405020304" pitchFamily="18" charset="0"/>
              </a:rPr>
              <a:t>strict persistency</a:t>
            </a:r>
            <a:r>
              <a:rPr lang="en-US" altLang="zh-CN" sz="2000">
                <a:latin typeface="Consolas" panose="020B0609020204030204" pitchFamily="49" charset="0"/>
                <a:cs typeface="Times New Roman" panose="02020603050405020304" pitchFamily="18" charset="0"/>
              </a:rPr>
              <a:t>, persist order observes all happens-before relations(denoted: →) implied by volatile memory order.</a:t>
            </a:r>
          </a:p>
          <a:p>
            <a:pPr lvl="2"/>
            <a:r>
              <a:rPr lang="en-US" altLang="zh-CN">
                <a:latin typeface="Consolas" panose="020B0609020204030204" pitchFamily="49" charset="0"/>
                <a:cs typeface="Times New Roman" panose="02020603050405020304" pitchFamily="18" charset="0"/>
              </a:rPr>
              <a:t>Optimization: Buffered strict persistency</a:t>
            </a:r>
          </a:p>
          <a:p>
            <a:pPr lvl="3"/>
            <a:r>
              <a:rPr lang="en-US" altLang="zh-CN">
                <a:latin typeface="Consolas" panose="020B0609020204030204" pitchFamily="49" charset="0"/>
                <a:cs typeface="Times New Roman" panose="02020603050405020304" pitchFamily="18" charset="0"/>
              </a:rPr>
              <a:t>Buffered strict persistency allows instruction execution to proceed ahead of persistent state, thus allowing overlap of volatile execution and serial draining of queued persist operations;</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2.2 Strict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CC0CF04F-AB1F-4835-851A-81D6F12CA390}"/>
              </a:ext>
            </a:extLst>
          </p:cNvPr>
          <p:cNvGrpSpPr/>
          <p:nvPr/>
        </p:nvGrpSpPr>
        <p:grpSpPr>
          <a:xfrm>
            <a:off x="1259632" y="5577534"/>
            <a:ext cx="4704671" cy="901236"/>
            <a:chOff x="1095070" y="5258673"/>
            <a:chExt cx="4704671" cy="901236"/>
          </a:xfrm>
        </p:grpSpPr>
        <p:sp>
          <p:nvSpPr>
            <p:cNvPr id="7" name="椭圆 6">
              <a:extLst>
                <a:ext uri="{FF2B5EF4-FFF2-40B4-BE49-F238E27FC236}">
                  <a16:creationId xmlns:a16="http://schemas.microsoft.com/office/drawing/2014/main" id="{04F7E849-5EE8-4615-A98F-C42F8B102054}"/>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58D376B2-37A6-47DB-BC95-E5A423C145BC}"/>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B8658D09-1007-4546-B093-B7AC24F5FC05}"/>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4F09684-CA0C-442D-9C26-098B9EBA5C5D}"/>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20">
              <a:extLst>
                <a:ext uri="{FF2B5EF4-FFF2-40B4-BE49-F238E27FC236}">
                  <a16:creationId xmlns:a16="http://schemas.microsoft.com/office/drawing/2014/main" id="{E84A813E-6459-4874-BD94-83790B321949}"/>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21">
              <a:extLst>
                <a:ext uri="{FF2B5EF4-FFF2-40B4-BE49-F238E27FC236}">
                  <a16:creationId xmlns:a16="http://schemas.microsoft.com/office/drawing/2014/main" id="{D492318B-826B-4EA4-A83C-7589B0FD0D3B}"/>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22">
              <a:extLst>
                <a:ext uri="{FF2B5EF4-FFF2-40B4-BE49-F238E27FC236}">
                  <a16:creationId xmlns:a16="http://schemas.microsoft.com/office/drawing/2014/main" id="{503CDA40-ADBF-4185-855D-ECCD8EB3AC6D}"/>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3">
              <a:extLst>
                <a:ext uri="{FF2B5EF4-FFF2-40B4-BE49-F238E27FC236}">
                  <a16:creationId xmlns:a16="http://schemas.microsoft.com/office/drawing/2014/main" id="{33656E0B-E3FC-48AA-9E54-2D5804984190}"/>
                </a:ext>
              </a:extLst>
            </p:cNvPr>
            <p:cNvCxnSpPr>
              <a:stCxn id="7" idx="4"/>
              <a:endCxn id="18" idx="1"/>
            </p:cNvCxnSpPr>
            <p:nvPr/>
          </p:nvCxnSpPr>
          <p:spPr bwMode="auto">
            <a:xfrm rot="16200000" flipH="1">
              <a:off x="3026946" y="4275361"/>
              <a:ext cx="319558" cy="344953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4">
              <a:extLst>
                <a:ext uri="{FF2B5EF4-FFF2-40B4-BE49-F238E27FC236}">
                  <a16:creationId xmlns:a16="http://schemas.microsoft.com/office/drawing/2014/main" id="{1DD907EB-E87D-462C-BA25-106C6DBB4FA8}"/>
                </a:ext>
              </a:extLst>
            </p:cNvPr>
            <p:cNvCxnSpPr>
              <a:stCxn id="8" idx="4"/>
              <a:endCxn id="18" idx="1"/>
            </p:cNvCxnSpPr>
            <p:nvPr/>
          </p:nvCxnSpPr>
          <p:spPr bwMode="auto">
            <a:xfrm rot="16200000" flipH="1">
              <a:off x="4003033" y="5251448"/>
              <a:ext cx="342934" cy="147398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曲线连接符 28">
              <a:extLst>
                <a:ext uri="{FF2B5EF4-FFF2-40B4-BE49-F238E27FC236}">
                  <a16:creationId xmlns:a16="http://schemas.microsoft.com/office/drawing/2014/main" id="{59CD53FB-442E-48F2-AEC6-9A07101808A8}"/>
                </a:ext>
              </a:extLst>
            </p:cNvPr>
            <p:cNvCxnSpPr>
              <a:stCxn id="18" idx="0"/>
              <a:endCxn id="9" idx="6"/>
            </p:cNvCxnSpPr>
            <p:nvPr/>
          </p:nvCxnSpPr>
          <p:spPr bwMode="auto">
            <a:xfrm rot="16200000" flipV="1">
              <a:off x="5303396" y="5456130"/>
              <a:ext cx="402964" cy="589727"/>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矩形 16">
            <a:extLst>
              <a:ext uri="{FF2B5EF4-FFF2-40B4-BE49-F238E27FC236}">
                <a16:creationId xmlns:a16="http://schemas.microsoft.com/office/drawing/2014/main" id="{9FBC4AF1-8B53-46F0-93DD-D00E48BF36C4}"/>
              </a:ext>
            </a:extLst>
          </p:cNvPr>
          <p:cNvSpPr/>
          <p:nvPr/>
        </p:nvSpPr>
        <p:spPr>
          <a:xfrm>
            <a:off x="5545575" y="5065832"/>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
        <p:nvSpPr>
          <p:cNvPr id="18" name="圆角矩形 2">
            <a:extLst>
              <a:ext uri="{FF2B5EF4-FFF2-40B4-BE49-F238E27FC236}">
                <a16:creationId xmlns:a16="http://schemas.microsoft.com/office/drawing/2014/main" id="{ACE6F4D4-360B-459E-8586-90921487AE56}"/>
              </a:ext>
            </a:extLst>
          </p:cNvPr>
          <p:cNvSpPr/>
          <p:nvPr/>
        </p:nvSpPr>
        <p:spPr bwMode="auto">
          <a:xfrm>
            <a:off x="5076056" y="6271337"/>
            <a:ext cx="1776494" cy="414865"/>
          </a:xfrm>
          <a:prstGeom prst="round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Persistent Queue</a:t>
            </a:r>
            <a:endParaRPr kumimoji="1"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07903EAB-23DE-4D9C-BDCD-E2353449C54A}"/>
              </a:ext>
            </a:extLst>
          </p:cNvPr>
          <p:cNvSpPr>
            <a:spLocks noGrp="1"/>
          </p:cNvSpPr>
          <p:nvPr>
            <p:ph type="sldNum" sz="quarter" idx="12"/>
          </p:nvPr>
        </p:nvSpPr>
        <p:spPr/>
        <p:txBody>
          <a:bodyPr/>
          <a:lstStyle/>
          <a:p>
            <a:pPr>
              <a:defRPr/>
            </a:pPr>
            <a:fld id="{6A90D09A-ED5D-47CC-A45F-D492BA9A6C1B}" type="slidenum">
              <a:rPr lang="en-US" altLang="zh-CN" smtClean="0"/>
              <a:pPr>
                <a:defRPr/>
              </a:pPr>
              <a:t>24</a:t>
            </a:fld>
            <a:endParaRPr lang="en-US" altLang="zh-CN" dirty="0"/>
          </a:p>
        </p:txBody>
      </p:sp>
    </p:spTree>
    <p:extLst>
      <p:ext uri="{BB962C8B-B14F-4D97-AF65-F5344CB8AC3E}">
        <p14:creationId xmlns:p14="http://schemas.microsoft.com/office/powerpoint/2010/main" val="268058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latin typeface="Consolas" panose="020B0609020204030204" pitchFamily="49" charset="0"/>
                <a:cs typeface="Times New Roman" panose="02020603050405020304" pitchFamily="18" charset="0"/>
              </a:rPr>
              <a:t>The Definition of Epoch Persistency</a:t>
            </a:r>
          </a:p>
          <a:p>
            <a:pPr lvl="1"/>
            <a:r>
              <a:rPr lang="en-US" altLang="zh-CN" sz="2000">
                <a:latin typeface="Consolas" panose="020B0609020204030204" pitchFamily="49" charset="0"/>
                <a:cs typeface="Times New Roman" panose="02020603050405020304" pitchFamily="18" charset="0"/>
              </a:rPr>
              <a:t>Under </a:t>
            </a:r>
            <a:r>
              <a:rPr lang="en-US" altLang="zh-CN" sz="2000">
                <a:solidFill>
                  <a:srgbClr val="FF0000"/>
                </a:solidFill>
                <a:latin typeface="Consolas" panose="020B0609020204030204" pitchFamily="49" charset="0"/>
                <a:cs typeface="Times New Roman" panose="02020603050405020304" pitchFamily="18" charset="0"/>
              </a:rPr>
              <a:t>epoch persistency</a:t>
            </a:r>
            <a:r>
              <a:rPr lang="en-US" altLang="zh-CN" sz="2000">
                <a:latin typeface="Consolas" panose="020B0609020204030204" pitchFamily="49" charset="0"/>
                <a:cs typeface="Times New Roman" panose="02020603050405020304" pitchFamily="18" charset="0"/>
              </a:rPr>
              <a:t>, each thread’s execution is additionally separated into persist epochs by </a:t>
            </a:r>
            <a:r>
              <a:rPr lang="en-US" altLang="zh-CN" sz="2000">
                <a:solidFill>
                  <a:srgbClr val="0070C0"/>
                </a:solidFill>
                <a:latin typeface="Consolas" panose="020B0609020204030204" pitchFamily="49" charset="0"/>
                <a:cs typeface="Times New Roman" panose="02020603050405020304" pitchFamily="18" charset="0"/>
              </a:rPr>
              <a:t>persist barrier </a:t>
            </a:r>
            <a:r>
              <a:rPr lang="en-US" altLang="zh-CN" sz="2000">
                <a:latin typeface="Consolas" panose="020B0609020204030204" pitchFamily="49" charset="0"/>
                <a:cs typeface="Times New Roman" panose="02020603050405020304" pitchFamily="18" charset="0"/>
              </a:rPr>
              <a:t>instructions, persists within each epoch are concurrent and may reorder or occur in parallel.</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19" name="矩形 18">
            <a:extLst>
              <a:ext uri="{FF2B5EF4-FFF2-40B4-BE49-F238E27FC236}">
                <a16:creationId xmlns:a16="http://schemas.microsoft.com/office/drawing/2014/main" id="{1571764F-BCFB-4DCB-9B7F-4E872123BD1C}"/>
              </a:ext>
            </a:extLst>
          </p:cNvPr>
          <p:cNvSpPr/>
          <p:nvPr/>
        </p:nvSpPr>
        <p:spPr>
          <a:xfrm>
            <a:off x="542418" y="4157876"/>
            <a:ext cx="2475572"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sp>
        <p:nvSpPr>
          <p:cNvPr id="20" name="矩形 19">
            <a:extLst>
              <a:ext uri="{FF2B5EF4-FFF2-40B4-BE49-F238E27FC236}">
                <a16:creationId xmlns:a16="http://schemas.microsoft.com/office/drawing/2014/main" id="{DF9071F9-0534-40FB-A559-9E547E01922B}"/>
              </a:ext>
            </a:extLst>
          </p:cNvPr>
          <p:cNvSpPr/>
          <p:nvPr/>
        </p:nvSpPr>
        <p:spPr>
          <a:xfrm>
            <a:off x="4174625" y="4125170"/>
            <a:ext cx="2382695" cy="1754326"/>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grpSp>
        <p:nvGrpSpPr>
          <p:cNvPr id="21" name="组合 20">
            <a:extLst>
              <a:ext uri="{FF2B5EF4-FFF2-40B4-BE49-F238E27FC236}">
                <a16:creationId xmlns:a16="http://schemas.microsoft.com/office/drawing/2014/main" id="{9BA86FA1-813A-47A0-96BC-F3CB381681C3}"/>
              </a:ext>
            </a:extLst>
          </p:cNvPr>
          <p:cNvGrpSpPr/>
          <p:nvPr/>
        </p:nvGrpSpPr>
        <p:grpSpPr>
          <a:xfrm>
            <a:off x="2726678" y="4041618"/>
            <a:ext cx="846275" cy="2350662"/>
            <a:chOff x="2726678" y="4041618"/>
            <a:chExt cx="846275" cy="2350662"/>
          </a:xfrm>
        </p:grpSpPr>
        <p:sp>
          <p:nvSpPr>
            <p:cNvPr id="22" name="椭圆 21">
              <a:extLst>
                <a:ext uri="{FF2B5EF4-FFF2-40B4-BE49-F238E27FC236}">
                  <a16:creationId xmlns:a16="http://schemas.microsoft.com/office/drawing/2014/main" id="{F8CB647C-83AE-41D7-B2D3-DD36EC4BAD3C}"/>
                </a:ext>
              </a:extLst>
            </p:cNvPr>
            <p:cNvSpPr/>
            <p:nvPr/>
          </p:nvSpPr>
          <p:spPr bwMode="auto">
            <a:xfrm>
              <a:off x="2790473" y="4041618"/>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椭圆 22">
              <a:extLst>
                <a:ext uri="{FF2B5EF4-FFF2-40B4-BE49-F238E27FC236}">
                  <a16:creationId xmlns:a16="http://schemas.microsoft.com/office/drawing/2014/main" id="{95953BE1-7DE5-458E-94E4-D5308B18355A}"/>
                </a:ext>
              </a:extLst>
            </p:cNvPr>
            <p:cNvSpPr/>
            <p:nvPr/>
          </p:nvSpPr>
          <p:spPr bwMode="auto">
            <a:xfrm>
              <a:off x="2826421" y="5864995"/>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782BBCD1-8D77-43C2-A886-63F26E3CCD49}"/>
                </a:ext>
              </a:extLst>
            </p:cNvPr>
            <p:cNvCxnSpPr>
              <a:endCxn id="23" idx="0"/>
            </p:cNvCxnSpPr>
            <p:nvPr/>
          </p:nvCxnSpPr>
          <p:spPr bwMode="auto">
            <a:xfrm>
              <a:off x="2726678" y="5292569"/>
              <a:ext cx="455035" cy="572426"/>
            </a:xfrm>
            <a:prstGeom prst="straightConnector1">
              <a:avLst/>
            </a:prstGeom>
            <a:noFill/>
            <a:ln>
              <a:noFill/>
              <a:tailEnd type="triangle"/>
            </a:ln>
            <a:effectLst>
              <a:outerShdw dist="107763" dir="2700000" algn="ctr" rotWithShape="0">
                <a:schemeClr val="bg2">
                  <a:alpha val="50000"/>
                </a:schemeClr>
              </a:outerShdw>
            </a:effectLst>
          </p:spPr>
        </p:cxnSp>
        <p:cxnSp>
          <p:nvCxnSpPr>
            <p:cNvPr id="25" name="直接箭头连接符 24">
              <a:extLst>
                <a:ext uri="{FF2B5EF4-FFF2-40B4-BE49-F238E27FC236}">
                  <a16:creationId xmlns:a16="http://schemas.microsoft.com/office/drawing/2014/main" id="{0EFE8813-A79B-4075-908D-658B32565012}"/>
                </a:ext>
              </a:extLst>
            </p:cNvPr>
            <p:cNvCxnSpPr>
              <a:stCxn id="22" idx="4"/>
              <a:endCxn id="27" idx="0"/>
            </p:cNvCxnSpPr>
            <p:nvPr/>
          </p:nvCxnSpPr>
          <p:spPr bwMode="auto">
            <a:xfrm>
              <a:off x="3181713" y="4568903"/>
              <a:ext cx="0" cy="37223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a:extLst>
                <a:ext uri="{FF2B5EF4-FFF2-40B4-BE49-F238E27FC236}">
                  <a16:creationId xmlns:a16="http://schemas.microsoft.com/office/drawing/2014/main" id="{E2F2300D-80E4-4786-8061-DE0B39B0A374}"/>
                </a:ext>
              </a:extLst>
            </p:cNvPr>
            <p:cNvCxnSpPr>
              <a:stCxn id="27" idx="4"/>
              <a:endCxn id="23" idx="0"/>
            </p:cNvCxnSpPr>
            <p:nvPr/>
          </p:nvCxnSpPr>
          <p:spPr bwMode="auto">
            <a:xfrm>
              <a:off x="3181713" y="5468418"/>
              <a:ext cx="0" cy="3965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2818DEC-E827-4C01-8C77-B2F63F2C5ED7}"/>
                </a:ext>
              </a:extLst>
            </p:cNvPr>
            <p:cNvSpPr/>
            <p:nvPr/>
          </p:nvSpPr>
          <p:spPr bwMode="auto">
            <a:xfrm>
              <a:off x="2790473" y="4941133"/>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5E788687-62CD-4C27-AC1F-FA7FFC29375D}"/>
              </a:ext>
            </a:extLst>
          </p:cNvPr>
          <p:cNvGrpSpPr/>
          <p:nvPr/>
        </p:nvGrpSpPr>
        <p:grpSpPr>
          <a:xfrm>
            <a:off x="7347755" y="4305260"/>
            <a:ext cx="1703383" cy="1732543"/>
            <a:chOff x="7184624" y="4294492"/>
            <a:chExt cx="1703383" cy="1732543"/>
          </a:xfrm>
        </p:grpSpPr>
        <p:sp>
          <p:nvSpPr>
            <p:cNvPr id="29" name="椭圆 28">
              <a:extLst>
                <a:ext uri="{FF2B5EF4-FFF2-40B4-BE49-F238E27FC236}">
                  <a16:creationId xmlns:a16="http://schemas.microsoft.com/office/drawing/2014/main" id="{1C94AB78-28DC-496A-B049-7C9C1823DFF9}"/>
                </a:ext>
              </a:extLst>
            </p:cNvPr>
            <p:cNvSpPr/>
            <p:nvPr/>
          </p:nvSpPr>
          <p:spPr bwMode="auto">
            <a:xfrm>
              <a:off x="7184624" y="429449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椭圆 29">
              <a:extLst>
                <a:ext uri="{FF2B5EF4-FFF2-40B4-BE49-F238E27FC236}">
                  <a16:creationId xmlns:a16="http://schemas.microsoft.com/office/drawing/2014/main" id="{AEC106AB-A92E-492B-A3EE-7102807E2A4A}"/>
                </a:ext>
              </a:extLst>
            </p:cNvPr>
            <p:cNvSpPr/>
            <p:nvPr/>
          </p:nvSpPr>
          <p:spPr bwMode="auto">
            <a:xfrm>
              <a:off x="7630479" y="5499750"/>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DE685A3C-AE79-4B56-93B8-83A2AB3C26D3}"/>
                </a:ext>
              </a:extLst>
            </p:cNvPr>
            <p:cNvCxnSpPr>
              <a:stCxn id="29" idx="4"/>
              <a:endCxn id="30" idx="0"/>
            </p:cNvCxnSpPr>
            <p:nvPr/>
          </p:nvCxnSpPr>
          <p:spPr bwMode="auto">
            <a:xfrm>
              <a:off x="7575864" y="4821777"/>
              <a:ext cx="409907" cy="6779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接箭头连接符 31">
              <a:extLst>
                <a:ext uri="{FF2B5EF4-FFF2-40B4-BE49-F238E27FC236}">
                  <a16:creationId xmlns:a16="http://schemas.microsoft.com/office/drawing/2014/main" id="{A47E5F27-92DA-43F3-A1BF-5CE6A1465D40}"/>
                </a:ext>
              </a:extLst>
            </p:cNvPr>
            <p:cNvCxnSpPr>
              <a:stCxn id="33" idx="4"/>
              <a:endCxn id="30" idx="0"/>
            </p:cNvCxnSpPr>
            <p:nvPr/>
          </p:nvCxnSpPr>
          <p:spPr bwMode="auto">
            <a:xfrm flipH="1">
              <a:off x="7985771" y="4828244"/>
              <a:ext cx="510996" cy="6715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F6A8EC7-773A-4992-84BD-419CD7551780}"/>
                </a:ext>
              </a:extLst>
            </p:cNvPr>
            <p:cNvSpPr/>
            <p:nvPr/>
          </p:nvSpPr>
          <p:spPr bwMode="auto">
            <a:xfrm>
              <a:off x="8105527" y="4300959"/>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39E7B1C2-C0D3-4F15-9971-4F9356FD15D6}"/>
              </a:ext>
            </a:extLst>
          </p:cNvPr>
          <p:cNvCxnSpPr/>
          <p:nvPr/>
        </p:nvCxnSpPr>
        <p:spPr bwMode="auto">
          <a:xfrm>
            <a:off x="6368273" y="4116374"/>
            <a:ext cx="0" cy="81811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88A60082-8471-45D6-8DB0-8B66211D10C8}"/>
              </a:ext>
            </a:extLst>
          </p:cNvPr>
          <p:cNvCxnSpPr/>
          <p:nvPr/>
        </p:nvCxnSpPr>
        <p:spPr bwMode="auto">
          <a:xfrm>
            <a:off x="6368273" y="5340849"/>
            <a:ext cx="0" cy="523298"/>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椭圆 35">
            <a:extLst>
              <a:ext uri="{FF2B5EF4-FFF2-40B4-BE49-F238E27FC236}">
                <a16:creationId xmlns:a16="http://schemas.microsoft.com/office/drawing/2014/main" id="{44954F23-57E6-4006-A52A-379FF1BCA578}"/>
              </a:ext>
            </a:extLst>
          </p:cNvPr>
          <p:cNvSpPr/>
          <p:nvPr/>
        </p:nvSpPr>
        <p:spPr bwMode="auto">
          <a:xfrm>
            <a:off x="4148969" y="5050175"/>
            <a:ext cx="1499224" cy="21832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cxnSp>
        <p:nvCxnSpPr>
          <p:cNvPr id="37" name="直接连接符 36">
            <a:extLst>
              <a:ext uri="{FF2B5EF4-FFF2-40B4-BE49-F238E27FC236}">
                <a16:creationId xmlns:a16="http://schemas.microsoft.com/office/drawing/2014/main" id="{9E16B79B-E796-4661-B784-EE6E3117CD97}"/>
              </a:ext>
            </a:extLst>
          </p:cNvPr>
          <p:cNvCxnSpPr>
            <a:cxnSpLocks/>
            <a:stCxn id="36" idx="6"/>
          </p:cNvCxnSpPr>
          <p:nvPr/>
        </p:nvCxnSpPr>
        <p:spPr bwMode="auto">
          <a:xfrm>
            <a:off x="5648193" y="5159339"/>
            <a:ext cx="3402945" cy="2168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矩形 37">
            <a:extLst>
              <a:ext uri="{FF2B5EF4-FFF2-40B4-BE49-F238E27FC236}">
                <a16:creationId xmlns:a16="http://schemas.microsoft.com/office/drawing/2014/main" id="{FE433546-C974-4FB3-A863-8152C86E6C92}"/>
              </a:ext>
            </a:extLst>
          </p:cNvPr>
          <p:cNvSpPr/>
          <p:nvPr/>
        </p:nvSpPr>
        <p:spPr>
          <a:xfrm>
            <a:off x="6352382" y="4347230"/>
            <a:ext cx="1005403"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1</a:t>
            </a:r>
            <a:r>
              <a:rPr lang="zh-CN" altLang="en-US" sz="1800" dirty="0">
                <a:solidFill>
                  <a:schemeClr val="tx1"/>
                </a:solidFill>
                <a:latin typeface="Times New Roman" panose="02020603050405020304" pitchFamily="18" charset="0"/>
                <a:cs typeface="Times New Roman" panose="02020603050405020304" pitchFamily="18" charset="0"/>
              </a:rPr>
              <a:t> </a:t>
            </a:r>
          </a:p>
        </p:txBody>
      </p:sp>
      <p:sp>
        <p:nvSpPr>
          <p:cNvPr id="39" name="矩形 38">
            <a:extLst>
              <a:ext uri="{FF2B5EF4-FFF2-40B4-BE49-F238E27FC236}">
                <a16:creationId xmlns:a16="http://schemas.microsoft.com/office/drawing/2014/main" id="{4AB693F7-6A8A-497C-AA50-3B98D3C5A8F4}"/>
              </a:ext>
            </a:extLst>
          </p:cNvPr>
          <p:cNvSpPr/>
          <p:nvPr/>
        </p:nvSpPr>
        <p:spPr>
          <a:xfrm>
            <a:off x="6386155" y="5417832"/>
            <a:ext cx="947695"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2</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0" name="右箭头 52">
            <a:extLst>
              <a:ext uri="{FF2B5EF4-FFF2-40B4-BE49-F238E27FC236}">
                <a16:creationId xmlns:a16="http://schemas.microsoft.com/office/drawing/2014/main" id="{E2ED3AE2-BBCF-4AA3-8E81-6CCB10D2D362}"/>
              </a:ext>
            </a:extLst>
          </p:cNvPr>
          <p:cNvSpPr/>
          <p:nvPr/>
        </p:nvSpPr>
        <p:spPr bwMode="auto">
          <a:xfrm>
            <a:off x="3598609" y="4982764"/>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41" name="矩形 40">
            <a:extLst>
              <a:ext uri="{FF2B5EF4-FFF2-40B4-BE49-F238E27FC236}">
                <a16:creationId xmlns:a16="http://schemas.microsoft.com/office/drawing/2014/main" id="{D2660EAF-A787-4F17-AFF7-BEBD3D7E4019}"/>
              </a:ext>
            </a:extLst>
          </p:cNvPr>
          <p:cNvSpPr/>
          <p:nvPr/>
        </p:nvSpPr>
        <p:spPr>
          <a:xfrm>
            <a:off x="4148969" y="6218050"/>
            <a:ext cx="2012089"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epoch persistency</a:t>
            </a:r>
            <a:endParaRPr lang="zh-CN" altLang="en-US" dirty="0"/>
          </a:p>
        </p:txBody>
      </p:sp>
      <p:sp>
        <p:nvSpPr>
          <p:cNvPr id="42" name="矩形 41">
            <a:extLst>
              <a:ext uri="{FF2B5EF4-FFF2-40B4-BE49-F238E27FC236}">
                <a16:creationId xmlns:a16="http://schemas.microsoft.com/office/drawing/2014/main" id="{A1C2724F-561C-405C-9457-1061E514D9F0}"/>
              </a:ext>
            </a:extLst>
          </p:cNvPr>
          <p:cNvSpPr/>
          <p:nvPr/>
        </p:nvSpPr>
        <p:spPr>
          <a:xfrm>
            <a:off x="542418" y="6218050"/>
            <a:ext cx="1909497"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strict persistency</a:t>
            </a:r>
            <a:endParaRPr lang="zh-CN" altLang="en-US" dirty="0"/>
          </a:p>
        </p:txBody>
      </p:sp>
      <p:sp>
        <p:nvSpPr>
          <p:cNvPr id="8" name="灯片编号占位符 7">
            <a:extLst>
              <a:ext uri="{FF2B5EF4-FFF2-40B4-BE49-F238E27FC236}">
                <a16:creationId xmlns:a16="http://schemas.microsoft.com/office/drawing/2014/main" id="{48BF5391-0167-414F-8033-FD4CA1B53ED5}"/>
              </a:ext>
            </a:extLst>
          </p:cNvPr>
          <p:cNvSpPr>
            <a:spLocks noGrp="1"/>
          </p:cNvSpPr>
          <p:nvPr>
            <p:ph type="sldNum" sz="quarter" idx="12"/>
          </p:nvPr>
        </p:nvSpPr>
        <p:spPr/>
        <p:txBody>
          <a:bodyPr/>
          <a:lstStyle/>
          <a:p>
            <a:pPr>
              <a:defRPr/>
            </a:pPr>
            <a:fld id="{6A90D09A-ED5D-47CC-A45F-D492BA9A6C1B}" type="slidenum">
              <a:rPr lang="en-US" altLang="zh-CN" smtClean="0"/>
              <a:pPr>
                <a:defRPr/>
              </a:pPr>
              <a:t>25</a:t>
            </a:fld>
            <a:endParaRPr lang="en-US" altLang="zh-CN" dirty="0"/>
          </a:p>
        </p:txBody>
      </p:sp>
    </p:spTree>
    <p:extLst>
      <p:ext uri="{BB962C8B-B14F-4D97-AF65-F5344CB8AC3E}">
        <p14:creationId xmlns:p14="http://schemas.microsoft.com/office/powerpoint/2010/main" val="437939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a:latin typeface="Consolas" panose="020B0609020204030204" pitchFamily="49" charset="0"/>
                <a:cs typeface="Times New Roman" panose="02020603050405020304" pitchFamily="18" charset="0"/>
              </a:rPr>
              <a:t>The History of Epoch Persistency</a:t>
            </a:r>
          </a:p>
          <a:p>
            <a:pPr lvl="1"/>
            <a:r>
              <a:rPr lang="zh-CN" altLang="en-US" sz="2000">
                <a:latin typeface="Consolas" panose="020B0609020204030204" pitchFamily="49" charset="0"/>
                <a:cs typeface="Times New Roman" panose="02020603050405020304" pitchFamily="18" charset="0"/>
              </a:rPr>
              <a:t>Epoch persistency is similar to BPFS</a:t>
            </a:r>
            <a:r>
              <a:rPr lang="en-US" altLang="zh-CN" sz="2000">
                <a:latin typeface="Consolas" panose="020B0609020204030204" pitchFamily="49" charset="0"/>
                <a:cs typeface="Times New Roman" panose="02020603050405020304" pitchFamily="18" charset="0"/>
              </a:rPr>
              <a:t>, but </a:t>
            </a:r>
            <a:r>
              <a:rPr lang="zh-CN" altLang="en-US" sz="2000">
                <a:latin typeface="Consolas" panose="020B0609020204030204" pitchFamily="49" charset="0"/>
                <a:cs typeface="Times New Roman" panose="02020603050405020304" pitchFamily="18" charset="0"/>
              </a:rPr>
              <a:t>additionally allows persists to addresses protected by a </a:t>
            </a:r>
            <a:r>
              <a:rPr lang="zh-CN" altLang="en-US" sz="2000">
                <a:solidFill>
                  <a:srgbClr val="0070C0"/>
                </a:solidFill>
                <a:latin typeface="Consolas" panose="020B0609020204030204" pitchFamily="49" charset="0"/>
                <a:cs typeface="Times New Roman" panose="02020603050405020304" pitchFamily="18" charset="0"/>
              </a:rPr>
              <a:t>lock</a:t>
            </a:r>
            <a:r>
              <a:rPr lang="zh-CN" altLang="en-US" sz="2000">
                <a:latin typeface="Consolas" panose="020B0609020204030204" pitchFamily="49" charset="0"/>
                <a:cs typeface="Times New Roman" panose="02020603050405020304" pitchFamily="18" charset="0"/>
              </a:rPr>
              <a:t> to reorder with respect to the lock operations</a:t>
            </a:r>
            <a:r>
              <a:rPr lang="en-US" altLang="zh-CN" sz="2000">
                <a:latin typeface="Consolas" panose="020B0609020204030204" pitchFamily="49" charset="0"/>
                <a:cs typeface="Times New Roman" panose="02020603050405020304" pitchFamily="18" charset="0"/>
              </a:rPr>
              <a:t>;</a:t>
            </a:r>
          </a:p>
          <a:p>
            <a:pPr lvl="1"/>
            <a:r>
              <a:rPr lang="en-US" altLang="zh-CN" sz="2000">
                <a:solidFill>
                  <a:srgbClr val="00B050"/>
                </a:solidFill>
                <a:latin typeface="Consolas" panose="020B0609020204030204" pitchFamily="49" charset="0"/>
                <a:cs typeface="Times New Roman" panose="02020603050405020304" pitchFamily="18" charset="0"/>
              </a:rPr>
              <a:t>Pros</a:t>
            </a:r>
            <a:r>
              <a:rPr lang="en-US" altLang="zh-CN" sz="2000">
                <a:latin typeface="Consolas" panose="020B0609020204030204" pitchFamily="49" charset="0"/>
                <a:cs typeface="Times New Roman" panose="02020603050405020304" pitchFamily="18" charset="0"/>
              </a:rPr>
              <a:t>: May avoid delaying the lock release while the persist completes.</a:t>
            </a: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44" name="组合 43">
            <a:extLst>
              <a:ext uri="{FF2B5EF4-FFF2-40B4-BE49-F238E27FC236}">
                <a16:creationId xmlns:a16="http://schemas.microsoft.com/office/drawing/2014/main" id="{053C7192-A0A6-48B8-B75E-E77114740DB5}"/>
              </a:ext>
            </a:extLst>
          </p:cNvPr>
          <p:cNvGrpSpPr/>
          <p:nvPr/>
        </p:nvGrpSpPr>
        <p:grpSpPr>
          <a:xfrm>
            <a:off x="539552" y="4195260"/>
            <a:ext cx="4198979" cy="2239264"/>
            <a:chOff x="422513" y="4044296"/>
            <a:chExt cx="4198979" cy="2239264"/>
          </a:xfrm>
        </p:grpSpPr>
        <p:cxnSp>
          <p:nvCxnSpPr>
            <p:cNvPr id="45" name="直接箭头连接符 44">
              <a:extLst>
                <a:ext uri="{FF2B5EF4-FFF2-40B4-BE49-F238E27FC236}">
                  <a16:creationId xmlns:a16="http://schemas.microsoft.com/office/drawing/2014/main" id="{7563F3DC-0325-4279-BA9D-C9EF14F9F67D}"/>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6B1C6E32-C702-450F-B1CD-1F5CE6AD6F0E}"/>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DEA52026-E158-4F0F-B81A-CA69F47FD4A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7872C895-2668-481C-8604-1CDB735DFBCE}"/>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8D3CF211-EBF7-43C8-A055-747C793C4497}"/>
                </a:ext>
              </a:extLst>
            </p:cNvPr>
            <p:cNvCxnSpPr>
              <a:endCxn id="5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连接符 49">
              <a:extLst>
                <a:ext uri="{FF2B5EF4-FFF2-40B4-BE49-F238E27FC236}">
                  <a16:creationId xmlns:a16="http://schemas.microsoft.com/office/drawing/2014/main" id="{B04DFE9D-A5AB-41FF-BF1D-7C8C5414E94F}"/>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矩形 50">
              <a:extLst>
                <a:ext uri="{FF2B5EF4-FFF2-40B4-BE49-F238E27FC236}">
                  <a16:creationId xmlns:a16="http://schemas.microsoft.com/office/drawing/2014/main" id="{E56529FB-D4DC-4A0F-AADD-EC48083FF5D8}"/>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D111A46A-83CD-4C92-9A0F-30FC8D722F51}"/>
                </a:ext>
              </a:extLst>
            </p:cNvPr>
            <p:cNvSpPr/>
            <p:nvPr/>
          </p:nvSpPr>
          <p:spPr>
            <a:xfrm>
              <a:off x="2277900" y="5877230"/>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53" name="组合 52">
            <a:extLst>
              <a:ext uri="{FF2B5EF4-FFF2-40B4-BE49-F238E27FC236}">
                <a16:creationId xmlns:a16="http://schemas.microsoft.com/office/drawing/2014/main" id="{5C10777B-7BC7-4724-80D7-9E5CD9F676FC}"/>
              </a:ext>
            </a:extLst>
          </p:cNvPr>
          <p:cNvGrpSpPr/>
          <p:nvPr/>
        </p:nvGrpSpPr>
        <p:grpSpPr>
          <a:xfrm>
            <a:off x="4932040" y="4228036"/>
            <a:ext cx="4005471" cy="2239264"/>
            <a:chOff x="4815001" y="4077072"/>
            <a:chExt cx="4005471" cy="2239264"/>
          </a:xfrm>
        </p:grpSpPr>
        <p:cxnSp>
          <p:nvCxnSpPr>
            <p:cNvPr id="54" name="直接箭头连接符 53">
              <a:extLst>
                <a:ext uri="{FF2B5EF4-FFF2-40B4-BE49-F238E27FC236}">
                  <a16:creationId xmlns:a16="http://schemas.microsoft.com/office/drawing/2014/main" id="{C59A7994-962C-4BE5-B996-EA1EC3A8D6F9}"/>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矩形 54">
              <a:extLst>
                <a:ext uri="{FF2B5EF4-FFF2-40B4-BE49-F238E27FC236}">
                  <a16:creationId xmlns:a16="http://schemas.microsoft.com/office/drawing/2014/main" id="{7602DDCE-9086-4FAE-8DF7-15388EBA5E0D}"/>
                </a:ext>
              </a:extLst>
            </p:cNvPr>
            <p:cNvSpPr/>
            <p:nvPr/>
          </p:nvSpPr>
          <p:spPr bwMode="auto">
            <a:xfrm>
              <a:off x="701947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C2BC308E-AEE5-43F7-8055-26B95FA0AA8C}"/>
                </a:ext>
              </a:extLst>
            </p:cNvPr>
            <p:cNvSpPr/>
            <p:nvPr/>
          </p:nvSpPr>
          <p:spPr bwMode="auto">
            <a:xfrm>
              <a:off x="5711653"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7" name="直接连接符 56">
              <a:extLst>
                <a:ext uri="{FF2B5EF4-FFF2-40B4-BE49-F238E27FC236}">
                  <a16:creationId xmlns:a16="http://schemas.microsoft.com/office/drawing/2014/main" id="{37969463-F8BE-442D-96B5-F331FB1A5CFB}"/>
                </a:ext>
              </a:extLst>
            </p:cNvPr>
            <p:cNvCxnSpPr/>
            <p:nvPr/>
          </p:nvCxnSpPr>
          <p:spPr bwMode="auto">
            <a:xfrm>
              <a:off x="7019472" y="4077072"/>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 name="矩形 57">
              <a:extLst>
                <a:ext uri="{FF2B5EF4-FFF2-40B4-BE49-F238E27FC236}">
                  <a16:creationId xmlns:a16="http://schemas.microsoft.com/office/drawing/2014/main" id="{5E149197-64C4-4CEB-8D38-8BEEFF2E7B29}"/>
                </a:ext>
              </a:extLst>
            </p:cNvPr>
            <p:cNvSpPr/>
            <p:nvPr/>
          </p:nvSpPr>
          <p:spPr>
            <a:xfrm>
              <a:off x="6476880" y="5910006"/>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51B9E98C-92D0-401A-A340-4FBB69F5B876}"/>
                </a:ext>
              </a:extLst>
            </p:cNvPr>
            <p:cNvSpPr/>
            <p:nvPr/>
          </p:nvSpPr>
          <p:spPr bwMode="auto">
            <a:xfrm>
              <a:off x="571165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0" name="右箭头 77">
            <a:extLst>
              <a:ext uri="{FF2B5EF4-FFF2-40B4-BE49-F238E27FC236}">
                <a16:creationId xmlns:a16="http://schemas.microsoft.com/office/drawing/2014/main" id="{240FF380-8021-450B-96B1-651AE69F5B5D}"/>
              </a:ext>
            </a:extLst>
          </p:cNvPr>
          <p:cNvSpPr/>
          <p:nvPr/>
        </p:nvSpPr>
        <p:spPr bwMode="auto">
          <a:xfrm>
            <a:off x="4563429"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61" name="矩形 60">
            <a:extLst>
              <a:ext uri="{FF2B5EF4-FFF2-40B4-BE49-F238E27FC236}">
                <a16:creationId xmlns:a16="http://schemas.microsoft.com/office/drawing/2014/main" id="{4D0AAB8A-92FF-4478-AB4D-3E7D3257DE6D}"/>
              </a:ext>
            </a:extLst>
          </p:cNvPr>
          <p:cNvSpPr/>
          <p:nvPr/>
        </p:nvSpPr>
        <p:spPr>
          <a:xfrm>
            <a:off x="4822647" y="6413266"/>
            <a:ext cx="1390124"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New Epoch</a:t>
            </a:r>
            <a:endParaRPr lang="zh-CN" altLang="en-US" dirty="0"/>
          </a:p>
        </p:txBody>
      </p:sp>
      <p:sp>
        <p:nvSpPr>
          <p:cNvPr id="62" name="矩形 61">
            <a:extLst>
              <a:ext uri="{FF2B5EF4-FFF2-40B4-BE49-F238E27FC236}">
                <a16:creationId xmlns:a16="http://schemas.microsoft.com/office/drawing/2014/main" id="{76B9A77F-F7D4-4468-A879-34FA82C31EC0}"/>
              </a:ext>
            </a:extLst>
          </p:cNvPr>
          <p:cNvSpPr/>
          <p:nvPr/>
        </p:nvSpPr>
        <p:spPr>
          <a:xfrm>
            <a:off x="674672" y="6413266"/>
            <a:ext cx="1674113"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BPFS’s Epoch</a:t>
            </a:r>
            <a:endParaRPr lang="zh-CN" altLang="en-US" dirty="0"/>
          </a:p>
        </p:txBody>
      </p:sp>
      <p:sp>
        <p:nvSpPr>
          <p:cNvPr id="8" name="灯片编号占位符 7">
            <a:extLst>
              <a:ext uri="{FF2B5EF4-FFF2-40B4-BE49-F238E27FC236}">
                <a16:creationId xmlns:a16="http://schemas.microsoft.com/office/drawing/2014/main" id="{A3F501E5-E3F7-405F-A5B0-F40F97B6F3B9}"/>
              </a:ext>
            </a:extLst>
          </p:cNvPr>
          <p:cNvSpPr>
            <a:spLocks noGrp="1"/>
          </p:cNvSpPr>
          <p:nvPr>
            <p:ph type="sldNum" sz="quarter" idx="12"/>
          </p:nvPr>
        </p:nvSpPr>
        <p:spPr/>
        <p:txBody>
          <a:bodyPr/>
          <a:lstStyle/>
          <a:p>
            <a:pPr>
              <a:defRPr/>
            </a:pPr>
            <a:fld id="{6A90D09A-ED5D-47CC-A45F-D492BA9A6C1B}" type="slidenum">
              <a:rPr lang="en-US" altLang="zh-CN" smtClean="0"/>
              <a:pPr>
                <a:defRPr/>
              </a:pPr>
              <a:t>26</a:t>
            </a:fld>
            <a:endParaRPr lang="en-US" altLang="zh-CN" dirty="0"/>
          </a:p>
        </p:txBody>
      </p:sp>
    </p:spTree>
    <p:extLst>
      <p:ext uri="{BB962C8B-B14F-4D97-AF65-F5344CB8AC3E}">
        <p14:creationId xmlns:p14="http://schemas.microsoft.com/office/powerpoint/2010/main" val="265482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a:latin typeface="Consolas" panose="020B0609020204030204" pitchFamily="49" charset="0"/>
                <a:cs typeface="Times New Roman" panose="02020603050405020304" pitchFamily="18" charset="0"/>
              </a:rPr>
              <a:t>The History of Epoch Persistency</a:t>
            </a:r>
          </a:p>
          <a:p>
            <a:pPr lvl="1"/>
            <a:r>
              <a:rPr lang="zh-CN" altLang="en-US" sz="2000">
                <a:latin typeface="Consolas" panose="020B0609020204030204" pitchFamily="49" charset="0"/>
                <a:cs typeface="Times New Roman" panose="02020603050405020304" pitchFamily="18" charset="0"/>
              </a:rPr>
              <a:t>Epoch persistency is similar to BPFS</a:t>
            </a:r>
            <a:r>
              <a:rPr lang="en-US" altLang="zh-CN" sz="2000">
                <a:latin typeface="Consolas" panose="020B0609020204030204" pitchFamily="49" charset="0"/>
                <a:cs typeface="Times New Roman" panose="02020603050405020304" pitchFamily="18" charset="0"/>
              </a:rPr>
              <a:t>, but </a:t>
            </a:r>
            <a:r>
              <a:rPr lang="zh-CN" altLang="en-US" sz="2000">
                <a:latin typeface="Consolas" panose="020B0609020204030204" pitchFamily="49" charset="0"/>
                <a:cs typeface="Times New Roman" panose="02020603050405020304" pitchFamily="18" charset="0"/>
              </a:rPr>
              <a:t>additionally allows persists to addresses protected by a </a:t>
            </a:r>
            <a:r>
              <a:rPr lang="zh-CN" altLang="en-US" sz="2000">
                <a:solidFill>
                  <a:srgbClr val="0070C0"/>
                </a:solidFill>
                <a:latin typeface="Consolas" panose="020B0609020204030204" pitchFamily="49" charset="0"/>
                <a:cs typeface="Times New Roman" panose="02020603050405020304" pitchFamily="18" charset="0"/>
              </a:rPr>
              <a:t>lock</a:t>
            </a:r>
            <a:r>
              <a:rPr lang="zh-CN" altLang="en-US" sz="2000">
                <a:latin typeface="Consolas" panose="020B0609020204030204" pitchFamily="49" charset="0"/>
                <a:cs typeface="Times New Roman" panose="02020603050405020304" pitchFamily="18" charset="0"/>
              </a:rPr>
              <a:t> to reorder with respect to the lock operations</a:t>
            </a:r>
            <a:r>
              <a:rPr lang="en-US" altLang="zh-CN" sz="2000">
                <a:latin typeface="Consolas" panose="020B0609020204030204" pitchFamily="49" charset="0"/>
                <a:cs typeface="Times New Roman" panose="02020603050405020304" pitchFamily="18" charset="0"/>
              </a:rPr>
              <a:t>;</a:t>
            </a:r>
          </a:p>
          <a:p>
            <a:pPr lvl="1"/>
            <a:r>
              <a:rPr lang="en-US" altLang="zh-CN" sz="2000">
                <a:solidFill>
                  <a:srgbClr val="FF0000"/>
                </a:solidFill>
                <a:latin typeface="Consolas" panose="020B0609020204030204" pitchFamily="49" charset="0"/>
                <a:cs typeface="Times New Roman" panose="02020603050405020304" pitchFamily="18" charset="0"/>
              </a:rPr>
              <a:t>Cons</a:t>
            </a:r>
            <a:r>
              <a:rPr lang="en-US" altLang="zh-CN" sz="2000">
                <a:latin typeface="Consolas" panose="020B0609020204030204" pitchFamily="49" charset="0"/>
                <a:cs typeface="Times New Roman" panose="02020603050405020304" pitchFamily="18" charset="0"/>
              </a:rPr>
              <a:t>: Reasoning about persist order across threads can be challenging. </a:t>
            </a:r>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24" name="组合 23">
            <a:extLst>
              <a:ext uri="{FF2B5EF4-FFF2-40B4-BE49-F238E27FC236}">
                <a16:creationId xmlns:a16="http://schemas.microsoft.com/office/drawing/2014/main" id="{0ACC8510-B616-41A7-8B18-88FED0173AA9}"/>
              </a:ext>
            </a:extLst>
          </p:cNvPr>
          <p:cNvGrpSpPr/>
          <p:nvPr/>
        </p:nvGrpSpPr>
        <p:grpSpPr>
          <a:xfrm>
            <a:off x="566529" y="4195260"/>
            <a:ext cx="4198979" cy="2239264"/>
            <a:chOff x="422513" y="4044296"/>
            <a:chExt cx="4198979" cy="2239264"/>
          </a:xfrm>
        </p:grpSpPr>
        <p:cxnSp>
          <p:nvCxnSpPr>
            <p:cNvPr id="25" name="直接箭头连接符 24">
              <a:extLst>
                <a:ext uri="{FF2B5EF4-FFF2-40B4-BE49-F238E27FC236}">
                  <a16:creationId xmlns:a16="http://schemas.microsoft.com/office/drawing/2014/main" id="{7BE99E3C-4EEA-469D-93C1-AB3B0083AD79}"/>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矩形 25">
              <a:extLst>
                <a:ext uri="{FF2B5EF4-FFF2-40B4-BE49-F238E27FC236}">
                  <a16:creationId xmlns:a16="http://schemas.microsoft.com/office/drawing/2014/main" id="{CBA91F1A-D925-44B6-A84B-A5E1A5908530}"/>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388C6A78-AF38-44FC-85FF-F2A74EFCF22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86158D6-F56C-4650-960F-9CE93E96FEE5}"/>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7C2BF9AF-A770-4ABF-8E45-F50557079274}"/>
                </a:ext>
              </a:extLst>
            </p:cNvPr>
            <p:cNvCxnSpPr>
              <a:endCxn id="3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0F1C4B2B-6C7E-413E-8484-B839EE555DD4}"/>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矩形 30">
              <a:extLst>
                <a:ext uri="{FF2B5EF4-FFF2-40B4-BE49-F238E27FC236}">
                  <a16:creationId xmlns:a16="http://schemas.microsoft.com/office/drawing/2014/main" id="{D8607611-5C0A-4A65-8FBE-F456117E462D}"/>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795CE6A-2A31-48CB-8D5E-54C1CBC4CAE9}"/>
                </a:ext>
              </a:extLst>
            </p:cNvPr>
            <p:cNvSpPr/>
            <p:nvPr/>
          </p:nvSpPr>
          <p:spPr>
            <a:xfrm>
              <a:off x="2347708" y="5868010"/>
              <a:ext cx="939681"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Unlock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0EEB51A9-2301-447D-ACB7-FF6E5420D125}"/>
              </a:ext>
            </a:extLst>
          </p:cNvPr>
          <p:cNvGrpSpPr/>
          <p:nvPr/>
        </p:nvGrpSpPr>
        <p:grpSpPr>
          <a:xfrm>
            <a:off x="4959017" y="4423312"/>
            <a:ext cx="4005471" cy="1423300"/>
            <a:chOff x="4815001" y="4272348"/>
            <a:chExt cx="4005471" cy="1423300"/>
          </a:xfrm>
        </p:grpSpPr>
        <p:cxnSp>
          <p:nvCxnSpPr>
            <p:cNvPr id="34" name="直接箭头连接符 33">
              <a:extLst>
                <a:ext uri="{FF2B5EF4-FFF2-40B4-BE49-F238E27FC236}">
                  <a16:creationId xmlns:a16="http://schemas.microsoft.com/office/drawing/2014/main" id="{EF3CD07B-98D9-4724-B8DC-D4C400971A38}"/>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矩形 34">
              <a:extLst>
                <a:ext uri="{FF2B5EF4-FFF2-40B4-BE49-F238E27FC236}">
                  <a16:creationId xmlns:a16="http://schemas.microsoft.com/office/drawing/2014/main" id="{22EB94CE-BC02-4110-97C8-B7AF8CEE4475}"/>
                </a:ext>
              </a:extLst>
            </p:cNvPr>
            <p:cNvSpPr/>
            <p:nvPr/>
          </p:nvSpPr>
          <p:spPr bwMode="auto">
            <a:xfrm>
              <a:off x="571615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E927B4A-8EBC-42A1-BF3E-29F37E74BADC}"/>
                </a:ext>
              </a:extLst>
            </p:cNvPr>
            <p:cNvSpPr/>
            <p:nvPr/>
          </p:nvSpPr>
          <p:spPr bwMode="auto">
            <a:xfrm>
              <a:off x="5716152" y="4743507"/>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7404D0A6-1C7B-4118-9872-4B7FC5EDD61E}"/>
                </a:ext>
              </a:extLst>
            </p:cNvPr>
            <p:cNvSpPr/>
            <p:nvPr/>
          </p:nvSpPr>
          <p:spPr bwMode="auto">
            <a:xfrm>
              <a:off x="5708180" y="4272348"/>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8" name="右箭头 20">
            <a:extLst>
              <a:ext uri="{FF2B5EF4-FFF2-40B4-BE49-F238E27FC236}">
                <a16:creationId xmlns:a16="http://schemas.microsoft.com/office/drawing/2014/main" id="{72C8BD63-720B-4AC6-BE37-A1783BDAF31C}"/>
              </a:ext>
            </a:extLst>
          </p:cNvPr>
          <p:cNvSpPr/>
          <p:nvPr/>
        </p:nvSpPr>
        <p:spPr bwMode="auto">
          <a:xfrm>
            <a:off x="4590406"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39" name="矩形 38">
            <a:extLst>
              <a:ext uri="{FF2B5EF4-FFF2-40B4-BE49-F238E27FC236}">
                <a16:creationId xmlns:a16="http://schemas.microsoft.com/office/drawing/2014/main" id="{8B9DAD5D-18C6-4EBD-BA7F-225CAB69E031}"/>
              </a:ext>
            </a:extLst>
          </p:cNvPr>
          <p:cNvSpPr/>
          <p:nvPr/>
        </p:nvSpPr>
        <p:spPr>
          <a:xfrm>
            <a:off x="4849624" y="6413266"/>
            <a:ext cx="856325"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REAL</a:t>
            </a:r>
            <a:endParaRPr lang="zh-CN" altLang="en-US" dirty="0"/>
          </a:p>
        </p:txBody>
      </p:sp>
      <p:sp>
        <p:nvSpPr>
          <p:cNvPr id="40" name="矩形 39">
            <a:extLst>
              <a:ext uri="{FF2B5EF4-FFF2-40B4-BE49-F238E27FC236}">
                <a16:creationId xmlns:a16="http://schemas.microsoft.com/office/drawing/2014/main" id="{6C11EB44-2EE1-49ED-8205-D66E3AE2351B}"/>
              </a:ext>
            </a:extLst>
          </p:cNvPr>
          <p:cNvSpPr/>
          <p:nvPr/>
        </p:nvSpPr>
        <p:spPr>
          <a:xfrm>
            <a:off x="701649" y="6413266"/>
            <a:ext cx="955711"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IDEAL</a:t>
            </a:r>
            <a:endParaRPr lang="zh-CN" altLang="en-US" dirty="0"/>
          </a:p>
        </p:txBody>
      </p:sp>
      <p:sp>
        <p:nvSpPr>
          <p:cNvPr id="8" name="灯片编号占位符 7">
            <a:extLst>
              <a:ext uri="{FF2B5EF4-FFF2-40B4-BE49-F238E27FC236}">
                <a16:creationId xmlns:a16="http://schemas.microsoft.com/office/drawing/2014/main" id="{725991B7-895B-4378-8871-48D20D622773}"/>
              </a:ext>
            </a:extLst>
          </p:cNvPr>
          <p:cNvSpPr>
            <a:spLocks noGrp="1"/>
          </p:cNvSpPr>
          <p:nvPr>
            <p:ph type="sldNum" sz="quarter" idx="12"/>
          </p:nvPr>
        </p:nvSpPr>
        <p:spPr/>
        <p:txBody>
          <a:bodyPr/>
          <a:lstStyle/>
          <a:p>
            <a:pPr>
              <a:defRPr/>
            </a:pPr>
            <a:fld id="{6A90D09A-ED5D-47CC-A45F-D492BA9A6C1B}" type="slidenum">
              <a:rPr lang="en-US" altLang="zh-CN" smtClean="0"/>
              <a:pPr>
                <a:defRPr/>
              </a:pPr>
              <a:t>27</a:t>
            </a:fld>
            <a:endParaRPr lang="en-US" altLang="zh-CN" dirty="0"/>
          </a:p>
        </p:txBody>
      </p:sp>
    </p:spTree>
    <p:extLst>
      <p:ext uri="{BB962C8B-B14F-4D97-AF65-F5344CB8AC3E}">
        <p14:creationId xmlns:p14="http://schemas.microsoft.com/office/powerpoint/2010/main" val="185407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a:latin typeface="Consolas" panose="020B0609020204030204" pitchFamily="49" charset="0"/>
                <a:cs typeface="Times New Roman" panose="02020603050405020304" pitchFamily="18" charset="0"/>
              </a:rPr>
              <a:t>The History of Epoch Persistency</a:t>
            </a:r>
          </a:p>
          <a:p>
            <a:pPr lvl="1"/>
            <a:r>
              <a:rPr lang="zh-CN" altLang="en-US" sz="2000">
                <a:latin typeface="Consolas" panose="020B0609020204030204" pitchFamily="49" charset="0"/>
                <a:cs typeface="Times New Roman" panose="02020603050405020304" pitchFamily="18" charset="0"/>
              </a:rPr>
              <a:t>Epoch persistency is similar to BPFS</a:t>
            </a:r>
            <a:r>
              <a:rPr lang="en-US" altLang="zh-CN" sz="2000">
                <a:latin typeface="Consolas" panose="020B0609020204030204" pitchFamily="49" charset="0"/>
                <a:cs typeface="Times New Roman" panose="02020603050405020304" pitchFamily="18" charset="0"/>
              </a:rPr>
              <a:t>, but </a:t>
            </a:r>
            <a:r>
              <a:rPr lang="zh-CN" altLang="en-US" sz="2000">
                <a:latin typeface="Consolas" panose="020B0609020204030204" pitchFamily="49" charset="0"/>
                <a:cs typeface="Times New Roman" panose="02020603050405020304" pitchFamily="18" charset="0"/>
              </a:rPr>
              <a:t>additionally allows persists to addresses protected by a </a:t>
            </a:r>
            <a:r>
              <a:rPr lang="zh-CN" altLang="en-US" sz="2000">
                <a:solidFill>
                  <a:srgbClr val="0070C0"/>
                </a:solidFill>
                <a:latin typeface="Consolas" panose="020B0609020204030204" pitchFamily="49" charset="0"/>
                <a:cs typeface="Times New Roman" panose="02020603050405020304" pitchFamily="18" charset="0"/>
              </a:rPr>
              <a:t>lock</a:t>
            </a:r>
            <a:r>
              <a:rPr lang="zh-CN" altLang="en-US" sz="2000">
                <a:latin typeface="Consolas" panose="020B0609020204030204" pitchFamily="49" charset="0"/>
                <a:cs typeface="Times New Roman" panose="02020603050405020304" pitchFamily="18" charset="0"/>
              </a:rPr>
              <a:t> to reorder with respect to the lock operations</a:t>
            </a:r>
            <a:r>
              <a:rPr lang="en-US" altLang="zh-CN" sz="2000">
                <a:latin typeface="Consolas" panose="020B0609020204030204" pitchFamily="49" charset="0"/>
                <a:cs typeface="Times New Roman" panose="02020603050405020304" pitchFamily="18" charset="0"/>
              </a:rPr>
              <a:t>;</a:t>
            </a:r>
          </a:p>
          <a:p>
            <a:pPr lvl="1"/>
            <a:r>
              <a:rPr lang="en-US" altLang="zh-CN" sz="2000">
                <a:solidFill>
                  <a:srgbClr val="FF0000"/>
                </a:solidFill>
                <a:latin typeface="Consolas" panose="020B0609020204030204" pitchFamily="49" charset="0"/>
                <a:cs typeface="Times New Roman" panose="02020603050405020304" pitchFamily="18" charset="0"/>
              </a:rPr>
              <a:t>Cons</a:t>
            </a:r>
            <a:r>
              <a:rPr lang="en-US" altLang="zh-CN" sz="2000">
                <a:latin typeface="Consolas" panose="020B0609020204030204" pitchFamily="49" charset="0"/>
                <a:cs typeface="Times New Roman" panose="02020603050405020304" pitchFamily="18" charset="0"/>
              </a:rPr>
              <a:t>: Reasoning about persist order across threads can be challenging;</a:t>
            </a:r>
          </a:p>
          <a:p>
            <a:pPr lvl="1"/>
            <a:r>
              <a:rPr lang="en-US" altLang="zh-CN" sz="2000">
                <a:solidFill>
                  <a:srgbClr val="00B050"/>
                </a:solidFill>
                <a:latin typeface="Consolas" panose="020B0609020204030204" pitchFamily="49" charset="0"/>
                <a:cs typeface="Times New Roman" panose="02020603050405020304" pitchFamily="18" charset="0"/>
              </a:rPr>
              <a:t>Solution</a:t>
            </a:r>
            <a:r>
              <a:rPr lang="en-US" altLang="zh-CN" sz="2000">
                <a:latin typeface="Consolas" panose="020B0609020204030204" pitchFamily="49" charset="0"/>
                <a:cs typeface="Times New Roman" panose="02020603050405020304" pitchFamily="18" charset="0"/>
              </a:rPr>
              <a:t>: Preceding and following all persists with a persist barrier.</a:t>
            </a:r>
          </a:p>
          <a:p>
            <a:pPr lvl="1"/>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96716E71-563A-4F8B-ABBF-3533DF40F428}"/>
              </a:ext>
            </a:extLst>
          </p:cNvPr>
          <p:cNvSpPr>
            <a:spLocks noGrp="1"/>
          </p:cNvSpPr>
          <p:nvPr>
            <p:ph type="sldNum" sz="quarter" idx="12"/>
          </p:nvPr>
        </p:nvSpPr>
        <p:spPr/>
        <p:txBody>
          <a:bodyPr/>
          <a:lstStyle/>
          <a:p>
            <a:pPr>
              <a:defRPr/>
            </a:pPr>
            <a:fld id="{6A90D09A-ED5D-47CC-A45F-D492BA9A6C1B}" type="slidenum">
              <a:rPr lang="en-US" altLang="zh-CN" smtClean="0"/>
              <a:pPr>
                <a:defRPr/>
              </a:pPr>
              <a:t>28</a:t>
            </a:fld>
            <a:endParaRPr lang="en-US" altLang="zh-CN" dirty="0"/>
          </a:p>
        </p:txBody>
      </p:sp>
    </p:spTree>
    <p:extLst>
      <p:ext uri="{BB962C8B-B14F-4D97-AF65-F5344CB8AC3E}">
        <p14:creationId xmlns:p14="http://schemas.microsoft.com/office/powerpoint/2010/main" val="402115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a:latin typeface="Consolas" panose="020B0609020204030204" pitchFamily="49" charset="0"/>
                <a:cs typeface="Times New Roman" panose="02020603050405020304" pitchFamily="18" charset="0"/>
              </a:rPr>
              <a:t>A Drawback of Epoch Persistency</a:t>
            </a:r>
          </a:p>
          <a:p>
            <a:pPr lvl="1"/>
            <a:r>
              <a:rPr lang="en-US" altLang="zh-CN" sz="2000">
                <a:solidFill>
                  <a:srgbClr val="FF0000"/>
                </a:solidFill>
                <a:latin typeface="Consolas" panose="020B0609020204030204" pitchFamily="49" charset="0"/>
                <a:cs typeface="Times New Roman" panose="02020603050405020304" pitchFamily="18" charset="0"/>
              </a:rPr>
              <a:t>May incur extra</a:t>
            </a:r>
            <a:r>
              <a:rPr lang="zh-CN" altLang="en-US" sz="2000">
                <a:solidFill>
                  <a:srgbClr val="FF0000"/>
                </a:solidFill>
                <a:latin typeface="Consolas" panose="020B0609020204030204" pitchFamily="49" charset="0"/>
                <a:cs typeface="Times New Roman" panose="02020603050405020304" pitchFamily="18" charset="0"/>
              </a:rPr>
              <a:t> constraints</a:t>
            </a:r>
            <a:r>
              <a:rPr lang="en-US" altLang="zh-CN" sz="2000">
                <a:solidFill>
                  <a:srgbClr val="FF0000"/>
                </a:solidFill>
                <a:latin typeface="Consolas" panose="020B0609020204030204" pitchFamily="49" charset="0"/>
                <a:cs typeface="Times New Roman" panose="02020603050405020304" pitchFamily="18" charset="0"/>
              </a:rPr>
              <a:t>.</a:t>
            </a:r>
            <a:endParaRPr lang="zh-CN" altLang="en-US" sz="2000" dirty="0">
              <a:solidFill>
                <a:srgbClr val="FF0000"/>
              </a:solidFill>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5" name="矩形 4">
            <a:extLst>
              <a:ext uri="{FF2B5EF4-FFF2-40B4-BE49-F238E27FC236}">
                <a16:creationId xmlns:a16="http://schemas.microsoft.com/office/drawing/2014/main" id="{B7840AC3-0979-4EE4-B891-1A176A438783}"/>
              </a:ext>
            </a:extLst>
          </p:cNvPr>
          <p:cNvSpPr/>
          <p:nvPr/>
        </p:nvSpPr>
        <p:spPr>
          <a:xfrm>
            <a:off x="72652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IDEAL</a:t>
            </a:r>
          </a:p>
        </p:txBody>
      </p:sp>
      <p:sp>
        <p:nvSpPr>
          <p:cNvPr id="7" name="椭圆 6">
            <a:extLst>
              <a:ext uri="{FF2B5EF4-FFF2-40B4-BE49-F238E27FC236}">
                <a16:creationId xmlns:a16="http://schemas.microsoft.com/office/drawing/2014/main" id="{432030BC-5C4A-4A8C-8CA7-D76FCA4B82A5}"/>
              </a:ext>
            </a:extLst>
          </p:cNvPr>
          <p:cNvSpPr/>
          <p:nvPr/>
        </p:nvSpPr>
        <p:spPr bwMode="auto">
          <a:xfrm>
            <a:off x="856823"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FAD971A3-5EB4-4C41-B310-31853FEF0C1F}"/>
              </a:ext>
            </a:extLst>
          </p:cNvPr>
          <p:cNvSpPr/>
          <p:nvPr/>
        </p:nvSpPr>
        <p:spPr bwMode="auto">
          <a:xfrm>
            <a:off x="892772"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F68C73B3-A1DA-498A-A409-A7CDBFC4F7B3}"/>
              </a:ext>
            </a:extLst>
          </p:cNvPr>
          <p:cNvCxnSpPr>
            <a:stCxn id="7" idx="4"/>
            <a:endCxn id="8" idx="0"/>
          </p:cNvCxnSpPr>
          <p:nvPr/>
        </p:nvCxnSpPr>
        <p:spPr bwMode="auto">
          <a:xfrm>
            <a:off x="1248063"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BC9990FA-1273-4DC4-AD1F-74B0412BB3C6}"/>
              </a:ext>
            </a:extLst>
          </p:cNvPr>
          <p:cNvSpPr/>
          <p:nvPr/>
        </p:nvSpPr>
        <p:spPr bwMode="auto">
          <a:xfrm>
            <a:off x="1722103"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A60E4603-C35A-467F-8C5A-AF86426DBC5C}"/>
              </a:ext>
            </a:extLst>
          </p:cNvPr>
          <p:cNvCxnSpPr/>
          <p:nvPr/>
        </p:nvCxnSpPr>
        <p:spPr bwMode="auto">
          <a:xfrm>
            <a:off x="5935428"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矩形 11">
            <a:extLst>
              <a:ext uri="{FF2B5EF4-FFF2-40B4-BE49-F238E27FC236}">
                <a16:creationId xmlns:a16="http://schemas.microsoft.com/office/drawing/2014/main" id="{64A58F9B-86C9-42CF-9EF7-3760417C60D9}"/>
              </a:ext>
            </a:extLst>
          </p:cNvPr>
          <p:cNvSpPr/>
          <p:nvPr/>
        </p:nvSpPr>
        <p:spPr>
          <a:xfrm>
            <a:off x="3755335"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DAG-1</a:t>
            </a:r>
          </a:p>
        </p:txBody>
      </p:sp>
      <p:sp>
        <p:nvSpPr>
          <p:cNvPr id="13" name="矩形 12">
            <a:extLst>
              <a:ext uri="{FF2B5EF4-FFF2-40B4-BE49-F238E27FC236}">
                <a16:creationId xmlns:a16="http://schemas.microsoft.com/office/drawing/2014/main" id="{14F819AF-9380-4E05-9372-8BE3241B809F}"/>
              </a:ext>
            </a:extLst>
          </p:cNvPr>
          <p:cNvSpPr/>
          <p:nvPr/>
        </p:nvSpPr>
        <p:spPr>
          <a:xfrm>
            <a:off x="671214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DAG-2</a:t>
            </a:r>
          </a:p>
        </p:txBody>
      </p:sp>
      <p:cxnSp>
        <p:nvCxnSpPr>
          <p:cNvPr id="14" name="直接连接符 13">
            <a:extLst>
              <a:ext uri="{FF2B5EF4-FFF2-40B4-BE49-F238E27FC236}">
                <a16:creationId xmlns:a16="http://schemas.microsoft.com/office/drawing/2014/main" id="{8C1E157E-21C1-4905-AA6F-428D32A58FFC}"/>
              </a:ext>
            </a:extLst>
          </p:cNvPr>
          <p:cNvCxnSpPr/>
          <p:nvPr/>
        </p:nvCxnSpPr>
        <p:spPr bwMode="auto">
          <a:xfrm>
            <a:off x="2978622"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矩形 14">
            <a:extLst>
              <a:ext uri="{FF2B5EF4-FFF2-40B4-BE49-F238E27FC236}">
                <a16:creationId xmlns:a16="http://schemas.microsoft.com/office/drawing/2014/main" id="{C238081A-20FC-4056-8A6B-25114B5F901A}"/>
              </a:ext>
            </a:extLst>
          </p:cNvPr>
          <p:cNvSpPr/>
          <p:nvPr/>
        </p:nvSpPr>
        <p:spPr>
          <a:xfrm>
            <a:off x="3014276"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6" name="矩形 15">
            <a:extLst>
              <a:ext uri="{FF2B5EF4-FFF2-40B4-BE49-F238E27FC236}">
                <a16:creationId xmlns:a16="http://schemas.microsoft.com/office/drawing/2014/main" id="{F6A7632A-2686-4AED-AA60-98E762A69244}"/>
              </a:ext>
            </a:extLst>
          </p:cNvPr>
          <p:cNvSpPr/>
          <p:nvPr/>
        </p:nvSpPr>
        <p:spPr>
          <a:xfrm>
            <a:off x="4411290"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17" name="矩形 16">
            <a:extLst>
              <a:ext uri="{FF2B5EF4-FFF2-40B4-BE49-F238E27FC236}">
                <a16:creationId xmlns:a16="http://schemas.microsoft.com/office/drawing/2014/main" id="{8E810859-638D-4BD3-B9CA-FB417501F6F8}"/>
              </a:ext>
            </a:extLst>
          </p:cNvPr>
          <p:cNvSpPr/>
          <p:nvPr/>
        </p:nvSpPr>
        <p:spPr>
          <a:xfrm>
            <a:off x="323528" y="2894335"/>
            <a:ext cx="4572000" cy="923330"/>
          </a:xfrm>
          <a:prstGeom prst="rect">
            <a:avLst/>
          </a:prstGeom>
        </p:spPr>
        <p:txBody>
          <a:bodyPr>
            <a:spAutoFit/>
          </a:bodyPr>
          <a:lstStyle/>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C</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2F95668-2CD5-421B-B4C9-C6B2350344D0}"/>
              </a:ext>
            </a:extLst>
          </p:cNvPr>
          <p:cNvSpPr/>
          <p:nvPr/>
        </p:nvSpPr>
        <p:spPr>
          <a:xfrm>
            <a:off x="5953780"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9" name="矩形 18">
            <a:extLst>
              <a:ext uri="{FF2B5EF4-FFF2-40B4-BE49-F238E27FC236}">
                <a16:creationId xmlns:a16="http://schemas.microsoft.com/office/drawing/2014/main" id="{92F8DDB9-7620-4A39-A414-360E994F65F3}"/>
              </a:ext>
            </a:extLst>
          </p:cNvPr>
          <p:cNvSpPr/>
          <p:nvPr/>
        </p:nvSpPr>
        <p:spPr>
          <a:xfrm>
            <a:off x="7350794"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20" name="椭圆 19">
            <a:extLst>
              <a:ext uri="{FF2B5EF4-FFF2-40B4-BE49-F238E27FC236}">
                <a16:creationId xmlns:a16="http://schemas.microsoft.com/office/drawing/2014/main" id="{122E0030-8EFB-4F59-A9A7-55631B121DD9}"/>
              </a:ext>
            </a:extLst>
          </p:cNvPr>
          <p:cNvSpPr/>
          <p:nvPr/>
        </p:nvSpPr>
        <p:spPr bwMode="auto">
          <a:xfrm>
            <a:off x="3854985"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椭圆 20">
            <a:extLst>
              <a:ext uri="{FF2B5EF4-FFF2-40B4-BE49-F238E27FC236}">
                <a16:creationId xmlns:a16="http://schemas.microsoft.com/office/drawing/2014/main" id="{9092B353-D726-4016-997C-B192D3249422}"/>
              </a:ext>
            </a:extLst>
          </p:cNvPr>
          <p:cNvSpPr/>
          <p:nvPr/>
        </p:nvSpPr>
        <p:spPr bwMode="auto">
          <a:xfrm>
            <a:off x="3890934"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7A4FAFE-B71C-4611-B19C-E3A15DC20C27}"/>
              </a:ext>
            </a:extLst>
          </p:cNvPr>
          <p:cNvCxnSpPr>
            <a:stCxn id="20" idx="4"/>
            <a:endCxn id="21" idx="0"/>
          </p:cNvCxnSpPr>
          <p:nvPr/>
        </p:nvCxnSpPr>
        <p:spPr bwMode="auto">
          <a:xfrm>
            <a:off x="4246225"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椭圆 22">
            <a:extLst>
              <a:ext uri="{FF2B5EF4-FFF2-40B4-BE49-F238E27FC236}">
                <a16:creationId xmlns:a16="http://schemas.microsoft.com/office/drawing/2014/main" id="{06C0D010-8F9D-48B1-BA36-6B92BAF129C8}"/>
              </a:ext>
            </a:extLst>
          </p:cNvPr>
          <p:cNvSpPr/>
          <p:nvPr/>
        </p:nvSpPr>
        <p:spPr bwMode="auto">
          <a:xfrm>
            <a:off x="4720265"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椭圆 23">
            <a:extLst>
              <a:ext uri="{FF2B5EF4-FFF2-40B4-BE49-F238E27FC236}">
                <a16:creationId xmlns:a16="http://schemas.microsoft.com/office/drawing/2014/main" id="{147DF853-B1A1-4FDD-A87E-FD3313F51E46}"/>
              </a:ext>
            </a:extLst>
          </p:cNvPr>
          <p:cNvSpPr/>
          <p:nvPr/>
        </p:nvSpPr>
        <p:spPr bwMode="auto">
          <a:xfrm>
            <a:off x="6833722"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椭圆 24">
            <a:extLst>
              <a:ext uri="{FF2B5EF4-FFF2-40B4-BE49-F238E27FC236}">
                <a16:creationId xmlns:a16="http://schemas.microsoft.com/office/drawing/2014/main" id="{3B358776-EB70-4893-B125-76AAAFBA07E6}"/>
              </a:ext>
            </a:extLst>
          </p:cNvPr>
          <p:cNvSpPr/>
          <p:nvPr/>
        </p:nvSpPr>
        <p:spPr bwMode="auto">
          <a:xfrm>
            <a:off x="6869671"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7BA1A185-049D-4D19-9932-D4377A3DE956}"/>
              </a:ext>
            </a:extLst>
          </p:cNvPr>
          <p:cNvCxnSpPr>
            <a:stCxn id="24" idx="4"/>
            <a:endCxn id="25" idx="0"/>
          </p:cNvCxnSpPr>
          <p:nvPr/>
        </p:nvCxnSpPr>
        <p:spPr bwMode="auto">
          <a:xfrm>
            <a:off x="7224962"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652D18C-8954-4AC8-B76F-CF0D30714DDD}"/>
              </a:ext>
            </a:extLst>
          </p:cNvPr>
          <p:cNvSpPr/>
          <p:nvPr/>
        </p:nvSpPr>
        <p:spPr bwMode="auto">
          <a:xfrm>
            <a:off x="7699002"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76664D61-FF67-4D7B-BB5C-FDBE3C8CF0B9}"/>
              </a:ext>
            </a:extLst>
          </p:cNvPr>
          <p:cNvCxnSpPr>
            <a:stCxn id="20" idx="6"/>
            <a:endCxn id="23" idx="0"/>
          </p:cNvCxnSpPr>
          <p:nvPr/>
        </p:nvCxnSpPr>
        <p:spPr bwMode="auto">
          <a:xfrm>
            <a:off x="4637465" y="4568163"/>
            <a:ext cx="474040" cy="14786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箭头连接符 28">
            <a:extLst>
              <a:ext uri="{FF2B5EF4-FFF2-40B4-BE49-F238E27FC236}">
                <a16:creationId xmlns:a16="http://schemas.microsoft.com/office/drawing/2014/main" id="{26148F16-B313-42CA-A172-04F3544E345C}"/>
              </a:ext>
            </a:extLst>
          </p:cNvPr>
          <p:cNvCxnSpPr>
            <a:stCxn id="27" idx="4"/>
            <a:endCxn id="25" idx="6"/>
          </p:cNvCxnSpPr>
          <p:nvPr/>
        </p:nvCxnSpPr>
        <p:spPr bwMode="auto">
          <a:xfrm flipH="1">
            <a:off x="7580254" y="5243316"/>
            <a:ext cx="509988" cy="3389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灯片编号占位符 31">
            <a:extLst>
              <a:ext uri="{FF2B5EF4-FFF2-40B4-BE49-F238E27FC236}">
                <a16:creationId xmlns:a16="http://schemas.microsoft.com/office/drawing/2014/main" id="{84ADBEF3-4126-41CA-97EE-CC0C3290CC5C}"/>
              </a:ext>
            </a:extLst>
          </p:cNvPr>
          <p:cNvSpPr>
            <a:spLocks noGrp="1"/>
          </p:cNvSpPr>
          <p:nvPr>
            <p:ph type="sldNum" sz="quarter" idx="12"/>
          </p:nvPr>
        </p:nvSpPr>
        <p:spPr/>
        <p:txBody>
          <a:bodyPr/>
          <a:lstStyle/>
          <a:p>
            <a:pPr>
              <a:defRPr/>
            </a:pPr>
            <a:fld id="{6A90D09A-ED5D-47CC-A45F-D492BA9A6C1B}" type="slidenum">
              <a:rPr lang="en-US" altLang="zh-CN" smtClean="0"/>
              <a:pPr>
                <a:defRPr/>
              </a:pPr>
              <a:t>29</a:t>
            </a:fld>
            <a:endParaRPr lang="en-US" altLang="zh-CN" dirty="0"/>
          </a:p>
        </p:txBody>
      </p:sp>
    </p:spTree>
    <p:extLst>
      <p:ext uri="{BB962C8B-B14F-4D97-AF65-F5344CB8AC3E}">
        <p14:creationId xmlns:p14="http://schemas.microsoft.com/office/powerpoint/2010/main" val="21506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2B76394-000D-4013-93B2-5010A196AB43}"/>
              </a:ext>
            </a:extLst>
          </p:cNvPr>
          <p:cNvGraphicFramePr>
            <a:graphicFrameLocks noGrp="1"/>
          </p:cNvGraphicFramePr>
          <p:nvPr>
            <p:extLst>
              <p:ext uri="{D42A27DB-BD31-4B8C-83A1-F6EECF244321}">
                <p14:modId xmlns:p14="http://schemas.microsoft.com/office/powerpoint/2010/main" val="4229597979"/>
              </p:ext>
            </p:extLst>
          </p:nvPr>
        </p:nvGraphicFramePr>
        <p:xfrm>
          <a:off x="1298006" y="5349294"/>
          <a:ext cx="7494572" cy="1010920"/>
        </p:xfrm>
        <a:graphic>
          <a:graphicData uri="http://schemas.openxmlformats.org/drawingml/2006/table">
            <a:tbl>
              <a:tblPr firstRow="1" bandRow="1">
                <a:tableStyleId>{5940675A-B579-460E-94D1-54222C63F5DA}</a:tableStyleId>
              </a:tblPr>
              <a:tblGrid>
                <a:gridCol w="4210098">
                  <a:extLst>
                    <a:ext uri="{9D8B030D-6E8A-4147-A177-3AD203B41FA5}">
                      <a16:colId xmlns:a16="http://schemas.microsoft.com/office/drawing/2014/main" val="1474553412"/>
                    </a:ext>
                  </a:extLst>
                </a:gridCol>
                <a:gridCol w="3284474">
                  <a:extLst>
                    <a:ext uri="{9D8B030D-6E8A-4147-A177-3AD203B41FA5}">
                      <a16:colId xmlns:a16="http://schemas.microsoft.com/office/drawing/2014/main" val="31711165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C==1? </a:t>
                      </a:r>
                      <a:endPar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as is expected;</a:t>
                      </a:r>
                    </a:p>
                  </a:txBody>
                  <a:tcPr anchor="ctr"/>
                </a:tc>
                <a:extLst>
                  <a:ext uri="{0D108BD9-81ED-4DB2-BD59-A6C34878D82A}">
                    <a16:rowId xmlns:a16="http://schemas.microsoft.com/office/drawing/2014/main" val="37610287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A==0, C==1?</a:t>
                      </a: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A==0, C==0? </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C==0? </a:t>
                      </a:r>
                      <a:endPar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for P2 may </a:t>
                      </a:r>
                      <a:r>
                        <a:rPr lang="en-US" altLang="zh-CN" sz="1800" dirty="0">
                          <a:latin typeface="Times New Roman" panose="02020603050405020304" pitchFamily="18" charset="0"/>
                          <a:cs typeface="Times New Roman" panose="02020603050405020304" pitchFamily="18" charset="0"/>
                        </a:rPr>
                        <a:t>see</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P1’s writes in advance;</a:t>
                      </a:r>
                    </a:p>
                  </a:txBody>
                  <a:tcPr anchor="ctr"/>
                </a:tc>
                <a:extLst>
                  <a:ext uri="{0D108BD9-81ED-4DB2-BD59-A6C34878D82A}">
                    <a16:rowId xmlns:a16="http://schemas.microsoft.com/office/drawing/2014/main" val="139167785"/>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a:solidFill>
                  <a:srgbClr val="000000"/>
                </a:solidFill>
                <a:latin typeface="Consolas" panose="020B0609020204030204" pitchFamily="49" charset="0"/>
              </a:rPr>
              <a:t>A Simple Example</a:t>
            </a:r>
          </a:p>
          <a:p>
            <a:pPr lvl="1"/>
            <a:r>
              <a:rPr lang="en-US" altLang="zh-CN" sz="2000">
                <a:latin typeface="Consolas" panose="020B0609020204030204" pitchFamily="49" charset="0"/>
                <a:cs typeface="Times New Roman" panose="02020603050405020304" pitchFamily="18" charset="0"/>
              </a:rPr>
              <a:t>Consider the following codes:</a:t>
            </a: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r>
              <a:rPr lang="zh-CN" altLang="en-US" sz="2000">
                <a:latin typeface="Consolas" panose="020B0609020204030204" pitchFamily="49" charset="0"/>
                <a:cs typeface="Times New Roman" panose="02020603050405020304" pitchFamily="18" charset="0"/>
              </a:rPr>
              <a:t>What are the possible outcomes?</a:t>
            </a:r>
            <a:endParaRPr lang="en-US" altLang="zh-CN">
              <a:solidFill>
                <a:srgbClr val="000000"/>
              </a:solidFill>
              <a:latin typeface="Consolas" panose="020B0609020204030204" pitchFamily="49" charset="0"/>
            </a:endParaRPr>
          </a:p>
          <a:p>
            <a:pPr marL="0" indent="0">
              <a:buNone/>
            </a:pPr>
            <a:endParaRPr lang="zh-CN" altLang="en-US" sz="18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35" name="文本占位符 5">
            <a:extLst>
              <a:ext uri="{FF2B5EF4-FFF2-40B4-BE49-F238E27FC236}">
                <a16:creationId xmlns:a16="http://schemas.microsoft.com/office/drawing/2014/main" id="{71DD0D2C-ECED-466A-9754-12797201E0A9}"/>
              </a:ext>
            </a:extLst>
          </p:cNvPr>
          <p:cNvSpPr>
            <a:spLocks noGrp="1"/>
          </p:cNvSpPr>
          <p:nvPr>
            <p:ph type="body" sz="quarter" idx="13"/>
          </p:nvPr>
        </p:nvSpPr>
        <p:spPr>
          <a:xfrm>
            <a:off x="3635375" y="441325"/>
            <a:ext cx="5062538" cy="431800"/>
          </a:xfrm>
        </p:spPr>
        <p:txBody>
          <a:bodyPr/>
          <a:lstStyle/>
          <a:p>
            <a:r>
              <a:rPr lang="en-US" altLang="zh-CN" sz="280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D29B04C4-BAB3-4F78-BED3-807864225FD3}"/>
              </a:ext>
            </a:extLst>
          </p:cNvPr>
          <p:cNvSpPr>
            <a:spLocks noGrp="1"/>
          </p:cNvSpPr>
          <p:nvPr>
            <p:ph type="sldNum" sz="quarter" idx="12"/>
          </p:nvPr>
        </p:nvSpPr>
        <p:spPr/>
        <p:txBody>
          <a:bodyPr/>
          <a:lstStyle/>
          <a:p>
            <a:pPr>
              <a:defRPr/>
            </a:pPr>
            <a:fld id="{6A90D09A-ED5D-47CC-A45F-D492BA9A6C1B}" type="slidenum">
              <a:rPr lang="en-US" altLang="zh-CN" smtClean="0"/>
              <a:pPr>
                <a:defRPr/>
              </a:pPr>
              <a:t>3</a:t>
            </a:fld>
            <a:endParaRPr lang="en-US" altLang="zh-CN" dirty="0"/>
          </a:p>
        </p:txBody>
      </p:sp>
    </p:spTree>
    <p:extLst>
      <p:ext uri="{BB962C8B-B14F-4D97-AF65-F5344CB8AC3E}">
        <p14:creationId xmlns:p14="http://schemas.microsoft.com/office/powerpoint/2010/main" val="3603431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a:latin typeface="Consolas" panose="020B0609020204030204" pitchFamily="49" charset="0"/>
                <a:cs typeface="Times New Roman" panose="02020603050405020304" pitchFamily="18" charset="0"/>
              </a:rPr>
              <a:t>The Definition of Strand Persistency</a:t>
            </a:r>
          </a:p>
          <a:p>
            <a:pPr lvl="1"/>
            <a:r>
              <a:rPr lang="en-US" altLang="zh-CN" sz="2000">
                <a:cs typeface="Times New Roman" panose="02020603050405020304" pitchFamily="18" charset="0"/>
              </a:rPr>
              <a:t>A </a:t>
            </a:r>
            <a:r>
              <a:rPr lang="en-US" altLang="zh-CN" sz="2000">
                <a:solidFill>
                  <a:srgbClr val="FF0000"/>
                </a:solidFill>
                <a:cs typeface="Times New Roman" panose="02020603050405020304" pitchFamily="18" charset="0"/>
              </a:rPr>
              <a:t>strand</a:t>
            </a:r>
            <a:r>
              <a:rPr lang="en-US" altLang="zh-CN" sz="2000">
                <a:cs typeface="Times New Roman" panose="02020603050405020304" pitchFamily="18" charset="0"/>
              </a:rPr>
              <a:t> is an interval of memory execution from a single thread separated by strand barrier instructions;</a:t>
            </a:r>
          </a:p>
          <a:p>
            <a:pPr lvl="1"/>
            <a:r>
              <a:rPr lang="en-US" altLang="zh-CN" sz="2000">
                <a:cs typeface="Times New Roman" panose="02020603050405020304" pitchFamily="18" charset="0"/>
              </a:rPr>
              <a:t>Accesses from different </a:t>
            </a:r>
            <a:r>
              <a:rPr lang="en-US" altLang="zh-CN" sz="2000">
                <a:solidFill>
                  <a:srgbClr val="FF0000"/>
                </a:solidFill>
                <a:cs typeface="Times New Roman" panose="02020603050405020304" pitchFamily="18" charset="0"/>
              </a:rPr>
              <a:t>strands</a:t>
            </a:r>
            <a:r>
              <a:rPr lang="en-US" altLang="zh-CN" sz="2000">
                <a:cs typeface="Times New Roman" panose="02020603050405020304" pitchFamily="18" charset="0"/>
              </a:rPr>
              <a:t>, even from the same thread, are concurrent unless ordered by strong persist atomicity.</a:t>
            </a:r>
          </a:p>
          <a:p>
            <a:pPr lvl="1"/>
            <a:endParaRPr lang="en-US" altLang="zh-CN" sz="200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2 </a:t>
            </a:r>
            <a:r>
              <a:rPr lang="zh-CN" altLang="en-US">
                <a:latin typeface="Consolas" panose="020B0609020204030204" pitchFamily="49" charset="0"/>
                <a:ea typeface="+mj-ea"/>
              </a:rPr>
              <a:t>内存持久性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cs typeface="Times New Roman" panose="02020603050405020304" pitchFamily="18" charset="0"/>
              </a:rPr>
              <a:t>Released Persistency</a:t>
            </a:r>
            <a:endParaRPr lang="zh-CN" altLang="en-US" sz="2800" dirty="0">
              <a:latin typeface="Consolas" panose="020B0609020204030204" pitchFamily="49" charset="0"/>
              <a:ea typeface="+mj-ea"/>
              <a:cs typeface="Times New Roman" panose="02020603050405020304" pitchFamily="18" charset="0"/>
            </a:endParaRPr>
          </a:p>
        </p:txBody>
      </p:sp>
      <p:sp>
        <p:nvSpPr>
          <p:cNvPr id="31" name="矩形 30">
            <a:extLst>
              <a:ext uri="{FF2B5EF4-FFF2-40B4-BE49-F238E27FC236}">
                <a16:creationId xmlns:a16="http://schemas.microsoft.com/office/drawing/2014/main" id="{0DFBBF42-8D38-4B4E-963C-9E3AE5C396A4}"/>
              </a:ext>
            </a:extLst>
          </p:cNvPr>
          <p:cNvSpPr/>
          <p:nvPr/>
        </p:nvSpPr>
        <p:spPr>
          <a:xfrm>
            <a:off x="2483768" y="4071079"/>
            <a:ext cx="1453553"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800" dirty="0" err="1">
                <a:solidFill>
                  <a:schemeClr val="bg1">
                    <a:lumMod val="50000"/>
                  </a:schemeClr>
                </a:solidFill>
                <a:latin typeface="Times New Roman" panose="02020603050405020304" pitchFamily="18" charset="0"/>
                <a:cs typeface="Times New Roman" panose="02020603050405020304" pitchFamily="18" charset="0"/>
              </a:rPr>
              <a:t>newStrand</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32" name="椭圆 31">
            <a:extLst>
              <a:ext uri="{FF2B5EF4-FFF2-40B4-BE49-F238E27FC236}">
                <a16:creationId xmlns:a16="http://schemas.microsoft.com/office/drawing/2014/main" id="{290555D1-C1C7-45B6-AB70-53AEBD5F611C}"/>
              </a:ext>
            </a:extLst>
          </p:cNvPr>
          <p:cNvSpPr/>
          <p:nvPr/>
        </p:nvSpPr>
        <p:spPr bwMode="auto">
          <a:xfrm>
            <a:off x="5148064" y="399907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a:extLst>
              <a:ext uri="{FF2B5EF4-FFF2-40B4-BE49-F238E27FC236}">
                <a16:creationId xmlns:a16="http://schemas.microsoft.com/office/drawing/2014/main" id="{C35FF91F-4670-4402-8155-B26132B004BA}"/>
              </a:ext>
            </a:extLst>
          </p:cNvPr>
          <p:cNvSpPr/>
          <p:nvPr/>
        </p:nvSpPr>
        <p:spPr bwMode="auto">
          <a:xfrm>
            <a:off x="5184013" y="5013212"/>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9E0080AE-6193-424E-A2C2-E4ACE63DF41B}"/>
              </a:ext>
            </a:extLst>
          </p:cNvPr>
          <p:cNvCxnSpPr>
            <a:stCxn id="32" idx="4"/>
            <a:endCxn id="33" idx="0"/>
          </p:cNvCxnSpPr>
          <p:nvPr/>
        </p:nvCxnSpPr>
        <p:spPr bwMode="auto">
          <a:xfrm>
            <a:off x="5539304" y="4526356"/>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椭圆 34">
            <a:extLst>
              <a:ext uri="{FF2B5EF4-FFF2-40B4-BE49-F238E27FC236}">
                <a16:creationId xmlns:a16="http://schemas.microsoft.com/office/drawing/2014/main" id="{42A57000-E40C-48FE-844B-D96FB5FC9DE5}"/>
              </a:ext>
            </a:extLst>
          </p:cNvPr>
          <p:cNvSpPr/>
          <p:nvPr/>
        </p:nvSpPr>
        <p:spPr bwMode="auto">
          <a:xfrm>
            <a:off x="6013344" y="441058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13675E4-D45F-487A-B2B1-499650944138}"/>
              </a:ext>
            </a:extLst>
          </p:cNvPr>
          <p:cNvSpPr/>
          <p:nvPr/>
        </p:nvSpPr>
        <p:spPr>
          <a:xfrm>
            <a:off x="1782615" y="5805264"/>
            <a:ext cx="5578771"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Strand Persistency that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xpress </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inimal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onstraints</a:t>
            </a:r>
          </a:p>
        </p:txBody>
      </p:sp>
      <p:sp>
        <p:nvSpPr>
          <p:cNvPr id="8" name="灯片编号占位符 7">
            <a:extLst>
              <a:ext uri="{FF2B5EF4-FFF2-40B4-BE49-F238E27FC236}">
                <a16:creationId xmlns:a16="http://schemas.microsoft.com/office/drawing/2014/main" id="{7DD48B48-3814-4FF6-A37A-C678979CFCCB}"/>
              </a:ext>
            </a:extLst>
          </p:cNvPr>
          <p:cNvSpPr>
            <a:spLocks noGrp="1"/>
          </p:cNvSpPr>
          <p:nvPr>
            <p:ph type="sldNum" sz="quarter" idx="12"/>
          </p:nvPr>
        </p:nvSpPr>
        <p:spPr/>
        <p:txBody>
          <a:bodyPr/>
          <a:lstStyle/>
          <a:p>
            <a:pPr>
              <a:defRPr/>
            </a:pPr>
            <a:fld id="{6A90D09A-ED5D-47CC-A45F-D492BA9A6C1B}" type="slidenum">
              <a:rPr lang="en-US" altLang="zh-CN" smtClean="0"/>
              <a:pPr>
                <a:defRPr/>
              </a:pPr>
              <a:t>30</a:t>
            </a:fld>
            <a:endParaRPr lang="en-US" altLang="zh-CN" dirty="0"/>
          </a:p>
        </p:txBody>
      </p:sp>
    </p:spTree>
    <p:extLst>
      <p:ext uri="{BB962C8B-B14F-4D97-AF65-F5344CB8AC3E}">
        <p14:creationId xmlns:p14="http://schemas.microsoft.com/office/powerpoint/2010/main" val="36891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pPr marL="0" indent="0">
              <a:buNone/>
            </a:pPr>
            <a:r>
              <a:rPr lang="en-US" altLang="zh-CN" sz="1800">
                <a:solidFill>
                  <a:srgbClr val="333333"/>
                </a:solidFill>
                <a:cs typeface="Times New Roman" panose="02020603050405020304" pitchFamily="18" charset="0"/>
              </a:rPr>
              <a:t>[1]: S. Adve and K. Gharachorloo. Shared memory consistency models: a tutorial. Computer, 29(12):66–76, 1996.</a:t>
            </a:r>
          </a:p>
          <a:p>
            <a:pPr marL="0" indent="0">
              <a:buNone/>
            </a:pPr>
            <a:r>
              <a:rPr lang="en-US" altLang="zh-CN" sz="1800">
                <a:solidFill>
                  <a:srgbClr val="333333"/>
                </a:solidFill>
                <a:cs typeface="Times New Roman" panose="02020603050405020304" pitchFamily="18" charset="0"/>
              </a:rPr>
              <a:t>[2]: Intel Corporation. Intel 64 Architecture Memory Ordering White Paper, Aug 2007.</a:t>
            </a:r>
          </a:p>
          <a:p>
            <a:pPr marL="0" indent="0">
              <a:buNone/>
            </a:pPr>
            <a:r>
              <a:rPr lang="en-US" altLang="zh-CN" sz="1800">
                <a:solidFill>
                  <a:srgbClr val="333333"/>
                </a:solidFill>
                <a:cs typeface="Times New Roman" panose="02020603050405020304" pitchFamily="18" charset="0"/>
              </a:rPr>
              <a:t>[3]: Guide P. Intel® 64 and IA-32 Architectures Software Developer’s Manual. Volume 3B: System programming Guide, 2011.</a:t>
            </a:r>
          </a:p>
          <a:p>
            <a:pPr marL="0" indent="0">
              <a:buNone/>
            </a:pPr>
            <a:r>
              <a:rPr lang="en-US" altLang="zh-CN" sz="1800">
                <a:solidFill>
                  <a:srgbClr val="333333"/>
                </a:solidFill>
                <a:cs typeface="Times New Roman" panose="02020603050405020304" pitchFamily="18" charset="0"/>
              </a:rPr>
              <a:t>[4]: Pelley S, Chen P M, Wenisch T F. Memory persistency[C]// Proceeding of the International Symposium on Computer Architecture (ISCA’14). ACM, 2014:265-276.</a:t>
            </a:r>
            <a:endParaRPr lang="en-US" altLang="zh-CN" sz="1800" dirty="0">
              <a:solidFill>
                <a:srgbClr val="333333"/>
              </a:solidFill>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rPr>
              <a:t>References</a:t>
            </a:r>
            <a:endParaRPr lang="zh-CN" altLang="en-US" dirty="0">
              <a:latin typeface="Consolas" panose="020B0609020204030204" pitchFamily="49" charset="0"/>
            </a:endParaRPr>
          </a:p>
        </p:txBody>
      </p:sp>
      <p:sp>
        <p:nvSpPr>
          <p:cNvPr id="5" name="文本占位符 4">
            <a:extLst>
              <a:ext uri="{FF2B5EF4-FFF2-40B4-BE49-F238E27FC236}">
                <a16:creationId xmlns:a16="http://schemas.microsoft.com/office/drawing/2014/main" id="{359519D0-5873-4317-AEC6-D6356F4F35D4}"/>
              </a:ext>
            </a:extLst>
          </p:cNvPr>
          <p:cNvSpPr>
            <a:spLocks noGrp="1"/>
          </p:cNvSpPr>
          <p:nvPr>
            <p:ph type="body" sz="quarter" idx="13"/>
          </p:nvPr>
        </p:nvSpPr>
        <p:spPr/>
        <p:txBody>
          <a:bodyPr/>
          <a:lstStyle/>
          <a:p>
            <a:endParaRPr lang="zh-CN" altLang="en-US"/>
          </a:p>
        </p:txBody>
      </p:sp>
      <p:sp>
        <p:nvSpPr>
          <p:cNvPr id="8" name="灯片编号占位符 7">
            <a:extLst>
              <a:ext uri="{FF2B5EF4-FFF2-40B4-BE49-F238E27FC236}">
                <a16:creationId xmlns:a16="http://schemas.microsoft.com/office/drawing/2014/main" id="{9EAF2329-9A86-4171-A72B-CED601C54C41}"/>
              </a:ext>
            </a:extLst>
          </p:cNvPr>
          <p:cNvSpPr>
            <a:spLocks noGrp="1"/>
          </p:cNvSpPr>
          <p:nvPr>
            <p:ph type="sldNum" sz="quarter" idx="12"/>
          </p:nvPr>
        </p:nvSpPr>
        <p:spPr/>
        <p:txBody>
          <a:bodyPr/>
          <a:lstStyle/>
          <a:p>
            <a:pPr>
              <a:defRPr/>
            </a:pPr>
            <a:fld id="{6A90D09A-ED5D-47CC-A45F-D492BA9A6C1B}" type="slidenum">
              <a:rPr lang="en-US" altLang="zh-CN" smtClean="0"/>
              <a:pPr>
                <a:defRPr/>
              </a:pPr>
              <a:t>31</a:t>
            </a:fld>
            <a:endParaRPr lang="en-US" altLang="zh-CN" dirty="0"/>
          </a:p>
        </p:txBody>
      </p:sp>
    </p:spTree>
    <p:extLst>
      <p:ext uri="{BB962C8B-B14F-4D97-AF65-F5344CB8AC3E}">
        <p14:creationId xmlns:p14="http://schemas.microsoft.com/office/powerpoint/2010/main" val="37543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a:solidFill>
                  <a:srgbClr val="000000"/>
                </a:solidFill>
                <a:latin typeface="Consolas" panose="020B0609020204030204" pitchFamily="49" charset="0"/>
              </a:rPr>
              <a:t>A Simple Example</a:t>
            </a:r>
          </a:p>
          <a:p>
            <a:pPr lvl="1"/>
            <a:r>
              <a:rPr lang="en-US" altLang="zh-CN" sz="2000">
                <a:latin typeface="Consolas" panose="020B0609020204030204" pitchFamily="49" charset="0"/>
                <a:cs typeface="Times New Roman" panose="02020603050405020304" pitchFamily="18" charset="0"/>
              </a:rPr>
              <a:t>Consider the following codes:</a:t>
            </a: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endParaRPr lang="en-US" altLang="zh-CN" sz="2000">
              <a:latin typeface="Consolas" panose="020B0609020204030204" pitchFamily="49" charset="0"/>
              <a:cs typeface="Times New Roman" panose="02020603050405020304" pitchFamily="18" charset="0"/>
            </a:endParaRPr>
          </a:p>
          <a:p>
            <a:pPr lvl="1"/>
            <a:r>
              <a:rPr lang="zh-CN" altLang="en-US" sz="2000">
                <a:latin typeface="Consolas" panose="020B0609020204030204" pitchFamily="49" charset="0"/>
                <a:cs typeface="Times New Roman" panose="02020603050405020304" pitchFamily="18" charset="0"/>
              </a:rPr>
              <a:t>What are the possible outcomes?</a:t>
            </a:r>
            <a:endParaRPr lang="en-US" altLang="zh-CN" sz="2000">
              <a:latin typeface="Consolas" panose="020B0609020204030204" pitchFamily="49" charset="0"/>
              <a:cs typeface="Times New Roman" panose="02020603050405020304" pitchFamily="18" charset="0"/>
            </a:endParaRPr>
          </a:p>
          <a:p>
            <a:pPr lvl="1"/>
            <a:r>
              <a:rPr lang="en-US" altLang="zh-CN" sz="2000">
                <a:latin typeface="Consolas" panose="020B0609020204030204" pitchFamily="49" charset="0"/>
                <a:cs typeface="Times New Roman" panose="02020603050405020304" pitchFamily="18" charset="0"/>
              </a:rPr>
              <a:t>Who </a:t>
            </a:r>
            <a:r>
              <a:rPr lang="en-US" altLang="zh-CN" sz="2000" b="1">
                <a:latin typeface="Consolas" panose="020B0609020204030204" pitchFamily="49" charset="0"/>
                <a:cs typeface="Times New Roman" panose="02020603050405020304" pitchFamily="18" charset="0"/>
              </a:rPr>
              <a:t>THE HELL</a:t>
            </a:r>
            <a:r>
              <a:rPr lang="en-US" altLang="zh-CN" sz="2000">
                <a:latin typeface="Consolas" panose="020B0609020204030204" pitchFamily="49" charset="0"/>
                <a:cs typeface="Times New Roman" panose="02020603050405020304" pitchFamily="18" charset="0"/>
              </a:rPr>
              <a:t> can tell us when values can be </a:t>
            </a:r>
            <a:r>
              <a:rPr lang="en-US" altLang="zh-CN" sz="2000" b="1">
                <a:latin typeface="Consolas" panose="020B0609020204030204" pitchFamily="49" charset="0"/>
                <a:cs typeface="Times New Roman" panose="02020603050405020304" pitchFamily="18" charset="0"/>
              </a:rPr>
              <a:t>SEEN</a:t>
            </a:r>
            <a:r>
              <a:rPr lang="en-US" altLang="zh-CN" sz="2000">
                <a:latin typeface="Consolas" panose="020B0609020204030204" pitchFamily="49" charset="0"/>
                <a:cs typeface="Times New Roman" panose="02020603050405020304" pitchFamily="18" charset="0"/>
              </a:rPr>
              <a:t>?</a:t>
            </a:r>
          </a:p>
          <a:p>
            <a:pPr lvl="2"/>
            <a:r>
              <a:rPr lang="en-US" altLang="zh-CN" b="1">
                <a:solidFill>
                  <a:srgbClr val="0070C0"/>
                </a:solidFill>
                <a:latin typeface="Consolas" panose="020B0609020204030204" pitchFamily="49" charset="0"/>
                <a:cs typeface="Times New Roman" panose="02020603050405020304" pitchFamily="18" charset="0"/>
              </a:rPr>
              <a:t>Memory Consistency</a:t>
            </a:r>
            <a:endParaRPr lang="zh-CN" altLang="en-US" sz="16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15" name="文本占位符 5">
            <a:extLst>
              <a:ext uri="{FF2B5EF4-FFF2-40B4-BE49-F238E27FC236}">
                <a16:creationId xmlns:a16="http://schemas.microsoft.com/office/drawing/2014/main" id="{BE172850-D1D0-4906-B5DC-10BECA772C65}"/>
              </a:ext>
            </a:extLst>
          </p:cNvPr>
          <p:cNvSpPr>
            <a:spLocks noGrp="1"/>
          </p:cNvSpPr>
          <p:nvPr>
            <p:ph type="body" sz="quarter" idx="13"/>
          </p:nvPr>
        </p:nvSpPr>
        <p:spPr>
          <a:xfrm>
            <a:off x="3635375" y="441325"/>
            <a:ext cx="5062538" cy="431800"/>
          </a:xfrm>
        </p:spPr>
        <p:txBody>
          <a:bodyPr/>
          <a:lstStyle/>
          <a:p>
            <a:r>
              <a:rPr lang="en-US" altLang="zh-CN" sz="280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
        <p:nvSpPr>
          <p:cNvPr id="7" name="灯片编号占位符 6">
            <a:extLst>
              <a:ext uri="{FF2B5EF4-FFF2-40B4-BE49-F238E27FC236}">
                <a16:creationId xmlns:a16="http://schemas.microsoft.com/office/drawing/2014/main" id="{AC770CD3-421A-43EE-AD6E-AEB0C16585BB}"/>
              </a:ext>
            </a:extLst>
          </p:cNvPr>
          <p:cNvSpPr>
            <a:spLocks noGrp="1"/>
          </p:cNvSpPr>
          <p:nvPr>
            <p:ph type="sldNum" sz="quarter" idx="12"/>
          </p:nvPr>
        </p:nvSpPr>
        <p:spPr/>
        <p:txBody>
          <a:bodyPr/>
          <a:lstStyle/>
          <a:p>
            <a:pPr>
              <a:defRPr/>
            </a:pPr>
            <a:fld id="{6A90D09A-ED5D-47CC-A45F-D492BA9A6C1B}" type="slidenum">
              <a:rPr lang="en-US" altLang="zh-CN" smtClean="0"/>
              <a:pPr>
                <a:defRPr/>
              </a:pPr>
              <a:t>4</a:t>
            </a:fld>
            <a:endParaRPr lang="en-US" altLang="zh-CN" dirty="0"/>
          </a:p>
        </p:txBody>
      </p:sp>
    </p:spTree>
    <p:extLst>
      <p:ext uri="{BB962C8B-B14F-4D97-AF65-F5344CB8AC3E}">
        <p14:creationId xmlns:p14="http://schemas.microsoft.com/office/powerpoint/2010/main" val="1863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229600" cy="5244665"/>
          </a:xfrm>
        </p:spPr>
        <p:txBody>
          <a:bodyPr/>
          <a:lstStyle/>
          <a:p>
            <a:r>
              <a:rPr lang="en-US" altLang="zh-CN" sz="2400">
                <a:solidFill>
                  <a:srgbClr val="000000"/>
                </a:solidFill>
                <a:latin typeface="Consolas" panose="020B0609020204030204" pitchFamily="49" charset="0"/>
              </a:rPr>
              <a:t>Terminology</a:t>
            </a:r>
            <a:endParaRPr lang="en-US" altLang="zh-CN" sz="2400">
              <a:solidFill>
                <a:srgbClr val="000000"/>
              </a:solidFill>
              <a:latin typeface="Consolas" panose="020B0609020204030204" pitchFamily="49" charset="0"/>
              <a:cs typeface="Times New Roman" panose="02020603050405020304" pitchFamily="18" charset="0"/>
            </a:endParaRPr>
          </a:p>
          <a:p>
            <a:pPr lvl="1"/>
            <a:r>
              <a:rPr lang="en-US" altLang="zh-CN" sz="2000">
                <a:solidFill>
                  <a:srgbClr val="000000"/>
                </a:solidFill>
                <a:latin typeface="Consolas" panose="020B0609020204030204" pitchFamily="49" charset="0"/>
                <a:cs typeface="Times New Roman" panose="02020603050405020304" pitchFamily="18" charset="0"/>
              </a:rPr>
              <a:t>Memory Consistency Model</a:t>
            </a:r>
          </a:p>
          <a:p>
            <a:pPr lvl="2"/>
            <a:r>
              <a:rPr lang="en-US" altLang="zh-CN">
                <a:latin typeface="Consolas" panose="020B0609020204030204" pitchFamily="49" charset="0"/>
                <a:cs typeface="Times New Roman" panose="02020603050405020304" pitchFamily="18" charset="0"/>
              </a:rPr>
              <a:t>The policy that places an early and late bound on when a new value can be propagated to any given </a:t>
            </a:r>
            <a:r>
              <a:rPr lang="en-US" altLang="zh-CN">
                <a:solidFill>
                  <a:srgbClr val="0070C0"/>
                </a:solidFill>
                <a:latin typeface="Consolas" panose="020B0609020204030204" pitchFamily="49" charset="0"/>
                <a:cs typeface="Times New Roman" panose="02020603050405020304" pitchFamily="18" charset="0"/>
              </a:rPr>
              <a:t>processor</a:t>
            </a:r>
            <a:r>
              <a:rPr lang="en-US" altLang="zh-CN">
                <a:latin typeface="Consolas" panose="020B0609020204030204" pitchFamily="49" charset="0"/>
                <a:cs typeface="Times New Roman" panose="02020603050405020304" pitchFamily="18" charset="0"/>
              </a:rPr>
              <a:t>;</a:t>
            </a:r>
          </a:p>
          <a:p>
            <a:pPr lvl="1"/>
            <a:r>
              <a:rPr lang="en-US" altLang="zh-CN" sz="2000">
                <a:solidFill>
                  <a:srgbClr val="000000"/>
                </a:solidFill>
                <a:latin typeface="Consolas" panose="020B0609020204030204" pitchFamily="49" charset="0"/>
                <a:cs typeface="Times New Roman" panose="02020603050405020304" pitchFamily="18" charset="0"/>
              </a:rPr>
              <a:t>Cache Coherence Protocol</a:t>
            </a:r>
          </a:p>
          <a:p>
            <a:pPr lvl="2"/>
            <a:r>
              <a:rPr lang="en-US" altLang="zh-CN">
                <a:latin typeface="Consolas" panose="020B0609020204030204" pitchFamily="49" charset="0"/>
                <a:cs typeface="Times New Roman" panose="02020603050405020304" pitchFamily="18" charset="0"/>
              </a:rPr>
              <a:t>The mechanism that propagates a newly written value to the </a:t>
            </a:r>
            <a:r>
              <a:rPr lang="en-US" altLang="zh-CN">
                <a:solidFill>
                  <a:srgbClr val="0070C0"/>
                </a:solidFill>
                <a:latin typeface="Consolas" panose="020B0609020204030204" pitchFamily="49" charset="0"/>
                <a:cs typeface="Times New Roman" panose="02020603050405020304" pitchFamily="18" charset="0"/>
              </a:rPr>
              <a:t>cached copies </a:t>
            </a:r>
            <a:r>
              <a:rPr lang="en-US" altLang="zh-CN">
                <a:latin typeface="Consolas" panose="020B0609020204030204" pitchFamily="49" charset="0"/>
                <a:cs typeface="Times New Roman" panose="02020603050405020304" pitchFamily="18" charset="0"/>
              </a:rPr>
              <a:t>of the modified location;</a:t>
            </a:r>
            <a:endParaRPr lang="zh-CN" altLang="en-US" sz="1600" dirty="0">
              <a:latin typeface="Consolas" panose="020B0609020204030204" pitchFamily="49"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graphicFrame>
        <p:nvGraphicFramePr>
          <p:cNvPr id="16" name="表格 15">
            <a:extLst>
              <a:ext uri="{FF2B5EF4-FFF2-40B4-BE49-F238E27FC236}">
                <a16:creationId xmlns:a16="http://schemas.microsoft.com/office/drawing/2014/main" id="{88C32A07-B717-421F-98E5-A375C37B63A0}"/>
              </a:ext>
            </a:extLst>
          </p:cNvPr>
          <p:cNvGraphicFramePr>
            <a:graphicFrameLocks noGrp="1"/>
          </p:cNvGraphicFramePr>
          <p:nvPr>
            <p:extLst>
              <p:ext uri="{D42A27DB-BD31-4B8C-83A1-F6EECF244321}">
                <p14:modId xmlns:p14="http://schemas.microsoft.com/office/powerpoint/2010/main" val="2655228340"/>
              </p:ext>
            </p:extLst>
          </p:nvPr>
        </p:nvGraphicFramePr>
        <p:xfrm>
          <a:off x="573321" y="5919174"/>
          <a:ext cx="7383055" cy="499682"/>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b="0" dirty="0">
                          <a:latin typeface="Consolas" panose="020B0609020204030204" pitchFamily="49" charset="0"/>
                          <a:cs typeface="Times New Roman" panose="02020603050405020304" pitchFamily="18" charset="0"/>
                        </a:rPr>
                        <a:t>Exactly</a:t>
                      </a:r>
                      <a:r>
                        <a:rPr lang="en-US" altLang="zh-CN" sz="2000" b="0" baseline="0" dirty="0">
                          <a:latin typeface="Consolas" panose="020B0609020204030204" pitchFamily="49" charset="0"/>
                          <a:cs typeface="Times New Roman" panose="02020603050405020304" pitchFamily="18" charset="0"/>
                        </a:rPr>
                        <a:t> the same? Nope!</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20" name="文本占位符 5">
            <a:extLst>
              <a:ext uri="{FF2B5EF4-FFF2-40B4-BE49-F238E27FC236}">
                <a16:creationId xmlns:a16="http://schemas.microsoft.com/office/drawing/2014/main" id="{F4634C18-0E25-413E-A089-1F95BCF5858D}"/>
              </a:ext>
            </a:extLst>
          </p:cNvPr>
          <p:cNvSpPr>
            <a:spLocks noGrp="1"/>
          </p:cNvSpPr>
          <p:nvPr>
            <p:ph type="body" sz="quarter" idx="13"/>
          </p:nvPr>
        </p:nvSpPr>
        <p:spPr>
          <a:xfrm>
            <a:off x="3635375" y="441325"/>
            <a:ext cx="5062538" cy="431800"/>
          </a:xfrm>
        </p:spPr>
        <p:txBody>
          <a:bodyPr/>
          <a:lstStyle/>
          <a:p>
            <a:r>
              <a:rPr lang="en-US" altLang="zh-CN" sz="280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
        <p:nvSpPr>
          <p:cNvPr id="7" name="灯片编号占位符 6">
            <a:extLst>
              <a:ext uri="{FF2B5EF4-FFF2-40B4-BE49-F238E27FC236}">
                <a16:creationId xmlns:a16="http://schemas.microsoft.com/office/drawing/2014/main" id="{B85D2162-6E90-44E9-9A0D-9B178784A73B}"/>
              </a:ext>
            </a:extLst>
          </p:cNvPr>
          <p:cNvSpPr>
            <a:spLocks noGrp="1"/>
          </p:cNvSpPr>
          <p:nvPr>
            <p:ph type="sldNum" sz="quarter" idx="12"/>
          </p:nvPr>
        </p:nvSpPr>
        <p:spPr/>
        <p:txBody>
          <a:bodyPr/>
          <a:lstStyle/>
          <a:p>
            <a:pPr>
              <a:defRPr/>
            </a:pPr>
            <a:fld id="{6A90D09A-ED5D-47CC-A45F-D492BA9A6C1B}" type="slidenum">
              <a:rPr lang="en-US" altLang="zh-CN" smtClean="0"/>
              <a:pPr>
                <a:defRPr/>
              </a:pPr>
              <a:t>5</a:t>
            </a:fld>
            <a:endParaRPr lang="en-US" altLang="zh-CN" dirty="0"/>
          </a:p>
        </p:txBody>
      </p:sp>
    </p:spTree>
    <p:extLst>
      <p:ext uri="{BB962C8B-B14F-4D97-AF65-F5344CB8AC3E}">
        <p14:creationId xmlns:p14="http://schemas.microsoft.com/office/powerpoint/2010/main" val="2997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a:solidFill>
                  <a:srgbClr val="000000"/>
                </a:solidFill>
                <a:latin typeface="Consolas" panose="020B0609020204030204" pitchFamily="49" charset="0"/>
              </a:rPr>
              <a:t>Terminology</a:t>
            </a:r>
          </a:p>
          <a:p>
            <a:endParaRPr lang="en-US" altLang="zh-CN" sz="2400">
              <a:solidFill>
                <a:srgbClr val="000000"/>
              </a:solidFill>
              <a:latin typeface="Consolas" panose="020B0609020204030204" pitchFamily="49" charset="0"/>
              <a:cs typeface="Times New Roman" panose="02020603050405020304" pitchFamily="18" charset="0"/>
            </a:endParaRPr>
          </a:p>
          <a:p>
            <a:endParaRPr lang="en-US" altLang="zh-CN" sz="2400">
              <a:solidFill>
                <a:srgbClr val="000000"/>
              </a:solidFill>
              <a:latin typeface="Consolas" panose="020B0609020204030204" pitchFamily="49" charset="0"/>
              <a:cs typeface="Times New Roman" panose="02020603050405020304" pitchFamily="18" charset="0"/>
            </a:endParaRPr>
          </a:p>
          <a:p>
            <a:endParaRPr lang="en-US" altLang="zh-CN" sz="2400">
              <a:solidFill>
                <a:srgbClr val="000000"/>
              </a:solidFill>
              <a:latin typeface="Consolas" panose="020B0609020204030204" pitchFamily="49" charset="0"/>
              <a:cs typeface="Times New Roman" panose="02020603050405020304" pitchFamily="18" charset="0"/>
            </a:endParaRPr>
          </a:p>
          <a:p>
            <a:endParaRPr lang="en-US" altLang="zh-CN" sz="240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a:solidFill>
                <a:srgbClr val="000000"/>
              </a:solidFill>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061248" cy="432048"/>
          </a:xfrm>
        </p:spPr>
        <p:txBody>
          <a:bodyPr/>
          <a:lstStyle/>
          <a:p>
            <a:r>
              <a:rPr lang="en-US" altLang="zh-CN" sz="280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pic>
        <p:nvPicPr>
          <p:cNvPr id="7" name="图片 6">
            <a:extLst>
              <a:ext uri="{FF2B5EF4-FFF2-40B4-BE49-F238E27FC236}">
                <a16:creationId xmlns:a16="http://schemas.microsoft.com/office/drawing/2014/main" id="{D9BACF87-E334-4AF5-9B19-E2C8AEB2BD08}"/>
              </a:ext>
            </a:extLst>
          </p:cNvPr>
          <p:cNvPicPr>
            <a:picLocks noChangeAspect="1"/>
          </p:cNvPicPr>
          <p:nvPr/>
        </p:nvPicPr>
        <p:blipFill>
          <a:blip r:embed="rId3"/>
          <a:stretch>
            <a:fillRect/>
          </a:stretch>
        </p:blipFill>
        <p:spPr>
          <a:xfrm>
            <a:off x="640682" y="2057667"/>
            <a:ext cx="8107782" cy="3387557"/>
          </a:xfrm>
          <a:prstGeom prst="rect">
            <a:avLst/>
          </a:prstGeom>
        </p:spPr>
      </p:pic>
      <p:graphicFrame>
        <p:nvGraphicFramePr>
          <p:cNvPr id="8" name="表格 7">
            <a:extLst>
              <a:ext uri="{FF2B5EF4-FFF2-40B4-BE49-F238E27FC236}">
                <a16:creationId xmlns:a16="http://schemas.microsoft.com/office/drawing/2014/main" id="{865C59EC-A220-48CA-B20D-BBE2D167B0FD}"/>
              </a:ext>
            </a:extLst>
          </p:cNvPr>
          <p:cNvGraphicFramePr>
            <a:graphicFrameLocks noGrp="1"/>
          </p:cNvGraphicFramePr>
          <p:nvPr>
            <p:extLst>
              <p:ext uri="{D42A27DB-BD31-4B8C-83A1-F6EECF244321}">
                <p14:modId xmlns:p14="http://schemas.microsoft.com/office/powerpoint/2010/main" val="2938825965"/>
              </p:ext>
            </p:extLst>
          </p:nvPr>
        </p:nvGraphicFramePr>
        <p:xfrm>
          <a:off x="567880" y="1988841"/>
          <a:ext cx="8008240" cy="4477322"/>
        </p:xfrm>
        <a:graphic>
          <a:graphicData uri="http://schemas.openxmlformats.org/drawingml/2006/table">
            <a:tbl>
              <a:tblPr firstRow="1" bandRow="1">
                <a:tableStyleId>{2D5ABB26-0587-4C30-8999-92F81FD0307C}</a:tableStyleId>
              </a:tblPr>
              <a:tblGrid>
                <a:gridCol w="8008240">
                  <a:extLst>
                    <a:ext uri="{9D8B030D-6E8A-4147-A177-3AD203B41FA5}">
                      <a16:colId xmlns:a16="http://schemas.microsoft.com/office/drawing/2014/main" val="4083140909"/>
                    </a:ext>
                  </a:extLst>
                </a:gridCol>
              </a:tblGrid>
              <a:tr h="4464496">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dirty="0">
                          <a:latin typeface="Consolas" panose="020B0609020204030204" pitchFamily="49" charset="0"/>
                          <a:cs typeface="Times New Roman" panose="02020603050405020304" pitchFamily="18" charset="0"/>
                        </a:rPr>
                        <a:t>There DO exist architectures, though DON’T have cache, are also threatened with consistent problems.</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10" name="灯片编号占位符 9">
            <a:extLst>
              <a:ext uri="{FF2B5EF4-FFF2-40B4-BE49-F238E27FC236}">
                <a16:creationId xmlns:a16="http://schemas.microsoft.com/office/drawing/2014/main" id="{B9EFFE9C-553E-4D2A-AA53-E507D69A6338}"/>
              </a:ext>
            </a:extLst>
          </p:cNvPr>
          <p:cNvSpPr>
            <a:spLocks noGrp="1"/>
          </p:cNvSpPr>
          <p:nvPr>
            <p:ph type="sldNum" sz="quarter" idx="12"/>
          </p:nvPr>
        </p:nvSpPr>
        <p:spPr/>
        <p:txBody>
          <a:bodyPr/>
          <a:lstStyle/>
          <a:p>
            <a:pPr>
              <a:defRPr/>
            </a:pPr>
            <a:fld id="{6A90D09A-ED5D-47CC-A45F-D492BA9A6C1B}" type="slidenum">
              <a:rPr lang="en-US" altLang="zh-CN" smtClean="0"/>
              <a:pPr>
                <a:defRPr/>
              </a:pPr>
              <a:t>6</a:t>
            </a:fld>
            <a:endParaRPr lang="en-US" altLang="zh-CN" dirty="0"/>
          </a:p>
        </p:txBody>
      </p:sp>
    </p:spTree>
    <p:extLst>
      <p:ext uri="{BB962C8B-B14F-4D97-AF65-F5344CB8AC3E}">
        <p14:creationId xmlns:p14="http://schemas.microsoft.com/office/powerpoint/2010/main" val="176848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a:latin typeface="Consolas" panose="020B0609020204030204" pitchFamily="49" charset="0"/>
                <a:ea typeface="+mn-ea"/>
                <a:cs typeface="Times New Roman" panose="02020603050405020304" pitchFamily="18" charset="0"/>
              </a:rPr>
              <a:t>[A multiprocessor system is </a:t>
            </a:r>
            <a:r>
              <a:rPr lang="en-US" altLang="zh-CN" sz="200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and the operations of each individual processor appear in this sequence in the order specified by its program.</a:t>
            </a:r>
            <a:endParaRPr lang="en-US" altLang="zh-CN" sz="2000">
              <a:solidFill>
                <a:srgbClr val="000000"/>
              </a:solidFill>
              <a:latin typeface="Consolas" panose="020B0609020204030204" pitchFamily="49" charset="0"/>
              <a:ea typeface="+mn-ea"/>
              <a:cs typeface="Times New Roman" panose="02020603050405020304" pitchFamily="18" charset="0"/>
            </a:endParaRPr>
          </a:p>
          <a:p>
            <a:pPr lvl="1"/>
            <a:r>
              <a:rPr lang="en-US" altLang="zh-CN" sz="2000">
                <a:latin typeface="Consolas" panose="020B0609020204030204" pitchFamily="49" charset="0"/>
                <a:ea typeface="+mn-ea"/>
                <a:cs typeface="Times New Roman" panose="02020603050405020304" pitchFamily="18" charset="0"/>
              </a:rPr>
              <a:t>Key word: </a:t>
            </a:r>
            <a:r>
              <a:rPr lang="en-US" altLang="zh-CN" sz="2000" b="1">
                <a:latin typeface="Consolas" panose="020B0609020204030204" pitchFamily="49" charset="0"/>
                <a:ea typeface="+mn-ea"/>
                <a:cs typeface="Times New Roman" panose="02020603050405020304" pitchFamily="18" charset="0"/>
              </a:rPr>
              <a:t>program order, atomicity;</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
        <p:nvSpPr>
          <p:cNvPr id="8" name="灯片编号占位符 7">
            <a:extLst>
              <a:ext uri="{FF2B5EF4-FFF2-40B4-BE49-F238E27FC236}">
                <a16:creationId xmlns:a16="http://schemas.microsoft.com/office/drawing/2014/main" id="{C1BEA5BC-7409-41C6-8C9D-27628C889950}"/>
              </a:ext>
            </a:extLst>
          </p:cNvPr>
          <p:cNvSpPr>
            <a:spLocks noGrp="1"/>
          </p:cNvSpPr>
          <p:nvPr>
            <p:ph type="sldNum" sz="quarter" idx="12"/>
          </p:nvPr>
        </p:nvSpPr>
        <p:spPr/>
        <p:txBody>
          <a:bodyPr/>
          <a:lstStyle/>
          <a:p>
            <a:pPr>
              <a:defRPr/>
            </a:pPr>
            <a:fld id="{6A90D09A-ED5D-47CC-A45F-D492BA9A6C1B}" type="slidenum">
              <a:rPr lang="en-US" altLang="zh-CN" smtClean="0"/>
              <a:pPr>
                <a:defRPr/>
              </a:pPr>
              <a:t>7</a:t>
            </a:fld>
            <a:endParaRPr lang="en-US" altLang="zh-CN" dirty="0"/>
          </a:p>
        </p:txBody>
      </p:sp>
    </p:spTree>
    <p:extLst>
      <p:ext uri="{BB962C8B-B14F-4D97-AF65-F5344CB8AC3E}">
        <p14:creationId xmlns:p14="http://schemas.microsoft.com/office/powerpoint/2010/main" val="158170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a:latin typeface="Consolas" panose="020B0609020204030204" pitchFamily="49" charset="0"/>
                <a:ea typeface="+mn-ea"/>
                <a:cs typeface="Times New Roman" panose="02020603050405020304" pitchFamily="18" charset="0"/>
              </a:rPr>
              <a:t>[A multiprocessor system is </a:t>
            </a:r>
            <a:r>
              <a:rPr lang="en-US" altLang="zh-CN" sz="200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t>
            </a:r>
            <a:r>
              <a:rPr lang="en-US" altLang="zh-CN" sz="2000">
                <a:solidFill>
                  <a:srgbClr val="00B050"/>
                </a:solidFill>
                <a:latin typeface="Consolas" panose="020B0609020204030204" pitchFamily="49" charset="0"/>
                <a:ea typeface="+mn-ea"/>
                <a:cs typeface="Times New Roman" panose="02020603050405020304" pitchFamily="18" charset="0"/>
              </a:rPr>
              <a:t>and the operations of each individual processor appear in this sequence in the order specified by its program</a:t>
            </a:r>
            <a:r>
              <a:rPr lang="en-US" altLang="zh-CN" sz="2000">
                <a:latin typeface="Consolas" panose="020B0609020204030204" pitchFamily="49" charset="0"/>
                <a:ea typeface="+mn-ea"/>
                <a:cs typeface="Times New Roman" panose="02020603050405020304" pitchFamily="18" charset="0"/>
              </a:rPr>
              <a:t>.</a:t>
            </a:r>
            <a:endParaRPr lang="en-US" altLang="zh-CN" sz="2000">
              <a:solidFill>
                <a:srgbClr val="000000"/>
              </a:solidFill>
              <a:latin typeface="Consolas" panose="020B0609020204030204" pitchFamily="49" charset="0"/>
              <a:ea typeface="+mn-ea"/>
              <a:cs typeface="Times New Roman" panose="02020603050405020304" pitchFamily="18" charset="0"/>
            </a:endParaRPr>
          </a:p>
          <a:p>
            <a:pPr lvl="1"/>
            <a:r>
              <a:rPr lang="en-US" altLang="zh-CN" sz="2000">
                <a:latin typeface="Consolas" panose="020B0609020204030204" pitchFamily="49" charset="0"/>
                <a:ea typeface="+mn-ea"/>
                <a:cs typeface="Times New Roman" panose="02020603050405020304" pitchFamily="18" charset="0"/>
              </a:rPr>
              <a:t>Key word: </a:t>
            </a:r>
            <a:r>
              <a:rPr lang="en-US" altLang="zh-CN" sz="2000" b="1">
                <a:solidFill>
                  <a:srgbClr val="00B050"/>
                </a:solidFill>
                <a:latin typeface="Consolas" panose="020B0609020204030204" pitchFamily="49" charset="0"/>
                <a:ea typeface="+mn-ea"/>
                <a:cs typeface="Times New Roman" panose="02020603050405020304" pitchFamily="18" charset="0"/>
              </a:rPr>
              <a:t>program order</a:t>
            </a:r>
            <a:r>
              <a:rPr lang="en-US" altLang="zh-CN" sz="2000">
                <a:latin typeface="Consolas" panose="020B0609020204030204" pitchFamily="49" charset="0"/>
                <a:ea typeface="+mn-ea"/>
                <a:cs typeface="Times New Roman" panose="02020603050405020304" pitchFamily="18" charset="0"/>
              </a:rPr>
              <a:t>, atomicity</a:t>
            </a:r>
            <a:r>
              <a:rPr lang="en-US" altLang="zh-CN" sz="2000" b="1">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6CC857A-6364-4388-831A-569BC80634EC}"/>
              </a:ext>
            </a:extLst>
          </p:cNvPr>
          <p:cNvGrpSpPr/>
          <p:nvPr/>
        </p:nvGrpSpPr>
        <p:grpSpPr>
          <a:xfrm>
            <a:off x="1348383" y="4734214"/>
            <a:ext cx="7553549" cy="1428188"/>
            <a:chOff x="1348383" y="4601678"/>
            <a:chExt cx="7553549" cy="1428188"/>
          </a:xfrm>
        </p:grpSpPr>
        <p:sp>
          <p:nvSpPr>
            <p:cNvPr id="7" name="矩形 6">
              <a:extLst>
                <a:ext uri="{FF2B5EF4-FFF2-40B4-BE49-F238E27FC236}">
                  <a16:creationId xmlns:a16="http://schemas.microsoft.com/office/drawing/2014/main" id="{E5C85CAC-DADE-4509-B6A2-59C7D1E5D71F}"/>
                </a:ext>
              </a:extLst>
            </p:cNvPr>
            <p:cNvSpPr/>
            <p:nvPr/>
          </p:nvSpPr>
          <p:spPr>
            <a:xfrm>
              <a:off x="6444208" y="4601678"/>
              <a:ext cx="2457724" cy="338554"/>
            </a:xfrm>
            <a:prstGeom prst="rect">
              <a:avLst/>
            </a:prstGeom>
          </p:spPr>
          <p:txBody>
            <a:bodyPr wrap="none">
              <a:spAutoFit/>
            </a:bodyPr>
            <a:lstStyle/>
            <a:p>
              <a:r>
                <a:rPr lang="zh-CN" altLang="en-US" sz="1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Initially Flag1 = Flag2 = 0</a:t>
              </a:r>
            </a:p>
          </p:txBody>
        </p:sp>
        <p:sp>
          <p:nvSpPr>
            <p:cNvPr id="8" name="矩形 7">
              <a:extLst>
                <a:ext uri="{FF2B5EF4-FFF2-40B4-BE49-F238E27FC236}">
                  <a16:creationId xmlns:a16="http://schemas.microsoft.com/office/drawing/2014/main" id="{2FCFB1C2-FFEB-440A-A38B-F898FCD13C7C}"/>
                </a:ext>
              </a:extLst>
            </p:cNvPr>
            <p:cNvSpPr/>
            <p:nvPr/>
          </p:nvSpPr>
          <p:spPr>
            <a:xfrm>
              <a:off x="1348383" y="4952648"/>
              <a:ext cx="4572000" cy="1077218"/>
            </a:xfrm>
            <a:prstGeom prst="rect">
              <a:avLst/>
            </a:prstGeom>
          </p:spPr>
          <p:txBody>
            <a:bodyPr>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P1 </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Flag1 = 1</a:t>
              </a: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(Flag2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rPr>
                <a:t>    </a:t>
              </a:r>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sp>
          <p:nvSpPr>
            <p:cNvPr id="9" name="矩形 8">
              <a:extLst>
                <a:ext uri="{FF2B5EF4-FFF2-40B4-BE49-F238E27FC236}">
                  <a16:creationId xmlns:a16="http://schemas.microsoft.com/office/drawing/2014/main" id="{90D8763E-BCCC-4E34-8757-220041C088C9}"/>
                </a:ext>
              </a:extLst>
            </p:cNvPr>
            <p:cNvSpPr/>
            <p:nvPr/>
          </p:nvSpPr>
          <p:spPr>
            <a:xfrm>
              <a:off x="5020791" y="4952648"/>
              <a:ext cx="1598515" cy="1077218"/>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Flag2 = 1</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(Flag1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grpSp>
      <p:sp>
        <p:nvSpPr>
          <p:cNvPr id="12" name="灯片编号占位符 11">
            <a:extLst>
              <a:ext uri="{FF2B5EF4-FFF2-40B4-BE49-F238E27FC236}">
                <a16:creationId xmlns:a16="http://schemas.microsoft.com/office/drawing/2014/main" id="{F9E40550-69C6-41F8-867B-4655D0B6EF88}"/>
              </a:ext>
            </a:extLst>
          </p:cNvPr>
          <p:cNvSpPr>
            <a:spLocks noGrp="1"/>
          </p:cNvSpPr>
          <p:nvPr>
            <p:ph type="sldNum" sz="quarter" idx="12"/>
          </p:nvPr>
        </p:nvSpPr>
        <p:spPr/>
        <p:txBody>
          <a:bodyPr/>
          <a:lstStyle/>
          <a:p>
            <a:pPr>
              <a:defRPr/>
            </a:pPr>
            <a:fld id="{6A90D09A-ED5D-47CC-A45F-D492BA9A6C1B}" type="slidenum">
              <a:rPr lang="en-US" altLang="zh-CN" smtClean="0"/>
              <a:pPr>
                <a:defRPr/>
              </a:pPr>
              <a:t>8</a:t>
            </a:fld>
            <a:endParaRPr lang="en-US" altLang="zh-CN" dirty="0"/>
          </a:p>
        </p:txBody>
      </p:sp>
    </p:spTree>
    <p:extLst>
      <p:ext uri="{BB962C8B-B14F-4D97-AF65-F5344CB8AC3E}">
        <p14:creationId xmlns:p14="http://schemas.microsoft.com/office/powerpoint/2010/main" val="377675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a:latin typeface="Consolas" panose="020B0609020204030204" pitchFamily="49" charset="0"/>
                <a:ea typeface="+mn-ea"/>
                <a:cs typeface="Times New Roman" panose="02020603050405020304" pitchFamily="18" charset="0"/>
              </a:rPr>
              <a:t>[A multiprocessor system is </a:t>
            </a:r>
            <a:r>
              <a:rPr lang="en-US" altLang="zh-CN" sz="200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a:latin typeface="Consolas" panose="020B0609020204030204" pitchFamily="49" charset="0"/>
                <a:ea typeface="+mn-ea"/>
                <a:cs typeface="Times New Roman" panose="02020603050405020304" pitchFamily="18" charset="0"/>
              </a:rPr>
              <a:t>if] </a:t>
            </a:r>
            <a:r>
              <a:rPr lang="en-US" altLang="zh-CN" sz="2000">
                <a:solidFill>
                  <a:srgbClr val="00B050"/>
                </a:solidFill>
                <a:latin typeface="Consolas" panose="020B0609020204030204" pitchFamily="49" charset="0"/>
                <a:ea typeface="+mn-ea"/>
                <a:cs typeface="Times New Roman" panose="02020603050405020304" pitchFamily="18" charset="0"/>
              </a:rPr>
              <a:t>the result of any execution is the same as if the operations of all the processors were executed in some sequential order</a:t>
            </a:r>
            <a:r>
              <a:rPr lang="en-US" altLang="zh-CN" sz="2000">
                <a:latin typeface="Consolas" panose="020B0609020204030204" pitchFamily="49" charset="0"/>
                <a:ea typeface="+mn-ea"/>
                <a:cs typeface="Times New Roman" panose="02020603050405020304" pitchFamily="18" charset="0"/>
              </a:rPr>
              <a:t>, and the operations of each individual processor appear in this sequence in the order specified by its program.</a:t>
            </a:r>
          </a:p>
          <a:p>
            <a:pPr lvl="1"/>
            <a:r>
              <a:rPr lang="en-US" altLang="zh-CN" sz="2000">
                <a:latin typeface="Consolas" panose="020B0609020204030204" pitchFamily="49" charset="0"/>
                <a:ea typeface="+mn-ea"/>
                <a:cs typeface="Times New Roman" panose="02020603050405020304" pitchFamily="18" charset="0"/>
              </a:rPr>
              <a:t>Key word: program order, </a:t>
            </a:r>
            <a:r>
              <a:rPr lang="en-US" altLang="zh-CN" sz="2000" b="1">
                <a:solidFill>
                  <a:srgbClr val="00B050"/>
                </a:solidFill>
                <a:latin typeface="Consolas" panose="020B0609020204030204" pitchFamily="49" charset="0"/>
                <a:ea typeface="+mn-ea"/>
                <a:cs typeface="Times New Roman" panose="02020603050405020304" pitchFamily="18" charset="0"/>
              </a:rPr>
              <a:t>atomicity</a:t>
            </a:r>
            <a:r>
              <a:rPr lang="en-US" altLang="zh-CN" sz="2000" b="1">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a:latin typeface="Consolas" panose="020B0609020204030204" pitchFamily="49" charset="0"/>
                <a:ea typeface="+mj-ea"/>
              </a:rPr>
              <a:t>1 </a:t>
            </a:r>
            <a:r>
              <a:rPr lang="zh-CN" altLang="en-US">
                <a:latin typeface="Consolas" panose="020B0609020204030204" pitchFamily="49" charset="0"/>
                <a:ea typeface="+mj-ea"/>
              </a:rPr>
              <a:t>内存一致性</a:t>
            </a:r>
            <a:endParaRPr lang="zh-CN" altLang="en-US" dirty="0">
              <a:latin typeface="Consolas" panose="020B0609020204030204" pitchFamily="49" charset="0"/>
              <a:ea typeface="+mj-ea"/>
            </a:endParaRP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10" name="组合 9">
            <a:extLst>
              <a:ext uri="{FF2B5EF4-FFF2-40B4-BE49-F238E27FC236}">
                <a16:creationId xmlns:a16="http://schemas.microsoft.com/office/drawing/2014/main" id="{5A55340F-B46D-4D2B-83FF-F9A652B4EA6E}"/>
              </a:ext>
            </a:extLst>
          </p:cNvPr>
          <p:cNvGrpSpPr/>
          <p:nvPr/>
        </p:nvGrpSpPr>
        <p:grpSpPr>
          <a:xfrm>
            <a:off x="1259632" y="4746631"/>
            <a:ext cx="7630597" cy="1908215"/>
            <a:chOff x="1322115" y="4871536"/>
            <a:chExt cx="7630597" cy="2022997"/>
          </a:xfrm>
        </p:grpSpPr>
        <p:sp>
          <p:nvSpPr>
            <p:cNvPr id="11" name="矩形 10">
              <a:extLst>
                <a:ext uri="{FF2B5EF4-FFF2-40B4-BE49-F238E27FC236}">
                  <a16:creationId xmlns:a16="http://schemas.microsoft.com/office/drawing/2014/main" id="{69C6DE26-2ED5-4E51-B919-A55D41AD3FA5}"/>
                </a:ext>
              </a:extLst>
            </p:cNvPr>
            <p:cNvSpPr/>
            <p:nvPr/>
          </p:nvSpPr>
          <p:spPr>
            <a:xfrm>
              <a:off x="7214992" y="4871536"/>
              <a:ext cx="1737720" cy="358919"/>
            </a:xfrm>
            <a:prstGeom prst="rect">
              <a:avLst/>
            </a:prstGeom>
          </p:spPr>
          <p:txBody>
            <a:bodyPr wrap="none">
              <a:spAutoFit/>
            </a:bodyPr>
            <a:lstStyle/>
            <a:p>
              <a:r>
                <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rPr>
                <a:t>Initially </a:t>
              </a:r>
              <a:r>
                <a:rPr lang="en-US" altLang="zh-CN" sz="1600" b="1" dirty="0">
                  <a:solidFill>
                    <a:schemeClr val="bg1">
                      <a:lumMod val="50000"/>
                    </a:schemeClr>
                  </a:solidFill>
                  <a:latin typeface="Times New Roman" panose="02020603050405020304" pitchFamily="18" charset="0"/>
                  <a:ea typeface="+mj-ea"/>
                  <a:cs typeface="Times New Roman" panose="02020603050405020304" pitchFamily="18" charset="0"/>
                </a:rPr>
                <a:t>A = B = 0</a:t>
              </a:r>
              <a:endPar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sp>
          <p:nvSpPr>
            <p:cNvPr id="12" name="矩形 11">
              <a:extLst>
                <a:ext uri="{FF2B5EF4-FFF2-40B4-BE49-F238E27FC236}">
                  <a16:creationId xmlns:a16="http://schemas.microsoft.com/office/drawing/2014/main" id="{AFB0BDAD-ABDF-499F-A535-860863163EB7}"/>
                </a:ext>
              </a:extLst>
            </p:cNvPr>
            <p:cNvSpPr/>
            <p:nvPr/>
          </p:nvSpPr>
          <p:spPr>
            <a:xfrm>
              <a:off x="1322115" y="5230455"/>
              <a:ext cx="641394" cy="619950"/>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P1</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A = 1</a:t>
              </a:r>
            </a:p>
          </p:txBody>
        </p:sp>
        <p:sp>
          <p:nvSpPr>
            <p:cNvPr id="13" name="矩形 12">
              <a:extLst>
                <a:ext uri="{FF2B5EF4-FFF2-40B4-BE49-F238E27FC236}">
                  <a16:creationId xmlns:a16="http://schemas.microsoft.com/office/drawing/2014/main" id="{336F8534-98EC-4B00-957B-153968DE235D}"/>
                </a:ext>
              </a:extLst>
            </p:cNvPr>
            <p:cNvSpPr/>
            <p:nvPr/>
          </p:nvSpPr>
          <p:spPr>
            <a:xfrm>
              <a:off x="3696727" y="5230455"/>
              <a:ext cx="1032527" cy="1142014"/>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If(A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B = 1</a:t>
              </a:r>
            </a:p>
          </p:txBody>
        </p:sp>
        <p:sp>
          <p:nvSpPr>
            <p:cNvPr id="14" name="矩形 13">
              <a:extLst>
                <a:ext uri="{FF2B5EF4-FFF2-40B4-BE49-F238E27FC236}">
                  <a16:creationId xmlns:a16="http://schemas.microsoft.com/office/drawing/2014/main" id="{70285ADD-0502-408E-8AC0-B444BFE97AB1}"/>
                </a:ext>
              </a:extLst>
            </p:cNvPr>
            <p:cNvSpPr/>
            <p:nvPr/>
          </p:nvSpPr>
          <p:spPr>
            <a:xfrm>
              <a:off x="6071339" y="5230455"/>
              <a:ext cx="2341193" cy="1664078"/>
            </a:xfrm>
            <a:prstGeom prst="rect">
              <a:avLst/>
            </a:prstGeom>
          </p:spPr>
          <p:txBody>
            <a:bodyPr wrap="squar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P3</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If(B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register1 = A</a:t>
              </a:r>
              <a:endPar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grpSp>
      <p:sp>
        <p:nvSpPr>
          <p:cNvPr id="8" name="灯片编号占位符 7">
            <a:extLst>
              <a:ext uri="{FF2B5EF4-FFF2-40B4-BE49-F238E27FC236}">
                <a16:creationId xmlns:a16="http://schemas.microsoft.com/office/drawing/2014/main" id="{CA3683AD-580D-47A6-8BFF-35694D2C77B1}"/>
              </a:ext>
            </a:extLst>
          </p:cNvPr>
          <p:cNvSpPr>
            <a:spLocks noGrp="1"/>
          </p:cNvSpPr>
          <p:nvPr>
            <p:ph type="sldNum" sz="quarter" idx="12"/>
          </p:nvPr>
        </p:nvSpPr>
        <p:spPr/>
        <p:txBody>
          <a:bodyPr/>
          <a:lstStyle/>
          <a:p>
            <a:pPr>
              <a:defRPr/>
            </a:pPr>
            <a:fld id="{6A90D09A-ED5D-47CC-A45F-D492BA9A6C1B}" type="slidenum">
              <a:rPr lang="en-US" altLang="zh-CN" smtClean="0"/>
              <a:pPr>
                <a:defRPr/>
              </a:pPr>
              <a:t>9</a:t>
            </a:fld>
            <a:endParaRPr lang="en-US" altLang="zh-CN" dirty="0"/>
          </a:p>
        </p:txBody>
      </p:sp>
    </p:spTree>
    <p:extLst>
      <p:ext uri="{BB962C8B-B14F-4D97-AF65-F5344CB8AC3E}">
        <p14:creationId xmlns:p14="http://schemas.microsoft.com/office/powerpoint/2010/main" val="3404249529"/>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2642</Words>
  <Application>Microsoft Office PowerPoint</Application>
  <PresentationFormat>全屏显示(4:3)</PresentationFormat>
  <Paragraphs>506</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黑体</vt:lpstr>
      <vt:lpstr>楷体_GB2312</vt:lpstr>
      <vt:lpstr>宋体</vt:lpstr>
      <vt:lpstr>微软雅黑</vt:lpstr>
      <vt:lpstr>Arial</vt:lpstr>
      <vt:lpstr>Berlin Sans FB</vt:lpstr>
      <vt:lpstr>Comic Sans MS</vt:lpstr>
      <vt:lpstr>Consolas</vt:lpstr>
      <vt:lpstr>Lucida Bright</vt:lpstr>
      <vt:lpstr>Lucida Sans</vt:lpstr>
      <vt:lpstr>Tahoma</vt:lpstr>
      <vt:lpstr>Times New Roman</vt:lpstr>
      <vt:lpstr>Wingdings</vt:lpstr>
      <vt:lpstr>1_自定义设计方案</vt:lpstr>
      <vt:lpstr>Table of Contents</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2 内存持久性</vt:lpstr>
      <vt:lpstr>2 内存持久性</vt:lpstr>
      <vt:lpstr>2 内存持久性</vt:lpstr>
      <vt:lpstr>2 内存持久性</vt:lpstr>
      <vt:lpstr>2 内存持久性</vt:lpstr>
      <vt:lpstr>2 内存持久性</vt:lpstr>
      <vt:lpstr>2 内存持久性</vt:lpstr>
      <vt:lpstr>2 内存持久性</vt:lpstr>
      <vt:lpstr>2 内存持久性</vt:lpstr>
      <vt:lpstr>2 内存持久性</vt:lpstr>
      <vt:lpstr>References</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maokelong</dc:creator>
  <cp:lastModifiedBy>陈 劲龙</cp:lastModifiedBy>
  <cp:revision>708</cp:revision>
  <dcterms:created xsi:type="dcterms:W3CDTF">2007-06-21T01:14:00Z</dcterms:created>
  <dcterms:modified xsi:type="dcterms:W3CDTF">2019-02-13T13:41:01Z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