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9" r:id="rId2"/>
    <p:sldId id="401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5" r:id="rId14"/>
    <p:sldId id="417" r:id="rId15"/>
    <p:sldId id="423" r:id="rId16"/>
    <p:sldId id="420" r:id="rId17"/>
    <p:sldId id="419" r:id="rId18"/>
    <p:sldId id="421" r:id="rId19"/>
    <p:sldId id="422" r:id="rId20"/>
    <p:sldId id="418" r:id="rId21"/>
    <p:sldId id="416" r:id="rId22"/>
    <p:sldId id="406" r:id="rId23"/>
    <p:sldId id="424" r:id="rId24"/>
    <p:sldId id="425" r:id="rId25"/>
    <p:sldId id="387" r:id="rId2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3612" autoAdjust="0"/>
  </p:normalViewPr>
  <p:slideViewPr>
    <p:cSldViewPr showGuides="1">
      <p:cViewPr varScale="1">
        <p:scale>
          <a:sx n="100" d="100"/>
          <a:sy n="100" d="100"/>
        </p:scale>
        <p:origin x="1338" y="90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n. </a:t>
            </a:r>
            <a:r>
              <a:rPr lang="zh-CN" altLang="en-US" dirty="0"/>
              <a:t>标题放六个字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/>
              <a:t>n.n</a:t>
            </a:r>
            <a:r>
              <a:rPr lang="en-US" altLang="zh-CN" dirty="0"/>
              <a:t> </a:t>
            </a:r>
            <a:r>
              <a:rPr lang="zh-CN" altLang="en-US" dirty="0"/>
              <a:t>副标题就多了，可以放十四个字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2019/5/26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ChangeArrowheads="1"/>
          </p:cNvSpPr>
          <p:nvPr/>
        </p:nvSpPr>
        <p:spPr bwMode="auto">
          <a:xfrm flipV="1">
            <a:off x="35496" y="4149080"/>
            <a:ext cx="8280920" cy="7200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18471" y="404664"/>
            <a:ext cx="556075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9626" y="2715567"/>
            <a:ext cx="8229600" cy="1433512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002060"/>
                </a:solidFill>
              </a:rPr>
              <a:t>朋友，你听过 </a:t>
            </a:r>
            <a:r>
              <a:rPr lang="en-US" altLang="zh-CN" dirty="0">
                <a:solidFill>
                  <a:srgbClr val="002060"/>
                </a:solidFill>
              </a:rPr>
              <a:t>VS Code </a:t>
            </a:r>
            <a:r>
              <a:rPr lang="zh-CN" altLang="en-US" dirty="0">
                <a:solidFill>
                  <a:srgbClr val="002060"/>
                </a:solidFill>
              </a:rPr>
              <a:t>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8571" y="422108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猫科龙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2018-11-09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鼠标中键框选</a:t>
            </a:r>
            <a:endParaRPr lang="en-US" altLang="zh-CN" dirty="0"/>
          </a:p>
          <a:p>
            <a:pPr lvl="1"/>
            <a:r>
              <a:rPr lang="zh-CN" altLang="en-US" dirty="0"/>
              <a:t>或：</a:t>
            </a:r>
            <a:r>
              <a:rPr lang="en-US" altLang="zh-CN" dirty="0" err="1"/>
              <a:t>Alt+Shift</a:t>
            </a:r>
            <a:r>
              <a:rPr lang="en-US" altLang="zh-CN" dirty="0"/>
              <a:t>+</a:t>
            </a:r>
            <a:r>
              <a:rPr lang="zh-CN" altLang="en-US" dirty="0"/>
              <a:t>鼠标左键框选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框选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列编辑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搭配「</a:t>
            </a:r>
            <a:r>
              <a:rPr lang="en-US" altLang="zh-CN" dirty="0"/>
              <a:t>Insert Numbers</a:t>
            </a:r>
            <a:r>
              <a:rPr lang="zh-CN" altLang="en-US" dirty="0"/>
              <a:t>」插件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列选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878" b="28762"/>
          <a:stretch/>
        </p:blipFill>
        <p:spPr>
          <a:xfrm>
            <a:off x="1331640" y="4398405"/>
            <a:ext cx="3312368" cy="542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39" y="5310573"/>
            <a:ext cx="3247619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01008"/>
            <a:ext cx="297142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F / H </a:t>
            </a:r>
            <a:r>
              <a:rPr lang="zh-CN" altLang="en-US" dirty="0"/>
              <a:t>文件内查找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Ctrl + Shift + F / H </a:t>
            </a:r>
            <a:r>
              <a:rPr lang="zh-CN" altLang="en-US" dirty="0"/>
              <a:t>工作区内查找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RegEx</a:t>
            </a:r>
            <a:r>
              <a:rPr lang="en-US" altLang="zh-CN" dirty="0"/>
              <a:t> </a:t>
            </a:r>
            <a:r>
              <a:rPr lang="zh-CN" altLang="en-US" dirty="0"/>
              <a:t>查找所有以 </a:t>
            </a:r>
            <a:r>
              <a:rPr lang="en-US" altLang="zh-CN" dirty="0" err="1"/>
              <a:t>CBGet</a:t>
            </a:r>
            <a:r>
              <a:rPr lang="en-US" altLang="zh-CN" dirty="0"/>
              <a:t> </a:t>
            </a:r>
            <a:r>
              <a:rPr lang="zh-CN" altLang="en-US" dirty="0"/>
              <a:t>开头的符号名，并将前缀替换为 </a:t>
            </a:r>
            <a:r>
              <a:rPr lang="en-US" altLang="zh-CN" dirty="0" err="1"/>
              <a:t>CBSet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特别地，在执行工作区内查找时，可以在「包含的文件」一项填写「文件夹的绝对路径」，从而仅从某文件夹内查找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检索与替换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176"/>
          <a:stretch/>
        </p:blipFill>
        <p:spPr>
          <a:xfrm>
            <a:off x="1043608" y="3501008"/>
            <a:ext cx="2121812" cy="5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961905" cy="6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5766" r="8248" b="-8715"/>
          <a:stretch/>
        </p:blipFill>
        <p:spPr>
          <a:xfrm>
            <a:off x="6492213" y="3501008"/>
            <a:ext cx="1728192" cy="57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36606"/>
            <a:ext cx="742857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召唤方式（需要配置环境）</a:t>
            </a:r>
            <a:endParaRPr lang="en-US" altLang="zh-CN" dirty="0"/>
          </a:p>
          <a:p>
            <a:pPr lvl="1"/>
            <a:r>
              <a:rPr lang="en-US" altLang="zh-CN" dirty="0"/>
              <a:t>F5 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Ctrl + Shift + D </a:t>
            </a:r>
            <a:r>
              <a:rPr lang="zh-CN" altLang="en-US" dirty="0"/>
              <a:t>打开调试面板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写了一个简单的 </a:t>
            </a:r>
            <a:r>
              <a:rPr lang="en-US" altLang="zh-CN" dirty="0"/>
              <a:t>python </a:t>
            </a:r>
            <a:r>
              <a:rPr lang="zh-CN" altLang="en-US" dirty="0"/>
              <a:t>程序，断点调试。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运行与调试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3933056"/>
            <a:ext cx="821904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` </a:t>
            </a:r>
            <a:r>
              <a:rPr lang="zh-CN" altLang="en-US" dirty="0"/>
              <a:t>打开终端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WSL</a:t>
            </a:r>
            <a:r>
              <a:rPr lang="zh-CN" altLang="en-US" dirty="0"/>
              <a:t>，编译并运行当前编辑的 </a:t>
            </a:r>
            <a:r>
              <a:rPr lang="en-US" altLang="zh-CN" dirty="0"/>
              <a:t>C 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5866667" cy="201904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25144"/>
              </p:ext>
            </p:extLst>
          </p:nvPr>
        </p:nvGraphicFramePr>
        <p:xfrm>
          <a:off x="472632" y="5874216"/>
          <a:ext cx="827583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注：为了将内置终端修改为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WSL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，需要添加如下设置：</a:t>
                      </a:r>
                      <a:endParaRPr lang="en-US" altLang="zh-CN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 err="1">
                          <a:solidFill>
                            <a:srgbClr val="9C5D27"/>
                          </a:solidFill>
                          <a:latin typeface="Consolas" panose="020B0609020204030204" pitchFamily="49" charset="0"/>
                        </a:rPr>
                        <a:t>terminal.integrated.shell.windows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":</a:t>
                      </a:r>
                      <a:r>
                        <a:rPr lang="en-US" altLang="zh-CN" sz="1600" dirty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C: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System32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wsl.exe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altLang="zh-CN" sz="1600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编辑器基本属性（通过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en-US" altLang="zh-CN" b="1" dirty="0"/>
              <a:t>-</a:t>
            </a:r>
            <a:r>
              <a:rPr lang="zh-CN" altLang="en-US" b="1" dirty="0"/>
              <a:t>设置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字体：宋体？微软雅黑？</a:t>
            </a:r>
            <a:endParaRPr lang="en-US" altLang="zh-CN" dirty="0"/>
          </a:p>
          <a:p>
            <a:pPr lvl="1"/>
            <a:r>
              <a:rPr lang="en-US" altLang="zh-CN" dirty="0"/>
              <a:t>Tab </a:t>
            </a:r>
            <a:r>
              <a:rPr lang="zh-CN" altLang="en-US" dirty="0"/>
              <a:t>大小：</a:t>
            </a:r>
            <a:r>
              <a:rPr lang="en-US" altLang="zh-CN" dirty="0"/>
              <a:t>2</a:t>
            </a:r>
            <a:r>
              <a:rPr lang="zh-CN" altLang="en-US" dirty="0"/>
              <a:t>个空格？四个空格？</a:t>
            </a:r>
            <a:endParaRPr lang="en-US" altLang="zh-CN" dirty="0"/>
          </a:p>
          <a:p>
            <a:pPr lvl="1"/>
            <a:r>
              <a:rPr lang="zh-CN" altLang="en-US" dirty="0"/>
              <a:t>行尾字符：</a:t>
            </a:r>
            <a:r>
              <a:rPr lang="en-US" altLang="zh-CN" dirty="0"/>
              <a:t>Windows </a:t>
            </a:r>
            <a:r>
              <a:rPr lang="zh-CN" altLang="en-US" dirty="0"/>
              <a:t>风格的 </a:t>
            </a:r>
            <a:r>
              <a:rPr lang="en-US" altLang="zh-CN" dirty="0"/>
              <a:t>\r\n</a:t>
            </a:r>
            <a:r>
              <a:rPr lang="zh-CN" altLang="en-US" dirty="0"/>
              <a:t>？</a:t>
            </a:r>
            <a:r>
              <a:rPr lang="en-US" altLang="zh-CN" dirty="0"/>
              <a:t>Unix </a:t>
            </a:r>
            <a:r>
              <a:rPr lang="zh-CN" altLang="en-US" dirty="0"/>
              <a:t>风格的 </a:t>
            </a:r>
            <a:r>
              <a:rPr lang="en-US" altLang="zh-CN" dirty="0"/>
              <a:t>\n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CLANG </a:t>
            </a:r>
            <a:r>
              <a:rPr lang="zh-CN" altLang="en-US" dirty="0"/>
              <a:t>格式化风格：</a:t>
            </a:r>
            <a:r>
              <a:rPr lang="nl-NL" altLang="zh-CN" dirty="0"/>
              <a:t>Visual Studio, LLVM, Google, Chromium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编辑器主题（通过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颜色主题</a:t>
            </a:r>
            <a:endParaRPr lang="en-US" altLang="zh-CN" dirty="0"/>
          </a:p>
          <a:p>
            <a:pPr lvl="1"/>
            <a:r>
              <a:rPr lang="zh-CN" altLang="en-US" dirty="0"/>
              <a:t>文件图标主题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85311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自定义代码段</a:t>
            </a:r>
            <a:endParaRPr lang="en-US" altLang="zh-CN" dirty="0"/>
          </a:p>
          <a:p>
            <a:pPr lvl="1"/>
            <a:r>
              <a:rPr lang="en-US" altLang="zh-CN" dirty="0"/>
              <a:t>snippet[ˈ</a:t>
            </a:r>
            <a:r>
              <a:rPr lang="en-US" altLang="zh-CN" dirty="0" err="1"/>
              <a:t>snɪpɪt</a:t>
            </a:r>
            <a:r>
              <a:rPr lang="en-US" altLang="zh-CN" dirty="0"/>
              <a:t>]</a:t>
            </a:r>
            <a:r>
              <a:rPr lang="zh-CN" altLang="en-US" dirty="0"/>
              <a:t>，也即代码段，指的是能够帮助输入重复代码模式，比如循环或条件语句，的模板。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6220"/>
              </p:ext>
            </p:extLst>
          </p:nvPr>
        </p:nvGraphicFramePr>
        <p:xfrm>
          <a:off x="472632" y="6284168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https://blog.csdn.net/maokelong95/article/details/54379046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2050" name="Picture 2" descr="è¿éåå¾çæè¿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191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对于基准文件，右键</a:t>
            </a:r>
            <a:r>
              <a:rPr lang="en-US" altLang="zh-CN" dirty="0"/>
              <a:t>-</a:t>
            </a:r>
            <a:r>
              <a:rPr lang="zh-CN" altLang="en-US" dirty="0"/>
              <a:t>选择进行比较</a:t>
            </a:r>
            <a:endParaRPr lang="en-US" altLang="zh-CN" dirty="0"/>
          </a:p>
          <a:p>
            <a:pPr lvl="1"/>
            <a:r>
              <a:rPr lang="zh-CN" altLang="en-US" dirty="0"/>
              <a:t>对于目标文件，右键</a:t>
            </a:r>
            <a:r>
              <a:rPr lang="en-US" altLang="zh-CN" dirty="0"/>
              <a:t>-</a:t>
            </a:r>
            <a:r>
              <a:rPr lang="zh-CN" altLang="en-US" dirty="0"/>
              <a:t>与已选项目进行比较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1" y="2924944"/>
            <a:ext cx="3600000" cy="1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8" y="2730539"/>
            <a:ext cx="3095238" cy="2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5452588"/>
            <a:ext cx="758095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特别地</a:t>
            </a:r>
            <a:r>
              <a:rPr lang="zh-CN" altLang="en-US" dirty="0"/>
              <a:t>：修改仓储中的文件后，可直接在源代码管理中查看相对于 </a:t>
            </a:r>
            <a:r>
              <a:rPr lang="en-US" altLang="zh-CN" dirty="0"/>
              <a:t>Head </a:t>
            </a:r>
            <a:r>
              <a:rPr lang="zh-CN" altLang="en-US" dirty="0"/>
              <a:t>的修改。</a:t>
            </a:r>
            <a:endParaRPr lang="en-US" altLang="zh-CN" dirty="0"/>
          </a:p>
          <a:p>
            <a:pPr lvl="1"/>
            <a:r>
              <a:rPr lang="zh-CN" altLang="en-US" dirty="0"/>
              <a:t>直接在源代码管理界面点击修改过的文件即可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3284984"/>
            <a:ext cx="85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Shift + 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（默认）输入「</a:t>
            </a:r>
            <a:r>
              <a:rPr lang="en-US" altLang="zh-CN" dirty="0">
                <a:solidFill>
                  <a:srgbClr val="FF0000"/>
                </a:solidFill>
              </a:rPr>
              <a:t>&gt; CMD</a:t>
            </a:r>
            <a:r>
              <a:rPr lang="zh-CN" altLang="en-US" dirty="0"/>
              <a:t>」，可快捷执行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命令，包括编辑器本身提供的接口、插件提供的接口；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LineNo</a:t>
            </a:r>
            <a:r>
              <a:rPr lang="zh-CN" altLang="en-US" dirty="0"/>
              <a:t>」 ，可快速跳转到指定行；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/>
              <a:t>」 ，可快速跳转到指定符号；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@:</a:t>
            </a:r>
            <a:r>
              <a:rPr lang="zh-CN" altLang="en-US" dirty="0"/>
              <a:t>」 ，同上，但导航窗口中所有符号归类显示；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直接输入，可快速打开指定文件。</a:t>
            </a:r>
            <a:endParaRPr lang="en-US" altLang="zh-CN" dirty="0"/>
          </a:p>
          <a:p>
            <a:pPr marL="457200"/>
            <a:r>
              <a:rPr lang="zh-CN" altLang="en-US" dirty="0"/>
              <a:t>一次成功的示例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命令窗口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0" y="4509120"/>
            <a:ext cx="2723809" cy="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5" y="4556738"/>
            <a:ext cx="3028571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50" y="5478420"/>
            <a:ext cx="3323809" cy="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9" y="5303346"/>
            <a:ext cx="2085714" cy="11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47650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2995" y="4813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56783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2995" y="56937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/>
              <a:t>VS Live Share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screenshot of Visual Studio Live Share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" y="2636912"/>
            <a:ext cx="849648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快捷键 </a:t>
            </a:r>
            <a:r>
              <a:rPr lang="en-US" altLang="zh-CN" dirty="0"/>
              <a:t>/ </a:t>
            </a:r>
            <a:r>
              <a:rPr lang="zh-CN" altLang="en-US" dirty="0"/>
              <a:t>列选 </a:t>
            </a:r>
            <a:r>
              <a:rPr lang="en-US" altLang="zh-CN" dirty="0"/>
              <a:t>/ </a:t>
            </a:r>
            <a:r>
              <a:rPr lang="zh-CN" altLang="en-US" dirty="0"/>
              <a:t>检索与替换</a:t>
            </a:r>
            <a:endParaRPr lang="en-US" altLang="zh-CN" dirty="0"/>
          </a:p>
          <a:p>
            <a:pPr lvl="1"/>
            <a:r>
              <a:rPr lang="zh-CN" altLang="en-US" dirty="0"/>
              <a:t>运行与调试 </a:t>
            </a:r>
            <a:r>
              <a:rPr lang="en-US" altLang="zh-CN" dirty="0"/>
              <a:t>/ 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dirty="0"/>
              <a:t>这是高手</a:t>
            </a:r>
            <a:endParaRPr lang="en-US" altLang="zh-CN" dirty="0"/>
          </a:p>
          <a:p>
            <a:pPr lvl="1"/>
            <a:r>
              <a:rPr lang="zh-CN" altLang="en-US" dirty="0"/>
              <a:t>个性化</a:t>
            </a:r>
            <a:endParaRPr lang="en-US" altLang="zh-CN" dirty="0"/>
          </a:p>
          <a:p>
            <a:pPr lvl="1"/>
            <a:r>
              <a:rPr lang="en-US" altLang="zh-CN" dirty="0"/>
              <a:t>Diff</a:t>
            </a:r>
          </a:p>
          <a:p>
            <a:pPr lvl="1"/>
            <a:r>
              <a:rPr lang="zh-CN" altLang="en-US" dirty="0"/>
              <a:t>命令窗口</a:t>
            </a:r>
            <a:endParaRPr lang="en-US" altLang="zh-CN" dirty="0"/>
          </a:p>
          <a:p>
            <a:r>
              <a:rPr lang="zh-CN" altLang="en-US" dirty="0"/>
              <a:t>这太厉害了</a:t>
            </a:r>
            <a:endParaRPr lang="en-US" altLang="zh-CN" dirty="0"/>
          </a:p>
          <a:p>
            <a:pPr lvl="1"/>
            <a:r>
              <a:rPr lang="zh-CN" altLang="en-US" dirty="0"/>
              <a:t>多人协作</a:t>
            </a:r>
            <a:endParaRPr lang="en-US" altLang="zh-CN" dirty="0"/>
          </a:p>
          <a:p>
            <a:pPr lvl="1"/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写文档</a:t>
            </a:r>
            <a:endParaRPr lang="en-US" altLang="zh-CN" dirty="0"/>
          </a:p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 err="1"/>
              <a:t>LaTeX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3076" name="Picture 4" descr="demo of preview featu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44" y="2068418"/>
            <a:ext cx="5715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内置了对 </a:t>
            </a:r>
            <a:r>
              <a:rPr lang="en-US" altLang="zh-CN" dirty="0"/>
              <a:t>Markdown </a:t>
            </a:r>
            <a:r>
              <a:rPr lang="zh-CN" altLang="en-US" dirty="0"/>
              <a:t>的支持，直接点击文本右上角的「打开侧边预览」即可。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Markdown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76190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AsciiDoc</a:t>
            </a:r>
            <a:endParaRPr lang="zh-CN" alt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安装插件 </a:t>
            </a:r>
            <a:r>
              <a:rPr lang="en-US" altLang="zh-CN" dirty="0" err="1"/>
              <a:t>AsciiDoc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" y="1855499"/>
            <a:ext cx="895238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中将「工具</a:t>
            </a:r>
            <a:r>
              <a:rPr lang="en-US" altLang="zh-CN" dirty="0"/>
              <a:t>-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zh-CN" altLang="en-US" dirty="0"/>
              <a:t>高级」将编辑器路径替换为 </a:t>
            </a:r>
            <a:r>
              <a:rPr lang="en-US" altLang="zh-CN" dirty="0" err="1"/>
              <a:t>VSCode</a:t>
            </a:r>
            <a:r>
              <a:rPr lang="zh-CN" altLang="en-US" dirty="0"/>
              <a:t>，即可在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上直接以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编辑服务器上的文件；</a:t>
            </a:r>
            <a:endParaRPr lang="en-US" altLang="zh-CN" dirty="0"/>
          </a:p>
          <a:p>
            <a:r>
              <a:rPr lang="zh-CN" altLang="en-US" dirty="0"/>
              <a:t>文件一经保存即同步到服务器上。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3" y="3154186"/>
            <a:ext cx="5904762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直接开发云端项目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利用直接开发部署在远程机器上的项目，</a:t>
            </a:r>
            <a:r>
              <a:rPr lang="zh-CN" altLang="en-US" dirty="0"/>
              <a:t>使用包括 </a:t>
            </a:r>
            <a:r>
              <a:rPr lang="en-US" altLang="zh-CN" dirty="0"/>
              <a:t>IntelliSense (completions)</a:t>
            </a:r>
            <a:r>
              <a:rPr lang="zh-CN" altLang="en-US" dirty="0"/>
              <a:t>、</a:t>
            </a:r>
            <a:r>
              <a:rPr lang="en-US" altLang="zh-CN" dirty="0"/>
              <a:t>code navigation </a:t>
            </a:r>
            <a:r>
              <a:rPr lang="zh-CN" altLang="en-US" dirty="0"/>
              <a:t>及 </a:t>
            </a:r>
            <a:r>
              <a:rPr lang="en-US" altLang="zh-CN" dirty="0"/>
              <a:t>debugging </a:t>
            </a:r>
            <a:r>
              <a:rPr lang="zh-CN" altLang="en-US" dirty="0"/>
              <a:t>在内的各种</a:t>
            </a:r>
            <a:r>
              <a:rPr lang="zh-CN" altLang="en-US" dirty="0" smtClean="0"/>
              <a:t>功能。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5" y="2212498"/>
            <a:ext cx="6661746" cy="401587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56337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https://blog.csdn.net/maokelong95/article/details/90321794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4374" y="2360613"/>
            <a:ext cx="7710489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是微软出品的轻量级跨平台编辑器；</a:t>
            </a:r>
            <a:endParaRPr lang="en-US" altLang="zh-CN" dirty="0"/>
          </a:p>
          <a:p>
            <a:r>
              <a:rPr lang="en-US" altLang="zh-CN" dirty="0"/>
              <a:t>Github 2018 </a:t>
            </a:r>
            <a:r>
              <a:rPr lang="zh-CN" altLang="en-US" dirty="0"/>
              <a:t>年度最火的开源项目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2785"/>
              </p:ext>
            </p:extLst>
          </p:nvPr>
        </p:nvGraphicFramePr>
        <p:xfrm>
          <a:off x="472632" y="6172571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https://octoverse.github.com/projects#repositories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89965E6-D79C-4964-A37B-1CF1D9A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239897"/>
            <a:ext cx="8423920" cy="3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  Copy line (empty selection)</a:t>
            </a:r>
          </a:p>
          <a:p>
            <a:pPr lvl="1"/>
            <a:r>
              <a:rPr lang="en-US" altLang="zh-CN" dirty="0" err="1"/>
              <a:t>Ctrl+X</a:t>
            </a:r>
            <a:r>
              <a:rPr lang="en-US" altLang="zh-CN" dirty="0"/>
              <a:t>  Cut line (empty selection)</a:t>
            </a:r>
          </a:p>
          <a:p>
            <a:pPr lvl="1"/>
            <a:r>
              <a:rPr lang="en-US" altLang="zh-CN" dirty="0"/>
              <a:t>Alt+ ↑ / ↓ Move line up/down</a:t>
            </a:r>
          </a:p>
          <a:p>
            <a:pPr lvl="1"/>
            <a:r>
              <a:rPr lang="en-US" altLang="zh-CN" dirty="0" err="1"/>
              <a:t>Shift+Alt</a:t>
            </a:r>
            <a:r>
              <a:rPr lang="en-US" altLang="zh-CN" dirty="0"/>
              <a:t> + ↓ / ↑  Copy line up/down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 + C &amp;</a:t>
            </a:r>
            <a:r>
              <a:rPr lang="zh-CN" altLang="en-US" dirty="0"/>
              <a:t> </a:t>
            </a:r>
            <a:r>
              <a:rPr lang="en-US" altLang="zh-CN" dirty="0"/>
              <a:t>Ctrl + V</a:t>
            </a:r>
            <a:r>
              <a:rPr lang="zh-CN" altLang="en-US" dirty="0"/>
              <a:t> 复制粘贴行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246"/>
              </p:ext>
            </p:extLst>
          </p:nvPr>
        </p:nvGraphicFramePr>
        <p:xfrm>
          <a:off x="472632" y="6172571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https://code.visualstudio.com/shortcuts/keyboard-shortcuts-windows.pdf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0795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40915"/>
            <a:ext cx="3523809" cy="7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4347441"/>
            <a:ext cx="2676190" cy="15809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2040" y="3632484"/>
            <a:ext cx="421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中文本复制时仍保留样式，如下图复制到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Ctrl+] / [  Indent/</a:t>
            </a:r>
            <a:r>
              <a:rPr lang="en-US" altLang="zh-CN" dirty="0" err="1"/>
              <a:t>outdent</a:t>
            </a:r>
            <a:r>
              <a:rPr lang="en-US" altLang="zh-CN" dirty="0"/>
              <a:t> line 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92643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4" y="3977469"/>
            <a:ext cx="3542857" cy="5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01534"/>
            <a:ext cx="3952381" cy="58095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2118697" y="5373216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3884" y="5867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列对齐线</a:t>
            </a:r>
          </a:p>
        </p:txBody>
      </p:sp>
    </p:spTree>
    <p:extLst>
      <p:ext uri="{BB962C8B-B14F-4D97-AF65-F5344CB8AC3E}">
        <p14:creationId xmlns:p14="http://schemas.microsoft.com/office/powerpoint/2010/main" val="23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Alt+ ← / → Go back / forward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 + ← </a:t>
            </a:r>
            <a:r>
              <a:rPr lang="zh-CN" altLang="en-US" dirty="0"/>
              <a:t>回退到上一编辑点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81254"/>
            <a:ext cx="6104762" cy="9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23512"/>
            <a:ext cx="4790476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 Jump to matching bracket</a:t>
            </a:r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/ ] Fold (collapse) / Unfold (</a:t>
            </a:r>
            <a:r>
              <a:rPr lang="en-US" altLang="zh-CN" dirty="0" err="1"/>
              <a:t>uncollapse</a:t>
            </a:r>
            <a:r>
              <a:rPr lang="en-US" altLang="zh-CN" dirty="0"/>
              <a:t>) region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</a:t>
            </a:r>
            <a:r>
              <a:rPr lang="zh-CN" altLang="en-US" dirty="0"/>
              <a:t>跳到对应括号位置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</a:t>
            </a:r>
            <a:r>
              <a:rPr lang="zh-CN" altLang="en-US" dirty="0"/>
              <a:t>折叠区域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72549"/>
            <a:ext cx="2133333" cy="5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91141"/>
            <a:ext cx="6123809" cy="12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63366"/>
            <a:ext cx="6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Ctrl+0  Fold (collapse) all regions</a:t>
            </a:r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Ctrl+1  </a:t>
            </a:r>
            <a:r>
              <a:rPr lang="zh-CN" altLang="en-US" dirty="0"/>
              <a:t>折叠当前区域外所有区域（补充说明）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Ctrl+2  </a:t>
            </a:r>
            <a:r>
              <a:rPr lang="zh-CN" altLang="en-US" dirty="0"/>
              <a:t>折叠所有二级及以上的子区域（补充说明）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Ctrl+3  </a:t>
            </a:r>
            <a:r>
              <a:rPr lang="zh-CN" altLang="en-US" dirty="0"/>
              <a:t>折叠所有三级及以上的子区域（补充说明）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</a:t>
            </a:r>
            <a:r>
              <a:rPr lang="en-US" altLang="zh-CN" dirty="0" err="1"/>
              <a:t>Ctrl+J</a:t>
            </a:r>
            <a:r>
              <a:rPr lang="en-US" altLang="zh-CN" dirty="0"/>
              <a:t>  Unfold (</a:t>
            </a:r>
            <a:r>
              <a:rPr lang="en-US" altLang="zh-CN" dirty="0" err="1"/>
              <a:t>uncollapse</a:t>
            </a:r>
            <a:r>
              <a:rPr lang="en-US" altLang="zh-CN" dirty="0"/>
              <a:t>) all regions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折叠所有区域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42907"/>
            <a:ext cx="6342857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  Peek Definition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F12 Go to Definition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Alt+F12: </a:t>
            </a:r>
            <a:r>
              <a:rPr lang="zh-CN" altLang="en-US" dirty="0"/>
              <a:t>在选中符号下方显示符号定义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224"/>
              </p:ext>
            </p:extLst>
          </p:nvPr>
        </p:nvGraphicFramePr>
        <p:xfrm>
          <a:off x="467544" y="4509120"/>
          <a:ext cx="8121244" cy="2298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244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2298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：当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头文件失败时，代码感知引擎会自动切换到「</a:t>
                      </a:r>
                      <a:r>
                        <a:rPr lang="zh-CN" altLang="en-US" sz="1600" b="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上下文无关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」的模式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。这在某些情况下十分有用，但如果你不知道这一点，那么代码跳转的结果可能会令你十分困惑。若要关闭自动切换，在设置里取消即可：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7" y="5697840"/>
            <a:ext cx="7419048" cy="10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40" y="3232930"/>
            <a:ext cx="6504762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1148</Words>
  <Application>Microsoft Office PowerPoint</Application>
  <PresentationFormat>全屏显示(4:3)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Lucida Sans</vt:lpstr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Consolas</vt:lpstr>
      <vt:lpstr>Lucida Bright</vt:lpstr>
      <vt:lpstr>Tahoma</vt:lpstr>
      <vt:lpstr>Times New Roman</vt:lpstr>
      <vt:lpstr>Wingdings</vt:lpstr>
      <vt:lpstr>1_自定义设计方案</vt:lpstr>
      <vt:lpstr>朋友，你听过 VS Code 吗？</vt:lpstr>
      <vt:lpstr>Table of Contents</vt:lpstr>
      <vt:lpstr>简介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这是高手</vt:lpstr>
      <vt:lpstr>这是高手</vt:lpstr>
      <vt:lpstr>这是高手</vt:lpstr>
      <vt:lpstr>这是高手</vt:lpstr>
      <vt:lpstr>这是高手</vt:lpstr>
      <vt:lpstr>这太厉害了</vt:lpstr>
      <vt:lpstr>这太厉害了</vt:lpstr>
      <vt:lpstr>这太厉害了</vt:lpstr>
      <vt:lpstr>这太厉害了</vt:lpstr>
      <vt:lpstr>这太厉害了</vt:lpstr>
      <vt:lpstr>这太厉害了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875</cp:revision>
  <dcterms:created xsi:type="dcterms:W3CDTF">2007-06-21T01:14:00Z</dcterms:created>
  <dcterms:modified xsi:type="dcterms:W3CDTF">2019-05-26T13:15:19Z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