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3"/>
  </p:notesMasterIdLst>
  <p:handoutMasterIdLst>
    <p:handoutMasterId r:id="rId34"/>
  </p:handoutMasterIdLst>
  <p:sldIdLst>
    <p:sldId id="400" r:id="rId2"/>
    <p:sldId id="398" r:id="rId3"/>
    <p:sldId id="401" r:id="rId4"/>
    <p:sldId id="435" r:id="rId5"/>
    <p:sldId id="436" r:id="rId6"/>
    <p:sldId id="437" r:id="rId7"/>
    <p:sldId id="438" r:id="rId8"/>
    <p:sldId id="439" r:id="rId9"/>
    <p:sldId id="440" r:id="rId10"/>
    <p:sldId id="441" r:id="rId11"/>
    <p:sldId id="442" r:id="rId12"/>
    <p:sldId id="443" r:id="rId13"/>
    <p:sldId id="444" r:id="rId14"/>
    <p:sldId id="446" r:id="rId15"/>
    <p:sldId id="447"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9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00"/>
    <a:srgbClr val="FF3399"/>
    <a:srgbClr val="990033"/>
    <a:srgbClr val="0000CC"/>
    <a:srgbClr val="FF0000"/>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0" autoAdjust="0"/>
    <p:restoredTop sz="94655" autoAdjust="0"/>
  </p:normalViewPr>
  <p:slideViewPr>
    <p:cSldViewPr showGuides="1">
      <p:cViewPr varScale="1">
        <p:scale>
          <a:sx n="77" d="100"/>
          <a:sy n="77" d="100"/>
        </p:scale>
        <p:origin x="774" y="114"/>
      </p:cViewPr>
      <p:guideLst>
        <p:guide orient="horz" pos="2127"/>
        <p:guide pos="2898"/>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00" d="100"/>
        <a:sy n="100" d="100"/>
      </p:scale>
      <p:origin x="0" y="0"/>
    </p:cViewPr>
  </p:sorterViewPr>
  <p:notesViewPr>
    <p:cSldViewPr>
      <p:cViewPr varScale="1">
        <p:scale>
          <a:sx n="82" d="100"/>
          <a:sy n="82" d="100"/>
        </p:scale>
        <p:origin x="35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653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24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01616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21621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7449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02696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02384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32915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921651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70596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828541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152646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714569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a:t>
            </a:fld>
            <a:endParaRPr lang="en-US" altLang="zh-CN" sz="1300" dirty="0">
              <a:solidFill>
                <a:schemeClr val="tx1"/>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43717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076200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536327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75187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2267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20316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96425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9797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073838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29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732399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885982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30</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207969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22913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51882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485231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29633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4935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51929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457031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Tree>
    <p:extLst>
      <p:ext uri="{BB962C8B-B14F-4D97-AF65-F5344CB8AC3E}">
        <p14:creationId xmlns:p14="http://schemas.microsoft.com/office/powerpoint/2010/main" val="160852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页">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kumimoji="1" lang="zh-CN" altLang="en-US" sz="3600" b="0" kern="1200" baseline="0" dirty="0">
                <a:solidFill>
                  <a:srgbClr val="CC0000"/>
                </a:solidFill>
                <a:effectLst/>
                <a:latin typeface="Lucida Bright" panose="02040602050505020304" pitchFamily="18" charset="0"/>
                <a:ea typeface="微软雅黑" panose="020B0503020204020204" pitchFamily="34" charset="-122"/>
                <a:cs typeface="+mj-cs"/>
              </a:defRPr>
            </a:lvl1pPr>
          </a:lstStyle>
          <a:p>
            <a:r>
              <a:rPr lang="en-US" altLang="zh-CN" dirty="0"/>
              <a:t>Table of Contents</a:t>
            </a:r>
            <a:endParaRPr lang="zh-CN" altLang="en-US" dirty="0"/>
          </a:p>
        </p:txBody>
      </p:sp>
      <p:sp>
        <p:nvSpPr>
          <p:cNvPr id="3" name="内容占位符 2"/>
          <p:cNvSpPr>
            <a:spLocks noGrp="1"/>
          </p:cNvSpPr>
          <p:nvPr>
            <p:ph idx="1"/>
          </p:nvPr>
        </p:nvSpPr>
        <p:spPr>
          <a:xfrm>
            <a:off x="457200" y="1373088"/>
            <a:ext cx="8229600" cy="5368280"/>
          </a:xfrm>
        </p:spPr>
        <p:txBody>
          <a:bodyPr/>
          <a:lstStyle>
            <a:lvl1pPr>
              <a:defRPr kumimoji="1" lang="zh-CN" altLang="en-US" sz="2400" kern="1200" dirty="0" smtClean="0">
                <a:solidFill>
                  <a:schemeClr val="tx1"/>
                </a:solidFill>
                <a:latin typeface="+mn-lt"/>
                <a:ea typeface="+mn-ea"/>
                <a:cs typeface="+mn-cs"/>
              </a:defRPr>
            </a:lvl1pPr>
            <a:lvl2pPr>
              <a:defRPr lang="zh-CN" altLang="en-US" sz="2000" kern="1200" dirty="0" smtClean="0">
                <a:solidFill>
                  <a:schemeClr val="tx1"/>
                </a:solidFill>
                <a:latin typeface="Arial" panose="020B0604020202020204" pitchFamily="34" charset="0"/>
                <a:ea typeface="+mn-ea"/>
                <a:cs typeface="+mn-cs"/>
              </a:defRPr>
            </a:lvl2pPr>
            <a:lvl3pPr>
              <a:defRPr lang="zh-CN" altLang="en-US" sz="1800" b="0" kern="1200" dirty="0" smtClean="0">
                <a:solidFill>
                  <a:schemeClr val="tx1"/>
                </a:solidFill>
                <a:latin typeface="Arial" panose="020B0604020202020204" pitchFamily="34" charset="0"/>
                <a:ea typeface="+mn-ea"/>
                <a:cs typeface="+mn-cs"/>
              </a:defRPr>
            </a:lvl3pPr>
            <a:lvl4pPr>
              <a:defRPr lang="zh-CN" altLang="en-US" sz="1800" kern="1200" dirty="0" smtClean="0">
                <a:solidFill>
                  <a:schemeClr val="tx1"/>
                </a:solidFill>
                <a:latin typeface="Arial" panose="020B0604020202020204" pitchFamily="34" charset="0"/>
                <a:ea typeface="+mn-ea"/>
                <a:cs typeface="+mn-cs"/>
              </a:defRPr>
            </a:lvl4pPr>
            <a:lvl5pPr>
              <a:defRPr lang="zh-CN" altLang="en-US" sz="1800" kern="1200" dirty="0">
                <a:solidFill>
                  <a:schemeClr val="tx1"/>
                </a:solidFill>
                <a:latin typeface="Arial" panose="020B0604020202020204" pitchFamily="34" charset="0"/>
                <a:ea typeface="+mn-ea"/>
                <a:cs typeface="+mn-cs"/>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17"/>
          <p:cNvSpPr>
            <a:spLocks noChangeArrowheads="1"/>
          </p:cNvSpPr>
          <p:nvPr userDrawn="1"/>
        </p:nvSpPr>
        <p:spPr bwMode="gray">
          <a:xfrm>
            <a:off x="457200" y="1268797"/>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a:xfrm>
            <a:off x="8697144" y="6493594"/>
            <a:ext cx="411360" cy="314372"/>
          </a:xfrm>
        </p:spPr>
        <p:txBody>
          <a:bodyPr/>
          <a:lstStyle>
            <a:lvl1pPr>
              <a:defRPr>
                <a:solidFill>
                  <a:schemeClr val="bg1">
                    <a:lumMod val="50000"/>
                  </a:schemeClr>
                </a:solidFill>
              </a:defRPr>
            </a:lvl1pPr>
          </a:lstStyle>
          <a:p>
            <a:pPr>
              <a:defRPr/>
            </a:pPr>
            <a:fld id="{6A90D09A-ED5D-47CC-A45F-D492BA9A6C1B}" type="slidenum">
              <a:rPr lang="en-US" altLang="zh-CN" smtClean="0"/>
              <a:pPr>
                <a:defRPr/>
              </a:pPr>
              <a:t>‹#›</a:t>
            </a:fld>
            <a:endParaRPr lang="en-US" altLang="zh-CN" dirty="0"/>
          </a:p>
        </p:txBody>
      </p:sp>
      <p:sp>
        <p:nvSpPr>
          <p:cNvPr id="14" name="标题 1"/>
          <p:cNvSpPr>
            <a:spLocks noGrp="1"/>
          </p:cNvSpPr>
          <p:nvPr>
            <p:ph type="title" hasCustomPrompt="1"/>
          </p:nvPr>
        </p:nvSpPr>
        <p:spPr>
          <a:xfrm>
            <a:off x="467544" y="332656"/>
            <a:ext cx="3168352" cy="648072"/>
          </a:xfrm>
        </p:spPr>
        <p:txBody>
          <a:bodyPr/>
          <a:lstStyle>
            <a:lvl1pPr algn="l">
              <a:defRPr sz="3200" b="0" baseline="0">
                <a:effectLst/>
                <a:latin typeface="Lucida Bright" panose="02040602050505020304" pitchFamily="18" charset="0"/>
                <a:ea typeface="微软雅黑" panose="020B0503020204020204" pitchFamily="34" charset="-122"/>
              </a:defRPr>
            </a:lvl1pPr>
          </a:lstStyle>
          <a:p>
            <a:r>
              <a:rPr lang="en-US" altLang="zh-CN" dirty="0"/>
              <a:t>n. </a:t>
            </a:r>
            <a:r>
              <a:rPr lang="zh-CN" altLang="en-US" dirty="0"/>
              <a:t>标题放六个字</a:t>
            </a:r>
          </a:p>
        </p:txBody>
      </p:sp>
      <p:sp>
        <p:nvSpPr>
          <p:cNvPr id="16" name="内容占位符 2"/>
          <p:cNvSpPr>
            <a:spLocks noGrp="1"/>
          </p:cNvSpPr>
          <p:nvPr>
            <p:ph idx="1"/>
          </p:nvPr>
        </p:nvSpPr>
        <p:spPr>
          <a:xfrm>
            <a:off x="467544" y="1170112"/>
            <a:ext cx="8229600" cy="5244665"/>
          </a:xfrm>
        </p:spPr>
        <p:txBody>
          <a:bodyPr/>
          <a:lstStyle>
            <a:lvl1pPr>
              <a:lnSpc>
                <a:spcPct val="150000"/>
              </a:lnSpc>
              <a:defRPr sz="2000" b="0" i="0" baseline="0">
                <a:latin typeface="Times New Roman" panose="02020603050405020304" pitchFamily="18" charset="0"/>
                <a:ea typeface="微软雅黑" panose="020B0503020204020204" pitchFamily="34" charset="-122"/>
              </a:defRPr>
            </a:lvl1pPr>
            <a:lvl2pPr>
              <a:lnSpc>
                <a:spcPct val="150000"/>
              </a:lnSpc>
              <a:spcBef>
                <a:spcPts val="332"/>
              </a:spcBef>
              <a:defRPr sz="1800" b="0" i="0" baseline="0">
                <a:latin typeface="Times New Roman" panose="02020603050405020304" pitchFamily="18" charset="0"/>
                <a:ea typeface="微软雅黑" panose="020B0503020204020204" pitchFamily="34" charset="-122"/>
              </a:defRPr>
            </a:lvl2pPr>
            <a:lvl3pPr>
              <a:spcBef>
                <a:spcPts val="332"/>
              </a:spcBef>
              <a:defRPr sz="1800" b="0" i="0" baseline="0">
                <a:latin typeface="Times New Roman" panose="02020603050405020304" pitchFamily="18" charset="0"/>
                <a:ea typeface="微软雅黑" panose="020B0503020204020204" pitchFamily="34" charset="-122"/>
              </a:defRPr>
            </a:lvl3pPr>
            <a:lvl4pPr>
              <a:spcBef>
                <a:spcPts val="332"/>
              </a:spcBef>
              <a:defRPr sz="1800" b="0" i="0" baseline="0">
                <a:latin typeface="Times New Roman" panose="02020603050405020304" pitchFamily="18" charset="0"/>
                <a:ea typeface="微软雅黑" panose="020B0503020204020204" pitchFamily="34" charset="-122"/>
              </a:defRPr>
            </a:lvl4pPr>
            <a:lvl5pPr>
              <a:spcBef>
                <a:spcPts val="332"/>
              </a:spcBef>
              <a:defRPr sz="1800" b="0" i="0" baseline="0">
                <a:latin typeface="Times New Roman" panose="02020603050405020304" pitchFamily="18"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 name="文本占位符 19"/>
          <p:cNvSpPr>
            <a:spLocks noGrp="1"/>
          </p:cNvSpPr>
          <p:nvPr>
            <p:ph type="body" sz="quarter" idx="13" hasCustomPrompt="1"/>
          </p:nvPr>
        </p:nvSpPr>
        <p:spPr>
          <a:xfrm>
            <a:off x="3635896" y="440668"/>
            <a:ext cx="5061248" cy="432048"/>
          </a:xfrm>
        </p:spPr>
        <p:txBody>
          <a:bodyPr/>
          <a:lstStyle>
            <a:lvl1pPr marL="0" indent="0" algn="l" defTabSz="914400" rtl="0" eaLnBrk="0" fontAlgn="base" latinLnBrk="0" hangingPunct="0">
              <a:lnSpc>
                <a:spcPct val="100000"/>
              </a:lnSpc>
              <a:spcBef>
                <a:spcPct val="0"/>
              </a:spcBef>
              <a:spcAft>
                <a:spcPct val="0"/>
              </a:spcAft>
              <a:buNone/>
              <a:defRPr lang="zh-CN" altLang="en-US" sz="2400" b="0" i="0" u="none" kern="1200" baseline="0" dirty="0" smtClean="0">
                <a:solidFill>
                  <a:schemeClr val="tx1"/>
                </a:solidFill>
                <a:latin typeface="Times New Roman" panose="02020603050405020304" pitchFamily="18" charset="0"/>
                <a:ea typeface="微软雅黑" pitchFamily="34" charset="-122"/>
                <a:cs typeface="+mn-cs"/>
              </a:defRPr>
            </a:lvl1pPr>
            <a:lvl2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2pPr>
            <a:lvl3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3pPr>
            <a:lvl4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4pPr>
            <a:lvl5pPr marL="0" indent="0" algn="l" defTabSz="914400" rtl="0" eaLnBrk="0" fontAlgn="base" latinLnBrk="0" hangingPunct="0">
              <a:lnSpc>
                <a:spcPct val="100000"/>
              </a:lnSpc>
              <a:spcBef>
                <a:spcPct val="0"/>
              </a:spcBef>
              <a:spcAft>
                <a:spcPct val="0"/>
              </a:spcAft>
              <a:buNone/>
              <a:defRPr lang="zh-CN" altLang="en-US" sz="2800" b="0" i="0" u="none" kern="1200" baseline="0" dirty="0" smtClean="0">
                <a:solidFill>
                  <a:schemeClr val="tx1"/>
                </a:solidFill>
                <a:latin typeface="微软雅黑" pitchFamily="34" charset="-122"/>
                <a:ea typeface="微软雅黑" pitchFamily="34" charset="-122"/>
                <a:cs typeface="+mn-cs"/>
              </a:defRPr>
            </a:lvl5pPr>
          </a:lstStyle>
          <a:p>
            <a:pPr lvl="0"/>
            <a:r>
              <a:rPr lang="en-US" altLang="zh-CN" dirty="0" err="1"/>
              <a:t>n.n</a:t>
            </a:r>
            <a:r>
              <a:rPr lang="en-US" altLang="zh-CN" dirty="0"/>
              <a:t> </a:t>
            </a:r>
            <a:r>
              <a:rPr lang="zh-CN" altLang="en-US" dirty="0"/>
              <a:t>副标题就多了，可以放十四个字</a:t>
            </a:r>
          </a:p>
        </p:txBody>
      </p:sp>
      <p:sp>
        <p:nvSpPr>
          <p:cNvPr id="18" name="Rectangle 17"/>
          <p:cNvSpPr>
            <a:spLocks noChangeArrowheads="1"/>
          </p:cNvSpPr>
          <p:nvPr userDrawn="1"/>
        </p:nvSpPr>
        <p:spPr bwMode="gray">
          <a:xfrm>
            <a:off x="442913" y="105954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白板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89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35170" name="Rectangle 2"/>
          <p:cNvSpPr>
            <a:spLocks noGrp="1" noChangeArrowheads="1"/>
          </p:cNvSpPr>
          <p:nvPr>
            <p:ph type="title"/>
          </p:nvPr>
        </p:nvSpPr>
        <p:spPr bwMode="auto">
          <a:xfrm>
            <a:off x="457200" y="332656"/>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300312"/>
            <a:ext cx="8229600" cy="5141763"/>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C0A8052-8ED2-414B-A4BB-31FA458AA7DE}" type="datetime1">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2019/2/6</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58" r:id="rId1"/>
    <p:sldLayoutId id="2147483650" r:id="rId2"/>
    <p:sldLayoutId id="2147483655" r:id="rId3"/>
    <p:sldLayoutId id="2147483657" r:id="rId4"/>
  </p:sldLayoutIdLst>
  <p:hf hdr="0" ftr="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onsolas" panose="020B0609020204030204" pitchFamily="49" charset="0"/>
              </a:rPr>
              <a:t>Table of Contents</a:t>
            </a:r>
            <a:endParaRPr lang="zh-CN" altLang="en-US" dirty="0">
              <a:latin typeface="Consolas" panose="020B0609020204030204" pitchFamily="49" charset="0"/>
            </a:endParaRPr>
          </a:p>
        </p:txBody>
      </p:sp>
      <p:sp>
        <p:nvSpPr>
          <p:cNvPr id="3" name="内容占位符 2"/>
          <p:cNvSpPr>
            <a:spLocks noGrp="1"/>
          </p:cNvSpPr>
          <p:nvPr>
            <p:ph idx="1"/>
          </p:nvPr>
        </p:nvSpPr>
        <p:spPr/>
        <p:txBody>
          <a:bodyPr/>
          <a:lstStyle/>
          <a:p>
            <a:r>
              <a:rPr lang="en-US" altLang="zh-CN" sz="2400" dirty="0">
                <a:latin typeface="Consolas" panose="020B0609020204030204" pitchFamily="49" charset="0"/>
                <a:cs typeface="Times New Roman" panose="02020603050405020304" pitchFamily="18" charset="0"/>
              </a:rPr>
              <a:t>1</a:t>
            </a:r>
            <a:r>
              <a:rPr lang="en-US" altLang="zh-CN" dirty="0">
                <a:latin typeface="Consolas" panose="020B0609020204030204" pitchFamily="49" charset="0"/>
                <a:cs typeface="Times New Roman" panose="02020603050405020304" pitchFamily="18" charset="0"/>
              </a:rPr>
              <a:t> </a:t>
            </a:r>
            <a:r>
              <a:rPr lang="en-US" altLang="zh-CN" sz="2400" dirty="0">
                <a:latin typeface="Consolas" panose="020B0609020204030204" pitchFamily="49" charset="0"/>
                <a:cs typeface="Times New Roman" panose="02020603050405020304" pitchFamily="18" charset="0"/>
              </a:rPr>
              <a:t>Memory Consistency</a:t>
            </a:r>
          </a:p>
          <a:p>
            <a:pPr lvl="1"/>
            <a:r>
              <a:rPr lang="en-US" altLang="zh-CN" dirty="0">
                <a:latin typeface="Consolas" panose="020B0609020204030204" pitchFamily="49" charset="0"/>
                <a:cs typeface="Times New Roman" panose="02020603050405020304" pitchFamily="18" charset="0"/>
              </a:rPr>
              <a:t>1.1 Introduction</a:t>
            </a:r>
          </a:p>
          <a:p>
            <a:pPr lvl="1"/>
            <a:r>
              <a:rPr lang="en-US" altLang="zh-CN" dirty="0">
                <a:latin typeface="Consolas" panose="020B0609020204030204" pitchFamily="49" charset="0"/>
                <a:cs typeface="Times New Roman" panose="02020603050405020304" pitchFamily="18" charset="0"/>
              </a:rPr>
              <a:t>1.2 Sequential Consistency</a:t>
            </a:r>
          </a:p>
          <a:p>
            <a:pPr lvl="1"/>
            <a:r>
              <a:rPr lang="en-US" altLang="zh-CN" dirty="0">
                <a:latin typeface="Consolas" panose="020B0609020204030204" pitchFamily="49" charset="0"/>
                <a:cs typeface="Times New Roman" panose="02020603050405020304" pitchFamily="18" charset="0"/>
              </a:rPr>
              <a:t>1.3 Relaxed Consistency</a:t>
            </a:r>
          </a:p>
          <a:p>
            <a:r>
              <a:rPr lang="en-US" altLang="zh-CN" sz="2400" dirty="0">
                <a:latin typeface="Consolas" panose="020B0609020204030204" pitchFamily="49" charset="0"/>
                <a:cs typeface="Times New Roman" panose="02020603050405020304" pitchFamily="18" charset="0"/>
              </a:rPr>
              <a:t>2 Memory Persistency</a:t>
            </a:r>
          </a:p>
          <a:p>
            <a:pPr lvl="1"/>
            <a:r>
              <a:rPr lang="en-US" altLang="zh-CN" dirty="0">
                <a:latin typeface="Consolas" panose="020B0609020204030204" pitchFamily="49" charset="0"/>
                <a:cs typeface="Times New Roman" panose="02020603050405020304" pitchFamily="18" charset="0"/>
              </a:rPr>
              <a:t>2.1 Terminology</a:t>
            </a:r>
          </a:p>
          <a:p>
            <a:pPr lvl="1"/>
            <a:r>
              <a:rPr lang="en-US" altLang="zh-CN" dirty="0">
                <a:latin typeface="Consolas" panose="020B0609020204030204" pitchFamily="49" charset="0"/>
                <a:cs typeface="Times New Roman" panose="02020603050405020304" pitchFamily="18" charset="0"/>
              </a:rPr>
              <a:t>2.2 Strict Persistency</a:t>
            </a:r>
          </a:p>
          <a:p>
            <a:pPr lvl="1"/>
            <a:r>
              <a:rPr lang="en-US" altLang="zh-CN" dirty="0">
                <a:latin typeface="Consolas" panose="020B0609020204030204" pitchFamily="49" charset="0"/>
                <a:cs typeface="Times New Roman" panose="02020603050405020304" pitchFamily="18" charset="0"/>
              </a:rPr>
              <a:t>2.3 Relaxed Persistency</a:t>
            </a:r>
          </a:p>
          <a:p>
            <a:r>
              <a:rPr lang="en-US" altLang="zh-CN" sz="2400" dirty="0">
                <a:latin typeface="Consolas" panose="020B0609020204030204" pitchFamily="49" charset="0"/>
                <a:cs typeface="Times New Roman" panose="02020603050405020304" pitchFamily="18" charset="0"/>
              </a:rPr>
              <a:t>References</a:t>
            </a:r>
          </a:p>
        </p:txBody>
      </p:sp>
    </p:spTree>
    <p:extLst>
      <p:ext uri="{BB962C8B-B14F-4D97-AF65-F5344CB8AC3E}">
        <p14:creationId xmlns:p14="http://schemas.microsoft.com/office/powerpoint/2010/main" val="363816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Cons</a:t>
            </a:r>
          </a:p>
          <a:p>
            <a:pPr lvl="1"/>
            <a:r>
              <a:rPr lang="en-US" altLang="zh-CN" sz="2000" dirty="0">
                <a:latin typeface="Consolas" panose="020B0609020204030204" pitchFamily="49" charset="0"/>
                <a:cs typeface="Times New Roman" panose="02020603050405020304" pitchFamily="18" charset="0"/>
              </a:rPr>
              <a:t>Uniprocessor </a:t>
            </a:r>
            <a:r>
              <a:rPr lang="en-US" altLang="zh-CN" sz="2000" dirty="0">
                <a:solidFill>
                  <a:srgbClr val="0070C0"/>
                </a:solidFill>
                <a:latin typeface="Consolas" panose="020B0609020204030204" pitchFamily="49" charset="0"/>
                <a:cs typeface="Times New Roman" panose="02020603050405020304" pitchFamily="18" charset="0"/>
              </a:rPr>
              <a:t>compiler optimization </a:t>
            </a:r>
            <a:r>
              <a:rPr lang="en-US" altLang="zh-CN" sz="2000" dirty="0">
                <a:latin typeface="Consolas" panose="020B0609020204030204" pitchFamily="49" charset="0"/>
                <a:cs typeface="Times New Roman" panose="02020603050405020304" pitchFamily="18" charset="0"/>
              </a:rPr>
              <a:t>that can result in reordering memory operations are restricted, e.g.</a:t>
            </a:r>
          </a:p>
          <a:p>
            <a:pPr lvl="2"/>
            <a:r>
              <a:rPr lang="en-US" altLang="zh-CN" dirty="0">
                <a:latin typeface="Consolas" panose="020B0609020204030204" pitchFamily="49" charset="0"/>
                <a:cs typeface="Times New Roman" panose="02020603050405020304" pitchFamily="18" charset="0"/>
              </a:rPr>
              <a:t>Simple optimizations:</a:t>
            </a:r>
          </a:p>
          <a:p>
            <a:pPr lvl="3"/>
            <a:r>
              <a:rPr lang="en-US" altLang="zh-CN" dirty="0">
                <a:latin typeface="Consolas" panose="020B0609020204030204" pitchFamily="49" charset="0"/>
                <a:cs typeface="Times New Roman" panose="02020603050405020304" pitchFamily="18" charset="0"/>
              </a:rPr>
              <a:t>Code motion;</a:t>
            </a:r>
          </a:p>
          <a:p>
            <a:pPr lvl="3"/>
            <a:r>
              <a:rPr lang="en-US" altLang="zh-CN" dirty="0">
                <a:latin typeface="Consolas" panose="020B0609020204030204" pitchFamily="49" charset="0"/>
                <a:cs typeface="Times New Roman" panose="02020603050405020304" pitchFamily="18" charset="0"/>
              </a:rPr>
              <a:t>Register allocation;</a:t>
            </a:r>
          </a:p>
          <a:p>
            <a:pPr lvl="3"/>
            <a:r>
              <a:rPr lang="en-US" altLang="zh-CN" dirty="0">
                <a:latin typeface="Consolas" panose="020B0609020204030204" pitchFamily="49" charset="0"/>
                <a:cs typeface="Times New Roman" panose="02020603050405020304" pitchFamily="18" charset="0"/>
              </a:rPr>
              <a:t>Common sub-expression elimination;</a:t>
            </a:r>
          </a:p>
          <a:p>
            <a:pPr lvl="3"/>
            <a:r>
              <a:rPr lang="en-US" altLang="zh-CN" dirty="0">
                <a:latin typeface="Consolas" panose="020B0609020204030204" pitchFamily="49" charset="0"/>
                <a:cs typeface="Times New Roman" panose="02020603050405020304" pitchFamily="18" charset="0"/>
              </a:rPr>
              <a:t>...</a:t>
            </a:r>
          </a:p>
          <a:p>
            <a:pPr lvl="2"/>
            <a:r>
              <a:rPr lang="en-US" altLang="zh-CN" dirty="0">
                <a:latin typeface="Consolas" panose="020B0609020204030204" pitchFamily="49" charset="0"/>
                <a:cs typeface="Times New Roman" panose="02020603050405020304" pitchFamily="18" charset="0"/>
              </a:rPr>
              <a:t>Sophisticated optimizations:</a:t>
            </a:r>
          </a:p>
          <a:p>
            <a:pPr lvl="3"/>
            <a:r>
              <a:rPr lang="en-US" altLang="zh-CN" dirty="0">
                <a:latin typeface="Consolas" panose="020B0609020204030204" pitchFamily="49" charset="0"/>
                <a:cs typeface="Times New Roman" panose="02020603050405020304" pitchFamily="18" charset="0"/>
              </a:rPr>
              <a:t>Loop blocking;</a:t>
            </a:r>
          </a:p>
          <a:p>
            <a:pPr lvl="3"/>
            <a:r>
              <a:rPr lang="en-US" altLang="zh-CN" dirty="0">
                <a:latin typeface="Consolas" panose="020B0609020204030204" pitchFamily="49" charset="0"/>
                <a:cs typeface="Times New Roman" panose="02020603050405020304" pitchFamily="18" charset="0"/>
              </a:rPr>
              <a:t>Software pipelining;</a:t>
            </a:r>
          </a:p>
          <a:p>
            <a:pPr lvl="3"/>
            <a:r>
              <a:rPr lang="en-US" altLang="zh-CN" dirty="0">
                <a:latin typeface="Consolas" panose="020B0609020204030204" pitchFamily="49" charset="0"/>
                <a:cs typeface="Times New Roman" panose="02020603050405020304" pitchFamily="18" charset="0"/>
              </a:rPr>
              <a:t>...</a:t>
            </a:r>
          </a:p>
          <a:p>
            <a:pPr lvl="1"/>
            <a:r>
              <a:rPr lang="en-US" altLang="zh-CN" sz="2000" dirty="0">
                <a:solidFill>
                  <a:srgbClr val="FF0000"/>
                </a:solidFill>
                <a:cs typeface="Times New Roman" panose="02020603050405020304" pitchFamily="18" charset="0"/>
              </a:rPr>
              <a:t>Compilers etc. : </a:t>
            </a:r>
            <a:r>
              <a:rPr lang="en-US" altLang="zh-CN" sz="2000" dirty="0" err="1">
                <a:solidFill>
                  <a:srgbClr val="FF0000"/>
                </a:solidFill>
                <a:cs typeface="Times New Roman" panose="02020603050405020304" pitchFamily="18" charset="0"/>
              </a:rPr>
              <a:t>Mewww</a:t>
            </a:r>
            <a:r>
              <a:rPr lang="en-US" altLang="zh-CN" sz="2000" dirty="0">
                <a:solidFill>
                  <a:srgbClr val="FF0000"/>
                </a:solidFill>
                <a:cs typeface="Times New Roman" panose="02020603050405020304" pitchFamily="18" charset="0"/>
              </a:rPr>
              <a:t> ?!</a:t>
            </a:r>
            <a:endParaRPr lang="zh-CN" altLang="en-US" sz="2000" dirty="0">
              <a:solidFill>
                <a:srgbClr val="FF0000"/>
              </a:solidFill>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482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(Ancient) Commercial System Layout</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pic>
        <p:nvPicPr>
          <p:cNvPr id="5" name="图片 4">
            <a:extLst>
              <a:ext uri="{FF2B5EF4-FFF2-40B4-BE49-F238E27FC236}">
                <a16:creationId xmlns:a16="http://schemas.microsoft.com/office/drawing/2014/main" id="{D7A09DA8-09BE-4E04-BA83-0A83F5FFC58B}"/>
              </a:ext>
            </a:extLst>
          </p:cNvPr>
          <p:cNvPicPr>
            <a:picLocks noChangeAspect="1"/>
          </p:cNvPicPr>
          <p:nvPr/>
        </p:nvPicPr>
        <p:blipFill>
          <a:blip r:embed="rId3"/>
          <a:stretch>
            <a:fillRect/>
          </a:stretch>
        </p:blipFill>
        <p:spPr>
          <a:xfrm>
            <a:off x="397813" y="2020778"/>
            <a:ext cx="8293918" cy="3528392"/>
          </a:xfrm>
          <a:prstGeom prst="rect">
            <a:avLst/>
          </a:prstGeom>
        </p:spPr>
      </p:pic>
      <p:sp>
        <p:nvSpPr>
          <p:cNvPr id="7" name="矩形 6">
            <a:extLst>
              <a:ext uri="{FF2B5EF4-FFF2-40B4-BE49-F238E27FC236}">
                <a16:creationId xmlns:a16="http://schemas.microsoft.com/office/drawing/2014/main" id="{DA93FD31-9FF4-4C73-B845-3D7131A96359}"/>
              </a:ext>
            </a:extLst>
          </p:cNvPr>
          <p:cNvSpPr/>
          <p:nvPr/>
        </p:nvSpPr>
        <p:spPr>
          <a:xfrm>
            <a:off x="1797420" y="5693186"/>
            <a:ext cx="5549160" cy="369332"/>
          </a:xfrm>
          <a:prstGeom prst="rect">
            <a:avLst/>
          </a:prstGeom>
        </p:spPr>
        <p:txBody>
          <a:bodyPr wrap="square">
            <a:spAutoFit/>
          </a:bodyPr>
          <a:lstStyle/>
          <a:p>
            <a:r>
              <a:rPr lang="zh-CN" altLang="en-US" sz="1800" dirty="0">
                <a:solidFill>
                  <a:schemeClr val="tx1"/>
                </a:solidFill>
                <a:latin typeface="Consolas" panose="020B0609020204030204" pitchFamily="49" charset="0"/>
                <a:cs typeface="Times New Roman" panose="02020603050405020304" pitchFamily="18" charset="0"/>
              </a:rPr>
              <a:t> Simple categorization of relaxed models</a:t>
            </a:r>
          </a:p>
        </p:txBody>
      </p:sp>
    </p:spTree>
    <p:extLst>
      <p:ext uri="{BB962C8B-B14F-4D97-AF65-F5344CB8AC3E}">
        <p14:creationId xmlns:p14="http://schemas.microsoft.com/office/powerpoint/2010/main" val="43098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[Operations that write to memory have a </a:t>
            </a:r>
            <a:r>
              <a:rPr lang="en-US" altLang="zh-CN" sz="2000" b="1" u="sng" dirty="0">
                <a:solidFill>
                  <a:srgbClr val="FF0000"/>
                </a:solidFill>
                <a:latin typeface="Consolas" panose="020B0609020204030204" pitchFamily="49" charset="0"/>
                <a:cs typeface="Times New Roman" panose="02020603050405020304" pitchFamily="18" charset="0"/>
              </a:rPr>
              <a:t>t</a:t>
            </a:r>
            <a:r>
              <a:rPr lang="en-US" altLang="zh-CN" sz="2000" dirty="0">
                <a:solidFill>
                  <a:srgbClr val="FF0000"/>
                </a:solidFill>
                <a:latin typeface="Consolas" panose="020B0609020204030204" pitchFamily="49" charset="0"/>
                <a:cs typeface="Times New Roman" panose="02020603050405020304" pitchFamily="18" charset="0"/>
              </a:rPr>
              <a:t>otal (</a:t>
            </a:r>
            <a:r>
              <a:rPr lang="en-US" altLang="zh-CN" sz="2000" b="1" u="sng" dirty="0">
                <a:solidFill>
                  <a:srgbClr val="FF0000"/>
                </a:solidFill>
                <a:latin typeface="Consolas" panose="020B0609020204030204" pitchFamily="49" charset="0"/>
                <a:cs typeface="Times New Roman" panose="02020603050405020304" pitchFamily="18" charset="0"/>
              </a:rPr>
              <a:t>s</a:t>
            </a:r>
            <a:r>
              <a:rPr lang="en-US" altLang="zh-CN" sz="2000" dirty="0">
                <a:solidFill>
                  <a:srgbClr val="FF0000"/>
                </a:solidFill>
                <a:latin typeface="Consolas" panose="020B0609020204030204" pitchFamily="49" charset="0"/>
                <a:cs typeface="Times New Roman" panose="02020603050405020304" pitchFamily="18" charset="0"/>
              </a:rPr>
              <a:t>tore) </a:t>
            </a:r>
            <a:r>
              <a:rPr lang="en-US" altLang="zh-CN" sz="2000" b="1" u="sng" dirty="0">
                <a:solidFill>
                  <a:srgbClr val="FF0000"/>
                </a:solidFill>
                <a:latin typeface="Consolas" panose="020B0609020204030204" pitchFamily="49" charset="0"/>
                <a:cs typeface="Times New Roman" panose="02020603050405020304" pitchFamily="18" charset="0"/>
              </a:rPr>
              <a:t>o</a:t>
            </a:r>
            <a:r>
              <a:rPr lang="en-US" altLang="zh-CN" sz="2000" dirty="0">
                <a:solidFill>
                  <a:srgbClr val="FF0000"/>
                </a:solidFill>
                <a:latin typeface="Consolas" panose="020B0609020204030204" pitchFamily="49" charset="0"/>
                <a:cs typeface="Times New Roman" panose="02020603050405020304" pitchFamily="18" charset="0"/>
              </a:rPr>
              <a:t>rder </a:t>
            </a:r>
            <a:r>
              <a:rPr lang="en-US" altLang="zh-CN" sz="2000" dirty="0">
                <a:latin typeface="Consolas" panose="020B0609020204030204" pitchFamily="49" charset="0"/>
                <a:cs typeface="Times New Roman" panose="02020603050405020304" pitchFamily="18" charset="0"/>
              </a:rPr>
              <a:t>if] all processors agree on their order of execution. </a:t>
            </a:r>
          </a:p>
          <a:p>
            <a:pPr lvl="2"/>
            <a:r>
              <a:rPr lang="en-US" altLang="zh-CN" dirty="0">
                <a:latin typeface="Consolas" panose="020B0609020204030204" pitchFamily="49" charset="0"/>
                <a:cs typeface="Times New Roman" panose="02020603050405020304" pitchFamily="18" charset="0"/>
              </a:rPr>
              <a:t>How does it relax </a:t>
            </a:r>
            <a:r>
              <a:rPr lang="en-US" altLang="zh-CN" dirty="0">
                <a:solidFill>
                  <a:srgbClr val="0070C0"/>
                </a:solidFill>
                <a:latin typeface="Consolas" panose="020B0609020204030204" pitchFamily="49" charset="0"/>
                <a:cs typeface="Times New Roman" panose="02020603050405020304" pitchFamily="18" charset="0"/>
              </a:rPr>
              <a:t>program order</a:t>
            </a:r>
            <a:r>
              <a:rPr lang="en-US" altLang="zh-CN" dirty="0">
                <a:latin typeface="Consolas" panose="020B0609020204030204" pitchFamily="49" charset="0"/>
                <a:cs typeface="Times New Roman" panose="02020603050405020304" pitchFamily="18" charset="0"/>
              </a:rPr>
              <a:t>:</a:t>
            </a:r>
          </a:p>
          <a:p>
            <a:pPr lvl="3"/>
            <a:r>
              <a:rPr lang="en-US" altLang="zh-CN" dirty="0">
                <a:latin typeface="Consolas" panose="020B0609020204030204" pitchFamily="49" charset="0"/>
                <a:cs typeface="Times New Roman" panose="02020603050405020304" pitchFamily="18" charset="0"/>
              </a:rPr>
              <a:t>[</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 W</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R Order</a:t>
            </a:r>
          </a:p>
          <a:p>
            <a:pPr lvl="3"/>
            <a:r>
              <a:rPr lang="en-US" altLang="zh-CN" dirty="0">
                <a:latin typeface="Consolas" panose="020B0609020204030204" pitchFamily="49" charset="0"/>
                <a:cs typeface="Times New Roman" panose="02020603050405020304" pitchFamily="18" charset="0"/>
              </a:rPr>
              <a:t>[x] W</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W Order</a:t>
            </a:r>
          </a:p>
          <a:p>
            <a:pPr lvl="3"/>
            <a:r>
              <a:rPr lang="en-US" altLang="zh-CN" dirty="0">
                <a:latin typeface="Consolas" panose="020B0609020204030204" pitchFamily="49" charset="0"/>
                <a:cs typeface="Times New Roman" panose="02020603050405020304" pitchFamily="18" charset="0"/>
              </a:rPr>
              <a:t>[x] R</a:t>
            </a:r>
            <a:r>
              <a:rPr lang="zh-CN" altLang="en-US" dirty="0">
                <a:latin typeface="Consolas" panose="020B0609020204030204" pitchFamily="49" charset="0"/>
                <a:cs typeface="Times New Roman" panose="02020603050405020304" pitchFamily="18" charset="0"/>
              </a:rPr>
              <a:t>→</a:t>
            </a:r>
            <a:r>
              <a:rPr lang="en-US" altLang="zh-CN" dirty="0">
                <a:latin typeface="Consolas" panose="020B0609020204030204" pitchFamily="49" charset="0"/>
                <a:cs typeface="Times New Roman" panose="02020603050405020304" pitchFamily="18" charset="0"/>
              </a:rPr>
              <a:t>RW Order</a:t>
            </a:r>
          </a:p>
          <a:p>
            <a:pPr lvl="2"/>
            <a:r>
              <a:rPr lang="en-US" altLang="zh-CN" dirty="0">
                <a:latin typeface="Consolas" panose="020B0609020204030204" pitchFamily="49" charset="0"/>
                <a:cs typeface="Times New Roman" panose="02020603050405020304" pitchFamily="18" charset="0"/>
              </a:rPr>
              <a:t>How does it relax write </a:t>
            </a:r>
            <a:r>
              <a:rPr lang="en-US" altLang="zh-CN" dirty="0">
                <a:solidFill>
                  <a:srgbClr val="0070C0"/>
                </a:solidFill>
                <a:latin typeface="Consolas" panose="020B0609020204030204" pitchFamily="49" charset="0"/>
                <a:cs typeface="Times New Roman" panose="02020603050405020304" pitchFamily="18" charset="0"/>
              </a:rPr>
              <a:t>atomicity</a:t>
            </a:r>
            <a:r>
              <a:rPr lang="en-US" altLang="zh-CN" dirty="0">
                <a:latin typeface="Consolas" panose="020B0609020204030204" pitchFamily="49" charset="0"/>
                <a:cs typeface="Times New Roman" panose="02020603050405020304" pitchFamily="18" charset="0"/>
              </a:rPr>
              <a:t>:</a:t>
            </a:r>
          </a:p>
          <a:p>
            <a:pPr lvl="3"/>
            <a:r>
              <a:rPr lang="en-US" altLang="zh-CN" dirty="0">
                <a:latin typeface="Consolas" panose="020B0609020204030204" pitchFamily="49" charset="0"/>
                <a:cs typeface="Times New Roman" panose="02020603050405020304" pitchFamily="18" charset="0"/>
              </a:rPr>
              <a:t>[x] Read Others’ Write Early</a:t>
            </a:r>
          </a:p>
          <a:p>
            <a:pPr lvl="3"/>
            <a:r>
              <a:rPr lang="en-US" altLang="zh-CN" dirty="0">
                <a:latin typeface="Consolas" panose="020B0609020204030204" pitchFamily="49" charset="0"/>
                <a:cs typeface="Times New Roman" panose="02020603050405020304" pitchFamily="18" charset="0"/>
              </a:rPr>
              <a:t>[x] Read Own Write Early</a:t>
            </a:r>
          </a:p>
          <a:p>
            <a:pPr lvl="2"/>
            <a:r>
              <a:rPr lang="en-US" altLang="zh-CN" dirty="0">
                <a:latin typeface="Consolas" panose="020B0609020204030204" pitchFamily="49" charset="0"/>
                <a:cs typeface="Times New Roman" panose="02020603050405020304" pitchFamily="18" charset="0"/>
              </a:rPr>
              <a:t>Safety net: RMW,</a:t>
            </a:r>
            <a:r>
              <a:rPr lang="zh-CN" altLang="en-US" dirty="0">
                <a:latin typeface="Consolas" panose="020B0609020204030204" pitchFamily="49" charset="0"/>
                <a:cs typeface="Times New Roman" panose="02020603050405020304" pitchFamily="18" charset="0"/>
              </a:rPr>
              <a:t> </a:t>
            </a:r>
            <a:r>
              <a:rPr lang="en-US" altLang="zh-CN" dirty="0" err="1">
                <a:latin typeface="Consolas" panose="020B0609020204030204" pitchFamily="49" charset="0"/>
                <a:cs typeface="Times New Roman" panose="02020603050405020304" pitchFamily="18" charset="0"/>
              </a:rPr>
              <a:t>membar</a:t>
            </a:r>
            <a:endParaRPr lang="en-US" altLang="zh-CN" sz="2200" b="1" dirty="0">
              <a:solidFill>
                <a:srgbClr val="000000"/>
              </a:solidFill>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87083180"/>
              </p:ext>
            </p:extLst>
          </p:nvPr>
        </p:nvGraphicFramePr>
        <p:xfrm>
          <a:off x="573321" y="5674568"/>
          <a:ext cx="7383055" cy="1066800"/>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 </a:t>
                      </a:r>
                    </a:p>
                    <a:p>
                      <a:pPr marL="800100" lvl="1" indent="-342900">
                        <a:buFont typeface="Wingdings" panose="05000000000000000000" pitchFamily="2" charset="2"/>
                        <a:buChar char="Ø"/>
                      </a:pPr>
                      <a:r>
                        <a:rPr lang="zh-CN" altLang="en-US" sz="1600" dirty="0">
                          <a:solidFill>
                            <a:schemeClr val="tx1"/>
                          </a:solidFill>
                          <a:latin typeface="Consolas" panose="020B0609020204030204" pitchFamily="49" charset="0"/>
                          <a:cs typeface="Times New Roman" panose="02020603050405020304" pitchFamily="18" charset="0"/>
                        </a:rPr>
                        <a:t>→</a:t>
                      </a:r>
                      <a:r>
                        <a:rPr lang="en-US" altLang="zh-CN" sz="1600" dirty="0">
                          <a:solidFill>
                            <a:schemeClr val="tx1"/>
                          </a:solidFill>
                          <a:latin typeface="Consolas" panose="020B0609020204030204" pitchFamily="49" charset="0"/>
                          <a:cs typeface="Times New Roman" panose="02020603050405020304" pitchFamily="18" charset="0"/>
                        </a:rPr>
                        <a:t>: Happened-before relation;</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 Write;</a:t>
                      </a:r>
                    </a:p>
                    <a:p>
                      <a:pPr marL="800100" lvl="1" indent="-342900">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R: Read; </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Tree>
    <p:extLst>
      <p:ext uri="{BB962C8B-B14F-4D97-AF65-F5344CB8AC3E}">
        <p14:creationId xmlns:p14="http://schemas.microsoft.com/office/powerpoint/2010/main" val="415852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ext uri="{D42A27DB-BD31-4B8C-83A1-F6EECF244321}">
                <p14:modId xmlns:p14="http://schemas.microsoft.com/office/powerpoint/2010/main" val="323062685"/>
              </p:ext>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248675851"/>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p>
                    <a:p>
                      <a:r>
                        <a:rPr lang="en-US" altLang="zh-CN" dirty="0">
                          <a:latin typeface="Consolas" panose="020B0609020204030204" pitchFamily="49" charset="0"/>
                          <a:cs typeface="Times New Roman" panose="02020603050405020304" pitchFamily="18" charset="0"/>
                        </a:rPr>
                        <a:t>mov r1, [_y]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[_y], 1 // M3</a:t>
                      </a:r>
                    </a:p>
                    <a:p>
                      <a:r>
                        <a:rPr lang="en-US" altLang="zh-CN" dirty="0" err="1">
                          <a:latin typeface="Consolas" panose="020B0609020204030204" pitchFamily="49" charset="0"/>
                          <a:cs typeface="Times New Roman" panose="02020603050405020304" pitchFamily="18" charset="0"/>
                        </a:rPr>
                        <a:t>mov</a:t>
                      </a:r>
                      <a:r>
                        <a:rPr lang="en-US" altLang="zh-CN" dirty="0">
                          <a:latin typeface="Consolas" panose="020B0609020204030204" pitchFamily="49" charset="0"/>
                          <a:cs typeface="Times New Roman" panose="02020603050405020304" pitchFamily="18" charset="0"/>
                        </a:rPr>
                        <a:t>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0 and r2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0774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 Order</a:t>
            </a:r>
          </a:p>
        </p:txBody>
      </p:sp>
    </p:spTree>
    <p:extLst>
      <p:ext uri="{BB962C8B-B14F-4D97-AF65-F5344CB8AC3E}">
        <p14:creationId xmlns:p14="http://schemas.microsoft.com/office/powerpoint/2010/main" val="50260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3836636173"/>
              </p:ext>
            </p:extLst>
          </p:nvPr>
        </p:nvGraphicFramePr>
        <p:xfrm>
          <a:off x="755576" y="1957409"/>
          <a:ext cx="7704856" cy="165100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extLst>
                  <a:ext uri="{0D108BD9-81ED-4DB2-BD59-A6C34878D82A}">
                    <a16:rowId xmlns:a16="http://schemas.microsoft.com/office/drawing/2014/main" val="1563845040"/>
                  </a:ext>
                </a:extLst>
              </a:tr>
              <a:tr h="370840">
                <a:tc>
                  <a:txBody>
                    <a:bodyPr/>
                    <a:lstStyle/>
                    <a:p>
                      <a:r>
                        <a:rPr lang="zh-CN" altLang="en-US" dirty="0">
                          <a:latin typeface="Consolas" panose="020B0609020204030204" pitchFamily="49" charset="0"/>
                          <a:cs typeface="Times New Roman" panose="02020603050405020304" pitchFamily="18" charset="0"/>
                        </a:rPr>
                        <a:t>mov [_x], 1 // M1</a:t>
                      </a:r>
                    </a:p>
                    <a:p>
                      <a:r>
                        <a:rPr lang="zh-CN" altLang="en-US" dirty="0">
                          <a:latin typeface="Consolas" panose="020B0609020204030204" pitchFamily="49" charset="0"/>
                          <a:cs typeface="Times New Roman" panose="02020603050405020304" pitchFamily="18" charset="0"/>
                        </a:rPr>
                        <a:t>mov [_y], 1 // M2</a:t>
                      </a:r>
                    </a:p>
                  </a:txBody>
                  <a:tcPr>
                    <a:solidFill>
                      <a:schemeClr val="bg1">
                        <a:lumMod val="95000"/>
                      </a:schemeClr>
                    </a:solidFill>
                  </a:tcPr>
                </a:tc>
                <a:tc>
                  <a:txBody>
                    <a:bodyPr/>
                    <a:lstStyle/>
                    <a:p>
                      <a:r>
                        <a:rPr lang="zh-CN" altLang="en-US" dirty="0">
                          <a:latin typeface="Consolas" panose="020B0609020204030204" pitchFamily="49" charset="0"/>
                          <a:cs typeface="Times New Roman" panose="02020603050405020304" pitchFamily="18" charset="0"/>
                        </a:rPr>
                        <a:t>mov r1,[_y] // M3</a:t>
                      </a:r>
                    </a:p>
                    <a:p>
                      <a:r>
                        <a:rPr lang="zh-CN" altLang="en-US" dirty="0">
                          <a:latin typeface="Consolas" panose="020B0609020204030204" pitchFamily="49" charset="0"/>
                          <a:cs typeface="Times New Roman" panose="02020603050405020304" pitchFamily="18" charset="0"/>
                        </a:rPr>
                        <a:t>mov r2, [_x] // M4</a:t>
                      </a: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zh-CN" altLang="en-US" dirty="0">
                          <a:latin typeface="Consolas" panose="020B0609020204030204" pitchFamily="49" charset="0"/>
                          <a:cs typeface="Times New Roman" panose="02020603050405020304" pitchFamily="18" charset="0"/>
                        </a:rPr>
                        <a:t>Initially x == y == 0</a:t>
                      </a:r>
                    </a:p>
                    <a:p>
                      <a:r>
                        <a:rPr lang="zh-CN" altLang="en-US" dirty="0">
                          <a:latin typeface="Consolas" panose="020B0609020204030204" pitchFamily="49" charset="0"/>
                          <a:cs typeface="Times New Roman" panose="02020603050405020304" pitchFamily="18" charset="0"/>
                        </a:rPr>
                        <a:t>r1 == 1 and r2 == 0 is not allowed</a:t>
                      </a: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lvl="0"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Program Order: [x] W</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W Order; [x] R</a:t>
            </a:r>
            <a:r>
              <a:rPr lang="zh-CN" altLang="en-US" sz="1800" dirty="0">
                <a:solidFill>
                  <a:schemeClr val="tx1"/>
                </a:solidFill>
                <a:latin typeface="Consolas" panose="020B0609020204030204" pitchFamily="49" charset="0"/>
                <a:cs typeface="Times New Roman" panose="02020603050405020304" pitchFamily="18" charset="0"/>
              </a:rPr>
              <a:t>→</a:t>
            </a:r>
            <a:r>
              <a:rPr lang="en-US" altLang="zh-CN" sz="1800" dirty="0">
                <a:solidFill>
                  <a:schemeClr val="tx1"/>
                </a:solidFill>
                <a:latin typeface="Consolas" panose="020B0609020204030204" pitchFamily="49" charset="0"/>
                <a:cs typeface="Times New Roman" panose="02020603050405020304" pitchFamily="18" charset="0"/>
              </a:rPr>
              <a:t>RW Order </a:t>
            </a:r>
          </a:p>
        </p:txBody>
      </p:sp>
    </p:spTree>
    <p:extLst>
      <p:ext uri="{BB962C8B-B14F-4D97-AF65-F5344CB8AC3E}">
        <p14:creationId xmlns:p14="http://schemas.microsoft.com/office/powerpoint/2010/main" val="248303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466446425"/>
              </p:ext>
            </p:extLst>
          </p:nvPr>
        </p:nvGraphicFramePr>
        <p:xfrm>
          <a:off x="755576" y="1957409"/>
          <a:ext cx="7704856" cy="2199640"/>
        </p:xfrm>
        <a:graphic>
          <a:graphicData uri="http://schemas.openxmlformats.org/drawingml/2006/table">
            <a:tbl>
              <a:tblPr firstRow="1" bandRow="1">
                <a:tableStyleId>{5940675A-B579-460E-94D1-54222C63F5DA}</a:tableStyleId>
              </a:tblPr>
              <a:tblGrid>
                <a:gridCol w="1926214">
                  <a:extLst>
                    <a:ext uri="{9D8B030D-6E8A-4147-A177-3AD203B41FA5}">
                      <a16:colId xmlns:a16="http://schemas.microsoft.com/office/drawing/2014/main" val="3214703957"/>
                    </a:ext>
                  </a:extLst>
                </a:gridCol>
                <a:gridCol w="1926214">
                  <a:extLst>
                    <a:ext uri="{9D8B030D-6E8A-4147-A177-3AD203B41FA5}">
                      <a16:colId xmlns:a16="http://schemas.microsoft.com/office/drawing/2014/main" val="1090558569"/>
                    </a:ext>
                  </a:extLst>
                </a:gridCol>
                <a:gridCol w="1926214">
                  <a:extLst>
                    <a:ext uri="{9D8B030D-6E8A-4147-A177-3AD203B41FA5}">
                      <a16:colId xmlns:a16="http://schemas.microsoft.com/office/drawing/2014/main" val="1063390022"/>
                    </a:ext>
                  </a:extLst>
                </a:gridCol>
                <a:gridCol w="1926214">
                  <a:extLst>
                    <a:ext uri="{9D8B030D-6E8A-4147-A177-3AD203B41FA5}">
                      <a16:colId xmlns:a16="http://schemas.microsoft.com/office/drawing/2014/main" val="1018637625"/>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黑体"/>
                          <a:cs typeface="Times New Roman" panose="02020603050405020304" pitchFamily="18" charset="0"/>
                        </a:rPr>
                        <a:t>Processor 3</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dirty="0">
                          <a:latin typeface="Consolas" panose="020B0609020204030204" pitchFamily="49" charset="0"/>
                          <a:cs typeface="Times New Roman" panose="02020603050405020304" pitchFamily="18" charset="0"/>
                        </a:rPr>
                        <a:t>mov [_x], 1 // M1</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n-US" altLang="zh-CN" dirty="0">
                          <a:latin typeface="Consolas" panose="020B0609020204030204" pitchFamily="49" charset="0"/>
                          <a:cs typeface="Times New Roman" panose="02020603050405020304" pitchFamily="18" charset="0"/>
                        </a:rPr>
                        <a:t>mov [_x], 2 // M2</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r1, [_x] // M3</a:t>
                      </a:r>
                    </a:p>
                    <a:p>
                      <a:r>
                        <a:rPr lang="pt-BR" altLang="zh-CN" dirty="0">
                          <a:latin typeface="Consolas" panose="020B0609020204030204" pitchFamily="49" charset="0"/>
                          <a:cs typeface="Times New Roman" panose="02020603050405020304" pitchFamily="18" charset="0"/>
                        </a:rPr>
                        <a:t>mov r2, [_x] // M4</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dirty="0">
                          <a:latin typeface="Consolas" panose="020B0609020204030204" pitchFamily="49" charset="0"/>
                          <a:cs typeface="Times New Roman" panose="02020603050405020304" pitchFamily="18" charset="0"/>
                        </a:rPr>
                        <a:t>mov r3, [_x] // M5</a:t>
                      </a:r>
                    </a:p>
                    <a:p>
                      <a:r>
                        <a:rPr lang="pt-BR" altLang="zh-CN" dirty="0">
                          <a:latin typeface="Consolas" panose="020B0609020204030204" pitchFamily="49" charset="0"/>
                          <a:cs typeface="Times New Roman" panose="02020603050405020304" pitchFamily="18" charset="0"/>
                        </a:rPr>
                        <a:t>mov r4,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4">
                  <a:txBody>
                    <a:bodyPr/>
                    <a:lstStyle/>
                    <a:p>
                      <a:r>
                        <a:rPr lang="en-US" altLang="zh-CN" dirty="0">
                          <a:latin typeface="Consolas" panose="020B0609020204030204" pitchFamily="49" charset="0"/>
                          <a:cs typeface="Times New Roman" panose="02020603050405020304" pitchFamily="18" charset="0"/>
                        </a:rPr>
                        <a:t>Initially x == 0</a:t>
                      </a:r>
                    </a:p>
                    <a:p>
                      <a:r>
                        <a:rPr lang="en-US" altLang="zh-CN" dirty="0">
                          <a:latin typeface="Consolas" panose="020B0609020204030204" pitchFamily="49" charset="0"/>
                          <a:cs typeface="Times New Roman" panose="02020603050405020304" pitchFamily="18" charset="0"/>
                        </a:rPr>
                        <a:t>r1 == 1, r2 == 2, r3 == 2, r4 == 1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4149080"/>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[x] Read Others’ </a:t>
            </a:r>
            <a:r>
              <a:rPr lang="en-US" altLang="zh-CN" sz="1800" dirty="0" err="1">
                <a:solidFill>
                  <a:schemeClr val="tx1"/>
                </a:solidFill>
                <a:latin typeface="Consolas" panose="020B0609020204030204" pitchFamily="49" charset="0"/>
                <a:cs typeface="Times New Roman" panose="02020603050405020304" pitchFamily="18" charset="0"/>
              </a:rPr>
              <a:t>Wirte</a:t>
            </a:r>
            <a:r>
              <a:rPr lang="en-US" altLang="zh-CN" sz="1800" dirty="0">
                <a:solidFill>
                  <a:schemeClr val="tx1"/>
                </a:solidFill>
                <a:latin typeface="Consolas" panose="020B0609020204030204" pitchFamily="49" charset="0"/>
                <a:cs typeface="Times New Roman" panose="02020603050405020304" pitchFamily="18" charset="0"/>
              </a:rPr>
              <a:t> Early</a:t>
            </a:r>
          </a:p>
        </p:txBody>
      </p:sp>
    </p:spTree>
    <p:extLst>
      <p:ext uri="{BB962C8B-B14F-4D97-AF65-F5344CB8AC3E}">
        <p14:creationId xmlns:p14="http://schemas.microsoft.com/office/powerpoint/2010/main" val="433789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2676703415"/>
              </p:ext>
            </p:extLst>
          </p:nvPr>
        </p:nvGraphicFramePr>
        <p:xfrm>
          <a:off x="755576" y="1957409"/>
          <a:ext cx="7704855" cy="16510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3214703957"/>
                    </a:ext>
                  </a:extLst>
                </a:gridCol>
                <a:gridCol w="2568285">
                  <a:extLst>
                    <a:ext uri="{9D8B030D-6E8A-4147-A177-3AD203B41FA5}">
                      <a16:colId xmlns:a16="http://schemas.microsoft.com/office/drawing/2014/main" val="1090558569"/>
                    </a:ext>
                  </a:extLst>
                </a:gridCol>
                <a:gridCol w="2568285">
                  <a:extLst>
                    <a:ext uri="{9D8B030D-6E8A-4147-A177-3AD203B41FA5}">
                      <a16:colId xmlns:a16="http://schemas.microsoft.com/office/drawing/2014/main" val="191882109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onsolas" panose="020B0609020204030204" pitchFamily="49" charset="0"/>
                          <a:cs typeface="Times New Roman" panose="02020603050405020304" pitchFamily="18" charset="0"/>
                        </a:rPr>
                        <a:t>Processor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onsolas" panose="020B0609020204030204" pitchFamily="49" charset="0"/>
                          <a:cs typeface="Times New Roman" panose="02020603050405020304" pitchFamily="18" charset="0"/>
                        </a:rPr>
                        <a:t>Processor 2</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en-US" altLang="zh-CN">
                          <a:latin typeface="Consolas" panose="020B0609020204030204" pitchFamily="49" charset="0"/>
                          <a:cs typeface="Times New Roman" panose="02020603050405020304" pitchFamily="18" charset="0"/>
                        </a:rPr>
                        <a:t>mov [ _x], 1 // M1 </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 _y], 1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pt-BR" altLang="zh-CN">
                          <a:latin typeface="Consolas" panose="020B0609020204030204" pitchFamily="49" charset="0"/>
                          <a:cs typeface="Times New Roman" panose="02020603050405020304" pitchFamily="18" charset="0"/>
                        </a:rPr>
                        <a:t>mov r2, [ _y] // M4</a:t>
                      </a:r>
                    </a:p>
                    <a:p>
                      <a:r>
                        <a:rPr lang="pt-BR" altLang="zh-CN">
                          <a:latin typeface="Consolas" panose="020B0609020204030204" pitchFamily="49" charset="0"/>
                          <a:cs typeface="Times New Roman" panose="02020603050405020304" pitchFamily="18" charset="0"/>
                        </a:rPr>
                        <a:t>mov r3, [ _x] // M5</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3">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r1 == 1, r2 == 1, r3 == 0 is not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tc hMerge="1">
                  <a:txBody>
                    <a:bodyPr/>
                    <a:lstStyle/>
                    <a:p>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71703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Stores are transitively visible</a:t>
            </a:r>
          </a:p>
        </p:txBody>
      </p:sp>
    </p:spTree>
    <p:extLst>
      <p:ext uri="{BB962C8B-B14F-4D97-AF65-F5344CB8AC3E}">
        <p14:creationId xmlns:p14="http://schemas.microsoft.com/office/powerpoint/2010/main" val="41263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775E14BA-0A26-4AA8-BFFB-4EF3D8958D0A}"/>
              </a:ext>
            </a:extLst>
          </p:cNvPr>
          <p:cNvGraphicFramePr>
            <a:graphicFrameLocks noGrp="1"/>
          </p:cNvGraphicFramePr>
          <p:nvPr>
            <p:extLst/>
          </p:nvPr>
        </p:nvGraphicFramePr>
        <p:xfrm>
          <a:off x="573321" y="4437112"/>
          <a:ext cx="8319159" cy="2246821"/>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360040">
                <a:tc>
                  <a:txBody>
                    <a:bodyPr/>
                    <a:lstStyle/>
                    <a:p>
                      <a:pPr>
                        <a:lnSpc>
                          <a:spcPct val="150000"/>
                        </a:lnSpc>
                      </a:pPr>
                      <a:r>
                        <a:rPr lang="en-US" altLang="zh-CN" sz="1600" b="1" dirty="0">
                          <a:solidFill>
                            <a:schemeClr val="tx1"/>
                          </a:solidFill>
                          <a:latin typeface="Consolas" panose="020B0609020204030204" pitchFamily="49" charset="0"/>
                          <a:cs typeface="Times New Roman" panose="02020603050405020304" pitchFamily="18" charset="0"/>
                        </a:rPr>
                        <a:t>Note</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We use </a:t>
                      </a:r>
                      <a:r>
                        <a:rPr lang="en-US" altLang="zh-CN" sz="1600" dirty="0">
                          <a:solidFill>
                            <a:schemeClr val="bg1">
                              <a:lumMod val="50000"/>
                            </a:schemeClr>
                          </a:solidFill>
                          <a:latin typeface="Consolas" panose="020B0609020204030204" pitchFamily="49" charset="0"/>
                          <a:cs typeface="Times New Roman" panose="02020603050405020304" pitchFamily="18" charset="0"/>
                        </a:rPr>
                        <a:t>M1, M2 </a:t>
                      </a:r>
                      <a:r>
                        <a:rPr lang="en-US" altLang="zh-CN" sz="1600" dirty="0">
                          <a:solidFill>
                            <a:schemeClr val="tx1"/>
                          </a:solidFill>
                          <a:latin typeface="Consolas" panose="020B0609020204030204" pitchFamily="49" charset="0"/>
                          <a:cs typeface="Times New Roman" panose="02020603050405020304" pitchFamily="18" charset="0"/>
                        </a:rPr>
                        <a:t>etc. to number the instructions in the examples.</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Stores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[_x],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i="1" dirty="0">
                          <a:solidFill>
                            <a:schemeClr val="bg1">
                              <a:lumMod val="50000"/>
                            </a:schemeClr>
                          </a:solidFill>
                          <a:latin typeface="Consolas" panose="020B0609020204030204" pitchFamily="49" charset="0"/>
                          <a:cs typeface="Times New Roman" panose="02020603050405020304" pitchFamily="18" charset="0"/>
                        </a:rPr>
                        <a:t> </a:t>
                      </a:r>
                      <a:r>
                        <a:rPr lang="en-US" altLang="zh-CN" sz="1600" dirty="0">
                          <a:solidFill>
                            <a:schemeClr val="tx1"/>
                          </a:solidFill>
                          <a:latin typeface="Consolas" panose="020B0609020204030204" pitchFamily="49" charset="0"/>
                          <a:cs typeface="Times New Roman" panose="02020603050405020304" pitchFamily="18" charset="0"/>
                        </a:rPr>
                        <a:t>which implies that </a:t>
                      </a:r>
                      <a:r>
                        <a:rPr lang="en-US" altLang="zh-CN" sz="1600" i="1" dirty="0" err="1">
                          <a:solidFill>
                            <a:schemeClr val="bg1">
                              <a:lumMod val="50000"/>
                            </a:schemeClr>
                          </a:solidFill>
                          <a:latin typeface="Consolas" panose="020B0609020204030204" pitchFamily="49" charset="0"/>
                          <a:cs typeface="Times New Roman" panose="02020603050405020304" pitchFamily="18" charset="0"/>
                        </a:rPr>
                        <a:t>val</a:t>
                      </a:r>
                      <a:r>
                        <a:rPr lang="en-US" altLang="zh-CN" sz="1600" dirty="0">
                          <a:solidFill>
                            <a:schemeClr val="tx1"/>
                          </a:solidFill>
                          <a:latin typeface="Consolas" panose="020B0609020204030204" pitchFamily="49" charset="0"/>
                          <a:cs typeface="Times New Roman" panose="02020603050405020304" pitchFamily="18" charset="0"/>
                        </a:rPr>
                        <a:t> is being stored into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a:t>
                      </a:r>
                    </a:p>
                    <a:p>
                      <a:pPr marL="800100" lvl="1" indent="-342900">
                        <a:lnSpc>
                          <a:spcPct val="150000"/>
                        </a:lnSpc>
                        <a:buFont typeface="Wingdings" panose="05000000000000000000" pitchFamily="2" charset="2"/>
                        <a:buChar char="Ø"/>
                      </a:pPr>
                      <a:r>
                        <a:rPr lang="en-US" altLang="zh-CN" sz="1600" dirty="0">
                          <a:solidFill>
                            <a:schemeClr val="tx1"/>
                          </a:solidFill>
                          <a:latin typeface="Consolas" panose="020B0609020204030204" pitchFamily="49" charset="0"/>
                          <a:cs typeface="Times New Roman" panose="02020603050405020304" pitchFamily="18" charset="0"/>
                        </a:rPr>
                        <a:t>Loads are written as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mov r, [_x] </a:t>
                      </a:r>
                      <a:r>
                        <a:rPr lang="en-US" altLang="zh-CN" sz="1600" dirty="0">
                          <a:solidFill>
                            <a:schemeClr val="tx1"/>
                          </a:solidFill>
                          <a:latin typeface="Consolas" panose="020B0609020204030204" pitchFamily="49" charset="0"/>
                          <a:cs typeface="Times New Roman" panose="02020603050405020304" pitchFamily="18" charset="0"/>
                        </a:rPr>
                        <a:t>which implies that the contents of the memory location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x</a:t>
                      </a:r>
                      <a:r>
                        <a:rPr lang="en-US" altLang="zh-CN" sz="1600" dirty="0">
                          <a:solidFill>
                            <a:schemeClr val="tx1"/>
                          </a:solidFill>
                          <a:latin typeface="Consolas" panose="020B0609020204030204" pitchFamily="49" charset="0"/>
                          <a:cs typeface="Times New Roman" panose="02020603050405020304" pitchFamily="18" charset="0"/>
                        </a:rPr>
                        <a:t> are being loaded into the register </a:t>
                      </a:r>
                      <a:r>
                        <a:rPr lang="en-US" altLang="zh-CN" sz="1600" i="1" dirty="0">
                          <a:solidFill>
                            <a:schemeClr val="bg1">
                              <a:lumMod val="50000"/>
                            </a:schemeClr>
                          </a:solidFill>
                          <a:latin typeface="Consolas" panose="020B0609020204030204" pitchFamily="49" charset="0"/>
                          <a:cs typeface="Times New Roman" panose="02020603050405020304" pitchFamily="18" charset="0"/>
                        </a:rPr>
                        <a:t>r</a:t>
                      </a:r>
                      <a:r>
                        <a:rPr lang="en-US" altLang="zh-CN" sz="1600" dirty="0">
                          <a:solidFill>
                            <a:schemeClr val="tx1"/>
                          </a:solidFill>
                          <a:latin typeface="Consolas" panose="020B0609020204030204" pitchFamily="49" charset="0"/>
                          <a:cs typeface="Times New Roman" panose="02020603050405020304" pitchFamily="18" charset="0"/>
                        </a:rPr>
                        <a:t>.</a:t>
                      </a: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graphicFrame>
        <p:nvGraphicFramePr>
          <p:cNvPr id="7" name="表格 6">
            <a:extLst>
              <a:ext uri="{FF2B5EF4-FFF2-40B4-BE49-F238E27FC236}">
                <a16:creationId xmlns:a16="http://schemas.microsoft.com/office/drawing/2014/main" id="{41E1E066-F2E7-4F05-B34D-C84BE96D459C}"/>
              </a:ext>
            </a:extLst>
          </p:cNvPr>
          <p:cNvGraphicFramePr>
            <a:graphicFrameLocks noGrp="1"/>
          </p:cNvGraphicFramePr>
          <p:nvPr>
            <p:extLst>
              <p:ext uri="{D42A27DB-BD31-4B8C-83A1-F6EECF244321}">
                <p14:modId xmlns:p14="http://schemas.microsoft.com/office/powerpoint/2010/main" val="1974313648"/>
              </p:ext>
            </p:extLst>
          </p:nvPr>
        </p:nvGraphicFramePr>
        <p:xfrm>
          <a:off x="755576" y="1957409"/>
          <a:ext cx="7704856" cy="1925320"/>
        </p:xfrm>
        <a:graphic>
          <a:graphicData uri="http://schemas.openxmlformats.org/drawingml/2006/table">
            <a:tbl>
              <a:tblPr firstRow="1" bandRow="1">
                <a:tableStyleId>{5940675A-B579-460E-94D1-54222C63F5DA}</a:tableStyleId>
              </a:tblPr>
              <a:tblGrid>
                <a:gridCol w="3852428">
                  <a:extLst>
                    <a:ext uri="{9D8B030D-6E8A-4147-A177-3AD203B41FA5}">
                      <a16:colId xmlns:a16="http://schemas.microsoft.com/office/drawing/2014/main" val="3214703957"/>
                    </a:ext>
                  </a:extLst>
                </a:gridCol>
                <a:gridCol w="3852428">
                  <a:extLst>
                    <a:ext uri="{9D8B030D-6E8A-4147-A177-3AD203B41FA5}">
                      <a16:colId xmlns:a16="http://schemas.microsoft.com/office/drawing/2014/main" val="109055856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0</a:t>
                      </a:r>
                      <a:endParaRPr lang="zh-CN" altLang="en-US" dirty="0">
                        <a:latin typeface="Consolas" panose="020B0609020204030204" pitchFamily="49"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latin typeface="Consolas" panose="020B0609020204030204" pitchFamily="49" charset="0"/>
                          <a:cs typeface="Times New Roman" panose="02020603050405020304" pitchFamily="18" charset="0"/>
                        </a:rPr>
                        <a:t>Processor 1</a:t>
                      </a:r>
                      <a:endParaRPr lang="zh-CN" altLang="en-US"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63845040"/>
                  </a:ext>
                </a:extLst>
              </a:tr>
              <a:tr h="370840">
                <a:tc>
                  <a:txBody>
                    <a:bodyPr/>
                    <a:lstStyle/>
                    <a:p>
                      <a:r>
                        <a:rPr lang="pt-BR" altLang="zh-CN">
                          <a:latin typeface="Consolas" panose="020B0609020204030204" pitchFamily="49" charset="0"/>
                          <a:cs typeface="Times New Roman" panose="02020603050405020304" pitchFamily="18" charset="0"/>
                        </a:rPr>
                        <a:t>mov [ _x], 1 // M1</a:t>
                      </a:r>
                    </a:p>
                    <a:p>
                      <a:r>
                        <a:rPr lang="pt-BR" altLang="zh-CN">
                          <a:latin typeface="Consolas" panose="020B0609020204030204" pitchFamily="49" charset="0"/>
                          <a:cs typeface="Times New Roman" panose="02020603050405020304" pitchFamily="18" charset="0"/>
                        </a:rPr>
                        <a:t>mov r1, [ _x] // M2</a:t>
                      </a:r>
                    </a:p>
                    <a:p>
                      <a:r>
                        <a:rPr lang="pt-BR" altLang="zh-CN">
                          <a:latin typeface="Consolas" panose="020B0609020204030204" pitchFamily="49" charset="0"/>
                          <a:cs typeface="Times New Roman" panose="02020603050405020304" pitchFamily="18" charset="0"/>
                        </a:rPr>
                        <a:t>mov r2, [ _y] // M3</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tc>
                  <a:txBody>
                    <a:bodyPr/>
                    <a:lstStyle/>
                    <a:p>
                      <a:r>
                        <a:rPr lang="es-ES" altLang="zh-CN" dirty="0">
                          <a:latin typeface="Consolas" panose="020B0609020204030204" pitchFamily="49" charset="0"/>
                          <a:cs typeface="Times New Roman" panose="02020603050405020304" pitchFamily="18" charset="0"/>
                        </a:rPr>
                        <a:t>mov [ _y], 1 // M4</a:t>
                      </a:r>
                    </a:p>
                    <a:p>
                      <a:r>
                        <a:rPr lang="es-ES" altLang="zh-CN" dirty="0">
                          <a:latin typeface="Consolas" panose="020B0609020204030204" pitchFamily="49" charset="0"/>
                          <a:cs typeface="Times New Roman" panose="02020603050405020304" pitchFamily="18" charset="0"/>
                        </a:rPr>
                        <a:t>mov r3, [ _y] // M5</a:t>
                      </a:r>
                    </a:p>
                    <a:p>
                      <a:r>
                        <a:rPr lang="es-ES" altLang="zh-CN" dirty="0">
                          <a:latin typeface="Consolas" panose="020B0609020204030204" pitchFamily="49" charset="0"/>
                          <a:cs typeface="Times New Roman" panose="02020603050405020304" pitchFamily="18" charset="0"/>
                        </a:rPr>
                        <a:t>mov r4, [ _x] // M6</a:t>
                      </a:r>
                      <a:endParaRPr lang="zh-CN" altLang="en-US" dirty="0">
                        <a:latin typeface="Consolas" panose="020B0609020204030204" pitchFamily="49" charset="0"/>
                        <a:cs typeface="Times New Roman" panose="02020603050405020304" pitchFamily="18" charset="0"/>
                      </a:endParaRPr>
                    </a:p>
                  </a:txBody>
                  <a:tcPr>
                    <a:solidFill>
                      <a:schemeClr val="bg1">
                        <a:lumMod val="95000"/>
                      </a:schemeClr>
                    </a:solidFill>
                  </a:tcPr>
                </a:tc>
                <a:extLst>
                  <a:ext uri="{0D108BD9-81ED-4DB2-BD59-A6C34878D82A}">
                    <a16:rowId xmlns:a16="http://schemas.microsoft.com/office/drawing/2014/main" val="4274186579"/>
                  </a:ext>
                </a:extLst>
              </a:tr>
              <a:tr h="370840">
                <a:tc gridSpan="2">
                  <a:txBody>
                    <a:bodyPr/>
                    <a:lstStyle/>
                    <a:p>
                      <a:r>
                        <a:rPr lang="en-US" altLang="zh-CN" dirty="0">
                          <a:latin typeface="Consolas" panose="020B0609020204030204" pitchFamily="49" charset="0"/>
                          <a:cs typeface="Times New Roman" panose="02020603050405020304" pitchFamily="18" charset="0"/>
                        </a:rPr>
                        <a:t>Initially x == y == 0</a:t>
                      </a:r>
                    </a:p>
                    <a:p>
                      <a:r>
                        <a:rPr lang="en-US" altLang="zh-CN" dirty="0">
                          <a:latin typeface="Consolas" panose="020B0609020204030204" pitchFamily="49" charset="0"/>
                          <a:cs typeface="Times New Roman" panose="02020603050405020304" pitchFamily="18" charset="0"/>
                        </a:rPr>
                        <a:t>r2 == 0 and r4 == 0 is allowed</a:t>
                      </a:r>
                      <a:endParaRPr lang="zh-CN" altLang="en-US" dirty="0">
                        <a:latin typeface="Consolas" panose="020B0609020204030204" pitchFamily="49" charset="0"/>
                        <a:cs typeface="Times New Roman" panose="02020603050405020304" pitchFamily="18" charset="0"/>
                      </a:endParaRPr>
                    </a:p>
                  </a:txBody>
                  <a:tcPr/>
                </a:tc>
                <a:tc hMerge="1">
                  <a:txBody>
                    <a:bodyPr/>
                    <a:lstStyle/>
                    <a:p>
                      <a:endParaRPr lang="zh-CN" altLang="en-US" dirty="0"/>
                    </a:p>
                  </a:txBody>
                  <a:tcPr/>
                </a:tc>
                <a:extLst>
                  <a:ext uri="{0D108BD9-81ED-4DB2-BD59-A6C34878D82A}">
                    <a16:rowId xmlns:a16="http://schemas.microsoft.com/office/drawing/2014/main" val="1687245754"/>
                  </a:ext>
                </a:extLst>
              </a:tr>
            </a:tbl>
          </a:graphicData>
        </a:graphic>
      </p:graphicFrame>
      <p:sp>
        <p:nvSpPr>
          <p:cNvPr id="9" name="矩形 8">
            <a:extLst>
              <a:ext uri="{FF2B5EF4-FFF2-40B4-BE49-F238E27FC236}">
                <a16:creationId xmlns:a16="http://schemas.microsoft.com/office/drawing/2014/main" id="{006E0BC0-9F58-4FFE-B92B-7A5574003CD5}"/>
              </a:ext>
            </a:extLst>
          </p:cNvPr>
          <p:cNvSpPr/>
          <p:nvPr/>
        </p:nvSpPr>
        <p:spPr>
          <a:xfrm>
            <a:off x="1439652" y="3995772"/>
            <a:ext cx="6336704" cy="369332"/>
          </a:xfrm>
          <a:prstGeom prst="rect">
            <a:avLst/>
          </a:prstGeom>
        </p:spPr>
        <p:txBody>
          <a:bodyPr wrap="square">
            <a:spAutoFit/>
          </a:bodyPr>
          <a:lstStyle/>
          <a:p>
            <a:pPr algn="ctr">
              <a:spcBef>
                <a:spcPct val="30000"/>
              </a:spcBef>
              <a:defRPr/>
            </a:pPr>
            <a:r>
              <a:rPr lang="en-US" altLang="zh-CN" sz="1800" dirty="0">
                <a:solidFill>
                  <a:schemeClr val="tx1"/>
                </a:solidFill>
                <a:latin typeface="Consolas" panose="020B0609020204030204" pitchFamily="49" charset="0"/>
                <a:cs typeface="Times New Roman" panose="02020603050405020304" pitchFamily="18" charset="0"/>
              </a:rPr>
              <a:t>Atomicity: Read Own Write Early</a:t>
            </a:r>
          </a:p>
        </p:txBody>
      </p:sp>
    </p:spTree>
    <p:extLst>
      <p:ext uri="{BB962C8B-B14F-4D97-AF65-F5344CB8AC3E}">
        <p14:creationId xmlns:p14="http://schemas.microsoft.com/office/powerpoint/2010/main" val="416400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a:t>
            </a:r>
            <a:r>
              <a:rPr lang="en-US" altLang="zh-CN" dirty="0">
                <a:latin typeface="Consolas" panose="020B0609020204030204" pitchFamily="49" charset="0"/>
                <a:cs typeface="Times New Roman" panose="02020603050405020304" pitchFamily="18" charset="0"/>
              </a:rPr>
              <a:t> or is replaced by a read-modify-write.</a:t>
            </a:r>
          </a:p>
          <a:p>
            <a:pPr lvl="3"/>
            <a:r>
              <a:rPr lang="en-US" altLang="zh-CN" dirty="0">
                <a:latin typeface="Consolas" panose="020B0609020204030204" pitchFamily="49" charset="0"/>
                <a:cs typeface="Times New Roman" panose="02020603050405020304" pitchFamily="18" charset="0"/>
              </a:rPr>
              <a:t>What is a RMW?</a:t>
            </a:r>
          </a:p>
          <a:p>
            <a:pPr lvl="4"/>
            <a:r>
              <a:rPr lang="en-US" altLang="zh-CN" dirty="0" err="1">
                <a:latin typeface="Consolas" panose="020B0609020204030204" pitchFamily="49" charset="0"/>
                <a:cs typeface="Times New Roman" panose="02020603050405020304" pitchFamily="18" charset="0"/>
              </a:rPr>
              <a:t>ie</a:t>
            </a:r>
            <a:r>
              <a:rPr lang="en-US" altLang="zh-CN" dirty="0">
                <a:latin typeface="Consolas" panose="020B0609020204030204" pitchFamily="49" charset="0"/>
                <a:cs typeface="Times New Roman" panose="02020603050405020304" pitchFamily="18" charset="0"/>
              </a:rPr>
              <a:t>. locked instructions in intel 64 architecture, including the implicitly locked </a:t>
            </a:r>
            <a:r>
              <a:rPr lang="en-US" altLang="zh-CN" i="1" dirty="0" err="1">
                <a:solidFill>
                  <a:schemeClr val="bg1">
                    <a:lumMod val="50000"/>
                  </a:schemeClr>
                </a:solidFill>
                <a:latin typeface="Consolas" panose="020B0609020204030204" pitchFamily="49" charset="0"/>
                <a:cs typeface="Times New Roman" panose="02020603050405020304" pitchFamily="18" charset="0"/>
              </a:rPr>
              <a:t>xchg</a:t>
            </a:r>
            <a:r>
              <a:rPr lang="en-US" altLang="zh-CN" dirty="0">
                <a:latin typeface="Consolas" panose="020B0609020204030204" pitchFamily="49" charset="0"/>
                <a:cs typeface="Times New Roman" panose="02020603050405020304" pitchFamily="18" charset="0"/>
              </a:rPr>
              <a:t> instruction and other read-modify-write instructions with a lock prefix.</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81214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 </a:t>
            </a:r>
            <a:r>
              <a:rPr lang="en-US" altLang="zh-CN" dirty="0">
                <a:latin typeface="Consolas" panose="020B0609020204030204" pitchFamily="49" charset="0"/>
                <a:cs typeface="Times New Roman" panose="02020603050405020304" pitchFamily="18" charset="0"/>
              </a:rPr>
              <a:t>or is replaced by a read-modify-write.</a:t>
            </a:r>
          </a:p>
          <a:p>
            <a:pPr lvl="3"/>
            <a:r>
              <a:rPr lang="en-US" altLang="zh-CN" dirty="0">
                <a:latin typeface="Consolas" panose="020B0609020204030204" pitchFamily="49" charset="0"/>
                <a:cs typeface="Times New Roman" panose="02020603050405020304" pitchFamily="18" charset="0"/>
              </a:rPr>
              <a:t>What is a RMW?</a:t>
            </a:r>
          </a:p>
          <a:p>
            <a:pPr lvl="3"/>
            <a:r>
              <a:rPr lang="en-US" altLang="zh-CN" dirty="0">
                <a:latin typeface="Consolas" panose="020B0609020204030204" pitchFamily="49" charset="0"/>
                <a:cs typeface="Times New Roman" panose="02020603050405020304" pitchFamily="18" charset="0"/>
              </a:rPr>
              <a:t>How to replace a read/write with RMW?</a:t>
            </a:r>
          </a:p>
          <a:p>
            <a:pPr lvl="4"/>
            <a:r>
              <a:rPr lang="en-US" altLang="zh-CN" dirty="0">
                <a:latin typeface="Consolas" panose="020B0609020204030204" pitchFamily="49" charset="0"/>
                <a:cs typeface="Times New Roman" panose="02020603050405020304" pitchFamily="18" charset="0"/>
              </a:rPr>
              <a:t>Read:  the write in the read-modify-write must be a “dummy” write that writes back the read value;</a:t>
            </a:r>
          </a:p>
          <a:p>
            <a:pPr lvl="4"/>
            <a:r>
              <a:rPr lang="en-US" altLang="zh-CN" dirty="0">
                <a:latin typeface="Consolas" panose="020B0609020204030204" pitchFamily="49" charset="0"/>
                <a:cs typeface="Times New Roman" panose="02020603050405020304" pitchFamily="18" charset="0"/>
              </a:rPr>
              <a:t>Write: writing back the desired value regardless of what the read returns.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92926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a:extLst>
              <a:ext uri="{FF2B5EF4-FFF2-40B4-BE49-F238E27FC236}">
                <a16:creationId xmlns:a16="http://schemas.microsoft.com/office/drawing/2014/main" id="{F787D6CF-8F71-4AB0-96AA-48A7A5B5D660}"/>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Parallel Programming Paradigms</a:t>
            </a:r>
          </a:p>
          <a:p>
            <a:pPr lvl="1"/>
            <a:r>
              <a:rPr lang="en-US" altLang="zh-CN" sz="2000" dirty="0">
                <a:latin typeface="Consolas" panose="020B0609020204030204" pitchFamily="49" charset="0"/>
                <a:cs typeface="Times New Roman" panose="02020603050405020304" pitchFamily="18" charset="0"/>
              </a:rPr>
              <a:t>Message Passing</a:t>
            </a:r>
          </a:p>
          <a:p>
            <a:pPr lvl="2"/>
            <a:r>
              <a:rPr lang="en-US" altLang="zh-CN" dirty="0">
                <a:latin typeface="Consolas" panose="020B0609020204030204" pitchFamily="49" charset="0"/>
                <a:cs typeface="Times New Roman" panose="02020603050405020304" pitchFamily="18" charset="0"/>
              </a:rPr>
              <a:t>Distributed</a:t>
            </a:r>
          </a:p>
          <a:p>
            <a:pPr lvl="2"/>
            <a:r>
              <a:rPr lang="en-US" altLang="zh-CN" dirty="0">
                <a:latin typeface="Consolas" panose="020B0609020204030204" pitchFamily="49" charset="0"/>
                <a:cs typeface="Times New Roman" panose="02020603050405020304" pitchFamily="18" charset="0"/>
              </a:rPr>
              <a:t>Send + </a:t>
            </a:r>
            <a:r>
              <a:rPr lang="en-US" altLang="zh-CN" dirty="0" err="1">
                <a:latin typeface="Consolas" panose="020B0609020204030204" pitchFamily="49" charset="0"/>
                <a:cs typeface="Times New Roman" panose="02020603050405020304" pitchFamily="18" charset="0"/>
              </a:rPr>
              <a:t>onReceive</a:t>
            </a:r>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2"/>
            <a:endParaRPr lang="en-US" altLang="zh-CN" dirty="0">
              <a:latin typeface="Consolas" panose="020B0609020204030204" pitchFamily="49" charset="0"/>
              <a:cs typeface="Times New Roman" panose="02020603050405020304" pitchFamily="18" charset="0"/>
            </a:endParaRPr>
          </a:p>
          <a:p>
            <a:pPr lvl="1"/>
            <a:r>
              <a:rPr lang="en-US" altLang="zh-CN" sz="2000" dirty="0">
                <a:solidFill>
                  <a:srgbClr val="0070C0"/>
                </a:solidFill>
                <a:latin typeface="Consolas" panose="020B0609020204030204" pitchFamily="49" charset="0"/>
                <a:cs typeface="Times New Roman" panose="02020603050405020304" pitchFamily="18" charset="0"/>
              </a:rPr>
              <a:t>Shared Memory</a:t>
            </a:r>
          </a:p>
          <a:p>
            <a:pPr lvl="2"/>
            <a:r>
              <a:rPr lang="en-US" altLang="zh-CN" dirty="0">
                <a:solidFill>
                  <a:srgbClr val="0070C0"/>
                </a:solidFill>
                <a:latin typeface="Consolas" panose="020B0609020204030204" pitchFamily="49" charset="0"/>
                <a:cs typeface="Times New Roman" panose="02020603050405020304" pitchFamily="18" charset="0"/>
              </a:rPr>
              <a:t>Concurrent</a:t>
            </a:r>
          </a:p>
          <a:p>
            <a:pPr lvl="2"/>
            <a:r>
              <a:rPr lang="en-US" altLang="zh-CN" dirty="0">
                <a:latin typeface="Consolas" panose="020B0609020204030204" pitchFamily="49" charset="0"/>
                <a:cs typeface="Times New Roman" panose="02020603050405020304" pitchFamily="18" charset="0"/>
              </a:rPr>
              <a:t>Write + Read</a:t>
            </a:r>
            <a:endParaRPr lang="zh-CN" altLang="en-US" sz="1600" dirty="0">
              <a:solidFill>
                <a:srgbClr val="000000"/>
              </a:solidFill>
              <a:latin typeface="Consolas" panose="020B0609020204030204" pitchFamily="49"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104" y="1700808"/>
            <a:ext cx="4610100" cy="18669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4104" y="4077072"/>
            <a:ext cx="4610100" cy="1866900"/>
          </a:xfrm>
          <a:prstGeom prst="rect">
            <a:avLst/>
          </a:prstGeom>
        </p:spPr>
      </p:pic>
      <p:sp>
        <p:nvSpPr>
          <p:cNvPr id="3" name="标题 2">
            <a:extLst>
              <a:ext uri="{FF2B5EF4-FFF2-40B4-BE49-F238E27FC236}">
                <a16:creationId xmlns:a16="http://schemas.microsoft.com/office/drawing/2014/main" id="{3CD82AE1-0236-4997-9FC9-CAED83C1CADE}"/>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11" name="文本占位符 5">
            <a:extLst>
              <a:ext uri="{FF2B5EF4-FFF2-40B4-BE49-F238E27FC236}">
                <a16:creationId xmlns:a16="http://schemas.microsoft.com/office/drawing/2014/main" id="{1A52889C-3E10-4C9E-A5B0-C8D1AFD5F7C3}"/>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TSO</a:t>
            </a:r>
          </a:p>
          <a:p>
            <a:pPr lvl="1"/>
            <a:r>
              <a:rPr lang="en-US" altLang="zh-CN" sz="2000" dirty="0">
                <a:latin typeface="Consolas" panose="020B0609020204030204" pitchFamily="49" charset="0"/>
                <a:cs typeface="Times New Roman" panose="02020603050405020304" pitchFamily="18" charset="0"/>
              </a:rPr>
              <a:t>Safety net: Mechanisms provided for programmers for overriding relaxations.</a:t>
            </a:r>
          </a:p>
          <a:p>
            <a:pPr lvl="2"/>
            <a:r>
              <a:rPr lang="en-US" altLang="zh-CN" dirty="0">
                <a:latin typeface="Consolas" panose="020B0609020204030204" pitchFamily="49" charset="0"/>
                <a:cs typeface="Times New Roman" panose="02020603050405020304" pitchFamily="18" charset="0"/>
              </a:rPr>
              <a:t>For TSO, program order appears to be maintained if either the write or the read is already part of a </a:t>
            </a:r>
            <a:r>
              <a:rPr lang="en-US" altLang="zh-CN" dirty="0">
                <a:solidFill>
                  <a:srgbClr val="FF0000"/>
                </a:solidFill>
                <a:latin typeface="Consolas" panose="020B0609020204030204" pitchFamily="49" charset="0"/>
                <a:cs typeface="Times New Roman" panose="02020603050405020304" pitchFamily="18" charset="0"/>
              </a:rPr>
              <a:t>read-modify-write(RMW) </a:t>
            </a:r>
            <a:r>
              <a:rPr lang="en-US" altLang="zh-CN" dirty="0">
                <a:latin typeface="Consolas" panose="020B0609020204030204" pitchFamily="49" charset="0"/>
                <a:cs typeface="Times New Roman" panose="02020603050405020304" pitchFamily="18" charset="0"/>
              </a:rPr>
              <a:t>or is replaced by a read-modify-write.</a:t>
            </a:r>
          </a:p>
          <a:p>
            <a:pPr lvl="2"/>
            <a:r>
              <a:rPr lang="en-US" altLang="zh-CN" dirty="0">
                <a:latin typeface="Consolas" panose="020B0609020204030204" pitchFamily="49" charset="0"/>
                <a:cs typeface="Times New Roman" panose="02020603050405020304" pitchFamily="18" charset="0"/>
              </a:rPr>
              <a:t>Memory barrier, also known as a </a:t>
            </a:r>
            <a:r>
              <a:rPr lang="en-US" altLang="zh-CN" dirty="0" err="1">
                <a:solidFill>
                  <a:srgbClr val="FF0000"/>
                </a:solidFill>
                <a:latin typeface="Consolas" panose="020B0609020204030204" pitchFamily="49" charset="0"/>
                <a:cs typeface="Times New Roman" panose="02020603050405020304" pitchFamily="18" charset="0"/>
              </a:rPr>
              <a:t>membar</a:t>
            </a:r>
            <a:r>
              <a:rPr lang="en-US" altLang="zh-CN" dirty="0">
                <a:latin typeface="Consolas" panose="020B0609020204030204" pitchFamily="49" charset="0"/>
                <a:cs typeface="Times New Roman" panose="02020603050405020304" pitchFamily="18" charset="0"/>
              </a:rPr>
              <a:t>, memory fence or fence instruction, is a type of barrier instruction that causes a CPU or compiler to enforce an ordering constraint on memory operations issued before and after the barrier instruction. (From wiki)</a:t>
            </a:r>
          </a:p>
          <a:p>
            <a:pPr lvl="3"/>
            <a:r>
              <a:rPr lang="en-US" altLang="zh-CN" dirty="0" err="1">
                <a:latin typeface="Consolas" panose="020B0609020204030204" pitchFamily="49" charset="0"/>
                <a:cs typeface="Times New Roman" panose="02020603050405020304" pitchFamily="18" charset="0"/>
              </a:rPr>
              <a:t>eg.</a:t>
            </a:r>
            <a:r>
              <a:rPr lang="en-US" altLang="zh-CN" dirty="0">
                <a:latin typeface="Consolas" panose="020B0609020204030204" pitchFamily="49" charset="0"/>
                <a:cs typeface="Times New Roman" panose="02020603050405020304" pitchFamily="18" charset="0"/>
              </a:rPr>
              <a:t> MFENCE guarantees that every load and store instruction that precedes the MFENCE instruction in program order becomes </a:t>
            </a:r>
            <a:r>
              <a:rPr lang="en-US" altLang="zh-CN" dirty="0">
                <a:solidFill>
                  <a:srgbClr val="0070C0"/>
                </a:solidFill>
                <a:latin typeface="Consolas" panose="020B0609020204030204" pitchFamily="49" charset="0"/>
                <a:cs typeface="Times New Roman" panose="02020603050405020304" pitchFamily="18" charset="0"/>
              </a:rPr>
              <a:t>globally visible</a:t>
            </a:r>
            <a:r>
              <a:rPr lang="en-US" altLang="zh-CN" dirty="0">
                <a:latin typeface="Consolas" panose="020B0609020204030204" pitchFamily="49" charset="0"/>
                <a:cs typeface="Times New Roman" panose="02020603050405020304" pitchFamily="18" charset="0"/>
              </a:rPr>
              <a:t> before any load or store instruction that follows the MFENCE instruction.</a:t>
            </a:r>
          </a:p>
          <a:p>
            <a:pPr lvl="2"/>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1.3 Relaxed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81206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Memory Persistency</a:t>
            </a:r>
          </a:p>
          <a:p>
            <a:pPr lvl="1"/>
            <a:r>
              <a:rPr lang="en-US" altLang="zh-CN" sz="2000" dirty="0">
                <a:solidFill>
                  <a:srgbClr val="FF0000"/>
                </a:solidFill>
                <a:latin typeface="Consolas" panose="020B0609020204030204" pitchFamily="49" charset="0"/>
                <a:cs typeface="Times New Roman" panose="02020603050405020304" pitchFamily="18" charset="0"/>
              </a:rPr>
              <a:t>Memory persistency </a:t>
            </a:r>
            <a:r>
              <a:rPr lang="en-US" altLang="zh-CN" sz="2000" dirty="0">
                <a:latin typeface="Consolas" panose="020B0609020204030204" pitchFamily="49" charset="0"/>
                <a:cs typeface="Times New Roman" panose="02020603050405020304" pitchFamily="18" charset="0"/>
              </a:rPr>
              <a:t>is an </a:t>
            </a:r>
            <a:r>
              <a:rPr lang="en-US" altLang="zh-CN" sz="2000" dirty="0">
                <a:solidFill>
                  <a:srgbClr val="0070C0"/>
                </a:solidFill>
                <a:latin typeface="Consolas" panose="020B0609020204030204" pitchFamily="49" charset="0"/>
                <a:cs typeface="Times New Roman" panose="02020603050405020304" pitchFamily="18" charset="0"/>
              </a:rPr>
              <a:t>extension</a:t>
            </a:r>
            <a:r>
              <a:rPr lang="en-US" altLang="zh-CN" sz="2000" dirty="0">
                <a:latin typeface="Consolas" panose="020B0609020204030204" pitchFamily="49" charset="0"/>
                <a:cs typeface="Times New Roman" panose="02020603050405020304" pitchFamily="18" charset="0"/>
              </a:rPr>
              <a:t> of consistency models for persistent memory operations;</a:t>
            </a:r>
            <a:endParaRPr lang="en-US" altLang="zh-CN" sz="2000" dirty="0">
              <a:solidFill>
                <a:srgbClr val="FF0000"/>
              </a:solidFill>
              <a:latin typeface="Consolas" panose="020B0609020204030204" pitchFamily="49" charset="0"/>
              <a:cs typeface="Times New Roman" panose="02020603050405020304" pitchFamily="18" charset="0"/>
            </a:endParaRPr>
          </a:p>
          <a:p>
            <a:pPr lvl="1"/>
            <a:r>
              <a:rPr lang="en-US" altLang="zh-CN" sz="2000" dirty="0">
                <a:solidFill>
                  <a:srgbClr val="FF0000"/>
                </a:solidFill>
                <a:latin typeface="Consolas" panose="020B0609020204030204" pitchFamily="49" charset="0"/>
                <a:cs typeface="Times New Roman" panose="02020603050405020304" pitchFamily="18" charset="0"/>
              </a:rPr>
              <a:t>Memory persistency</a:t>
            </a:r>
            <a:r>
              <a:rPr lang="en-US" altLang="zh-CN" sz="2000" dirty="0">
                <a:latin typeface="Consolas" panose="020B0609020204030204" pitchFamily="49" charset="0"/>
                <a:cs typeface="Times New Roman" panose="02020603050405020304" pitchFamily="18" charset="0"/>
              </a:rPr>
              <a:t> prescribes the order of persist operations with respect to one another and loads and stores, and allows the programmer to reason about guarantees on the ordering of persists with respect to system failures.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883269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a:extLst>
              <a:ext uri="{FF2B5EF4-FFF2-40B4-BE49-F238E27FC236}">
                <a16:creationId xmlns:a16="http://schemas.microsoft.com/office/drawing/2014/main" id="{BB175563-B362-4638-AAE1-C39250BCB7F1}"/>
              </a:ext>
            </a:extLst>
          </p:cNvPr>
          <p:cNvGraphicFramePr>
            <a:graphicFrameLocks noGrp="1"/>
          </p:cNvGraphicFramePr>
          <p:nvPr>
            <p:extLst>
              <p:ext uri="{D42A27DB-BD31-4B8C-83A1-F6EECF244321}">
                <p14:modId xmlns:p14="http://schemas.microsoft.com/office/powerpoint/2010/main" val="1296785033"/>
              </p:ext>
            </p:extLst>
          </p:nvPr>
        </p:nvGraphicFramePr>
        <p:xfrm>
          <a:off x="467544" y="1196752"/>
          <a:ext cx="8319159" cy="5374187"/>
        </p:xfrm>
        <a:graphic>
          <a:graphicData uri="http://schemas.openxmlformats.org/drawingml/2006/table">
            <a:tbl>
              <a:tblPr firstRow="1" bandRow="1">
                <a:tableStyleId>{2D5ABB26-0587-4C30-8999-92F81FD0307C}</a:tableStyleId>
              </a:tblPr>
              <a:tblGrid>
                <a:gridCol w="8319159">
                  <a:extLst>
                    <a:ext uri="{9D8B030D-6E8A-4147-A177-3AD203B41FA5}">
                      <a16:colId xmlns:a16="http://schemas.microsoft.com/office/drawing/2014/main" val="4083140909"/>
                    </a:ext>
                  </a:extLst>
                </a:gridCol>
              </a:tblGrid>
              <a:tr h="5374187">
                <a:tc>
                  <a:txBody>
                    <a:bodyPr/>
                    <a:lstStyle/>
                    <a:p>
                      <a:pPr>
                        <a:lnSpc>
                          <a:spcPct val="150000"/>
                        </a:lnSpc>
                      </a:pPr>
                      <a:endParaRPr lang="en-US" altLang="zh-CN" sz="1600" dirty="0">
                        <a:solidFill>
                          <a:schemeClr val="tx1"/>
                        </a:solidFill>
                        <a:latin typeface="Consolas" panose="020B0609020204030204" pitchFamily="49" charset="0"/>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If you care..</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Store: </a:t>
            </a:r>
            <a:r>
              <a:rPr lang="en-US" altLang="zh-CN" dirty="0">
                <a:latin typeface="Consolas" panose="020B0609020204030204" pitchFamily="49" charset="0"/>
                <a:cs typeface="Times New Roman" panose="02020603050405020304" pitchFamily="18" charset="0"/>
              </a:rPr>
              <a:t>The cache coherence actions required to make a write (including an NVRAM write) visible to other processors;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
            </a:r>
            <a:r>
              <a:rPr lang="en-US" altLang="zh-CN" dirty="0">
                <a:latin typeface="Consolas" panose="020B0609020204030204" pitchFamily="49" charset="0"/>
                <a:cs typeface="Times New Roman" panose="02020603050405020304" pitchFamily="18" charset="0"/>
              </a:rPr>
              <a:t>The action of writing durably to NVRAM.</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Persist Atomicity: </a:t>
            </a:r>
            <a:r>
              <a:rPr lang="en-US" altLang="zh-CN" dirty="0">
                <a:latin typeface="Consolas" panose="020B0609020204030204" pitchFamily="49" charset="0"/>
                <a:cs typeface="Times New Roman" panose="02020603050405020304" pitchFamily="18" charset="0"/>
              </a:rPr>
              <a:t>persists to each address are serialized, implying that recovery determines a unique value for each address;</a:t>
            </a:r>
          </a:p>
          <a:p>
            <a:pPr lvl="1">
              <a:lnSpc>
                <a:spcPct val="100000"/>
              </a:lnSpc>
            </a:pPr>
            <a:r>
              <a:rPr lang="en-US" altLang="zh-CN" dirty="0">
                <a:solidFill>
                  <a:srgbClr val="FF0000"/>
                </a:solidFill>
                <a:latin typeface="Consolas" panose="020B0609020204030204" pitchFamily="49" charset="0"/>
                <a:cs typeface="Times New Roman" panose="02020603050405020304" pitchFamily="18" charset="0"/>
              </a:rPr>
              <a:t>Recovery Observer: </a:t>
            </a:r>
            <a:r>
              <a:rPr lang="en-US" altLang="zh-CN" dirty="0">
                <a:latin typeface="Consolas" panose="020B0609020204030204" pitchFamily="49" charset="0"/>
                <a:cs typeface="Times New Roman" panose="02020603050405020304" pitchFamily="18" charset="0"/>
              </a:rPr>
              <a:t>A virtual processor that atomically reads all of persistent memory at the moment of failure.</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2.1 Terminology</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CD4EA63-4F8F-4624-B4D8-46FE33DBEE57}"/>
              </a:ext>
            </a:extLst>
          </p:cNvPr>
          <p:cNvGrpSpPr/>
          <p:nvPr/>
        </p:nvGrpSpPr>
        <p:grpSpPr>
          <a:xfrm>
            <a:off x="1259632" y="5079570"/>
            <a:ext cx="4114944" cy="581678"/>
            <a:chOff x="1095070" y="5258673"/>
            <a:chExt cx="4114944" cy="581678"/>
          </a:xfrm>
        </p:grpSpPr>
        <p:sp>
          <p:nvSpPr>
            <p:cNvPr id="7" name="椭圆 6">
              <a:extLst>
                <a:ext uri="{FF2B5EF4-FFF2-40B4-BE49-F238E27FC236}">
                  <a16:creationId xmlns:a16="http://schemas.microsoft.com/office/drawing/2014/main" id="{A0A2322B-BAA9-4395-B3E1-E63C4E4B363D}"/>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E4A77812-B139-4D1F-BD34-C4EFB42ADD39}"/>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588B3F34-C7FB-4994-B67B-7B927B0D870F}"/>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1556CF14-D254-470E-BF43-AAABF3E62DB3}"/>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12">
              <a:extLst>
                <a:ext uri="{FF2B5EF4-FFF2-40B4-BE49-F238E27FC236}">
                  <a16:creationId xmlns:a16="http://schemas.microsoft.com/office/drawing/2014/main" id="{983DFACE-4910-4E68-984D-0438CDF4E030}"/>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17">
              <a:extLst>
                <a:ext uri="{FF2B5EF4-FFF2-40B4-BE49-F238E27FC236}">
                  <a16:creationId xmlns:a16="http://schemas.microsoft.com/office/drawing/2014/main" id="{7A1EB283-8B5F-4773-96FA-2D63AC36D491}"/>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19">
              <a:extLst>
                <a:ext uri="{FF2B5EF4-FFF2-40B4-BE49-F238E27FC236}">
                  <a16:creationId xmlns:a16="http://schemas.microsoft.com/office/drawing/2014/main" id="{C51A7DB4-D6DF-499A-BD32-3F9945BE4FCF}"/>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5">
              <a:extLst>
                <a:ext uri="{FF2B5EF4-FFF2-40B4-BE49-F238E27FC236}">
                  <a16:creationId xmlns:a16="http://schemas.microsoft.com/office/drawing/2014/main" id="{4F9B6053-283C-4D4E-AE89-D563E6252654}"/>
                </a:ext>
              </a:extLst>
            </p:cNvPr>
            <p:cNvCxnSpPr>
              <a:stCxn id="7" idx="4"/>
              <a:endCxn id="9" idx="4"/>
            </p:cNvCxnSpPr>
            <p:nvPr/>
          </p:nvCxnSpPr>
          <p:spPr bwMode="auto">
            <a:xfrm rot="5400000" flipH="1" flipV="1">
              <a:off x="3129439" y="4161179"/>
              <a:ext cx="11688" cy="3346655"/>
            </a:xfrm>
            <a:prstGeom prst="curvedConnector3">
              <a:avLst>
                <a:gd name="adj1" fmla="val -497114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7">
              <a:extLst>
                <a:ext uri="{FF2B5EF4-FFF2-40B4-BE49-F238E27FC236}">
                  <a16:creationId xmlns:a16="http://schemas.microsoft.com/office/drawing/2014/main" id="{7460C853-DBBB-4213-A141-C2213B424F69}"/>
                </a:ext>
              </a:extLst>
            </p:cNvPr>
            <p:cNvCxnSpPr>
              <a:stCxn id="8" idx="4"/>
              <a:endCxn id="9" idx="4"/>
            </p:cNvCxnSpPr>
            <p:nvPr/>
          </p:nvCxnSpPr>
          <p:spPr bwMode="auto">
            <a:xfrm rot="16200000" flipH="1">
              <a:off x="4117214" y="5137266"/>
              <a:ext cx="11688" cy="1371105"/>
            </a:xfrm>
            <a:prstGeom prst="curvedConnector3">
              <a:avLst>
                <a:gd name="adj1" fmla="val 205585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6" name="矩形 15">
            <a:extLst>
              <a:ext uri="{FF2B5EF4-FFF2-40B4-BE49-F238E27FC236}">
                <a16:creationId xmlns:a16="http://schemas.microsoft.com/office/drawing/2014/main" id="{1502509F-F08E-4B99-833B-1866CDC45081}"/>
              </a:ext>
            </a:extLst>
          </p:cNvPr>
          <p:cNvSpPr/>
          <p:nvPr/>
        </p:nvSpPr>
        <p:spPr>
          <a:xfrm>
            <a:off x="5545575" y="4567868"/>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20017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Strict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strict persistency</a:t>
            </a:r>
            <a:r>
              <a:rPr lang="en-US" altLang="zh-CN" sz="2000" dirty="0">
                <a:latin typeface="Consolas" panose="020B0609020204030204" pitchFamily="49" charset="0"/>
                <a:cs typeface="Times New Roman" panose="02020603050405020304" pitchFamily="18" charset="0"/>
              </a:rPr>
              <a:t>, persist order observes all happens-before relations(denoted: →) implied by volatile memory order.</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Strict Persistency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546587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Strict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strict persistency</a:t>
            </a:r>
            <a:r>
              <a:rPr lang="en-US" altLang="zh-CN" sz="2000" dirty="0">
                <a:latin typeface="Consolas" panose="020B0609020204030204" pitchFamily="49" charset="0"/>
                <a:cs typeface="Times New Roman" panose="02020603050405020304" pitchFamily="18" charset="0"/>
              </a:rPr>
              <a:t>, persist order observes all happens-before relations(denoted: →) implied by volatile memory order.</a:t>
            </a:r>
          </a:p>
          <a:p>
            <a:pPr lvl="2"/>
            <a:r>
              <a:rPr lang="en-US" altLang="zh-CN" dirty="0">
                <a:latin typeface="Consolas" panose="020B0609020204030204" pitchFamily="49" charset="0"/>
                <a:cs typeface="Times New Roman" panose="02020603050405020304" pitchFamily="18" charset="0"/>
              </a:rPr>
              <a:t>Optimization: Buffered strict persistency</a:t>
            </a:r>
          </a:p>
          <a:p>
            <a:pPr lvl="3"/>
            <a:r>
              <a:rPr lang="en-US" altLang="zh-CN" dirty="0">
                <a:latin typeface="Consolas" panose="020B0609020204030204" pitchFamily="49" charset="0"/>
                <a:cs typeface="Times New Roman" panose="02020603050405020304" pitchFamily="18" charset="0"/>
              </a:rPr>
              <a:t>Buffered strict persistency allows instruction execution to proceed ahead of persistent state, thus allowing overlap of volatile execution and serial draining of queued persist operations;</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2.2 Strict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CC0CF04F-AB1F-4835-851A-81D6F12CA390}"/>
              </a:ext>
            </a:extLst>
          </p:cNvPr>
          <p:cNvGrpSpPr/>
          <p:nvPr/>
        </p:nvGrpSpPr>
        <p:grpSpPr>
          <a:xfrm>
            <a:off x="1259632" y="5577534"/>
            <a:ext cx="4704671" cy="901236"/>
            <a:chOff x="1095070" y="5258673"/>
            <a:chExt cx="4704671" cy="901236"/>
          </a:xfrm>
        </p:grpSpPr>
        <p:sp>
          <p:nvSpPr>
            <p:cNvPr id="7" name="椭圆 6">
              <a:extLst>
                <a:ext uri="{FF2B5EF4-FFF2-40B4-BE49-F238E27FC236}">
                  <a16:creationId xmlns:a16="http://schemas.microsoft.com/office/drawing/2014/main" id="{04F7E849-5EE8-4615-A98F-C42F8B102054}"/>
                </a:ext>
              </a:extLst>
            </p:cNvPr>
            <p:cNvSpPr/>
            <p:nvPr/>
          </p:nvSpPr>
          <p:spPr bwMode="auto">
            <a:xfrm>
              <a:off x="1095070" y="5282049"/>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58D376B2-37A6-47DB-BC95-E5A423C145BC}"/>
                </a:ext>
              </a:extLst>
            </p:cNvPr>
            <p:cNvSpPr/>
            <p:nvPr/>
          </p:nvSpPr>
          <p:spPr bwMode="auto">
            <a:xfrm>
              <a:off x="3070620" y="5258673"/>
              <a:ext cx="733771"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Pn</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椭圆 8">
              <a:extLst>
                <a:ext uri="{FF2B5EF4-FFF2-40B4-BE49-F238E27FC236}">
                  <a16:creationId xmlns:a16="http://schemas.microsoft.com/office/drawing/2014/main" id="{B8658D09-1007-4546-B093-B7AC24F5FC05}"/>
                </a:ext>
              </a:extLst>
            </p:cNvPr>
            <p:cNvSpPr/>
            <p:nvPr/>
          </p:nvSpPr>
          <p:spPr bwMode="auto">
            <a:xfrm>
              <a:off x="4407208" y="5270361"/>
              <a:ext cx="802806" cy="558302"/>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RO</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D4F09684-CA0C-442D-9C26-098B9EBA5C5D}"/>
                </a:ext>
              </a:extLst>
            </p:cNvPr>
            <p:cNvSpPr/>
            <p:nvPr/>
          </p:nvSpPr>
          <p:spPr>
            <a:xfrm>
              <a:off x="2100917" y="5282049"/>
              <a:ext cx="646331" cy="369332"/>
            </a:xfrm>
            <a:prstGeom prst="rect">
              <a:avLst/>
            </a:prstGeom>
            <a:ln w="19050">
              <a:noFill/>
            </a:ln>
          </p:spPr>
          <p:txBody>
            <a:bodyPr wrap="none">
              <a:spAutoFit/>
            </a:bodyPr>
            <a:lstStyle/>
            <a:p>
              <a:r>
                <a:rPr lang="en-US" altLang="zh-CN" sz="1800" dirty="0">
                  <a:solidFill>
                    <a:schemeClr val="tx1"/>
                  </a:solidFill>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cxnSp>
          <p:nvCxnSpPr>
            <p:cNvPr id="11" name="曲线连接符 20">
              <a:extLst>
                <a:ext uri="{FF2B5EF4-FFF2-40B4-BE49-F238E27FC236}">
                  <a16:creationId xmlns:a16="http://schemas.microsoft.com/office/drawing/2014/main" id="{E84A813E-6459-4874-BD94-83790B321949}"/>
                </a:ext>
              </a:extLst>
            </p:cNvPr>
            <p:cNvCxnSpPr>
              <a:stCxn id="7" idx="1"/>
              <a:endCxn id="7" idx="7"/>
            </p:cNvCxnSpPr>
            <p:nvPr/>
          </p:nvCxnSpPr>
          <p:spPr bwMode="auto">
            <a:xfrm rot="5400000" flipH="1" flipV="1">
              <a:off x="1461955" y="5104383"/>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曲线连接符 21">
              <a:extLst>
                <a:ext uri="{FF2B5EF4-FFF2-40B4-BE49-F238E27FC236}">
                  <a16:creationId xmlns:a16="http://schemas.microsoft.com/office/drawing/2014/main" id="{D492318B-826B-4EA4-A83C-7589B0FD0D3B}"/>
                </a:ext>
              </a:extLst>
            </p:cNvPr>
            <p:cNvCxnSpPr>
              <a:stCxn id="8" idx="7"/>
              <a:endCxn id="8" idx="1"/>
            </p:cNvCxnSpPr>
            <p:nvPr/>
          </p:nvCxnSpPr>
          <p:spPr bwMode="auto">
            <a:xfrm rot="16200000" flipV="1">
              <a:off x="3437506" y="5081006"/>
              <a:ext cx="12700" cy="518855"/>
            </a:xfrm>
            <a:prstGeom prst="curvedConnector3">
              <a:avLst>
                <a:gd name="adj1" fmla="val 2443787"/>
              </a:avLst>
            </a:prstGeom>
            <a:ln w="1905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曲线连接符 22">
              <a:extLst>
                <a:ext uri="{FF2B5EF4-FFF2-40B4-BE49-F238E27FC236}">
                  <a16:creationId xmlns:a16="http://schemas.microsoft.com/office/drawing/2014/main" id="{503CDA40-ADBF-4185-855D-ECCD8EB3AC6D}"/>
                </a:ext>
              </a:extLst>
            </p:cNvPr>
            <p:cNvCxnSpPr>
              <a:stCxn id="7" idx="0"/>
              <a:endCxn id="8" idx="0"/>
            </p:cNvCxnSpPr>
            <p:nvPr/>
          </p:nvCxnSpPr>
          <p:spPr bwMode="auto">
            <a:xfrm rot="5400000" flipH="1" flipV="1">
              <a:off x="2438043" y="4282586"/>
              <a:ext cx="23376" cy="1975550"/>
            </a:xfrm>
            <a:prstGeom prst="curvedConnector3">
              <a:avLst>
                <a:gd name="adj1" fmla="val 2015105"/>
              </a:avLst>
            </a:prstGeom>
            <a:ln w="19050" cap="flat" cmpd="sng" algn="ctr">
              <a:solidFill>
                <a:srgbClr val="0070C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曲线连接符 23">
              <a:extLst>
                <a:ext uri="{FF2B5EF4-FFF2-40B4-BE49-F238E27FC236}">
                  <a16:creationId xmlns:a16="http://schemas.microsoft.com/office/drawing/2014/main" id="{33656E0B-E3FC-48AA-9E54-2D5804984190}"/>
                </a:ext>
              </a:extLst>
            </p:cNvPr>
            <p:cNvCxnSpPr>
              <a:stCxn id="7" idx="4"/>
              <a:endCxn id="18" idx="1"/>
            </p:cNvCxnSpPr>
            <p:nvPr/>
          </p:nvCxnSpPr>
          <p:spPr bwMode="auto">
            <a:xfrm rot="16200000" flipH="1">
              <a:off x="3026946" y="4275361"/>
              <a:ext cx="319558" cy="344953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曲线连接符 24">
              <a:extLst>
                <a:ext uri="{FF2B5EF4-FFF2-40B4-BE49-F238E27FC236}">
                  <a16:creationId xmlns:a16="http://schemas.microsoft.com/office/drawing/2014/main" id="{1DD907EB-E87D-462C-BA25-106C6DBB4FA8}"/>
                </a:ext>
              </a:extLst>
            </p:cNvPr>
            <p:cNvCxnSpPr>
              <a:stCxn id="8" idx="4"/>
              <a:endCxn id="18" idx="1"/>
            </p:cNvCxnSpPr>
            <p:nvPr/>
          </p:nvCxnSpPr>
          <p:spPr bwMode="auto">
            <a:xfrm rot="16200000" flipH="1">
              <a:off x="4003033" y="5251448"/>
              <a:ext cx="342934" cy="1473988"/>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曲线连接符 28">
              <a:extLst>
                <a:ext uri="{FF2B5EF4-FFF2-40B4-BE49-F238E27FC236}">
                  <a16:creationId xmlns:a16="http://schemas.microsoft.com/office/drawing/2014/main" id="{59CD53FB-442E-48F2-AEC6-9A07101808A8}"/>
                </a:ext>
              </a:extLst>
            </p:cNvPr>
            <p:cNvCxnSpPr>
              <a:stCxn id="18" idx="0"/>
              <a:endCxn id="9" idx="6"/>
            </p:cNvCxnSpPr>
            <p:nvPr/>
          </p:nvCxnSpPr>
          <p:spPr bwMode="auto">
            <a:xfrm rot="16200000" flipV="1">
              <a:off x="5303396" y="5456130"/>
              <a:ext cx="402964" cy="589727"/>
            </a:xfrm>
            <a:prstGeom prst="curved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矩形 16">
            <a:extLst>
              <a:ext uri="{FF2B5EF4-FFF2-40B4-BE49-F238E27FC236}">
                <a16:creationId xmlns:a16="http://schemas.microsoft.com/office/drawing/2014/main" id="{9FBC4AF1-8B53-46F0-93DD-D00E48BF36C4}"/>
              </a:ext>
            </a:extLst>
          </p:cNvPr>
          <p:cNvSpPr/>
          <p:nvPr/>
        </p:nvSpPr>
        <p:spPr>
          <a:xfrm>
            <a:off x="5545575" y="5065832"/>
            <a:ext cx="2970685" cy="646331"/>
          </a:xfrm>
          <a:prstGeom prst="rect">
            <a:avLst/>
          </a:prstGeom>
        </p:spPr>
        <p:txBody>
          <a:bodyPr wrap="none">
            <a:spAutoFit/>
          </a:bodyPr>
          <a:lstStyle/>
          <a:p>
            <a:r>
              <a:rPr lang="en-US" altLang="zh-CN" sz="1800" dirty="0">
                <a:solidFill>
                  <a:srgbClr val="0070C0"/>
                </a:solidFill>
                <a:latin typeface="Consolas" panose="020B0609020204030204" pitchFamily="49" charset="0"/>
                <a:cs typeface="Times New Roman" panose="02020603050405020304" pitchFamily="18" charset="0"/>
              </a:rPr>
              <a:t>Propagation of Store</a:t>
            </a:r>
            <a:endParaRPr lang="en-US" altLang="zh-CN" sz="1800" dirty="0">
              <a:solidFill>
                <a:srgbClr val="FF0000"/>
              </a:solidFill>
              <a:latin typeface="Consolas" panose="020B0609020204030204" pitchFamily="49" charset="0"/>
              <a:cs typeface="Times New Roman" panose="02020603050405020304" pitchFamily="18" charset="0"/>
            </a:endParaRPr>
          </a:p>
          <a:p>
            <a:r>
              <a:rPr lang="en-US" altLang="zh-CN" sz="1800" dirty="0">
                <a:solidFill>
                  <a:srgbClr val="FF0000"/>
                </a:solidFill>
                <a:latin typeface="Consolas" panose="020B0609020204030204" pitchFamily="49" charset="0"/>
                <a:cs typeface="Times New Roman" panose="02020603050405020304" pitchFamily="18" charset="0"/>
              </a:rPr>
              <a:t>Propagation of Persist</a:t>
            </a:r>
            <a:endParaRPr lang="zh-CN" altLang="en-US" sz="1800" dirty="0">
              <a:solidFill>
                <a:srgbClr val="FF0000"/>
              </a:solidFill>
              <a:latin typeface="Consolas" panose="020B0609020204030204" pitchFamily="49" charset="0"/>
            </a:endParaRPr>
          </a:p>
        </p:txBody>
      </p:sp>
      <p:sp>
        <p:nvSpPr>
          <p:cNvPr id="18" name="圆角矩形 2">
            <a:extLst>
              <a:ext uri="{FF2B5EF4-FFF2-40B4-BE49-F238E27FC236}">
                <a16:creationId xmlns:a16="http://schemas.microsoft.com/office/drawing/2014/main" id="{ACE6F4D4-360B-459E-8586-90921487AE56}"/>
              </a:ext>
            </a:extLst>
          </p:cNvPr>
          <p:cNvSpPr/>
          <p:nvPr/>
        </p:nvSpPr>
        <p:spPr bwMode="auto">
          <a:xfrm>
            <a:off x="5076056" y="6271337"/>
            <a:ext cx="1776494" cy="414865"/>
          </a:xfrm>
          <a:prstGeom prst="roundRect">
            <a:avLst/>
          </a:prstGeom>
          <a:noFill/>
          <a:ln w="19050"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Persistent Queue</a:t>
            </a:r>
            <a:endParaRPr kumimoji="1" lang="zh-CN" altLang="en-US"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80581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latin typeface="Consolas" panose="020B0609020204030204" pitchFamily="49" charset="0"/>
                <a:cs typeface="Times New Roman" panose="02020603050405020304" pitchFamily="18" charset="0"/>
              </a:rPr>
              <a:t>The Definition of Epoch Persistency</a:t>
            </a:r>
          </a:p>
          <a:p>
            <a:pPr lvl="1"/>
            <a:r>
              <a:rPr lang="en-US" altLang="zh-CN" sz="2000" dirty="0">
                <a:latin typeface="Consolas" panose="020B0609020204030204" pitchFamily="49" charset="0"/>
                <a:cs typeface="Times New Roman" panose="02020603050405020304" pitchFamily="18" charset="0"/>
              </a:rPr>
              <a:t>Under </a:t>
            </a:r>
            <a:r>
              <a:rPr lang="en-US" altLang="zh-CN" sz="2000" dirty="0">
                <a:solidFill>
                  <a:srgbClr val="FF0000"/>
                </a:solidFill>
                <a:latin typeface="Consolas" panose="020B0609020204030204" pitchFamily="49" charset="0"/>
                <a:cs typeface="Times New Roman" panose="02020603050405020304" pitchFamily="18" charset="0"/>
              </a:rPr>
              <a:t>epoch persistency</a:t>
            </a:r>
            <a:r>
              <a:rPr lang="en-US" altLang="zh-CN" sz="2000" dirty="0">
                <a:latin typeface="Consolas" panose="020B0609020204030204" pitchFamily="49" charset="0"/>
                <a:cs typeface="Times New Roman" panose="02020603050405020304" pitchFamily="18" charset="0"/>
              </a:rPr>
              <a:t>, each thread’s execution is additionally separated into persist epochs by </a:t>
            </a:r>
            <a:r>
              <a:rPr lang="en-US" altLang="zh-CN" sz="2000" dirty="0">
                <a:solidFill>
                  <a:srgbClr val="0070C0"/>
                </a:solidFill>
                <a:latin typeface="Consolas" panose="020B0609020204030204" pitchFamily="49" charset="0"/>
                <a:cs typeface="Times New Roman" panose="02020603050405020304" pitchFamily="18" charset="0"/>
              </a:rPr>
              <a:t>persist barrier </a:t>
            </a:r>
            <a:r>
              <a:rPr lang="en-US" altLang="zh-CN" sz="2000" dirty="0">
                <a:latin typeface="Consolas" panose="020B0609020204030204" pitchFamily="49" charset="0"/>
                <a:cs typeface="Times New Roman" panose="02020603050405020304" pitchFamily="18" charset="0"/>
              </a:rPr>
              <a:t>instructions, persists within each epoch are concurrent and may reorder or occur in parallel.</a:t>
            </a:r>
            <a:endParaRPr lang="en-US" altLang="zh-CN"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19" name="矩形 18">
            <a:extLst>
              <a:ext uri="{FF2B5EF4-FFF2-40B4-BE49-F238E27FC236}">
                <a16:creationId xmlns:a16="http://schemas.microsoft.com/office/drawing/2014/main" id="{1571764F-BCFB-4DCB-9B7F-4E872123BD1C}"/>
              </a:ext>
            </a:extLst>
          </p:cNvPr>
          <p:cNvSpPr/>
          <p:nvPr/>
        </p:nvSpPr>
        <p:spPr>
          <a:xfrm>
            <a:off x="542418" y="4157876"/>
            <a:ext cx="2475572"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sp>
        <p:nvSpPr>
          <p:cNvPr id="20" name="矩形 19">
            <a:extLst>
              <a:ext uri="{FF2B5EF4-FFF2-40B4-BE49-F238E27FC236}">
                <a16:creationId xmlns:a16="http://schemas.microsoft.com/office/drawing/2014/main" id="{DF9071F9-0534-40FB-A559-9E547E01922B}"/>
              </a:ext>
            </a:extLst>
          </p:cNvPr>
          <p:cNvSpPr/>
          <p:nvPr/>
        </p:nvSpPr>
        <p:spPr>
          <a:xfrm>
            <a:off x="4174625" y="4125170"/>
            <a:ext cx="2382695" cy="1754326"/>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lock (volatile mutex)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Qe.data[0] = x</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Qe.data[1] = y</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Qe.valid = true</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unlock</a:t>
            </a:r>
          </a:p>
        </p:txBody>
      </p:sp>
      <p:grpSp>
        <p:nvGrpSpPr>
          <p:cNvPr id="21" name="组合 20">
            <a:extLst>
              <a:ext uri="{FF2B5EF4-FFF2-40B4-BE49-F238E27FC236}">
                <a16:creationId xmlns:a16="http://schemas.microsoft.com/office/drawing/2014/main" id="{9BA86FA1-813A-47A0-96BC-F3CB381681C3}"/>
              </a:ext>
            </a:extLst>
          </p:cNvPr>
          <p:cNvGrpSpPr/>
          <p:nvPr/>
        </p:nvGrpSpPr>
        <p:grpSpPr>
          <a:xfrm>
            <a:off x="2726678" y="4041618"/>
            <a:ext cx="846275" cy="2350662"/>
            <a:chOff x="2726678" y="4041618"/>
            <a:chExt cx="846275" cy="2350662"/>
          </a:xfrm>
        </p:grpSpPr>
        <p:sp>
          <p:nvSpPr>
            <p:cNvPr id="22" name="椭圆 21">
              <a:extLst>
                <a:ext uri="{FF2B5EF4-FFF2-40B4-BE49-F238E27FC236}">
                  <a16:creationId xmlns:a16="http://schemas.microsoft.com/office/drawing/2014/main" id="{F8CB647C-83AE-41D7-B2D3-DD36EC4BAD3C}"/>
                </a:ext>
              </a:extLst>
            </p:cNvPr>
            <p:cNvSpPr/>
            <p:nvPr/>
          </p:nvSpPr>
          <p:spPr bwMode="auto">
            <a:xfrm>
              <a:off x="2790473" y="4041618"/>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椭圆 22">
              <a:extLst>
                <a:ext uri="{FF2B5EF4-FFF2-40B4-BE49-F238E27FC236}">
                  <a16:creationId xmlns:a16="http://schemas.microsoft.com/office/drawing/2014/main" id="{95953BE1-7DE5-458E-94E4-D5308B18355A}"/>
                </a:ext>
              </a:extLst>
            </p:cNvPr>
            <p:cNvSpPr/>
            <p:nvPr/>
          </p:nvSpPr>
          <p:spPr bwMode="auto">
            <a:xfrm>
              <a:off x="2826421" y="5864995"/>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782BBCD1-8D77-43C2-A886-63F26E3CCD49}"/>
                </a:ext>
              </a:extLst>
            </p:cNvPr>
            <p:cNvCxnSpPr>
              <a:endCxn id="23" idx="0"/>
            </p:cNvCxnSpPr>
            <p:nvPr/>
          </p:nvCxnSpPr>
          <p:spPr bwMode="auto">
            <a:xfrm>
              <a:off x="2726678" y="5292569"/>
              <a:ext cx="455035" cy="572426"/>
            </a:xfrm>
            <a:prstGeom prst="straightConnector1">
              <a:avLst/>
            </a:prstGeom>
            <a:noFill/>
            <a:ln>
              <a:noFill/>
              <a:tailEnd type="triangle"/>
            </a:ln>
            <a:effectLst>
              <a:outerShdw dist="107763" dir="2700000" algn="ctr" rotWithShape="0">
                <a:schemeClr val="bg2">
                  <a:alpha val="50000"/>
                </a:schemeClr>
              </a:outerShdw>
            </a:effectLst>
          </p:spPr>
        </p:cxnSp>
        <p:cxnSp>
          <p:nvCxnSpPr>
            <p:cNvPr id="25" name="直接箭头连接符 24">
              <a:extLst>
                <a:ext uri="{FF2B5EF4-FFF2-40B4-BE49-F238E27FC236}">
                  <a16:creationId xmlns:a16="http://schemas.microsoft.com/office/drawing/2014/main" id="{0EFE8813-A79B-4075-908D-658B32565012}"/>
                </a:ext>
              </a:extLst>
            </p:cNvPr>
            <p:cNvCxnSpPr>
              <a:stCxn id="22" idx="4"/>
              <a:endCxn id="27" idx="0"/>
            </p:cNvCxnSpPr>
            <p:nvPr/>
          </p:nvCxnSpPr>
          <p:spPr bwMode="auto">
            <a:xfrm>
              <a:off x="3181713" y="4568903"/>
              <a:ext cx="0" cy="37223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直接箭头连接符 25">
              <a:extLst>
                <a:ext uri="{FF2B5EF4-FFF2-40B4-BE49-F238E27FC236}">
                  <a16:creationId xmlns:a16="http://schemas.microsoft.com/office/drawing/2014/main" id="{E2F2300D-80E4-4786-8061-DE0B39B0A374}"/>
                </a:ext>
              </a:extLst>
            </p:cNvPr>
            <p:cNvCxnSpPr>
              <a:stCxn id="27" idx="4"/>
              <a:endCxn id="23" idx="0"/>
            </p:cNvCxnSpPr>
            <p:nvPr/>
          </p:nvCxnSpPr>
          <p:spPr bwMode="auto">
            <a:xfrm>
              <a:off x="3181713" y="5468418"/>
              <a:ext cx="0" cy="39657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2818DEC-E827-4C01-8C77-B2F63F2C5ED7}"/>
                </a:ext>
              </a:extLst>
            </p:cNvPr>
            <p:cNvSpPr/>
            <p:nvPr/>
          </p:nvSpPr>
          <p:spPr bwMode="auto">
            <a:xfrm>
              <a:off x="2790473" y="4941133"/>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 name="组合 27">
            <a:extLst>
              <a:ext uri="{FF2B5EF4-FFF2-40B4-BE49-F238E27FC236}">
                <a16:creationId xmlns:a16="http://schemas.microsoft.com/office/drawing/2014/main" id="{5E788687-62CD-4C27-AC1F-FA7FFC29375D}"/>
              </a:ext>
            </a:extLst>
          </p:cNvPr>
          <p:cNvGrpSpPr/>
          <p:nvPr/>
        </p:nvGrpSpPr>
        <p:grpSpPr>
          <a:xfrm>
            <a:off x="7347755" y="4305260"/>
            <a:ext cx="1703383" cy="1732543"/>
            <a:chOff x="7184624" y="4294492"/>
            <a:chExt cx="1703383" cy="1732543"/>
          </a:xfrm>
        </p:grpSpPr>
        <p:sp>
          <p:nvSpPr>
            <p:cNvPr id="29" name="椭圆 28">
              <a:extLst>
                <a:ext uri="{FF2B5EF4-FFF2-40B4-BE49-F238E27FC236}">
                  <a16:creationId xmlns:a16="http://schemas.microsoft.com/office/drawing/2014/main" id="{1C94AB78-28DC-496A-B049-7C9C1823DFF9}"/>
                </a:ext>
              </a:extLst>
            </p:cNvPr>
            <p:cNvSpPr/>
            <p:nvPr/>
          </p:nvSpPr>
          <p:spPr bwMode="auto">
            <a:xfrm>
              <a:off x="7184624" y="429449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D[0]</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椭圆 29">
              <a:extLst>
                <a:ext uri="{FF2B5EF4-FFF2-40B4-BE49-F238E27FC236}">
                  <a16:creationId xmlns:a16="http://schemas.microsoft.com/office/drawing/2014/main" id="{AEC106AB-A92E-492B-A3EE-7102807E2A4A}"/>
                </a:ext>
              </a:extLst>
            </p:cNvPr>
            <p:cNvSpPr/>
            <p:nvPr/>
          </p:nvSpPr>
          <p:spPr bwMode="auto">
            <a:xfrm>
              <a:off x="7630479" y="5499750"/>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DE685A3C-AE79-4B56-93B8-83A2AB3C26D3}"/>
                </a:ext>
              </a:extLst>
            </p:cNvPr>
            <p:cNvCxnSpPr>
              <a:stCxn id="29" idx="4"/>
              <a:endCxn id="30" idx="0"/>
            </p:cNvCxnSpPr>
            <p:nvPr/>
          </p:nvCxnSpPr>
          <p:spPr bwMode="auto">
            <a:xfrm>
              <a:off x="7575864" y="4821777"/>
              <a:ext cx="409907" cy="6779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直接箭头连接符 31">
              <a:extLst>
                <a:ext uri="{FF2B5EF4-FFF2-40B4-BE49-F238E27FC236}">
                  <a16:creationId xmlns:a16="http://schemas.microsoft.com/office/drawing/2014/main" id="{A47E5F27-92DA-43F3-A1BF-5CE6A1465D40}"/>
                </a:ext>
              </a:extLst>
            </p:cNvPr>
            <p:cNvCxnSpPr>
              <a:stCxn id="33" idx="4"/>
              <a:endCxn id="30" idx="0"/>
            </p:cNvCxnSpPr>
            <p:nvPr/>
          </p:nvCxnSpPr>
          <p:spPr bwMode="auto">
            <a:xfrm flipH="1">
              <a:off x="7985771" y="4828244"/>
              <a:ext cx="510996" cy="6715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F6A8EC7-773A-4992-84BD-419CD7551780}"/>
                </a:ext>
              </a:extLst>
            </p:cNvPr>
            <p:cNvSpPr/>
            <p:nvPr/>
          </p:nvSpPr>
          <p:spPr bwMode="auto">
            <a:xfrm>
              <a:off x="8105527" y="4300959"/>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D[1]</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39E7B1C2-C0D3-4F15-9971-4F9356FD15D6}"/>
              </a:ext>
            </a:extLst>
          </p:cNvPr>
          <p:cNvCxnSpPr/>
          <p:nvPr/>
        </p:nvCxnSpPr>
        <p:spPr bwMode="auto">
          <a:xfrm>
            <a:off x="6368273" y="4116374"/>
            <a:ext cx="0" cy="818110"/>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接箭头连接符 34">
            <a:extLst>
              <a:ext uri="{FF2B5EF4-FFF2-40B4-BE49-F238E27FC236}">
                <a16:creationId xmlns:a16="http://schemas.microsoft.com/office/drawing/2014/main" id="{88A60082-8471-45D6-8DB0-8B66211D10C8}"/>
              </a:ext>
            </a:extLst>
          </p:cNvPr>
          <p:cNvCxnSpPr/>
          <p:nvPr/>
        </p:nvCxnSpPr>
        <p:spPr bwMode="auto">
          <a:xfrm>
            <a:off x="6368273" y="5340849"/>
            <a:ext cx="0" cy="523298"/>
          </a:xfrm>
          <a:prstGeom prst="straightConnector1">
            <a:avLst/>
          </a:prstGeom>
          <a:ln w="2857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6" name="椭圆 35">
            <a:extLst>
              <a:ext uri="{FF2B5EF4-FFF2-40B4-BE49-F238E27FC236}">
                <a16:creationId xmlns:a16="http://schemas.microsoft.com/office/drawing/2014/main" id="{44954F23-57E6-4006-A52A-379FF1BCA578}"/>
              </a:ext>
            </a:extLst>
          </p:cNvPr>
          <p:cNvSpPr/>
          <p:nvPr/>
        </p:nvSpPr>
        <p:spPr bwMode="auto">
          <a:xfrm>
            <a:off x="4148969" y="5050175"/>
            <a:ext cx="1499224" cy="21832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cxnSp>
        <p:nvCxnSpPr>
          <p:cNvPr id="37" name="直接连接符 36">
            <a:extLst>
              <a:ext uri="{FF2B5EF4-FFF2-40B4-BE49-F238E27FC236}">
                <a16:creationId xmlns:a16="http://schemas.microsoft.com/office/drawing/2014/main" id="{9E16B79B-E796-4661-B784-EE6E3117CD97}"/>
              </a:ext>
            </a:extLst>
          </p:cNvPr>
          <p:cNvCxnSpPr>
            <a:cxnSpLocks/>
            <a:stCxn id="36" idx="6"/>
          </p:cNvCxnSpPr>
          <p:nvPr/>
        </p:nvCxnSpPr>
        <p:spPr bwMode="auto">
          <a:xfrm>
            <a:off x="5648193" y="5159339"/>
            <a:ext cx="3402945" cy="2168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矩形 37">
            <a:extLst>
              <a:ext uri="{FF2B5EF4-FFF2-40B4-BE49-F238E27FC236}">
                <a16:creationId xmlns:a16="http://schemas.microsoft.com/office/drawing/2014/main" id="{FE433546-C974-4FB3-A863-8152C86E6C92}"/>
              </a:ext>
            </a:extLst>
          </p:cNvPr>
          <p:cNvSpPr/>
          <p:nvPr/>
        </p:nvSpPr>
        <p:spPr>
          <a:xfrm>
            <a:off x="6352382" y="4347230"/>
            <a:ext cx="1005403"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1</a:t>
            </a:r>
            <a:r>
              <a:rPr lang="zh-CN" altLang="en-US" sz="1800" dirty="0">
                <a:solidFill>
                  <a:schemeClr val="tx1"/>
                </a:solidFill>
                <a:latin typeface="Times New Roman" panose="02020603050405020304" pitchFamily="18" charset="0"/>
                <a:cs typeface="Times New Roman" panose="02020603050405020304" pitchFamily="18" charset="0"/>
              </a:rPr>
              <a:t> </a:t>
            </a:r>
          </a:p>
        </p:txBody>
      </p:sp>
      <p:sp>
        <p:nvSpPr>
          <p:cNvPr id="39" name="矩形 38">
            <a:extLst>
              <a:ext uri="{FF2B5EF4-FFF2-40B4-BE49-F238E27FC236}">
                <a16:creationId xmlns:a16="http://schemas.microsoft.com/office/drawing/2014/main" id="{4AB693F7-6A8A-497C-AA50-3B98D3C5A8F4}"/>
              </a:ext>
            </a:extLst>
          </p:cNvPr>
          <p:cNvSpPr/>
          <p:nvPr/>
        </p:nvSpPr>
        <p:spPr>
          <a:xfrm>
            <a:off x="6386155" y="5417832"/>
            <a:ext cx="947695" cy="369332"/>
          </a:xfrm>
          <a:prstGeom prst="rect">
            <a:avLst/>
          </a:prstGeom>
        </p:spPr>
        <p:txBody>
          <a:bodyPr wrap="none">
            <a:spAutoFit/>
          </a:bodyPr>
          <a:lstStyle/>
          <a:p>
            <a:r>
              <a:rPr lang="zh-CN" altLang="en-US" sz="1800" dirty="0">
                <a:solidFill>
                  <a:schemeClr val="tx1"/>
                </a:solidFill>
                <a:latin typeface="Times New Roman" panose="02020603050405020304" pitchFamily="18" charset="0"/>
                <a:cs typeface="Times New Roman" panose="02020603050405020304" pitchFamily="18" charset="0"/>
              </a:rPr>
              <a:t>Epoch </a:t>
            </a:r>
            <a:r>
              <a:rPr lang="en-US" altLang="zh-CN" sz="1800" dirty="0">
                <a:solidFill>
                  <a:schemeClr val="tx1"/>
                </a:solidFill>
                <a:latin typeface="Times New Roman" panose="02020603050405020304" pitchFamily="18" charset="0"/>
                <a:cs typeface="Times New Roman" panose="02020603050405020304" pitchFamily="18" charset="0"/>
              </a:rPr>
              <a:t>2</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0" name="右箭头 52">
            <a:extLst>
              <a:ext uri="{FF2B5EF4-FFF2-40B4-BE49-F238E27FC236}">
                <a16:creationId xmlns:a16="http://schemas.microsoft.com/office/drawing/2014/main" id="{E2ED3AE2-BBCF-4AA3-8E81-6CCB10D2D362}"/>
              </a:ext>
            </a:extLst>
          </p:cNvPr>
          <p:cNvSpPr/>
          <p:nvPr/>
        </p:nvSpPr>
        <p:spPr bwMode="auto">
          <a:xfrm>
            <a:off x="3598609" y="4982764"/>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41" name="矩形 40">
            <a:extLst>
              <a:ext uri="{FF2B5EF4-FFF2-40B4-BE49-F238E27FC236}">
                <a16:creationId xmlns:a16="http://schemas.microsoft.com/office/drawing/2014/main" id="{D2660EAF-A787-4F17-AFF7-BEBD3D7E4019}"/>
              </a:ext>
            </a:extLst>
          </p:cNvPr>
          <p:cNvSpPr/>
          <p:nvPr/>
        </p:nvSpPr>
        <p:spPr>
          <a:xfrm>
            <a:off x="4148969" y="6218050"/>
            <a:ext cx="2012089"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epoch persistency</a:t>
            </a:r>
            <a:endParaRPr lang="zh-CN" altLang="en-US" dirty="0"/>
          </a:p>
        </p:txBody>
      </p:sp>
      <p:sp>
        <p:nvSpPr>
          <p:cNvPr id="42" name="矩形 41">
            <a:extLst>
              <a:ext uri="{FF2B5EF4-FFF2-40B4-BE49-F238E27FC236}">
                <a16:creationId xmlns:a16="http://schemas.microsoft.com/office/drawing/2014/main" id="{A1C2724F-561C-405C-9457-1061E514D9F0}"/>
              </a:ext>
            </a:extLst>
          </p:cNvPr>
          <p:cNvSpPr/>
          <p:nvPr/>
        </p:nvSpPr>
        <p:spPr>
          <a:xfrm>
            <a:off x="542418" y="6218050"/>
            <a:ext cx="1909497"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strict persistency</a:t>
            </a:r>
            <a:endParaRPr lang="zh-CN" altLang="en-US" dirty="0"/>
          </a:p>
        </p:txBody>
      </p:sp>
    </p:spTree>
    <p:extLst>
      <p:ext uri="{BB962C8B-B14F-4D97-AF65-F5344CB8AC3E}">
        <p14:creationId xmlns:p14="http://schemas.microsoft.com/office/powerpoint/2010/main" val="437939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00B050"/>
                </a:solidFill>
                <a:latin typeface="Consolas" panose="020B0609020204030204" pitchFamily="49" charset="0"/>
                <a:cs typeface="Times New Roman" panose="02020603050405020304" pitchFamily="18" charset="0"/>
              </a:rPr>
              <a:t>Pros</a:t>
            </a:r>
            <a:r>
              <a:rPr lang="en-US" altLang="zh-CN" sz="2000" dirty="0">
                <a:latin typeface="Consolas" panose="020B0609020204030204" pitchFamily="49" charset="0"/>
                <a:cs typeface="Times New Roman" panose="02020603050405020304" pitchFamily="18" charset="0"/>
              </a:rPr>
              <a:t>: May avoid delaying the lock release while the persist completes.</a:t>
            </a: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44" name="组合 43">
            <a:extLst>
              <a:ext uri="{FF2B5EF4-FFF2-40B4-BE49-F238E27FC236}">
                <a16:creationId xmlns:a16="http://schemas.microsoft.com/office/drawing/2014/main" id="{053C7192-A0A6-48B8-B75E-E77114740DB5}"/>
              </a:ext>
            </a:extLst>
          </p:cNvPr>
          <p:cNvGrpSpPr/>
          <p:nvPr/>
        </p:nvGrpSpPr>
        <p:grpSpPr>
          <a:xfrm>
            <a:off x="539552" y="4195260"/>
            <a:ext cx="4198979" cy="2239264"/>
            <a:chOff x="422513" y="4044296"/>
            <a:chExt cx="4198979" cy="2239264"/>
          </a:xfrm>
        </p:grpSpPr>
        <p:cxnSp>
          <p:nvCxnSpPr>
            <p:cNvPr id="45" name="直接箭头连接符 44">
              <a:extLst>
                <a:ext uri="{FF2B5EF4-FFF2-40B4-BE49-F238E27FC236}">
                  <a16:creationId xmlns:a16="http://schemas.microsoft.com/office/drawing/2014/main" id="{7563F3DC-0325-4279-BA9D-C9EF14F9F67D}"/>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矩形 45">
              <a:extLst>
                <a:ext uri="{FF2B5EF4-FFF2-40B4-BE49-F238E27FC236}">
                  <a16:creationId xmlns:a16="http://schemas.microsoft.com/office/drawing/2014/main" id="{6B1C6E32-C702-450F-B1CD-1F5CE6AD6F0E}"/>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DEA52026-E158-4F0F-B81A-CA69F47FD4A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a:extLst>
                <a:ext uri="{FF2B5EF4-FFF2-40B4-BE49-F238E27FC236}">
                  <a16:creationId xmlns:a16="http://schemas.microsoft.com/office/drawing/2014/main" id="{7872C895-2668-481C-8604-1CDB735DFBCE}"/>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9" name="直接连接符 48">
              <a:extLst>
                <a:ext uri="{FF2B5EF4-FFF2-40B4-BE49-F238E27FC236}">
                  <a16:creationId xmlns:a16="http://schemas.microsoft.com/office/drawing/2014/main" id="{8D3CF211-EBF7-43C8-A055-747C793C4497}"/>
                </a:ext>
              </a:extLst>
            </p:cNvPr>
            <p:cNvCxnSpPr>
              <a:endCxn id="5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直接连接符 49">
              <a:extLst>
                <a:ext uri="{FF2B5EF4-FFF2-40B4-BE49-F238E27FC236}">
                  <a16:creationId xmlns:a16="http://schemas.microsoft.com/office/drawing/2014/main" id="{B04DFE9D-A5AB-41FF-BF1D-7C8C5414E94F}"/>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矩形 50">
              <a:extLst>
                <a:ext uri="{FF2B5EF4-FFF2-40B4-BE49-F238E27FC236}">
                  <a16:creationId xmlns:a16="http://schemas.microsoft.com/office/drawing/2014/main" id="{E56529FB-D4DC-4A0F-AADD-EC48083FF5D8}"/>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D111A46A-83CD-4C92-9A0F-30FC8D722F51}"/>
                </a:ext>
              </a:extLst>
            </p:cNvPr>
            <p:cNvSpPr/>
            <p:nvPr/>
          </p:nvSpPr>
          <p:spPr>
            <a:xfrm>
              <a:off x="2277900" y="5877230"/>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53" name="组合 52">
            <a:extLst>
              <a:ext uri="{FF2B5EF4-FFF2-40B4-BE49-F238E27FC236}">
                <a16:creationId xmlns:a16="http://schemas.microsoft.com/office/drawing/2014/main" id="{5C10777B-7BC7-4724-80D7-9E5CD9F676FC}"/>
              </a:ext>
            </a:extLst>
          </p:cNvPr>
          <p:cNvGrpSpPr/>
          <p:nvPr/>
        </p:nvGrpSpPr>
        <p:grpSpPr>
          <a:xfrm>
            <a:off x="4932040" y="4228036"/>
            <a:ext cx="4005471" cy="2239264"/>
            <a:chOff x="4815001" y="4077072"/>
            <a:chExt cx="4005471" cy="2239264"/>
          </a:xfrm>
        </p:grpSpPr>
        <p:cxnSp>
          <p:nvCxnSpPr>
            <p:cNvPr id="54" name="直接箭头连接符 53">
              <a:extLst>
                <a:ext uri="{FF2B5EF4-FFF2-40B4-BE49-F238E27FC236}">
                  <a16:creationId xmlns:a16="http://schemas.microsoft.com/office/drawing/2014/main" id="{C59A7994-962C-4BE5-B996-EA1EC3A8D6F9}"/>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矩形 54">
              <a:extLst>
                <a:ext uri="{FF2B5EF4-FFF2-40B4-BE49-F238E27FC236}">
                  <a16:creationId xmlns:a16="http://schemas.microsoft.com/office/drawing/2014/main" id="{7602DDCE-9086-4FAE-8DF7-15388EBA5E0D}"/>
                </a:ext>
              </a:extLst>
            </p:cNvPr>
            <p:cNvSpPr/>
            <p:nvPr/>
          </p:nvSpPr>
          <p:spPr bwMode="auto">
            <a:xfrm>
              <a:off x="701947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矩形 55">
              <a:extLst>
                <a:ext uri="{FF2B5EF4-FFF2-40B4-BE49-F238E27FC236}">
                  <a16:creationId xmlns:a16="http://schemas.microsoft.com/office/drawing/2014/main" id="{C2BC308E-AEE5-43F7-8055-26B95FA0AA8C}"/>
                </a:ext>
              </a:extLst>
            </p:cNvPr>
            <p:cNvSpPr/>
            <p:nvPr/>
          </p:nvSpPr>
          <p:spPr bwMode="auto">
            <a:xfrm>
              <a:off x="5711653"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57" name="直接连接符 56">
              <a:extLst>
                <a:ext uri="{FF2B5EF4-FFF2-40B4-BE49-F238E27FC236}">
                  <a16:creationId xmlns:a16="http://schemas.microsoft.com/office/drawing/2014/main" id="{37969463-F8BE-442D-96B5-F331FB1A5CFB}"/>
                </a:ext>
              </a:extLst>
            </p:cNvPr>
            <p:cNvCxnSpPr/>
            <p:nvPr/>
          </p:nvCxnSpPr>
          <p:spPr bwMode="auto">
            <a:xfrm>
              <a:off x="7019472" y="4077072"/>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8" name="矩形 57">
              <a:extLst>
                <a:ext uri="{FF2B5EF4-FFF2-40B4-BE49-F238E27FC236}">
                  <a16:creationId xmlns:a16="http://schemas.microsoft.com/office/drawing/2014/main" id="{5E149197-64C4-4CEB-8D38-8BEEFF2E7B29}"/>
                </a:ext>
              </a:extLst>
            </p:cNvPr>
            <p:cNvSpPr/>
            <p:nvPr/>
          </p:nvSpPr>
          <p:spPr>
            <a:xfrm>
              <a:off x="6476880" y="5910006"/>
              <a:ext cx="1654620"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Persist Barrier</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51B9E98C-92D0-401A-A340-4FBB69F5B876}"/>
                </a:ext>
              </a:extLst>
            </p:cNvPr>
            <p:cNvSpPr/>
            <p:nvPr/>
          </p:nvSpPr>
          <p:spPr bwMode="auto">
            <a:xfrm>
              <a:off x="571165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0" name="右箭头 77">
            <a:extLst>
              <a:ext uri="{FF2B5EF4-FFF2-40B4-BE49-F238E27FC236}">
                <a16:creationId xmlns:a16="http://schemas.microsoft.com/office/drawing/2014/main" id="{240FF380-8021-450B-96B1-651AE69F5B5D}"/>
              </a:ext>
            </a:extLst>
          </p:cNvPr>
          <p:cNvSpPr/>
          <p:nvPr/>
        </p:nvSpPr>
        <p:spPr bwMode="auto">
          <a:xfrm>
            <a:off x="4563429"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61" name="矩形 60">
            <a:extLst>
              <a:ext uri="{FF2B5EF4-FFF2-40B4-BE49-F238E27FC236}">
                <a16:creationId xmlns:a16="http://schemas.microsoft.com/office/drawing/2014/main" id="{4D0AAB8A-92FF-4478-AB4D-3E7D3257DE6D}"/>
              </a:ext>
            </a:extLst>
          </p:cNvPr>
          <p:cNvSpPr/>
          <p:nvPr/>
        </p:nvSpPr>
        <p:spPr>
          <a:xfrm>
            <a:off x="4822647" y="6413266"/>
            <a:ext cx="1390124"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New Epoch</a:t>
            </a:r>
            <a:endParaRPr lang="zh-CN" altLang="en-US" dirty="0"/>
          </a:p>
        </p:txBody>
      </p:sp>
      <p:sp>
        <p:nvSpPr>
          <p:cNvPr id="62" name="矩形 61">
            <a:extLst>
              <a:ext uri="{FF2B5EF4-FFF2-40B4-BE49-F238E27FC236}">
                <a16:creationId xmlns:a16="http://schemas.microsoft.com/office/drawing/2014/main" id="{76B9A77F-F7D4-4468-A879-34FA82C31EC0}"/>
              </a:ext>
            </a:extLst>
          </p:cNvPr>
          <p:cNvSpPr/>
          <p:nvPr/>
        </p:nvSpPr>
        <p:spPr>
          <a:xfrm>
            <a:off x="674672" y="6413266"/>
            <a:ext cx="1674113"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BPFS’s Epoch</a:t>
            </a:r>
            <a:endParaRPr lang="zh-CN" altLang="en-US" dirty="0"/>
          </a:p>
        </p:txBody>
      </p:sp>
    </p:spTree>
    <p:extLst>
      <p:ext uri="{BB962C8B-B14F-4D97-AF65-F5344CB8AC3E}">
        <p14:creationId xmlns:p14="http://schemas.microsoft.com/office/powerpoint/2010/main" val="265482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FF0000"/>
                </a:solidFill>
                <a:latin typeface="Consolas" panose="020B0609020204030204" pitchFamily="49" charset="0"/>
                <a:cs typeface="Times New Roman" panose="02020603050405020304" pitchFamily="18" charset="0"/>
              </a:rPr>
              <a:t>Cons</a:t>
            </a:r>
            <a:r>
              <a:rPr lang="en-US" altLang="zh-CN" sz="2000" dirty="0">
                <a:latin typeface="Consolas" panose="020B0609020204030204" pitchFamily="49" charset="0"/>
                <a:cs typeface="Times New Roman" panose="02020603050405020304" pitchFamily="18" charset="0"/>
              </a:rPr>
              <a:t>: Reasoning about persist order across threads can be challenging. </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24" name="组合 23">
            <a:extLst>
              <a:ext uri="{FF2B5EF4-FFF2-40B4-BE49-F238E27FC236}">
                <a16:creationId xmlns:a16="http://schemas.microsoft.com/office/drawing/2014/main" id="{0ACC8510-B616-41A7-8B18-88FED0173AA9}"/>
              </a:ext>
            </a:extLst>
          </p:cNvPr>
          <p:cNvGrpSpPr/>
          <p:nvPr/>
        </p:nvGrpSpPr>
        <p:grpSpPr>
          <a:xfrm>
            <a:off x="566529" y="4195260"/>
            <a:ext cx="4198979" cy="2239264"/>
            <a:chOff x="422513" y="4044296"/>
            <a:chExt cx="4198979" cy="2239264"/>
          </a:xfrm>
        </p:grpSpPr>
        <p:cxnSp>
          <p:nvCxnSpPr>
            <p:cNvPr id="25" name="直接箭头连接符 24">
              <a:extLst>
                <a:ext uri="{FF2B5EF4-FFF2-40B4-BE49-F238E27FC236}">
                  <a16:creationId xmlns:a16="http://schemas.microsoft.com/office/drawing/2014/main" id="{7BE99E3C-4EEA-469D-93C1-AB3B0083AD79}"/>
                </a:ext>
              </a:extLst>
            </p:cNvPr>
            <p:cNvCxnSpPr/>
            <p:nvPr/>
          </p:nvCxnSpPr>
          <p:spPr bwMode="auto">
            <a:xfrm>
              <a:off x="616021" y="5662872"/>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矩形 25">
              <a:extLst>
                <a:ext uri="{FF2B5EF4-FFF2-40B4-BE49-F238E27FC236}">
                  <a16:creationId xmlns:a16="http://schemas.microsoft.com/office/drawing/2014/main" id="{CBA91F1A-D925-44B6-A84B-A5E1A5908530}"/>
                </a:ext>
              </a:extLst>
            </p:cNvPr>
            <p:cNvSpPr/>
            <p:nvPr/>
          </p:nvSpPr>
          <p:spPr bwMode="auto">
            <a:xfrm>
              <a:off x="422513" y="4272599"/>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388C6A78-AF38-44FC-85FF-F2A74EFCF228}"/>
                </a:ext>
              </a:extLst>
            </p:cNvPr>
            <p:cNvSpPr/>
            <p:nvPr/>
          </p:nvSpPr>
          <p:spPr bwMode="auto">
            <a:xfrm>
              <a:off x="282049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986158D6-F56C-4650-960F-9CE93E96FEE5}"/>
                </a:ext>
              </a:extLst>
            </p:cNvPr>
            <p:cNvSpPr/>
            <p:nvPr/>
          </p:nvSpPr>
          <p:spPr bwMode="auto">
            <a:xfrm>
              <a:off x="1727108" y="4738716"/>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9" name="直接连接符 28">
              <a:extLst>
                <a:ext uri="{FF2B5EF4-FFF2-40B4-BE49-F238E27FC236}">
                  <a16:creationId xmlns:a16="http://schemas.microsoft.com/office/drawing/2014/main" id="{7C2BF9AF-A770-4ABF-8E45-F50557079274}"/>
                </a:ext>
              </a:extLst>
            </p:cNvPr>
            <p:cNvCxnSpPr>
              <a:endCxn id="31" idx="0"/>
            </p:cNvCxnSpPr>
            <p:nvPr/>
          </p:nvCxnSpPr>
          <p:spPr bwMode="auto">
            <a:xfrm>
              <a:off x="1741172" y="4044296"/>
              <a:ext cx="0" cy="183293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接连接符 29">
              <a:extLst>
                <a:ext uri="{FF2B5EF4-FFF2-40B4-BE49-F238E27FC236}">
                  <a16:creationId xmlns:a16="http://schemas.microsoft.com/office/drawing/2014/main" id="{0F1C4B2B-6C7E-413E-8484-B839EE555DD4}"/>
                </a:ext>
              </a:extLst>
            </p:cNvPr>
            <p:cNvCxnSpPr/>
            <p:nvPr/>
          </p:nvCxnSpPr>
          <p:spPr bwMode="auto">
            <a:xfrm>
              <a:off x="2820492" y="4044296"/>
              <a:ext cx="0" cy="183530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矩形 30">
              <a:extLst>
                <a:ext uri="{FF2B5EF4-FFF2-40B4-BE49-F238E27FC236}">
                  <a16:creationId xmlns:a16="http://schemas.microsoft.com/office/drawing/2014/main" id="{D8607611-5C0A-4A65-8FBE-F456117E462D}"/>
                </a:ext>
              </a:extLst>
            </p:cNvPr>
            <p:cNvSpPr/>
            <p:nvPr/>
          </p:nvSpPr>
          <p:spPr>
            <a:xfrm>
              <a:off x="1385145" y="5877230"/>
              <a:ext cx="712054"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B795CE6A-2A31-48CB-8D5E-54C1CBC4CAE9}"/>
                </a:ext>
              </a:extLst>
            </p:cNvPr>
            <p:cNvSpPr/>
            <p:nvPr/>
          </p:nvSpPr>
          <p:spPr>
            <a:xfrm>
              <a:off x="2347708" y="5868010"/>
              <a:ext cx="939681" cy="406330"/>
            </a:xfrm>
            <a:prstGeom prst="rect">
              <a:avLst/>
            </a:prstGeom>
          </p:spPr>
          <p:txBody>
            <a:bodyPr wrap="none">
              <a:spAutoFit/>
            </a:bodyPr>
            <a:lstStyle/>
            <a:p>
              <a:pPr marL="276225" indent="-276225" eaLnBrk="1" hangingPunct="1">
                <a:lnSpc>
                  <a:spcPct val="110000"/>
                </a:lnSpc>
                <a:spcBef>
                  <a:spcPct val="20000"/>
                </a:spcBef>
                <a:buClr>
                  <a:srgbClr val="3366FF"/>
                </a:buClr>
                <a:buSzPct val="75000"/>
              </a:pPr>
              <a:r>
                <a:rPr kumimoji="1" lang="en-US" altLang="zh-CN" dirty="0">
                  <a:solidFill>
                    <a:schemeClr val="tx1"/>
                  </a:solidFill>
                  <a:latin typeface="Times New Roman" panose="02020603050405020304" pitchFamily="18" charset="0"/>
                  <a:cs typeface="Times New Roman" panose="02020603050405020304" pitchFamily="18" charset="0"/>
                </a:rPr>
                <a:t>Unlock</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0EEB51A9-2301-447D-ACB7-FF6E5420D125}"/>
              </a:ext>
            </a:extLst>
          </p:cNvPr>
          <p:cNvGrpSpPr/>
          <p:nvPr/>
        </p:nvGrpSpPr>
        <p:grpSpPr>
          <a:xfrm>
            <a:off x="4959017" y="4423312"/>
            <a:ext cx="4005471" cy="1423300"/>
            <a:chOff x="4815001" y="4272348"/>
            <a:chExt cx="4005471" cy="1423300"/>
          </a:xfrm>
        </p:grpSpPr>
        <p:cxnSp>
          <p:nvCxnSpPr>
            <p:cNvPr id="34" name="直接箭头连接符 33">
              <a:extLst>
                <a:ext uri="{FF2B5EF4-FFF2-40B4-BE49-F238E27FC236}">
                  <a16:creationId xmlns:a16="http://schemas.microsoft.com/office/drawing/2014/main" id="{EF3CD07B-98D9-4724-B8DC-D4C400971A38}"/>
                </a:ext>
              </a:extLst>
            </p:cNvPr>
            <p:cNvCxnSpPr/>
            <p:nvPr/>
          </p:nvCxnSpPr>
          <p:spPr bwMode="auto">
            <a:xfrm>
              <a:off x="4815001" y="5695648"/>
              <a:ext cx="4005471"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矩形 34">
              <a:extLst>
                <a:ext uri="{FF2B5EF4-FFF2-40B4-BE49-F238E27FC236}">
                  <a16:creationId xmlns:a16="http://schemas.microsoft.com/office/drawing/2014/main" id="{22EB94CE-BC02-4110-97C8-B7AF8CEE4475}"/>
                </a:ext>
              </a:extLst>
            </p:cNvPr>
            <p:cNvSpPr/>
            <p:nvPr/>
          </p:nvSpPr>
          <p:spPr bwMode="auto">
            <a:xfrm>
              <a:off x="5716152" y="5203167"/>
              <a:ext cx="1011815"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E927B4A-8EBC-42A1-BF3E-29F37E74BADC}"/>
                </a:ext>
              </a:extLst>
            </p:cNvPr>
            <p:cNvSpPr/>
            <p:nvPr/>
          </p:nvSpPr>
          <p:spPr bwMode="auto">
            <a:xfrm>
              <a:off x="5716152" y="4743507"/>
              <a:ext cx="1101584" cy="37497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VM Code</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7404D0A6-1C7B-4118-9872-4B7FC5EDD61E}"/>
                </a:ext>
              </a:extLst>
            </p:cNvPr>
            <p:cNvSpPr/>
            <p:nvPr/>
          </p:nvSpPr>
          <p:spPr bwMode="auto">
            <a:xfrm>
              <a:off x="5708180" y="4272348"/>
              <a:ext cx="1307819" cy="39703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Persist 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8" name="右箭头 20">
            <a:extLst>
              <a:ext uri="{FF2B5EF4-FFF2-40B4-BE49-F238E27FC236}">
                <a16:creationId xmlns:a16="http://schemas.microsoft.com/office/drawing/2014/main" id="{72C8BD63-720B-4AC6-BE37-A1783BDAF31C}"/>
              </a:ext>
            </a:extLst>
          </p:cNvPr>
          <p:cNvSpPr/>
          <p:nvPr/>
        </p:nvSpPr>
        <p:spPr bwMode="auto">
          <a:xfrm>
            <a:off x="4590406" y="5065687"/>
            <a:ext cx="513073" cy="358085"/>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vert="horz" wrap="none" lIns="91440" tIns="45720" rIns="91440" bIns="45720" numCol="1" rtlCol="0" anchor="t" anchorCtr="0" compatLnSpc="1">
            <a:spAutoFit/>
          </a:bodyPr>
          <a:lstStyle/>
          <a:p>
            <a: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endParaRPr kumimoji="1" lang="zh-CN" altLang="en-US" sz="2000" b="0" i="0" u="none" strike="noStrike" cap="none" normalizeH="0" baseline="0">
              <a:ln>
                <a:noFill/>
              </a:ln>
              <a:solidFill>
                <a:srgbClr val="FF3300"/>
              </a:solidFill>
              <a:effectLst/>
              <a:latin typeface="Arial" panose="020B0604020202020204" pitchFamily="34" charset="0"/>
              <a:ea typeface="黑体" panose="02010609060101010101" pitchFamily="49" charset="-122"/>
            </a:endParaRPr>
          </a:p>
        </p:txBody>
      </p:sp>
      <p:sp>
        <p:nvSpPr>
          <p:cNvPr id="39" name="矩形 38">
            <a:extLst>
              <a:ext uri="{FF2B5EF4-FFF2-40B4-BE49-F238E27FC236}">
                <a16:creationId xmlns:a16="http://schemas.microsoft.com/office/drawing/2014/main" id="{8B9DAD5D-18C6-4EBD-BA7F-225CAB69E031}"/>
              </a:ext>
            </a:extLst>
          </p:cNvPr>
          <p:cNvSpPr/>
          <p:nvPr/>
        </p:nvSpPr>
        <p:spPr>
          <a:xfrm>
            <a:off x="4849624" y="6413266"/>
            <a:ext cx="856325"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REAL</a:t>
            </a:r>
            <a:endParaRPr lang="zh-CN" altLang="en-US" dirty="0"/>
          </a:p>
        </p:txBody>
      </p:sp>
      <p:sp>
        <p:nvSpPr>
          <p:cNvPr id="40" name="矩形 39">
            <a:extLst>
              <a:ext uri="{FF2B5EF4-FFF2-40B4-BE49-F238E27FC236}">
                <a16:creationId xmlns:a16="http://schemas.microsoft.com/office/drawing/2014/main" id="{6C11EB44-2EE1-49ED-8205-D66E3AE2351B}"/>
              </a:ext>
            </a:extLst>
          </p:cNvPr>
          <p:cNvSpPr/>
          <p:nvPr/>
        </p:nvSpPr>
        <p:spPr>
          <a:xfrm>
            <a:off x="701649" y="6413266"/>
            <a:ext cx="955711" cy="400110"/>
          </a:xfrm>
          <a:prstGeom prst="rect">
            <a:avLst/>
          </a:prstGeom>
        </p:spPr>
        <p:txBody>
          <a:bodyPr wrap="none">
            <a:spAutoFit/>
          </a:bodyPr>
          <a:lstStyle/>
          <a:p>
            <a:r>
              <a:rPr lang="en-US" altLang="zh-CN" dirty="0">
                <a:solidFill>
                  <a:srgbClr val="FF0000"/>
                </a:solidFill>
                <a:latin typeface="Times New Roman" panose="02020603050405020304" pitchFamily="18" charset="0"/>
                <a:ea typeface="微软雅黑" pitchFamily="34" charset="-122"/>
                <a:cs typeface="Times New Roman" panose="02020603050405020304" pitchFamily="18" charset="0"/>
              </a:rPr>
              <a:t>IDEAL</a:t>
            </a:r>
            <a:endParaRPr lang="zh-CN" altLang="en-US" dirty="0"/>
          </a:p>
        </p:txBody>
      </p:sp>
    </p:spTree>
    <p:extLst>
      <p:ext uri="{BB962C8B-B14F-4D97-AF65-F5344CB8AC3E}">
        <p14:creationId xmlns:p14="http://schemas.microsoft.com/office/powerpoint/2010/main" val="1854079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History of Epoch Persistency</a:t>
            </a:r>
          </a:p>
          <a:p>
            <a:pPr lvl="1"/>
            <a:r>
              <a:rPr lang="zh-CN" altLang="en-US" sz="2000" dirty="0">
                <a:latin typeface="Consolas" panose="020B0609020204030204" pitchFamily="49" charset="0"/>
                <a:cs typeface="Times New Roman" panose="02020603050405020304" pitchFamily="18" charset="0"/>
              </a:rPr>
              <a:t>Epoch persistency is similar to BPFS</a:t>
            </a:r>
            <a:r>
              <a:rPr lang="en-US" altLang="zh-CN" sz="2000" dirty="0">
                <a:latin typeface="Consolas" panose="020B0609020204030204" pitchFamily="49" charset="0"/>
                <a:cs typeface="Times New Roman" panose="02020603050405020304" pitchFamily="18" charset="0"/>
              </a:rPr>
              <a:t>, but </a:t>
            </a:r>
            <a:r>
              <a:rPr lang="zh-CN" altLang="en-US" sz="2000" dirty="0">
                <a:latin typeface="Consolas" panose="020B0609020204030204" pitchFamily="49" charset="0"/>
                <a:cs typeface="Times New Roman" panose="02020603050405020304" pitchFamily="18" charset="0"/>
              </a:rPr>
              <a:t>additionally allows persists to addresses protected by a </a:t>
            </a:r>
            <a:r>
              <a:rPr lang="zh-CN" altLang="en-US" sz="2000" dirty="0">
                <a:solidFill>
                  <a:srgbClr val="0070C0"/>
                </a:solidFill>
                <a:latin typeface="Consolas" panose="020B0609020204030204" pitchFamily="49" charset="0"/>
                <a:cs typeface="Times New Roman" panose="02020603050405020304" pitchFamily="18" charset="0"/>
              </a:rPr>
              <a:t>lock</a:t>
            </a:r>
            <a:r>
              <a:rPr lang="zh-CN" altLang="en-US" sz="2000" dirty="0">
                <a:latin typeface="Consolas" panose="020B0609020204030204" pitchFamily="49" charset="0"/>
                <a:cs typeface="Times New Roman" panose="02020603050405020304" pitchFamily="18" charset="0"/>
              </a:rPr>
              <a:t> to reorder with respect to the lock operations</a:t>
            </a:r>
            <a:r>
              <a:rPr lang="en-US" altLang="zh-CN" sz="2000" dirty="0">
                <a:latin typeface="Consolas" panose="020B0609020204030204" pitchFamily="49" charset="0"/>
                <a:cs typeface="Times New Roman" panose="02020603050405020304" pitchFamily="18" charset="0"/>
              </a:rPr>
              <a:t>;</a:t>
            </a:r>
          </a:p>
          <a:p>
            <a:pPr lvl="1"/>
            <a:r>
              <a:rPr lang="en-US" altLang="zh-CN" sz="2000" dirty="0">
                <a:solidFill>
                  <a:srgbClr val="FF0000"/>
                </a:solidFill>
                <a:latin typeface="Consolas" panose="020B0609020204030204" pitchFamily="49" charset="0"/>
                <a:cs typeface="Times New Roman" panose="02020603050405020304" pitchFamily="18" charset="0"/>
              </a:rPr>
              <a:t>Cons</a:t>
            </a:r>
            <a:r>
              <a:rPr lang="en-US" altLang="zh-CN" sz="2000" dirty="0">
                <a:latin typeface="Consolas" panose="020B0609020204030204" pitchFamily="49" charset="0"/>
                <a:cs typeface="Times New Roman" panose="02020603050405020304" pitchFamily="18" charset="0"/>
              </a:rPr>
              <a:t>: Reasoning about persist order across threads can be challenging;</a:t>
            </a:r>
          </a:p>
          <a:p>
            <a:pPr lvl="1"/>
            <a:r>
              <a:rPr lang="en-US" altLang="zh-CN" sz="2000" dirty="0">
                <a:solidFill>
                  <a:srgbClr val="00B050"/>
                </a:solidFill>
                <a:latin typeface="Consolas" panose="020B0609020204030204" pitchFamily="49" charset="0"/>
                <a:cs typeface="Times New Roman" panose="02020603050405020304" pitchFamily="18" charset="0"/>
              </a:rPr>
              <a:t>Solution</a:t>
            </a:r>
            <a:r>
              <a:rPr lang="en-US" altLang="zh-CN" sz="2000" dirty="0">
                <a:latin typeface="Consolas" panose="020B0609020204030204" pitchFamily="49" charset="0"/>
                <a:cs typeface="Times New Roman" panose="02020603050405020304" pitchFamily="18" charset="0"/>
              </a:rPr>
              <a:t>: Preceding and following all persists with a persist barrier.</a:t>
            </a:r>
          </a:p>
          <a:p>
            <a:pPr lvl="1"/>
            <a:endParaRPr lang="en-US" altLang="zh-CN" sz="20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402115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A Drawback of Epoch Persistency</a:t>
            </a:r>
          </a:p>
          <a:p>
            <a:pPr lvl="1"/>
            <a:r>
              <a:rPr lang="en-US" altLang="zh-CN" sz="2000" dirty="0">
                <a:solidFill>
                  <a:srgbClr val="FF0000"/>
                </a:solidFill>
                <a:latin typeface="Consolas" panose="020B0609020204030204" pitchFamily="49" charset="0"/>
                <a:cs typeface="Times New Roman" panose="02020603050405020304" pitchFamily="18" charset="0"/>
              </a:rPr>
              <a:t>May incur extra</a:t>
            </a:r>
            <a:r>
              <a:rPr lang="zh-CN" altLang="en-US" sz="2000" dirty="0">
                <a:solidFill>
                  <a:srgbClr val="FF0000"/>
                </a:solidFill>
                <a:latin typeface="Consolas" panose="020B0609020204030204" pitchFamily="49" charset="0"/>
                <a:cs typeface="Times New Roman" panose="02020603050405020304" pitchFamily="18" charset="0"/>
              </a:rPr>
              <a:t> constraints</a:t>
            </a:r>
            <a:r>
              <a:rPr lang="en-US" altLang="zh-CN" sz="2000" dirty="0">
                <a:solidFill>
                  <a:srgbClr val="FF0000"/>
                </a:solidFill>
                <a:latin typeface="Consolas" panose="020B0609020204030204" pitchFamily="49" charset="0"/>
                <a:cs typeface="Times New Roman" panose="02020603050405020304" pitchFamily="18" charset="0"/>
              </a:rPr>
              <a:t>.</a:t>
            </a:r>
            <a:endParaRPr lang="zh-CN" altLang="en-US" sz="2000" dirty="0">
              <a:solidFill>
                <a:srgbClr val="FF0000"/>
              </a:solidFill>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2.3 Released Persistency </a:t>
            </a:r>
            <a:endParaRPr lang="zh-CN" altLang="en-US" sz="2800" dirty="0">
              <a:latin typeface="Consolas" panose="020B0609020204030204" pitchFamily="49" charset="0"/>
              <a:ea typeface="+mj-ea"/>
              <a:cs typeface="Times New Roman" panose="02020603050405020304" pitchFamily="18" charset="0"/>
            </a:endParaRPr>
          </a:p>
        </p:txBody>
      </p:sp>
      <p:sp>
        <p:nvSpPr>
          <p:cNvPr id="5" name="矩形 4">
            <a:extLst>
              <a:ext uri="{FF2B5EF4-FFF2-40B4-BE49-F238E27FC236}">
                <a16:creationId xmlns:a16="http://schemas.microsoft.com/office/drawing/2014/main" id="{B7840AC3-0979-4EE4-B891-1A176A438783}"/>
              </a:ext>
            </a:extLst>
          </p:cNvPr>
          <p:cNvSpPr/>
          <p:nvPr/>
        </p:nvSpPr>
        <p:spPr>
          <a:xfrm>
            <a:off x="72652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IDEAL</a:t>
            </a:r>
          </a:p>
        </p:txBody>
      </p:sp>
      <p:sp>
        <p:nvSpPr>
          <p:cNvPr id="7" name="椭圆 6">
            <a:extLst>
              <a:ext uri="{FF2B5EF4-FFF2-40B4-BE49-F238E27FC236}">
                <a16:creationId xmlns:a16="http://schemas.microsoft.com/office/drawing/2014/main" id="{432030BC-5C4A-4A8C-8CA7-D76FCA4B82A5}"/>
              </a:ext>
            </a:extLst>
          </p:cNvPr>
          <p:cNvSpPr/>
          <p:nvPr/>
        </p:nvSpPr>
        <p:spPr bwMode="auto">
          <a:xfrm>
            <a:off x="856823"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椭圆 7">
            <a:extLst>
              <a:ext uri="{FF2B5EF4-FFF2-40B4-BE49-F238E27FC236}">
                <a16:creationId xmlns:a16="http://schemas.microsoft.com/office/drawing/2014/main" id="{FAD971A3-5EB4-4C41-B310-31853FEF0C1F}"/>
              </a:ext>
            </a:extLst>
          </p:cNvPr>
          <p:cNvSpPr/>
          <p:nvPr/>
        </p:nvSpPr>
        <p:spPr bwMode="auto">
          <a:xfrm>
            <a:off x="892772"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箭头连接符 8">
            <a:extLst>
              <a:ext uri="{FF2B5EF4-FFF2-40B4-BE49-F238E27FC236}">
                <a16:creationId xmlns:a16="http://schemas.microsoft.com/office/drawing/2014/main" id="{F68C73B3-A1DA-498A-A409-A7CDBFC4F7B3}"/>
              </a:ext>
            </a:extLst>
          </p:cNvPr>
          <p:cNvCxnSpPr>
            <a:stCxn id="7" idx="4"/>
            <a:endCxn id="8" idx="0"/>
          </p:cNvCxnSpPr>
          <p:nvPr/>
        </p:nvCxnSpPr>
        <p:spPr bwMode="auto">
          <a:xfrm>
            <a:off x="1248063"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椭圆 9">
            <a:extLst>
              <a:ext uri="{FF2B5EF4-FFF2-40B4-BE49-F238E27FC236}">
                <a16:creationId xmlns:a16="http://schemas.microsoft.com/office/drawing/2014/main" id="{BC9990FA-1273-4DC4-AD1F-74B0412BB3C6}"/>
              </a:ext>
            </a:extLst>
          </p:cNvPr>
          <p:cNvSpPr/>
          <p:nvPr/>
        </p:nvSpPr>
        <p:spPr bwMode="auto">
          <a:xfrm>
            <a:off x="1722103"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1" name="直接连接符 10">
            <a:extLst>
              <a:ext uri="{FF2B5EF4-FFF2-40B4-BE49-F238E27FC236}">
                <a16:creationId xmlns:a16="http://schemas.microsoft.com/office/drawing/2014/main" id="{A60E4603-C35A-467F-8C5A-AF86426DBC5C}"/>
              </a:ext>
            </a:extLst>
          </p:cNvPr>
          <p:cNvCxnSpPr/>
          <p:nvPr/>
        </p:nvCxnSpPr>
        <p:spPr bwMode="auto">
          <a:xfrm>
            <a:off x="5935428"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矩形 11">
            <a:extLst>
              <a:ext uri="{FF2B5EF4-FFF2-40B4-BE49-F238E27FC236}">
                <a16:creationId xmlns:a16="http://schemas.microsoft.com/office/drawing/2014/main" id="{64A58F9B-86C9-42CF-9EF7-3760417C60D9}"/>
              </a:ext>
            </a:extLst>
          </p:cNvPr>
          <p:cNvSpPr/>
          <p:nvPr/>
        </p:nvSpPr>
        <p:spPr>
          <a:xfrm>
            <a:off x="3755335"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DAG-1</a:t>
            </a:r>
          </a:p>
        </p:txBody>
      </p:sp>
      <p:sp>
        <p:nvSpPr>
          <p:cNvPr id="13" name="矩形 12">
            <a:extLst>
              <a:ext uri="{FF2B5EF4-FFF2-40B4-BE49-F238E27FC236}">
                <a16:creationId xmlns:a16="http://schemas.microsoft.com/office/drawing/2014/main" id="{14F819AF-9380-4E05-9372-8BE3241B809F}"/>
              </a:ext>
            </a:extLst>
          </p:cNvPr>
          <p:cNvSpPr/>
          <p:nvPr/>
        </p:nvSpPr>
        <p:spPr>
          <a:xfrm>
            <a:off x="6712141" y="6011996"/>
            <a:ext cx="1892307" cy="369332"/>
          </a:xfrm>
          <a:prstGeom prst="rect">
            <a:avLst/>
          </a:prstGeom>
        </p:spPr>
        <p:txBody>
          <a:bodyPr wrap="square">
            <a:spAutoFit/>
          </a:bodyPr>
          <a:lstStyle/>
          <a:p>
            <a:r>
              <a:rPr lang="it-IT" altLang="zh-CN" sz="1800" dirty="0">
                <a:solidFill>
                  <a:srgbClr val="FF0000"/>
                </a:solidFill>
                <a:latin typeface="Times New Roman" panose="02020603050405020304" pitchFamily="18" charset="0"/>
                <a:cs typeface="Times New Roman" panose="02020603050405020304" pitchFamily="18" charset="0"/>
              </a:rPr>
              <a:t>  DAG-2</a:t>
            </a:r>
          </a:p>
        </p:txBody>
      </p:sp>
      <p:cxnSp>
        <p:nvCxnSpPr>
          <p:cNvPr id="14" name="直接连接符 13">
            <a:extLst>
              <a:ext uri="{FF2B5EF4-FFF2-40B4-BE49-F238E27FC236}">
                <a16:creationId xmlns:a16="http://schemas.microsoft.com/office/drawing/2014/main" id="{8C1E157E-21C1-4905-AA6F-428D32A58FFC}"/>
              </a:ext>
            </a:extLst>
          </p:cNvPr>
          <p:cNvCxnSpPr/>
          <p:nvPr/>
        </p:nvCxnSpPr>
        <p:spPr bwMode="auto">
          <a:xfrm>
            <a:off x="2978622" y="2564904"/>
            <a:ext cx="11085" cy="330574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矩形 14">
            <a:extLst>
              <a:ext uri="{FF2B5EF4-FFF2-40B4-BE49-F238E27FC236}">
                <a16:creationId xmlns:a16="http://schemas.microsoft.com/office/drawing/2014/main" id="{C238081A-20FC-4056-8A6B-25114B5F901A}"/>
              </a:ext>
            </a:extLst>
          </p:cNvPr>
          <p:cNvSpPr/>
          <p:nvPr/>
        </p:nvSpPr>
        <p:spPr>
          <a:xfrm>
            <a:off x="3014276"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6" name="矩形 15">
            <a:extLst>
              <a:ext uri="{FF2B5EF4-FFF2-40B4-BE49-F238E27FC236}">
                <a16:creationId xmlns:a16="http://schemas.microsoft.com/office/drawing/2014/main" id="{F6A7632A-2686-4AED-AA60-98E762A69244}"/>
              </a:ext>
            </a:extLst>
          </p:cNvPr>
          <p:cNvSpPr/>
          <p:nvPr/>
        </p:nvSpPr>
        <p:spPr>
          <a:xfrm>
            <a:off x="4411290"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17" name="矩形 16">
            <a:extLst>
              <a:ext uri="{FF2B5EF4-FFF2-40B4-BE49-F238E27FC236}">
                <a16:creationId xmlns:a16="http://schemas.microsoft.com/office/drawing/2014/main" id="{8E810859-638D-4BD3-B9CA-FB417501F6F8}"/>
              </a:ext>
            </a:extLst>
          </p:cNvPr>
          <p:cNvSpPr/>
          <p:nvPr/>
        </p:nvSpPr>
        <p:spPr>
          <a:xfrm>
            <a:off x="323528" y="2894335"/>
            <a:ext cx="4572000" cy="923330"/>
          </a:xfrm>
          <a:prstGeom prst="rect">
            <a:avLst/>
          </a:prstGeom>
        </p:spPr>
        <p:txBody>
          <a:bodyPr>
            <a:spAutoFit/>
          </a:bodyPr>
          <a:lstStyle/>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it-IT" altLang="zh-CN" sz="1800" dirty="0">
                <a:solidFill>
                  <a:schemeClr val="bg1">
                    <a:lumMod val="50000"/>
                  </a:schemeClr>
                </a:solidFill>
                <a:latin typeface="Times New Roman" panose="02020603050405020304" pitchFamily="18" charset="0"/>
                <a:cs typeface="Times New Roman" panose="02020603050405020304" pitchFamily="18" charset="0"/>
              </a:rPr>
              <a:t>persist C</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72F95668-2CD5-421B-B4C9-C6B2350344D0}"/>
              </a:ext>
            </a:extLst>
          </p:cNvPr>
          <p:cNvSpPr/>
          <p:nvPr/>
        </p:nvSpPr>
        <p:spPr>
          <a:xfrm>
            <a:off x="5953780" y="2894335"/>
            <a:ext cx="1453553"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19" name="矩形 18">
            <a:extLst>
              <a:ext uri="{FF2B5EF4-FFF2-40B4-BE49-F238E27FC236}">
                <a16:creationId xmlns:a16="http://schemas.microsoft.com/office/drawing/2014/main" id="{92F8DDB9-7620-4A39-A414-360E994F65F3}"/>
              </a:ext>
            </a:extLst>
          </p:cNvPr>
          <p:cNvSpPr/>
          <p:nvPr/>
        </p:nvSpPr>
        <p:spPr>
          <a:xfrm>
            <a:off x="7350794" y="2894335"/>
            <a:ext cx="1672878" cy="1200329"/>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p>
        </p:txBody>
      </p:sp>
      <p:sp>
        <p:nvSpPr>
          <p:cNvPr id="20" name="椭圆 19">
            <a:extLst>
              <a:ext uri="{FF2B5EF4-FFF2-40B4-BE49-F238E27FC236}">
                <a16:creationId xmlns:a16="http://schemas.microsoft.com/office/drawing/2014/main" id="{122E0030-8EFB-4F59-A9A7-55631B121DD9}"/>
              </a:ext>
            </a:extLst>
          </p:cNvPr>
          <p:cNvSpPr/>
          <p:nvPr/>
        </p:nvSpPr>
        <p:spPr bwMode="auto">
          <a:xfrm>
            <a:off x="3854985"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椭圆 20">
            <a:extLst>
              <a:ext uri="{FF2B5EF4-FFF2-40B4-BE49-F238E27FC236}">
                <a16:creationId xmlns:a16="http://schemas.microsoft.com/office/drawing/2014/main" id="{9092B353-D726-4016-997C-B192D3249422}"/>
              </a:ext>
            </a:extLst>
          </p:cNvPr>
          <p:cNvSpPr/>
          <p:nvPr/>
        </p:nvSpPr>
        <p:spPr bwMode="auto">
          <a:xfrm>
            <a:off x="3890934"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57A4FAFE-B71C-4611-B19C-E3A15DC20C27}"/>
              </a:ext>
            </a:extLst>
          </p:cNvPr>
          <p:cNvCxnSpPr>
            <a:stCxn id="20" idx="4"/>
            <a:endCxn id="21" idx="0"/>
          </p:cNvCxnSpPr>
          <p:nvPr/>
        </p:nvCxnSpPr>
        <p:spPr bwMode="auto">
          <a:xfrm>
            <a:off x="4246225"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椭圆 22">
            <a:extLst>
              <a:ext uri="{FF2B5EF4-FFF2-40B4-BE49-F238E27FC236}">
                <a16:creationId xmlns:a16="http://schemas.microsoft.com/office/drawing/2014/main" id="{06C0D010-8F9D-48B1-BA36-6B92BAF129C8}"/>
              </a:ext>
            </a:extLst>
          </p:cNvPr>
          <p:cNvSpPr/>
          <p:nvPr/>
        </p:nvSpPr>
        <p:spPr bwMode="auto">
          <a:xfrm>
            <a:off x="4720265"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椭圆 23">
            <a:extLst>
              <a:ext uri="{FF2B5EF4-FFF2-40B4-BE49-F238E27FC236}">
                <a16:creationId xmlns:a16="http://schemas.microsoft.com/office/drawing/2014/main" id="{147DF853-B1A1-4FDD-A87E-FD3313F51E46}"/>
              </a:ext>
            </a:extLst>
          </p:cNvPr>
          <p:cNvSpPr/>
          <p:nvPr/>
        </p:nvSpPr>
        <p:spPr bwMode="auto">
          <a:xfrm>
            <a:off x="6833722" y="4304520"/>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椭圆 24">
            <a:extLst>
              <a:ext uri="{FF2B5EF4-FFF2-40B4-BE49-F238E27FC236}">
                <a16:creationId xmlns:a16="http://schemas.microsoft.com/office/drawing/2014/main" id="{3B358776-EB70-4893-B125-76AAAFBA07E6}"/>
              </a:ext>
            </a:extLst>
          </p:cNvPr>
          <p:cNvSpPr/>
          <p:nvPr/>
        </p:nvSpPr>
        <p:spPr bwMode="auto">
          <a:xfrm>
            <a:off x="6869671" y="5318661"/>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7BA1A185-049D-4D19-9932-D4377A3DE956}"/>
              </a:ext>
            </a:extLst>
          </p:cNvPr>
          <p:cNvCxnSpPr>
            <a:stCxn id="24" idx="4"/>
            <a:endCxn id="25" idx="0"/>
          </p:cNvCxnSpPr>
          <p:nvPr/>
        </p:nvCxnSpPr>
        <p:spPr bwMode="auto">
          <a:xfrm>
            <a:off x="7224962" y="4831805"/>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椭圆 26">
            <a:extLst>
              <a:ext uri="{FF2B5EF4-FFF2-40B4-BE49-F238E27FC236}">
                <a16:creationId xmlns:a16="http://schemas.microsoft.com/office/drawing/2014/main" id="{F652D18C-8954-4AC8-B76F-CF0D30714DDD}"/>
              </a:ext>
            </a:extLst>
          </p:cNvPr>
          <p:cNvSpPr/>
          <p:nvPr/>
        </p:nvSpPr>
        <p:spPr bwMode="auto">
          <a:xfrm>
            <a:off x="7699002" y="471603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76664D61-FF67-4D7B-BB5C-FDBE3C8CF0B9}"/>
              </a:ext>
            </a:extLst>
          </p:cNvPr>
          <p:cNvCxnSpPr>
            <a:stCxn id="20" idx="6"/>
            <a:endCxn id="23" idx="0"/>
          </p:cNvCxnSpPr>
          <p:nvPr/>
        </p:nvCxnSpPr>
        <p:spPr bwMode="auto">
          <a:xfrm>
            <a:off x="4637465" y="4568163"/>
            <a:ext cx="474040" cy="14786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接箭头连接符 28">
            <a:extLst>
              <a:ext uri="{FF2B5EF4-FFF2-40B4-BE49-F238E27FC236}">
                <a16:creationId xmlns:a16="http://schemas.microsoft.com/office/drawing/2014/main" id="{26148F16-B313-42CA-A172-04F3544E345C}"/>
              </a:ext>
            </a:extLst>
          </p:cNvPr>
          <p:cNvCxnSpPr>
            <a:stCxn id="27" idx="4"/>
            <a:endCxn id="25" idx="6"/>
          </p:cNvCxnSpPr>
          <p:nvPr/>
        </p:nvCxnSpPr>
        <p:spPr bwMode="auto">
          <a:xfrm flipH="1">
            <a:off x="7580254" y="5243316"/>
            <a:ext cx="509988" cy="3389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5060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32B76394-000D-4013-93B2-5010A196AB43}"/>
              </a:ext>
            </a:extLst>
          </p:cNvPr>
          <p:cNvGraphicFramePr>
            <a:graphicFrameLocks noGrp="1"/>
          </p:cNvGraphicFramePr>
          <p:nvPr>
            <p:extLst>
              <p:ext uri="{D42A27DB-BD31-4B8C-83A1-F6EECF244321}">
                <p14:modId xmlns:p14="http://schemas.microsoft.com/office/powerpoint/2010/main" val="4229597979"/>
              </p:ext>
            </p:extLst>
          </p:nvPr>
        </p:nvGraphicFramePr>
        <p:xfrm>
          <a:off x="1298006" y="5349294"/>
          <a:ext cx="7494572" cy="1010920"/>
        </p:xfrm>
        <a:graphic>
          <a:graphicData uri="http://schemas.openxmlformats.org/drawingml/2006/table">
            <a:tbl>
              <a:tblPr firstRow="1" bandRow="1">
                <a:tableStyleId>{5940675A-B579-460E-94D1-54222C63F5DA}</a:tableStyleId>
              </a:tblPr>
              <a:tblGrid>
                <a:gridCol w="4210098">
                  <a:extLst>
                    <a:ext uri="{9D8B030D-6E8A-4147-A177-3AD203B41FA5}">
                      <a16:colId xmlns:a16="http://schemas.microsoft.com/office/drawing/2014/main" val="1474553412"/>
                    </a:ext>
                  </a:extLst>
                </a:gridCol>
                <a:gridCol w="3284474">
                  <a:extLst>
                    <a:ext uri="{9D8B030D-6E8A-4147-A177-3AD203B41FA5}">
                      <a16:colId xmlns:a16="http://schemas.microsoft.com/office/drawing/2014/main" val="317111657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C==1? </a:t>
                      </a:r>
                      <a:endPar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as is expected;</a:t>
                      </a:r>
                    </a:p>
                  </a:txBody>
                  <a:tcPr anchor="ctr"/>
                </a:tc>
                <a:extLst>
                  <a:ext uri="{0D108BD9-81ED-4DB2-BD59-A6C34878D82A}">
                    <a16:rowId xmlns:a16="http://schemas.microsoft.com/office/drawing/2014/main" val="37610287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A==0, C==1?</a:t>
                      </a:r>
                      <a:r>
                        <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A==0, C==0? </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A==1, C==0? </a:t>
                      </a:r>
                      <a:endParaRPr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tc>
                <a:tc>
                  <a:txBody>
                    <a:bodyPr/>
                    <a:lstStyle/>
                    <a:p>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Yes, for P2 may </a:t>
                      </a:r>
                      <a:r>
                        <a:rPr lang="en-US" altLang="zh-CN" sz="1800" dirty="0">
                          <a:latin typeface="Times New Roman" panose="02020603050405020304" pitchFamily="18" charset="0"/>
                          <a:cs typeface="Times New Roman" panose="02020603050405020304" pitchFamily="18" charset="0"/>
                        </a:rPr>
                        <a:t>see</a:t>
                      </a:r>
                      <a:r>
                        <a:rPr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P1’s writes in advance;</a:t>
                      </a:r>
                    </a:p>
                  </a:txBody>
                  <a:tcPr anchor="ctr"/>
                </a:tc>
                <a:extLst>
                  <a:ext uri="{0D108BD9-81ED-4DB2-BD59-A6C34878D82A}">
                    <a16:rowId xmlns:a16="http://schemas.microsoft.com/office/drawing/2014/main" val="139167785"/>
                  </a:ext>
                </a:extLst>
              </a:tr>
            </a:tbl>
          </a:graphicData>
        </a:graphic>
      </p:graphicFrame>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A Simple Example</a:t>
            </a:r>
          </a:p>
          <a:p>
            <a:pPr lvl="1"/>
            <a:r>
              <a:rPr lang="en-US" altLang="zh-CN" sz="2000" dirty="0">
                <a:latin typeface="Consolas" panose="020B0609020204030204" pitchFamily="49" charset="0"/>
                <a:cs typeface="Times New Roman" panose="02020603050405020304" pitchFamily="18" charset="0"/>
              </a:rPr>
              <a:t>Consider the following codes:</a:t>
            </a: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r>
              <a:rPr lang="zh-CN" altLang="en-US" sz="2000" dirty="0">
                <a:latin typeface="Consolas" panose="020B0609020204030204" pitchFamily="49" charset="0"/>
                <a:cs typeface="Times New Roman" panose="02020603050405020304" pitchFamily="18" charset="0"/>
              </a:rPr>
              <a:t>What are the possible outcomes?</a:t>
            </a:r>
            <a:endParaRPr lang="en-US" altLang="zh-CN" dirty="0">
              <a:solidFill>
                <a:srgbClr val="000000"/>
              </a:solidFill>
              <a:latin typeface="Consolas" panose="020B0609020204030204" pitchFamily="49" charset="0"/>
            </a:endParaRPr>
          </a:p>
          <a:p>
            <a:pPr marL="0" indent="0">
              <a:buNone/>
            </a:pPr>
            <a:endParaRPr lang="zh-CN" altLang="en-US" sz="18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35" name="文本占位符 5">
            <a:extLst>
              <a:ext uri="{FF2B5EF4-FFF2-40B4-BE49-F238E27FC236}">
                <a16:creationId xmlns:a16="http://schemas.microsoft.com/office/drawing/2014/main" id="{71DD0D2C-ECED-466A-9754-12797201E0A9}"/>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3603431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r>
              <a:rPr lang="en-US" altLang="zh-CN" sz="2400" dirty="0">
                <a:latin typeface="Consolas" panose="020B0609020204030204" pitchFamily="49" charset="0"/>
                <a:cs typeface="Times New Roman" panose="02020603050405020304" pitchFamily="18" charset="0"/>
              </a:rPr>
              <a:t>The Definition of Strand Persistency</a:t>
            </a:r>
          </a:p>
          <a:p>
            <a:pPr lvl="1"/>
            <a:r>
              <a:rPr lang="en-US" altLang="zh-CN" sz="2000" dirty="0">
                <a:cs typeface="Times New Roman" panose="02020603050405020304" pitchFamily="18" charset="0"/>
              </a:rPr>
              <a:t>A </a:t>
            </a:r>
            <a:r>
              <a:rPr lang="en-US" altLang="zh-CN" sz="2000" dirty="0">
                <a:solidFill>
                  <a:srgbClr val="FF0000"/>
                </a:solidFill>
                <a:cs typeface="Times New Roman" panose="02020603050405020304" pitchFamily="18" charset="0"/>
              </a:rPr>
              <a:t>strand</a:t>
            </a:r>
            <a:r>
              <a:rPr lang="en-US" altLang="zh-CN" sz="2000" dirty="0">
                <a:cs typeface="Times New Roman" panose="02020603050405020304" pitchFamily="18" charset="0"/>
              </a:rPr>
              <a:t> is an interval of memory execution from a single thread separated by strand barrier instructions;</a:t>
            </a:r>
          </a:p>
          <a:p>
            <a:pPr lvl="1"/>
            <a:r>
              <a:rPr lang="en-US" altLang="zh-CN" sz="2000" dirty="0">
                <a:cs typeface="Times New Roman" panose="02020603050405020304" pitchFamily="18" charset="0"/>
              </a:rPr>
              <a:t>Accesses from different </a:t>
            </a:r>
            <a:r>
              <a:rPr lang="en-US" altLang="zh-CN" sz="2000" dirty="0">
                <a:solidFill>
                  <a:srgbClr val="FF0000"/>
                </a:solidFill>
                <a:cs typeface="Times New Roman" panose="02020603050405020304" pitchFamily="18" charset="0"/>
              </a:rPr>
              <a:t>strands</a:t>
            </a:r>
            <a:r>
              <a:rPr lang="en-US" altLang="zh-CN" sz="2000" dirty="0">
                <a:cs typeface="Times New Roman" panose="02020603050405020304" pitchFamily="18" charset="0"/>
              </a:rPr>
              <a:t>, even from the same thread, are concurrent unless ordered by strong persist atomicity.</a:t>
            </a:r>
          </a:p>
          <a:p>
            <a:pPr lvl="1"/>
            <a:endParaRPr lang="en-US" altLang="zh-CN" sz="2000" dirty="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2 </a:t>
            </a:r>
            <a:r>
              <a:rPr lang="zh-CN" altLang="en-US" dirty="0">
                <a:latin typeface="Consolas" panose="020B0609020204030204" pitchFamily="49" charset="0"/>
                <a:ea typeface="+mj-ea"/>
              </a:rPr>
              <a:t>内存持久性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cs typeface="Times New Roman" panose="02020603050405020304" pitchFamily="18" charset="0"/>
              </a:rPr>
              <a:t>Released Persistency</a:t>
            </a:r>
            <a:endParaRPr lang="zh-CN" altLang="en-US" sz="2800" dirty="0">
              <a:latin typeface="Consolas" panose="020B0609020204030204" pitchFamily="49" charset="0"/>
              <a:ea typeface="+mj-ea"/>
              <a:cs typeface="Times New Roman" panose="02020603050405020304" pitchFamily="18" charset="0"/>
            </a:endParaRPr>
          </a:p>
        </p:txBody>
      </p:sp>
      <p:sp>
        <p:nvSpPr>
          <p:cNvPr id="31" name="矩形 30">
            <a:extLst>
              <a:ext uri="{FF2B5EF4-FFF2-40B4-BE49-F238E27FC236}">
                <a16:creationId xmlns:a16="http://schemas.microsoft.com/office/drawing/2014/main" id="{0DFBBF42-8D38-4B4E-963C-9E3AE5C396A4}"/>
              </a:ext>
            </a:extLst>
          </p:cNvPr>
          <p:cNvSpPr/>
          <p:nvPr/>
        </p:nvSpPr>
        <p:spPr>
          <a:xfrm>
            <a:off x="2483768" y="4071079"/>
            <a:ext cx="1453553" cy="1477328"/>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A</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barrier</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B</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sz="1800" dirty="0" err="1">
                <a:solidFill>
                  <a:schemeClr val="bg1">
                    <a:lumMod val="50000"/>
                  </a:schemeClr>
                </a:solidFill>
                <a:latin typeface="Times New Roman" panose="02020603050405020304" pitchFamily="18" charset="0"/>
                <a:cs typeface="Times New Roman" panose="02020603050405020304" pitchFamily="18" charset="0"/>
              </a:rPr>
              <a:t>newStrand</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persist C</a:t>
            </a:r>
          </a:p>
        </p:txBody>
      </p:sp>
      <p:sp>
        <p:nvSpPr>
          <p:cNvPr id="32" name="椭圆 31">
            <a:extLst>
              <a:ext uri="{FF2B5EF4-FFF2-40B4-BE49-F238E27FC236}">
                <a16:creationId xmlns:a16="http://schemas.microsoft.com/office/drawing/2014/main" id="{290555D1-C1C7-45B6-AB70-53AEBD5F611C}"/>
              </a:ext>
            </a:extLst>
          </p:cNvPr>
          <p:cNvSpPr/>
          <p:nvPr/>
        </p:nvSpPr>
        <p:spPr bwMode="auto">
          <a:xfrm>
            <a:off x="5148064" y="3999071"/>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椭圆 32">
            <a:extLst>
              <a:ext uri="{FF2B5EF4-FFF2-40B4-BE49-F238E27FC236}">
                <a16:creationId xmlns:a16="http://schemas.microsoft.com/office/drawing/2014/main" id="{C35FF91F-4670-4402-8155-B26132B004BA}"/>
              </a:ext>
            </a:extLst>
          </p:cNvPr>
          <p:cNvSpPr/>
          <p:nvPr/>
        </p:nvSpPr>
        <p:spPr bwMode="auto">
          <a:xfrm>
            <a:off x="5184013" y="5013212"/>
            <a:ext cx="710583"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9E0080AE-6193-424E-A2C2-E4ACE63DF41B}"/>
              </a:ext>
            </a:extLst>
          </p:cNvPr>
          <p:cNvCxnSpPr>
            <a:stCxn id="32" idx="4"/>
            <a:endCxn id="33" idx="0"/>
          </p:cNvCxnSpPr>
          <p:nvPr/>
        </p:nvCxnSpPr>
        <p:spPr bwMode="auto">
          <a:xfrm>
            <a:off x="5539304" y="4526356"/>
            <a:ext cx="1" cy="48685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椭圆 34">
            <a:extLst>
              <a:ext uri="{FF2B5EF4-FFF2-40B4-BE49-F238E27FC236}">
                <a16:creationId xmlns:a16="http://schemas.microsoft.com/office/drawing/2014/main" id="{42A57000-E40C-48FE-844B-D96FB5FC9DE5}"/>
              </a:ext>
            </a:extLst>
          </p:cNvPr>
          <p:cNvSpPr/>
          <p:nvPr/>
        </p:nvSpPr>
        <p:spPr bwMode="auto">
          <a:xfrm>
            <a:off x="6013344" y="4410582"/>
            <a:ext cx="782480" cy="527285"/>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spAutoFit/>
          </a:bodyPr>
          <a:lstStyle/>
          <a:p>
            <a:pPr marL="276225" marR="0" indent="-276225" algn="ctr"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E13675E4-D45F-487A-B2B1-499650944138}"/>
              </a:ext>
            </a:extLst>
          </p:cNvPr>
          <p:cNvSpPr/>
          <p:nvPr/>
        </p:nvSpPr>
        <p:spPr>
          <a:xfrm>
            <a:off x="1782615" y="5805264"/>
            <a:ext cx="5578771" cy="400110"/>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Strand Persistency that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xpress </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inimal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onstraints</a:t>
            </a:r>
          </a:p>
        </p:txBody>
      </p:sp>
    </p:spTree>
    <p:extLst>
      <p:ext uri="{BB962C8B-B14F-4D97-AF65-F5344CB8AC3E}">
        <p14:creationId xmlns:p14="http://schemas.microsoft.com/office/powerpoint/2010/main" val="36891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568952" cy="5244665"/>
          </a:xfrm>
        </p:spPr>
        <p:txBody>
          <a:bodyPr/>
          <a:lstStyle/>
          <a:p>
            <a:pPr marL="0" indent="0">
              <a:buNone/>
            </a:pPr>
            <a:r>
              <a:rPr lang="en-US" altLang="zh-CN" sz="1800" dirty="0">
                <a:solidFill>
                  <a:srgbClr val="333333"/>
                </a:solidFill>
                <a:cs typeface="Times New Roman" panose="02020603050405020304" pitchFamily="18" charset="0"/>
              </a:rPr>
              <a:t>[1]: S. </a:t>
            </a:r>
            <a:r>
              <a:rPr lang="en-US" altLang="zh-CN" sz="1800" dirty="0" err="1">
                <a:solidFill>
                  <a:srgbClr val="333333"/>
                </a:solidFill>
                <a:cs typeface="Times New Roman" panose="02020603050405020304" pitchFamily="18" charset="0"/>
              </a:rPr>
              <a:t>Adve</a:t>
            </a:r>
            <a:r>
              <a:rPr lang="en-US" altLang="zh-CN" sz="1800" dirty="0">
                <a:solidFill>
                  <a:srgbClr val="333333"/>
                </a:solidFill>
                <a:cs typeface="Times New Roman" panose="02020603050405020304" pitchFamily="18" charset="0"/>
              </a:rPr>
              <a:t> and K. </a:t>
            </a:r>
            <a:r>
              <a:rPr lang="en-US" altLang="zh-CN" sz="1800" dirty="0" err="1">
                <a:solidFill>
                  <a:srgbClr val="333333"/>
                </a:solidFill>
                <a:cs typeface="Times New Roman" panose="02020603050405020304" pitchFamily="18" charset="0"/>
              </a:rPr>
              <a:t>Gharachorloo</a:t>
            </a:r>
            <a:r>
              <a:rPr lang="en-US" altLang="zh-CN" sz="1800" dirty="0">
                <a:solidFill>
                  <a:srgbClr val="333333"/>
                </a:solidFill>
                <a:cs typeface="Times New Roman" panose="02020603050405020304" pitchFamily="18" charset="0"/>
              </a:rPr>
              <a:t>. Shared memory consistency models: a tutorial. Computer, 29(12):66–76, 1996.</a:t>
            </a:r>
          </a:p>
          <a:p>
            <a:pPr marL="0" indent="0">
              <a:buNone/>
            </a:pPr>
            <a:r>
              <a:rPr lang="en-US" altLang="zh-CN" sz="1800" dirty="0">
                <a:solidFill>
                  <a:srgbClr val="333333"/>
                </a:solidFill>
                <a:cs typeface="Times New Roman" panose="02020603050405020304" pitchFamily="18" charset="0"/>
              </a:rPr>
              <a:t>[2]: Intel Corporation. Intel 64 Architecture Memory Ordering White Paper, Aug 2007.</a:t>
            </a:r>
          </a:p>
          <a:p>
            <a:pPr marL="0" indent="0">
              <a:buNone/>
            </a:pPr>
            <a:r>
              <a:rPr lang="en-US" altLang="zh-CN" sz="1800" dirty="0">
                <a:solidFill>
                  <a:srgbClr val="333333"/>
                </a:solidFill>
                <a:cs typeface="Times New Roman" panose="02020603050405020304" pitchFamily="18" charset="0"/>
              </a:rPr>
              <a:t>[3]: Guide P. Intel® 64 and IA-32 Architectures Software Developer’s Manual. Volume 3B: System programming Guide, 2011.</a:t>
            </a:r>
          </a:p>
          <a:p>
            <a:pPr marL="0" indent="0">
              <a:buNone/>
            </a:pPr>
            <a:r>
              <a:rPr lang="en-US" altLang="zh-CN" sz="1800" dirty="0">
                <a:solidFill>
                  <a:srgbClr val="333333"/>
                </a:solidFill>
                <a:cs typeface="Times New Roman" panose="02020603050405020304" pitchFamily="18" charset="0"/>
              </a:rPr>
              <a:t>[4]: Pelley S, Chen P M, </a:t>
            </a:r>
            <a:r>
              <a:rPr lang="en-US" altLang="zh-CN" sz="1800" dirty="0" err="1">
                <a:solidFill>
                  <a:srgbClr val="333333"/>
                </a:solidFill>
                <a:cs typeface="Times New Roman" panose="02020603050405020304" pitchFamily="18" charset="0"/>
              </a:rPr>
              <a:t>Wenisch</a:t>
            </a:r>
            <a:r>
              <a:rPr lang="en-US" altLang="zh-CN" sz="1800" dirty="0">
                <a:solidFill>
                  <a:srgbClr val="333333"/>
                </a:solidFill>
                <a:cs typeface="Times New Roman" panose="02020603050405020304" pitchFamily="18" charset="0"/>
              </a:rPr>
              <a:t> T F. Memory persistency[C]// Proceeding of the International Symposium on Computer Architecture (ISCA’14). ACM, 2014:265-276.</a:t>
            </a: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rPr>
              <a:t>References</a:t>
            </a:r>
            <a:endParaRPr lang="zh-CN" altLang="en-US" dirty="0">
              <a:latin typeface="Consolas" panose="020B0609020204030204" pitchFamily="49" charset="0"/>
            </a:endParaRPr>
          </a:p>
        </p:txBody>
      </p:sp>
      <p:sp>
        <p:nvSpPr>
          <p:cNvPr id="5" name="文本占位符 4">
            <a:extLst>
              <a:ext uri="{FF2B5EF4-FFF2-40B4-BE49-F238E27FC236}">
                <a16:creationId xmlns:a16="http://schemas.microsoft.com/office/drawing/2014/main" id="{359519D0-5873-4317-AEC6-D6356F4F35D4}"/>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75439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A Simple Example</a:t>
            </a:r>
          </a:p>
          <a:p>
            <a:pPr lvl="1"/>
            <a:r>
              <a:rPr lang="en-US" altLang="zh-CN" sz="2000" dirty="0">
                <a:latin typeface="Consolas" panose="020B0609020204030204" pitchFamily="49" charset="0"/>
                <a:cs typeface="Times New Roman" panose="02020603050405020304" pitchFamily="18" charset="0"/>
              </a:rPr>
              <a:t>Consider the following codes:</a:t>
            </a: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endParaRPr lang="en-US" altLang="zh-CN" sz="2000" dirty="0">
              <a:latin typeface="Consolas" panose="020B0609020204030204" pitchFamily="49" charset="0"/>
              <a:cs typeface="Times New Roman" panose="02020603050405020304" pitchFamily="18" charset="0"/>
            </a:endParaRPr>
          </a:p>
          <a:p>
            <a:pPr lvl="1"/>
            <a:r>
              <a:rPr lang="zh-CN" altLang="en-US" sz="2000" dirty="0">
                <a:latin typeface="Consolas" panose="020B0609020204030204" pitchFamily="49" charset="0"/>
                <a:cs typeface="Times New Roman" panose="02020603050405020304" pitchFamily="18" charset="0"/>
              </a:rPr>
              <a:t>What are the possible outcomes?</a:t>
            </a:r>
            <a:endParaRPr lang="en-US" altLang="zh-CN" sz="2000" dirty="0">
              <a:latin typeface="Consolas" panose="020B0609020204030204" pitchFamily="49" charset="0"/>
              <a:cs typeface="Times New Roman" panose="02020603050405020304" pitchFamily="18" charset="0"/>
            </a:endParaRPr>
          </a:p>
          <a:p>
            <a:pPr lvl="1"/>
            <a:r>
              <a:rPr lang="en-US" altLang="zh-CN" sz="2000" dirty="0">
                <a:latin typeface="Consolas" panose="020B0609020204030204" pitchFamily="49" charset="0"/>
                <a:cs typeface="Times New Roman" panose="02020603050405020304" pitchFamily="18" charset="0"/>
              </a:rPr>
              <a:t>Who </a:t>
            </a:r>
            <a:r>
              <a:rPr lang="en-US" altLang="zh-CN" sz="2000" b="1" dirty="0">
                <a:latin typeface="Consolas" panose="020B0609020204030204" pitchFamily="49" charset="0"/>
                <a:cs typeface="Times New Roman" panose="02020603050405020304" pitchFamily="18" charset="0"/>
              </a:rPr>
              <a:t>THE HELL</a:t>
            </a:r>
            <a:r>
              <a:rPr lang="en-US" altLang="zh-CN" sz="2000" dirty="0">
                <a:latin typeface="Consolas" panose="020B0609020204030204" pitchFamily="49" charset="0"/>
                <a:cs typeface="Times New Roman" panose="02020603050405020304" pitchFamily="18" charset="0"/>
              </a:rPr>
              <a:t> can tell us when values can be </a:t>
            </a:r>
            <a:r>
              <a:rPr lang="en-US" altLang="zh-CN" sz="2000" b="1" dirty="0">
                <a:latin typeface="Consolas" panose="020B0609020204030204" pitchFamily="49" charset="0"/>
                <a:cs typeface="Times New Roman" panose="02020603050405020304" pitchFamily="18" charset="0"/>
              </a:rPr>
              <a:t>SEEN</a:t>
            </a:r>
            <a:r>
              <a:rPr lang="en-US" altLang="zh-CN" sz="2000" dirty="0">
                <a:latin typeface="Consolas" panose="020B0609020204030204" pitchFamily="49" charset="0"/>
                <a:cs typeface="Times New Roman" panose="02020603050405020304" pitchFamily="18" charset="0"/>
              </a:rPr>
              <a:t>?</a:t>
            </a:r>
          </a:p>
          <a:p>
            <a:pPr lvl="2"/>
            <a:r>
              <a:rPr lang="en-US" altLang="zh-CN" b="1" dirty="0">
                <a:solidFill>
                  <a:srgbClr val="0070C0"/>
                </a:solidFill>
                <a:latin typeface="Consolas" panose="020B0609020204030204" pitchFamily="49" charset="0"/>
                <a:cs typeface="Times New Roman" panose="02020603050405020304" pitchFamily="18" charset="0"/>
              </a:rPr>
              <a:t>Memory Consistency</a:t>
            </a:r>
            <a:endParaRPr lang="zh-CN" altLang="en-US" sz="1600" dirty="0">
              <a:latin typeface="Consolas" panose="020B0609020204030204" pitchFamily="49" charset="0"/>
            </a:endParaRPr>
          </a:p>
        </p:txBody>
      </p:sp>
      <p:sp>
        <p:nvSpPr>
          <p:cNvPr id="18" name="矩形 17"/>
          <p:cNvSpPr/>
          <p:nvPr/>
        </p:nvSpPr>
        <p:spPr>
          <a:xfrm>
            <a:off x="1298007" y="2621811"/>
            <a:ext cx="2023374" cy="1477328"/>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P1</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0, B = 0, C = 0;</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C = 1;</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A = 1; </a:t>
            </a:r>
          </a:p>
        </p:txBody>
      </p:sp>
      <p:sp>
        <p:nvSpPr>
          <p:cNvPr id="23" name="矩形 22"/>
          <p:cNvSpPr/>
          <p:nvPr/>
        </p:nvSpPr>
        <p:spPr>
          <a:xfrm>
            <a:off x="3672619" y="2621811"/>
            <a:ext cx="1617815" cy="1754326"/>
          </a:xfrm>
          <a:prstGeom prst="rect">
            <a:avLst/>
          </a:prstGeom>
        </p:spPr>
        <p:txBody>
          <a:bodyPr wrap="non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P2</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(A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B = 1;</a:t>
            </a:r>
          </a:p>
        </p:txBody>
      </p:sp>
      <p:sp>
        <p:nvSpPr>
          <p:cNvPr id="27" name="矩形 26"/>
          <p:cNvSpPr/>
          <p:nvPr/>
        </p:nvSpPr>
        <p:spPr>
          <a:xfrm>
            <a:off x="6047231" y="2621811"/>
            <a:ext cx="2341193" cy="2031325"/>
          </a:xfrm>
          <a:prstGeom prst="rect">
            <a:avLst/>
          </a:prstGeom>
        </p:spPr>
        <p:txBody>
          <a:bodyPr wrap="square">
            <a:spAutoFit/>
          </a:bodyPr>
          <a:lstStyle/>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  P3</a:t>
            </a:r>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endParaRPr lang="en-US" altLang="zh-CN" sz="1800" dirty="0">
              <a:solidFill>
                <a:schemeClr val="bg1">
                  <a:lumMod val="50000"/>
                </a:schemeClr>
              </a:solidFill>
              <a:latin typeface="Times New Roman" panose="02020603050405020304" pitchFamily="18" charset="0"/>
              <a:cs typeface="Times New Roman" panose="02020603050405020304" pitchFamily="18" charset="0"/>
            </a:endParaRP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while (B == 0);</a:t>
            </a:r>
          </a:p>
          <a:p>
            <a:r>
              <a:rPr lang="zh-CN" altLang="en-US" sz="1800" dirty="0">
                <a:solidFill>
                  <a:schemeClr val="bg1">
                    <a:lumMod val="50000"/>
                  </a:schemeClr>
                </a:solidFill>
                <a:latin typeface="Times New Roman" panose="02020603050405020304" pitchFamily="18" charset="0"/>
                <a:cs typeface="Times New Roman" panose="02020603050405020304" pitchFamily="18" charset="0"/>
              </a:rPr>
              <a:t>print A, C;</a:t>
            </a:r>
          </a:p>
        </p:txBody>
      </p:sp>
      <p:cxnSp>
        <p:nvCxnSpPr>
          <p:cNvPr id="29" name="直接连接符 28"/>
          <p:cNvCxnSpPr/>
          <p:nvPr/>
        </p:nvCxnSpPr>
        <p:spPr bwMode="auto">
          <a:xfrm>
            <a:off x="626101" y="3272095"/>
            <a:ext cx="7848872" cy="0"/>
          </a:xfrm>
          <a:prstGeom prst="line">
            <a:avLst/>
          </a:prstGeom>
          <a:noFill/>
          <a:ln>
            <a:noFill/>
          </a:ln>
          <a:effectLst>
            <a:outerShdw dist="107763" dir="2700000" algn="ctr" rotWithShape="0">
              <a:schemeClr val="bg2">
                <a:alpha val="50000"/>
              </a:schemeClr>
            </a:outerShdw>
          </a:effectLst>
        </p:spPr>
      </p:cxnSp>
      <p:cxnSp>
        <p:nvCxnSpPr>
          <p:cNvPr id="31" name="直接连接符 30"/>
          <p:cNvCxnSpPr/>
          <p:nvPr/>
        </p:nvCxnSpPr>
        <p:spPr bwMode="auto">
          <a:xfrm>
            <a:off x="332146" y="3366169"/>
            <a:ext cx="8460432"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文本框 31"/>
          <p:cNvSpPr txBox="1"/>
          <p:nvPr/>
        </p:nvSpPr>
        <p:spPr>
          <a:xfrm>
            <a:off x="7500149" y="3037309"/>
            <a:ext cx="1390124" cy="646331"/>
          </a:xfrm>
          <a:prstGeom prst="rect">
            <a:avLst/>
          </a:prstGeom>
          <a:noFill/>
        </p:spPr>
        <p:txBody>
          <a:bodyPr wrap="none" rtlCol="0">
            <a:spAutoFit/>
          </a:bodyPr>
          <a:lstStyle/>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Initialization</a:t>
            </a:r>
          </a:p>
          <a:p>
            <a:pPr algn="r"/>
            <a:r>
              <a:rPr lang="en-US" altLang="zh-CN" sz="1800" dirty="0">
                <a:solidFill>
                  <a:schemeClr val="bg1">
                    <a:lumMod val="50000"/>
                  </a:schemeClr>
                </a:solidFill>
                <a:latin typeface="Times New Roman" panose="02020603050405020304" pitchFamily="18" charset="0"/>
                <a:cs typeface="Times New Roman" panose="02020603050405020304" pitchFamily="18" charset="0"/>
              </a:rPr>
              <a:t>Parallel</a:t>
            </a:r>
            <a:endParaRPr lang="zh-CN" altLang="en-US" sz="1800" dirty="0">
              <a:solidFill>
                <a:schemeClr val="bg1">
                  <a:lumMod val="50000"/>
                </a:schemeClr>
              </a:solidFill>
              <a:latin typeface="Times New Roman" panose="02020603050405020304" pitchFamily="18" charset="0"/>
              <a:cs typeface="Times New Roman" panose="02020603050405020304" pitchFamily="18" charset="0"/>
            </a:endParaRPr>
          </a:p>
        </p:txBody>
      </p:sp>
      <p:cxnSp>
        <p:nvCxnSpPr>
          <p:cNvPr id="33" name="直接箭头连接符 32"/>
          <p:cNvCxnSpPr/>
          <p:nvPr/>
        </p:nvCxnSpPr>
        <p:spPr bwMode="auto">
          <a:xfrm>
            <a:off x="2195736" y="3894905"/>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bwMode="auto">
          <a:xfrm>
            <a:off x="4570348" y="4182937"/>
            <a:ext cx="1476883" cy="0"/>
          </a:xfrm>
          <a:prstGeom prst="straightConnector1">
            <a:avLst/>
          </a:prstGeom>
          <a:ln>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15" name="文本占位符 5">
            <a:extLst>
              <a:ext uri="{FF2B5EF4-FFF2-40B4-BE49-F238E27FC236}">
                <a16:creationId xmlns:a16="http://schemas.microsoft.com/office/drawing/2014/main" id="{BE172850-D1D0-4906-B5DC-10BECA772C65}"/>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863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229600" cy="5244665"/>
          </a:xfrm>
        </p:spPr>
        <p:txBody>
          <a:bodyPr/>
          <a:lstStyle/>
          <a:p>
            <a:r>
              <a:rPr lang="en-US" altLang="zh-CN" sz="2400" dirty="0">
                <a:solidFill>
                  <a:srgbClr val="000000"/>
                </a:solidFill>
                <a:latin typeface="Consolas" panose="020B0609020204030204" pitchFamily="49" charset="0"/>
              </a:rPr>
              <a:t>Terminology</a:t>
            </a:r>
            <a:endParaRPr lang="en-US" altLang="zh-CN" sz="2400" dirty="0">
              <a:solidFill>
                <a:srgbClr val="000000"/>
              </a:solidFill>
              <a:latin typeface="Consolas" panose="020B0609020204030204" pitchFamily="49" charset="0"/>
              <a:cs typeface="Times New Roman" panose="02020603050405020304" pitchFamily="18" charset="0"/>
            </a:endParaRPr>
          </a:p>
          <a:p>
            <a:pPr lvl="1"/>
            <a:r>
              <a:rPr lang="en-US" altLang="zh-CN" sz="2000" dirty="0">
                <a:solidFill>
                  <a:srgbClr val="000000"/>
                </a:solidFill>
                <a:latin typeface="Consolas" panose="020B0609020204030204" pitchFamily="49" charset="0"/>
                <a:cs typeface="Times New Roman" panose="02020603050405020304" pitchFamily="18" charset="0"/>
              </a:rPr>
              <a:t>Memory Consistency Model</a:t>
            </a:r>
          </a:p>
          <a:p>
            <a:pPr lvl="2"/>
            <a:r>
              <a:rPr lang="en-US" altLang="zh-CN" dirty="0">
                <a:latin typeface="Consolas" panose="020B0609020204030204" pitchFamily="49" charset="0"/>
                <a:cs typeface="Times New Roman" panose="02020603050405020304" pitchFamily="18" charset="0"/>
              </a:rPr>
              <a:t>The policy that places an early and late bound on when a new value can be propagated to any given </a:t>
            </a:r>
            <a:r>
              <a:rPr lang="en-US" altLang="zh-CN" dirty="0">
                <a:solidFill>
                  <a:srgbClr val="0070C0"/>
                </a:solidFill>
                <a:latin typeface="Consolas" panose="020B0609020204030204" pitchFamily="49" charset="0"/>
                <a:cs typeface="Times New Roman" panose="02020603050405020304" pitchFamily="18" charset="0"/>
              </a:rPr>
              <a:t>processor</a:t>
            </a:r>
            <a:r>
              <a:rPr lang="en-US" altLang="zh-CN" dirty="0">
                <a:latin typeface="Consolas" panose="020B0609020204030204" pitchFamily="49" charset="0"/>
                <a:cs typeface="Times New Roman" panose="02020603050405020304" pitchFamily="18" charset="0"/>
              </a:rPr>
              <a:t>;</a:t>
            </a:r>
          </a:p>
          <a:p>
            <a:pPr lvl="1"/>
            <a:r>
              <a:rPr lang="en-US" altLang="zh-CN" sz="2000" dirty="0">
                <a:solidFill>
                  <a:srgbClr val="000000"/>
                </a:solidFill>
                <a:latin typeface="Consolas" panose="020B0609020204030204" pitchFamily="49" charset="0"/>
                <a:cs typeface="Times New Roman" panose="02020603050405020304" pitchFamily="18" charset="0"/>
              </a:rPr>
              <a:t>Cache Coherence Protocol</a:t>
            </a:r>
          </a:p>
          <a:p>
            <a:pPr lvl="2"/>
            <a:r>
              <a:rPr lang="en-US" altLang="zh-CN" dirty="0">
                <a:latin typeface="Consolas" panose="020B0609020204030204" pitchFamily="49" charset="0"/>
                <a:cs typeface="Times New Roman" panose="02020603050405020304" pitchFamily="18" charset="0"/>
              </a:rPr>
              <a:t>The mechanism that propagates a newly written value to the </a:t>
            </a:r>
            <a:r>
              <a:rPr lang="en-US" altLang="zh-CN" dirty="0">
                <a:solidFill>
                  <a:srgbClr val="0070C0"/>
                </a:solidFill>
                <a:latin typeface="Consolas" panose="020B0609020204030204" pitchFamily="49" charset="0"/>
                <a:cs typeface="Times New Roman" panose="02020603050405020304" pitchFamily="18" charset="0"/>
              </a:rPr>
              <a:t>cached copies </a:t>
            </a:r>
            <a:r>
              <a:rPr lang="en-US" altLang="zh-CN" dirty="0">
                <a:latin typeface="Consolas" panose="020B0609020204030204" pitchFamily="49" charset="0"/>
                <a:cs typeface="Times New Roman" panose="02020603050405020304" pitchFamily="18" charset="0"/>
              </a:rPr>
              <a:t>of the modified location;</a:t>
            </a:r>
            <a:endParaRPr lang="zh-CN" altLang="en-US" sz="1600" dirty="0">
              <a:latin typeface="Consolas" panose="020B0609020204030204" pitchFamily="49"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graphicFrame>
        <p:nvGraphicFramePr>
          <p:cNvPr id="16" name="表格 15">
            <a:extLst>
              <a:ext uri="{FF2B5EF4-FFF2-40B4-BE49-F238E27FC236}">
                <a16:creationId xmlns:a16="http://schemas.microsoft.com/office/drawing/2014/main" id="{88C32A07-B717-421F-98E5-A375C37B63A0}"/>
              </a:ext>
            </a:extLst>
          </p:cNvPr>
          <p:cNvGraphicFramePr>
            <a:graphicFrameLocks noGrp="1"/>
          </p:cNvGraphicFramePr>
          <p:nvPr>
            <p:extLst>
              <p:ext uri="{D42A27DB-BD31-4B8C-83A1-F6EECF244321}">
                <p14:modId xmlns:p14="http://schemas.microsoft.com/office/powerpoint/2010/main" val="2655228340"/>
              </p:ext>
            </p:extLst>
          </p:nvPr>
        </p:nvGraphicFramePr>
        <p:xfrm>
          <a:off x="573321" y="5919174"/>
          <a:ext cx="7383055" cy="499682"/>
        </p:xfrm>
        <a:graphic>
          <a:graphicData uri="http://schemas.openxmlformats.org/drawingml/2006/table">
            <a:tbl>
              <a:tblPr firstRow="1" bandRow="1">
                <a:tableStyleId>{2D5ABB26-0587-4C30-8999-92F81FD0307C}</a:tableStyleId>
              </a:tblPr>
              <a:tblGrid>
                <a:gridCol w="7383055">
                  <a:extLst>
                    <a:ext uri="{9D8B030D-6E8A-4147-A177-3AD203B41FA5}">
                      <a16:colId xmlns:a16="http://schemas.microsoft.com/office/drawing/2014/main" val="4083140909"/>
                    </a:ext>
                  </a:extLst>
                </a:gridCol>
              </a:tblGrid>
              <a:tr h="360040">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b="0" dirty="0">
                          <a:latin typeface="Consolas" panose="020B0609020204030204" pitchFamily="49" charset="0"/>
                          <a:cs typeface="Times New Roman" panose="02020603050405020304" pitchFamily="18" charset="0"/>
                        </a:rPr>
                        <a:t>Exactly</a:t>
                      </a:r>
                      <a:r>
                        <a:rPr lang="en-US" altLang="zh-CN" sz="2000" b="0" baseline="0" dirty="0">
                          <a:latin typeface="Consolas" panose="020B0609020204030204" pitchFamily="49" charset="0"/>
                          <a:cs typeface="Times New Roman" panose="02020603050405020304" pitchFamily="18" charset="0"/>
                        </a:rPr>
                        <a:t> the same? Nope!</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
        <p:nvSpPr>
          <p:cNvPr id="20" name="文本占位符 5">
            <a:extLst>
              <a:ext uri="{FF2B5EF4-FFF2-40B4-BE49-F238E27FC236}">
                <a16:creationId xmlns:a16="http://schemas.microsoft.com/office/drawing/2014/main" id="{F4634C18-0E25-413E-A089-1F95BCF5858D}"/>
              </a:ext>
            </a:extLst>
          </p:cNvPr>
          <p:cNvSpPr>
            <a:spLocks noGrp="1"/>
          </p:cNvSpPr>
          <p:nvPr>
            <p:ph type="body" sz="quarter" idx="13"/>
          </p:nvPr>
        </p:nvSpPr>
        <p:spPr>
          <a:xfrm>
            <a:off x="3635375" y="441325"/>
            <a:ext cx="5062538" cy="431800"/>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299703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p:txBody>
          <a:bodyPr/>
          <a:lstStyle/>
          <a:p>
            <a:r>
              <a:rPr lang="en-US" altLang="zh-CN" sz="2400" dirty="0">
                <a:solidFill>
                  <a:srgbClr val="000000"/>
                </a:solidFill>
                <a:latin typeface="Consolas" panose="020B0609020204030204" pitchFamily="49" charset="0"/>
              </a:rPr>
              <a:t>Terminology</a:t>
            </a: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endParaRPr lang="en-US" altLang="zh-CN" sz="2400" dirty="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dirty="0">
              <a:solidFill>
                <a:srgbClr val="000000"/>
              </a:solidFill>
              <a:latin typeface="Consolas" panose="020B0609020204030204" pitchFamily="49" charset="0"/>
              <a:cs typeface="Times New Roman" panose="02020603050405020304" pitchFamily="18" charset="0"/>
            </a:endParaRPr>
          </a:p>
          <a:p>
            <a:pPr marL="0" indent="0">
              <a:buNone/>
            </a:pPr>
            <a:endParaRPr lang="en-US" altLang="zh-CN" sz="2400" dirty="0">
              <a:solidFill>
                <a:srgbClr val="000000"/>
              </a:solidFill>
              <a:latin typeface="Consolas" panose="020B0609020204030204" pitchFamily="49" charset="0"/>
              <a:cs typeface="Times New Roman" panose="02020603050405020304" pitchFamily="18" charset="0"/>
            </a:endParaRPr>
          </a:p>
          <a:p>
            <a:pPr lvl="1"/>
            <a:endParaRPr lang="en-US" altLang="zh-CN" sz="2200" dirty="0">
              <a:latin typeface="Consolas" panose="020B0609020204030204" pitchFamily="49" charset="0"/>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061248" cy="432048"/>
          </a:xfrm>
        </p:spPr>
        <p:txBody>
          <a:bodyPr/>
          <a:lstStyle/>
          <a:p>
            <a:r>
              <a:rPr lang="en-US" altLang="zh-CN" sz="2800" dirty="0">
                <a:latin typeface="Consolas" panose="020B0609020204030204" pitchFamily="49" charset="0"/>
                <a:ea typeface="+mj-ea"/>
                <a:cs typeface="Times New Roman" panose="02020603050405020304" pitchFamily="18" charset="0"/>
              </a:rPr>
              <a:t>1.1 Introduction</a:t>
            </a:r>
            <a:endParaRPr lang="zh-CN" altLang="en-US" sz="2800" dirty="0">
              <a:latin typeface="Consolas" panose="020B0609020204030204" pitchFamily="49" charset="0"/>
              <a:ea typeface="+mj-ea"/>
              <a:cs typeface="Times New Roman" panose="02020603050405020304" pitchFamily="18" charset="0"/>
            </a:endParaRPr>
          </a:p>
        </p:txBody>
      </p:sp>
      <p:pic>
        <p:nvPicPr>
          <p:cNvPr id="7" name="图片 6">
            <a:extLst>
              <a:ext uri="{FF2B5EF4-FFF2-40B4-BE49-F238E27FC236}">
                <a16:creationId xmlns:a16="http://schemas.microsoft.com/office/drawing/2014/main" id="{D9BACF87-E334-4AF5-9B19-E2C8AEB2BD08}"/>
              </a:ext>
            </a:extLst>
          </p:cNvPr>
          <p:cNvPicPr>
            <a:picLocks noChangeAspect="1"/>
          </p:cNvPicPr>
          <p:nvPr/>
        </p:nvPicPr>
        <p:blipFill>
          <a:blip r:embed="rId3"/>
          <a:stretch>
            <a:fillRect/>
          </a:stretch>
        </p:blipFill>
        <p:spPr>
          <a:xfrm>
            <a:off x="640682" y="2057667"/>
            <a:ext cx="8107782" cy="3387557"/>
          </a:xfrm>
          <a:prstGeom prst="rect">
            <a:avLst/>
          </a:prstGeom>
        </p:spPr>
      </p:pic>
      <p:graphicFrame>
        <p:nvGraphicFramePr>
          <p:cNvPr id="8" name="表格 7">
            <a:extLst>
              <a:ext uri="{FF2B5EF4-FFF2-40B4-BE49-F238E27FC236}">
                <a16:creationId xmlns:a16="http://schemas.microsoft.com/office/drawing/2014/main" id="{865C59EC-A220-48CA-B20D-BBE2D167B0FD}"/>
              </a:ext>
            </a:extLst>
          </p:cNvPr>
          <p:cNvGraphicFramePr>
            <a:graphicFrameLocks noGrp="1"/>
          </p:cNvGraphicFramePr>
          <p:nvPr>
            <p:extLst>
              <p:ext uri="{D42A27DB-BD31-4B8C-83A1-F6EECF244321}">
                <p14:modId xmlns:p14="http://schemas.microsoft.com/office/powerpoint/2010/main" val="2938825965"/>
              </p:ext>
            </p:extLst>
          </p:nvPr>
        </p:nvGraphicFramePr>
        <p:xfrm>
          <a:off x="567880" y="1988841"/>
          <a:ext cx="8008240" cy="4477322"/>
        </p:xfrm>
        <a:graphic>
          <a:graphicData uri="http://schemas.openxmlformats.org/drawingml/2006/table">
            <a:tbl>
              <a:tblPr firstRow="1" bandRow="1">
                <a:tableStyleId>{2D5ABB26-0587-4C30-8999-92F81FD0307C}</a:tableStyleId>
              </a:tblPr>
              <a:tblGrid>
                <a:gridCol w="8008240">
                  <a:extLst>
                    <a:ext uri="{9D8B030D-6E8A-4147-A177-3AD203B41FA5}">
                      <a16:colId xmlns:a16="http://schemas.microsoft.com/office/drawing/2014/main" val="4083140909"/>
                    </a:ext>
                  </a:extLst>
                </a:gridCol>
              </a:tblGrid>
              <a:tr h="4464496">
                <a:tc>
                  <a:txBody>
                    <a:bodyPr/>
                    <a:lstStyle/>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endParaRPr lang="en-US" altLang="zh-CN" sz="2200" dirty="0">
                        <a:latin typeface="Consolas" panose="020B0609020204030204" pitchFamily="49" charset="0"/>
                        <a:cs typeface="Times New Roman" panose="02020603050405020304" pitchFamily="18" charset="0"/>
                      </a:endParaRPr>
                    </a:p>
                    <a:p>
                      <a:pPr marL="0" marR="0" lvl="1" indent="0" algn="just" defTabSz="914400" rtl="0" eaLnBrk="1" fontAlgn="auto" latinLnBrk="0" hangingPunct="1">
                        <a:lnSpc>
                          <a:spcPct val="150000"/>
                        </a:lnSpc>
                        <a:spcBef>
                          <a:spcPts val="0"/>
                        </a:spcBef>
                        <a:spcAft>
                          <a:spcPts val="0"/>
                        </a:spcAft>
                        <a:buClrTx/>
                        <a:buSzTx/>
                        <a:buFontTx/>
                        <a:buNone/>
                        <a:tabLst/>
                        <a:defRPr/>
                      </a:pPr>
                      <a:r>
                        <a:rPr lang="en-US" altLang="zh-CN" sz="2000" dirty="0">
                          <a:latin typeface="Consolas" panose="020B0609020204030204" pitchFamily="49" charset="0"/>
                          <a:cs typeface="Times New Roman" panose="02020603050405020304" pitchFamily="18" charset="0"/>
                        </a:rPr>
                        <a:t>There DO exist architectures, though DON’T have cache, are also threatened with consistent problems.</a:t>
                      </a:r>
                      <a:endParaRPr lang="en-US" altLang="zh-CN" sz="2000" b="0" kern="1200" dirty="0">
                        <a:solidFill>
                          <a:schemeClr val="tx1"/>
                        </a:solidFill>
                        <a:latin typeface="Consolas" panose="020B0609020204030204" pitchFamily="49" charset="0"/>
                        <a:ea typeface="+mn-ea"/>
                        <a:cs typeface="Times New Roman" panose="02020603050405020304" pitchFamily="18" charset="0"/>
                      </a:endParaRPr>
                    </a:p>
                  </a:txBody>
                  <a:tcPr marL="234000" anchor="ctr">
                    <a:lnL w="38100"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253214220"/>
                  </a:ext>
                </a:extLst>
              </a:tr>
            </a:tbl>
          </a:graphicData>
        </a:graphic>
      </p:graphicFrame>
    </p:spTree>
    <p:extLst>
      <p:ext uri="{BB962C8B-B14F-4D97-AF65-F5344CB8AC3E}">
        <p14:creationId xmlns:p14="http://schemas.microsoft.com/office/powerpoint/2010/main" val="176848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and the operations of each individual processor appear in this sequence in the order specified by its program.</a:t>
            </a:r>
            <a:endParaRPr lang="en-US" altLang="zh-CN" sz="2000" dirty="0">
              <a:solidFill>
                <a:srgbClr val="000000"/>
              </a:solidFill>
              <a:latin typeface="Consolas" panose="020B0609020204030204" pitchFamily="49" charset="0"/>
              <a:ea typeface="+mn-ea"/>
              <a:cs typeface="Times New Roman" panose="02020603050405020304" pitchFamily="18" charset="0"/>
            </a:endParaRPr>
          </a:p>
          <a:p>
            <a:pPr lvl="1"/>
            <a:r>
              <a:rPr lang="en-US" altLang="zh-CN" sz="2000" dirty="0">
                <a:latin typeface="Consolas" panose="020B0609020204030204" pitchFamily="49" charset="0"/>
                <a:ea typeface="+mn-ea"/>
                <a:cs typeface="Times New Roman" panose="02020603050405020304" pitchFamily="18" charset="0"/>
              </a:rPr>
              <a:t>Key word: </a:t>
            </a:r>
            <a:r>
              <a:rPr lang="en-US" altLang="zh-CN" sz="2000" b="1" dirty="0">
                <a:latin typeface="Consolas" panose="020B0609020204030204" pitchFamily="49" charset="0"/>
                <a:ea typeface="+mn-ea"/>
                <a:cs typeface="Times New Roman" panose="02020603050405020304" pitchFamily="18" charset="0"/>
              </a:rPr>
              <a:t>program order, atomicity;</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spTree>
    <p:extLst>
      <p:ext uri="{BB962C8B-B14F-4D97-AF65-F5344CB8AC3E}">
        <p14:creationId xmlns:p14="http://schemas.microsoft.com/office/powerpoint/2010/main" val="158170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the result of any execution is the same as if the operations of all the processors were executed in some sequential order, </a:t>
            </a:r>
            <a:r>
              <a:rPr lang="en-US" altLang="zh-CN" sz="2000" dirty="0">
                <a:solidFill>
                  <a:srgbClr val="00B050"/>
                </a:solidFill>
                <a:latin typeface="Consolas" panose="020B0609020204030204" pitchFamily="49" charset="0"/>
                <a:ea typeface="+mn-ea"/>
                <a:cs typeface="Times New Roman" panose="02020603050405020304" pitchFamily="18" charset="0"/>
              </a:rPr>
              <a:t>and the operations of each individual processor appear in this sequence in the order specified by its program</a:t>
            </a:r>
            <a:r>
              <a:rPr lang="en-US" altLang="zh-CN" sz="2000" dirty="0">
                <a:latin typeface="Consolas" panose="020B0609020204030204" pitchFamily="49" charset="0"/>
                <a:ea typeface="+mn-ea"/>
                <a:cs typeface="Times New Roman" panose="02020603050405020304" pitchFamily="18" charset="0"/>
              </a:rPr>
              <a:t>.</a:t>
            </a:r>
            <a:endParaRPr lang="en-US" altLang="zh-CN" sz="2000" dirty="0">
              <a:solidFill>
                <a:srgbClr val="000000"/>
              </a:solidFill>
              <a:latin typeface="Consolas" panose="020B0609020204030204" pitchFamily="49" charset="0"/>
              <a:ea typeface="+mn-ea"/>
              <a:cs typeface="Times New Roman" panose="02020603050405020304" pitchFamily="18" charset="0"/>
            </a:endParaRPr>
          </a:p>
          <a:p>
            <a:pPr lvl="1"/>
            <a:r>
              <a:rPr lang="en-US" altLang="zh-CN" sz="2000" dirty="0">
                <a:latin typeface="Consolas" panose="020B0609020204030204" pitchFamily="49" charset="0"/>
                <a:ea typeface="+mn-ea"/>
                <a:cs typeface="Times New Roman" panose="02020603050405020304" pitchFamily="18" charset="0"/>
              </a:rPr>
              <a:t>Key word: </a:t>
            </a:r>
            <a:r>
              <a:rPr lang="en-US" altLang="zh-CN" sz="2000" b="1" dirty="0">
                <a:solidFill>
                  <a:srgbClr val="00B050"/>
                </a:solidFill>
                <a:latin typeface="Consolas" panose="020B0609020204030204" pitchFamily="49" charset="0"/>
                <a:ea typeface="+mn-ea"/>
                <a:cs typeface="Times New Roman" panose="02020603050405020304" pitchFamily="18" charset="0"/>
              </a:rPr>
              <a:t>program order</a:t>
            </a:r>
            <a:r>
              <a:rPr lang="en-US" altLang="zh-CN" sz="2000" dirty="0">
                <a:latin typeface="Consolas" panose="020B0609020204030204" pitchFamily="49" charset="0"/>
                <a:ea typeface="+mn-ea"/>
                <a:cs typeface="Times New Roman" panose="02020603050405020304" pitchFamily="18" charset="0"/>
              </a:rPr>
              <a:t>, atomicity</a:t>
            </a:r>
            <a:r>
              <a:rPr lang="en-US" altLang="zh-CN" sz="2000" b="1" dirty="0">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5" name="组合 4">
            <a:extLst>
              <a:ext uri="{FF2B5EF4-FFF2-40B4-BE49-F238E27FC236}">
                <a16:creationId xmlns:a16="http://schemas.microsoft.com/office/drawing/2014/main" id="{76CC857A-6364-4388-831A-569BC80634EC}"/>
              </a:ext>
            </a:extLst>
          </p:cNvPr>
          <p:cNvGrpSpPr/>
          <p:nvPr/>
        </p:nvGrpSpPr>
        <p:grpSpPr>
          <a:xfrm>
            <a:off x="1348383" y="4734214"/>
            <a:ext cx="7553549" cy="1428188"/>
            <a:chOff x="1348383" y="4601678"/>
            <a:chExt cx="7553549" cy="1428188"/>
          </a:xfrm>
        </p:grpSpPr>
        <p:sp>
          <p:nvSpPr>
            <p:cNvPr id="7" name="矩形 6">
              <a:extLst>
                <a:ext uri="{FF2B5EF4-FFF2-40B4-BE49-F238E27FC236}">
                  <a16:creationId xmlns:a16="http://schemas.microsoft.com/office/drawing/2014/main" id="{E5C85CAC-DADE-4509-B6A2-59C7D1E5D71F}"/>
                </a:ext>
              </a:extLst>
            </p:cNvPr>
            <p:cNvSpPr/>
            <p:nvPr/>
          </p:nvSpPr>
          <p:spPr>
            <a:xfrm>
              <a:off x="6444208" y="4601678"/>
              <a:ext cx="2457724" cy="338554"/>
            </a:xfrm>
            <a:prstGeom prst="rect">
              <a:avLst/>
            </a:prstGeom>
          </p:spPr>
          <p:txBody>
            <a:bodyPr wrap="none">
              <a:spAutoFit/>
            </a:bodyPr>
            <a:lstStyle/>
            <a:p>
              <a:r>
                <a:rPr lang="zh-CN" altLang="en-US" sz="1600" b="1" dirty="0">
                  <a:solidFill>
                    <a:schemeClr val="tx1">
                      <a:lumMod val="50000"/>
                      <a:lumOff val="50000"/>
                    </a:schemeClr>
                  </a:solidFill>
                  <a:latin typeface="Times New Roman" panose="02020603050405020304" pitchFamily="18" charset="0"/>
                  <a:ea typeface="+mn-ea"/>
                  <a:cs typeface="Times New Roman" panose="02020603050405020304" pitchFamily="18" charset="0"/>
                </a:rPr>
                <a:t>Initially Flag1 = Flag2 = 0</a:t>
              </a:r>
            </a:p>
          </p:txBody>
        </p:sp>
        <p:sp>
          <p:nvSpPr>
            <p:cNvPr id="8" name="矩形 7">
              <a:extLst>
                <a:ext uri="{FF2B5EF4-FFF2-40B4-BE49-F238E27FC236}">
                  <a16:creationId xmlns:a16="http://schemas.microsoft.com/office/drawing/2014/main" id="{2FCFB1C2-FFEB-440A-A38B-F898FCD13C7C}"/>
                </a:ext>
              </a:extLst>
            </p:cNvPr>
            <p:cNvSpPr/>
            <p:nvPr/>
          </p:nvSpPr>
          <p:spPr>
            <a:xfrm>
              <a:off x="1348383" y="4952648"/>
              <a:ext cx="4572000" cy="1077218"/>
            </a:xfrm>
            <a:prstGeom prst="rect">
              <a:avLst/>
            </a:prstGeom>
          </p:spPr>
          <p:txBody>
            <a:bodyPr>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P1 </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Flag1 = 1</a:t>
              </a: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(Flag2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rPr>
                <a:t>    </a:t>
              </a:r>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sp>
          <p:nvSpPr>
            <p:cNvPr id="9" name="矩形 8">
              <a:extLst>
                <a:ext uri="{FF2B5EF4-FFF2-40B4-BE49-F238E27FC236}">
                  <a16:creationId xmlns:a16="http://schemas.microsoft.com/office/drawing/2014/main" id="{90D8763E-BCCC-4E34-8757-220041C088C9}"/>
                </a:ext>
              </a:extLst>
            </p:cNvPr>
            <p:cNvSpPr/>
            <p:nvPr/>
          </p:nvSpPr>
          <p:spPr>
            <a:xfrm>
              <a:off x="5020791" y="4952648"/>
              <a:ext cx="1598515" cy="1077218"/>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Flag2 = 1</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if (Flag1 == 0)</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a:p>
              <a:r>
                <a:rPr lang="zh-CN" altLang="en-US" sz="1600" dirty="0">
                  <a:solidFill>
                    <a:schemeClr val="bg1">
                      <a:lumMod val="50000"/>
                    </a:schemeClr>
                  </a:solidFill>
                  <a:latin typeface="Times New Roman" panose="02020603050405020304" pitchFamily="18" charset="0"/>
                  <a:ea typeface="+mn-ea"/>
                  <a:cs typeface="Times New Roman" panose="02020603050405020304" pitchFamily="18" charset="0"/>
                </a:rPr>
                <a:t>    critical section</a:t>
              </a:r>
              <a:endParaRPr lang="en-US" altLang="zh-CN" sz="1600" dirty="0">
                <a:solidFill>
                  <a:schemeClr val="bg1">
                    <a:lumMod val="50000"/>
                  </a:schemeClr>
                </a:solidFill>
                <a:latin typeface="Times New Roman" panose="02020603050405020304" pitchFamily="18" charset="0"/>
                <a:ea typeface="+mn-ea"/>
                <a:cs typeface="Times New Roman" panose="02020603050405020304" pitchFamily="18" charset="0"/>
              </a:endParaRPr>
            </a:p>
          </p:txBody>
        </p:sp>
      </p:grpSp>
    </p:spTree>
    <p:extLst>
      <p:ext uri="{BB962C8B-B14F-4D97-AF65-F5344CB8AC3E}">
        <p14:creationId xmlns:p14="http://schemas.microsoft.com/office/powerpoint/2010/main" val="377675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156CB452-9931-4DCF-8B90-2AD26E74C659}"/>
              </a:ext>
            </a:extLst>
          </p:cNvPr>
          <p:cNvSpPr>
            <a:spLocks noGrp="1"/>
          </p:cNvSpPr>
          <p:nvPr>
            <p:ph idx="1"/>
          </p:nvPr>
        </p:nvSpPr>
        <p:spPr>
          <a:xfrm>
            <a:off x="467544" y="1170112"/>
            <a:ext cx="8424936" cy="5244665"/>
          </a:xfrm>
        </p:spPr>
        <p:txBody>
          <a:bodyPr/>
          <a:lstStyle/>
          <a:p>
            <a:r>
              <a:rPr lang="en-US" altLang="zh-CN" sz="2400" dirty="0">
                <a:solidFill>
                  <a:srgbClr val="000000"/>
                </a:solidFill>
                <a:latin typeface="Consolas" panose="020B0609020204030204" pitchFamily="49" charset="0"/>
                <a:ea typeface="+mn-ea"/>
                <a:cs typeface="Times New Roman" panose="02020603050405020304" pitchFamily="18" charset="0"/>
              </a:rPr>
              <a:t>The Definition</a:t>
            </a:r>
          </a:p>
          <a:p>
            <a:pPr lvl="1"/>
            <a:r>
              <a:rPr lang="en-US" altLang="zh-CN" sz="2000" dirty="0">
                <a:latin typeface="Consolas" panose="020B0609020204030204" pitchFamily="49" charset="0"/>
                <a:ea typeface="+mn-ea"/>
                <a:cs typeface="Times New Roman" panose="02020603050405020304" pitchFamily="18" charset="0"/>
              </a:rPr>
              <a:t>[A multiprocessor system is </a:t>
            </a:r>
            <a:r>
              <a:rPr lang="en-US" altLang="zh-CN" sz="2000" dirty="0">
                <a:solidFill>
                  <a:srgbClr val="0070C0"/>
                </a:solidFill>
                <a:latin typeface="Consolas" panose="020B0609020204030204" pitchFamily="49" charset="0"/>
                <a:ea typeface="+mn-ea"/>
                <a:cs typeface="Times New Roman" panose="02020603050405020304" pitchFamily="18" charset="0"/>
              </a:rPr>
              <a:t>sequentially consistent </a:t>
            </a:r>
            <a:r>
              <a:rPr lang="en-US" altLang="zh-CN" sz="2000" dirty="0">
                <a:latin typeface="Consolas" panose="020B0609020204030204" pitchFamily="49" charset="0"/>
                <a:ea typeface="+mn-ea"/>
                <a:cs typeface="Times New Roman" panose="02020603050405020304" pitchFamily="18" charset="0"/>
              </a:rPr>
              <a:t>if] </a:t>
            </a:r>
            <a:r>
              <a:rPr lang="en-US" altLang="zh-CN" sz="2000" dirty="0">
                <a:solidFill>
                  <a:srgbClr val="00B050"/>
                </a:solidFill>
                <a:latin typeface="Consolas" panose="020B0609020204030204" pitchFamily="49" charset="0"/>
                <a:ea typeface="+mn-ea"/>
                <a:cs typeface="Times New Roman" panose="02020603050405020304" pitchFamily="18" charset="0"/>
              </a:rPr>
              <a:t>the result of any execution is the same as if the operations of all the processors were executed in some sequential order</a:t>
            </a:r>
            <a:r>
              <a:rPr lang="en-US" altLang="zh-CN" sz="2000" dirty="0">
                <a:latin typeface="Consolas" panose="020B0609020204030204" pitchFamily="49" charset="0"/>
                <a:ea typeface="+mn-ea"/>
                <a:cs typeface="Times New Roman" panose="02020603050405020304" pitchFamily="18" charset="0"/>
              </a:rPr>
              <a:t>, and the operations of each individual processor appear in this sequence in the order specified by its program.</a:t>
            </a:r>
          </a:p>
          <a:p>
            <a:pPr lvl="1"/>
            <a:r>
              <a:rPr lang="en-US" altLang="zh-CN" sz="2000" dirty="0">
                <a:latin typeface="Consolas" panose="020B0609020204030204" pitchFamily="49" charset="0"/>
                <a:ea typeface="+mn-ea"/>
                <a:cs typeface="Times New Roman" panose="02020603050405020304" pitchFamily="18" charset="0"/>
              </a:rPr>
              <a:t>Key word: program order, </a:t>
            </a:r>
            <a:r>
              <a:rPr lang="en-US" altLang="zh-CN" sz="2000" b="1" dirty="0">
                <a:solidFill>
                  <a:srgbClr val="00B050"/>
                </a:solidFill>
                <a:latin typeface="Consolas" panose="020B0609020204030204" pitchFamily="49" charset="0"/>
                <a:ea typeface="+mn-ea"/>
                <a:cs typeface="Times New Roman" panose="02020603050405020304" pitchFamily="18" charset="0"/>
              </a:rPr>
              <a:t>atomicity</a:t>
            </a:r>
            <a:r>
              <a:rPr lang="en-US" altLang="zh-CN" sz="2000" b="1" dirty="0">
                <a:latin typeface="Consolas" panose="020B0609020204030204" pitchFamily="49" charset="0"/>
                <a:ea typeface="+mn-ea"/>
                <a:cs typeface="Times New Roman" panose="02020603050405020304" pitchFamily="18" charset="0"/>
              </a:rPr>
              <a:t>;</a:t>
            </a:r>
            <a:endParaRPr lang="en-US" altLang="zh-CN" sz="2000" dirty="0">
              <a:latin typeface="Consolas" panose="020B0609020204030204" pitchFamily="49" charset="0"/>
              <a:ea typeface="+mn-ea"/>
              <a:cs typeface="Times New Roman" panose="02020603050405020304" pitchFamily="18" charset="0"/>
            </a:endParaRPr>
          </a:p>
        </p:txBody>
      </p:sp>
      <p:sp>
        <p:nvSpPr>
          <p:cNvPr id="3" name="标题 2">
            <a:extLst>
              <a:ext uri="{FF2B5EF4-FFF2-40B4-BE49-F238E27FC236}">
                <a16:creationId xmlns:a16="http://schemas.microsoft.com/office/drawing/2014/main" id="{75F382B3-6130-4730-BF71-848CD767D416}"/>
              </a:ext>
            </a:extLst>
          </p:cNvPr>
          <p:cNvSpPr>
            <a:spLocks noGrp="1"/>
          </p:cNvSpPr>
          <p:nvPr>
            <p:ph type="title"/>
          </p:nvPr>
        </p:nvSpPr>
        <p:spPr/>
        <p:txBody>
          <a:bodyPr/>
          <a:lstStyle/>
          <a:p>
            <a:r>
              <a:rPr lang="en-US" altLang="zh-CN" dirty="0">
                <a:latin typeface="Consolas" panose="020B0609020204030204" pitchFamily="49" charset="0"/>
                <a:ea typeface="+mj-ea"/>
              </a:rPr>
              <a:t>1 </a:t>
            </a:r>
            <a:r>
              <a:rPr lang="zh-CN" altLang="en-US" dirty="0">
                <a:latin typeface="Consolas" panose="020B0609020204030204" pitchFamily="49" charset="0"/>
                <a:ea typeface="+mj-ea"/>
              </a:rPr>
              <a:t>内存一致性</a:t>
            </a:r>
          </a:p>
        </p:txBody>
      </p:sp>
      <p:sp>
        <p:nvSpPr>
          <p:cNvPr id="6" name="文本占位符 5">
            <a:extLst>
              <a:ext uri="{FF2B5EF4-FFF2-40B4-BE49-F238E27FC236}">
                <a16:creationId xmlns:a16="http://schemas.microsoft.com/office/drawing/2014/main" id="{06BFCDE8-DA17-4028-A587-5B3370488E34}"/>
              </a:ext>
            </a:extLst>
          </p:cNvPr>
          <p:cNvSpPr>
            <a:spLocks noGrp="1"/>
          </p:cNvSpPr>
          <p:nvPr>
            <p:ph type="body" sz="quarter" idx="13"/>
          </p:nvPr>
        </p:nvSpPr>
        <p:spPr>
          <a:xfrm>
            <a:off x="3635896" y="440668"/>
            <a:ext cx="5508104" cy="432048"/>
          </a:xfrm>
        </p:spPr>
        <p:txBody>
          <a:bodyPr/>
          <a:lstStyle/>
          <a:p>
            <a:r>
              <a:rPr lang="en-US" altLang="zh-CN" sz="2800" dirty="0">
                <a:latin typeface="Consolas" panose="020B0609020204030204" pitchFamily="49" charset="0"/>
                <a:ea typeface="+mj-ea"/>
                <a:cs typeface="Times New Roman" panose="02020603050405020304" pitchFamily="18" charset="0"/>
              </a:rPr>
              <a:t>1.2 Sequential Consistency </a:t>
            </a:r>
            <a:endParaRPr lang="zh-CN" altLang="en-US" sz="2800" dirty="0">
              <a:latin typeface="Consolas" panose="020B0609020204030204" pitchFamily="49" charset="0"/>
              <a:ea typeface="+mj-ea"/>
              <a:cs typeface="Times New Roman" panose="02020603050405020304" pitchFamily="18" charset="0"/>
            </a:endParaRPr>
          </a:p>
        </p:txBody>
      </p:sp>
      <p:grpSp>
        <p:nvGrpSpPr>
          <p:cNvPr id="10" name="组合 9">
            <a:extLst>
              <a:ext uri="{FF2B5EF4-FFF2-40B4-BE49-F238E27FC236}">
                <a16:creationId xmlns:a16="http://schemas.microsoft.com/office/drawing/2014/main" id="{5A55340F-B46D-4D2B-83FF-F9A652B4EA6E}"/>
              </a:ext>
            </a:extLst>
          </p:cNvPr>
          <p:cNvGrpSpPr/>
          <p:nvPr/>
        </p:nvGrpSpPr>
        <p:grpSpPr>
          <a:xfrm>
            <a:off x="1259632" y="4746631"/>
            <a:ext cx="7630597" cy="1908215"/>
            <a:chOff x="1322115" y="4871536"/>
            <a:chExt cx="7630597" cy="2022997"/>
          </a:xfrm>
        </p:grpSpPr>
        <p:sp>
          <p:nvSpPr>
            <p:cNvPr id="11" name="矩形 10">
              <a:extLst>
                <a:ext uri="{FF2B5EF4-FFF2-40B4-BE49-F238E27FC236}">
                  <a16:creationId xmlns:a16="http://schemas.microsoft.com/office/drawing/2014/main" id="{69C6DE26-2ED5-4E51-B919-A55D41AD3FA5}"/>
                </a:ext>
              </a:extLst>
            </p:cNvPr>
            <p:cNvSpPr/>
            <p:nvPr/>
          </p:nvSpPr>
          <p:spPr>
            <a:xfrm>
              <a:off x="7214992" y="4871536"/>
              <a:ext cx="1737720" cy="358919"/>
            </a:xfrm>
            <a:prstGeom prst="rect">
              <a:avLst/>
            </a:prstGeom>
          </p:spPr>
          <p:txBody>
            <a:bodyPr wrap="none">
              <a:spAutoFit/>
            </a:bodyPr>
            <a:lstStyle/>
            <a:p>
              <a:r>
                <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rPr>
                <a:t>Initially </a:t>
              </a:r>
              <a:r>
                <a:rPr lang="en-US" altLang="zh-CN" sz="1600" b="1" dirty="0">
                  <a:solidFill>
                    <a:schemeClr val="bg1">
                      <a:lumMod val="50000"/>
                    </a:schemeClr>
                  </a:solidFill>
                  <a:latin typeface="Times New Roman" panose="02020603050405020304" pitchFamily="18" charset="0"/>
                  <a:ea typeface="+mj-ea"/>
                  <a:cs typeface="Times New Roman" panose="02020603050405020304" pitchFamily="18" charset="0"/>
                </a:rPr>
                <a:t>A = B = 0</a:t>
              </a:r>
              <a:endParaRPr lang="zh-CN" altLang="en-US" sz="1600" b="1"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sp>
          <p:nvSpPr>
            <p:cNvPr id="12" name="矩形 11">
              <a:extLst>
                <a:ext uri="{FF2B5EF4-FFF2-40B4-BE49-F238E27FC236}">
                  <a16:creationId xmlns:a16="http://schemas.microsoft.com/office/drawing/2014/main" id="{AFB0BDAD-ABDF-499F-A535-860863163EB7}"/>
                </a:ext>
              </a:extLst>
            </p:cNvPr>
            <p:cNvSpPr/>
            <p:nvPr/>
          </p:nvSpPr>
          <p:spPr>
            <a:xfrm>
              <a:off x="1322115" y="5230455"/>
              <a:ext cx="641394" cy="619950"/>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P1</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A = 1</a:t>
              </a:r>
            </a:p>
          </p:txBody>
        </p:sp>
        <p:sp>
          <p:nvSpPr>
            <p:cNvPr id="13" name="矩形 12">
              <a:extLst>
                <a:ext uri="{FF2B5EF4-FFF2-40B4-BE49-F238E27FC236}">
                  <a16:creationId xmlns:a16="http://schemas.microsoft.com/office/drawing/2014/main" id="{336F8534-98EC-4B00-957B-153968DE235D}"/>
                </a:ext>
              </a:extLst>
            </p:cNvPr>
            <p:cNvSpPr/>
            <p:nvPr/>
          </p:nvSpPr>
          <p:spPr>
            <a:xfrm>
              <a:off x="3696727" y="5230455"/>
              <a:ext cx="1032527" cy="1142014"/>
            </a:xfrm>
            <a:prstGeom prst="rect">
              <a:avLst/>
            </a:prstGeom>
          </p:spPr>
          <p:txBody>
            <a:bodyPr wrap="non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P2</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If(A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B = 1</a:t>
              </a:r>
            </a:p>
          </p:txBody>
        </p:sp>
        <p:sp>
          <p:nvSpPr>
            <p:cNvPr id="14" name="矩形 13">
              <a:extLst>
                <a:ext uri="{FF2B5EF4-FFF2-40B4-BE49-F238E27FC236}">
                  <a16:creationId xmlns:a16="http://schemas.microsoft.com/office/drawing/2014/main" id="{70285ADD-0502-408E-8AC0-B444BFE97AB1}"/>
                </a:ext>
              </a:extLst>
            </p:cNvPr>
            <p:cNvSpPr/>
            <p:nvPr/>
          </p:nvSpPr>
          <p:spPr>
            <a:xfrm>
              <a:off x="6071339" y="5230455"/>
              <a:ext cx="2341193" cy="1664078"/>
            </a:xfrm>
            <a:prstGeom prst="rect">
              <a:avLst/>
            </a:prstGeom>
          </p:spPr>
          <p:txBody>
            <a:bodyPr wrap="square">
              <a:spAutoFit/>
            </a:bodyPr>
            <a:lstStyle/>
            <a:p>
              <a:r>
                <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rPr>
                <a:t> P3</a:t>
              </a:r>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endPar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endParaRP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If(B == 1)</a:t>
              </a:r>
            </a:p>
            <a:p>
              <a:r>
                <a:rPr lang="en-US" altLang="zh-CN" sz="1600" dirty="0">
                  <a:solidFill>
                    <a:schemeClr val="bg1">
                      <a:lumMod val="50000"/>
                    </a:schemeClr>
                  </a:solidFill>
                  <a:latin typeface="Times New Roman" panose="02020603050405020304" pitchFamily="18" charset="0"/>
                  <a:ea typeface="+mj-ea"/>
                  <a:cs typeface="Times New Roman" panose="02020603050405020304" pitchFamily="18" charset="0"/>
                </a:rPr>
                <a:t>     register1 = A</a:t>
              </a:r>
              <a:endParaRPr lang="zh-CN" altLang="en-US" sz="1600" dirty="0">
                <a:solidFill>
                  <a:schemeClr val="bg1">
                    <a:lumMod val="50000"/>
                  </a:schemeClr>
                </a:solidFill>
                <a:latin typeface="Times New Roman" panose="02020603050405020304" pitchFamily="18" charset="0"/>
                <a:ea typeface="+mj-ea"/>
                <a:cs typeface="Times New Roman" panose="02020603050405020304" pitchFamily="18" charset="0"/>
              </a:endParaRPr>
            </a:p>
          </p:txBody>
        </p:sp>
      </p:grpSp>
    </p:spTree>
    <p:extLst>
      <p:ext uri="{BB962C8B-B14F-4D97-AF65-F5344CB8AC3E}">
        <p14:creationId xmlns:p14="http://schemas.microsoft.com/office/powerpoint/2010/main" val="3404249529"/>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2645</Words>
  <Application>Microsoft Office PowerPoint</Application>
  <PresentationFormat>全屏显示(4:3)</PresentationFormat>
  <Paragraphs>477</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微软雅黑</vt:lpstr>
      <vt:lpstr>Arial</vt:lpstr>
      <vt:lpstr>Berlin Sans FB</vt:lpstr>
      <vt:lpstr>Comic Sans MS</vt:lpstr>
      <vt:lpstr>Consolas</vt:lpstr>
      <vt:lpstr>Lucida Bright</vt:lpstr>
      <vt:lpstr>Lucida Sans</vt:lpstr>
      <vt:lpstr>Tahoma</vt:lpstr>
      <vt:lpstr>Times New Roman</vt:lpstr>
      <vt:lpstr>Wingdings</vt:lpstr>
      <vt:lpstr>1_自定义设计方案</vt:lpstr>
      <vt:lpstr>Table of Contents</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1 内存一致性</vt:lpstr>
      <vt:lpstr>2 内存持久性</vt:lpstr>
      <vt:lpstr>2 内存持久性</vt:lpstr>
      <vt:lpstr>2 内存持久性</vt:lpstr>
      <vt:lpstr>2 内存持久性</vt:lpstr>
      <vt:lpstr>2 内存持久性</vt:lpstr>
      <vt:lpstr>2 内存持久性</vt:lpstr>
      <vt:lpstr>2 内存持久性</vt:lpstr>
      <vt:lpstr>2 内存持久性</vt:lpstr>
      <vt:lpstr>2 内存持久性</vt:lpstr>
      <vt:lpstr>2 内存持久性</vt:lpstr>
      <vt:lpstr>References</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maokelong</dc:creator>
  <cp:lastModifiedBy>陈 劲龙</cp:lastModifiedBy>
  <cp:revision>700</cp:revision>
  <dcterms:created xsi:type="dcterms:W3CDTF">2007-06-21T01:14:00Z</dcterms:created>
  <dcterms:modified xsi:type="dcterms:W3CDTF">2019-02-06T15:05:37Z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