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5" r:id="rId6"/>
    <p:sldId id="259" r:id="rId7"/>
    <p:sldId id="261" r:id="rId8"/>
    <p:sldId id="260"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tr-TR" altLang="en-US"/>
              <a:t>FINAL PRESENTATION</a:t>
            </a:r>
            <a:br>
              <a:rPr lang="tr-TR" altLang="en-US"/>
            </a:br>
            <a:r>
              <a:rPr lang="tr-TR" altLang="en-US"/>
              <a:t>Coursera Capstone Project</a:t>
            </a:r>
            <a:br>
              <a:rPr lang="tr-TR" altLang="en-US"/>
            </a:br>
            <a:r>
              <a:rPr lang="tr-TR" altLang="en-US"/>
              <a:t>Data Science Specialization</a:t>
            </a:r>
            <a:endParaRPr lang="tr-TR" altLang="en-US"/>
          </a:p>
        </p:txBody>
      </p:sp>
      <p:sp>
        <p:nvSpPr>
          <p:cNvPr id="3" name="Subtitle 2"/>
          <p:cNvSpPr>
            <a:spLocks noGrp="1"/>
          </p:cNvSpPr>
          <p:nvPr>
            <p:ph type="subTitle" idx="1"/>
          </p:nvPr>
        </p:nvSpPr>
        <p:spPr/>
        <p:txBody>
          <a:bodyPr>
            <a:normAutofit fontScale="50000"/>
          </a:bodyPr>
          <a:p>
            <a:r>
              <a:rPr lang="tr-TR" altLang="en-US" sz="3600"/>
              <a:t>The Idea of Starting Up a Turkish Restaurant </a:t>
            </a:r>
            <a:endParaRPr lang="tr-TR" altLang="en-US" sz="3600"/>
          </a:p>
          <a:p>
            <a:r>
              <a:rPr lang="tr-TR" altLang="en-US" sz="3600"/>
              <a:t>in Istanbul</a:t>
            </a:r>
            <a:endParaRPr lang="tr-TR" altLang="en-US" sz="3600"/>
          </a:p>
          <a:p>
            <a:endParaRPr lang="tr-TR" altLang="en-US" sz="3600"/>
          </a:p>
          <a:p>
            <a:r>
              <a:rPr lang="tr-TR" altLang="en-US" sz="3600"/>
              <a:t>Cihan Ersoy</a:t>
            </a:r>
            <a:endParaRPr lang="tr-TR" altLang="en-US" sz="3600"/>
          </a:p>
          <a:p>
            <a:endParaRPr lang="tr-TR" altLang="en-US" sz="3600"/>
          </a:p>
          <a:p>
            <a:endParaRPr lang="tr-TR" altLang="en-US"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67790" y="4851400"/>
            <a:ext cx="10515600" cy="1325563"/>
          </a:xfrm>
        </p:spPr>
        <p:txBody>
          <a:bodyPr/>
          <a:p>
            <a:r>
              <a:rPr lang="tr-TR" altLang="en-US">
                <a:solidFill>
                  <a:schemeClr val="tx1"/>
                </a:solidFill>
                <a:effectLst>
                  <a:outerShdw blurRad="38100" dist="19050" dir="2700000" algn="tl" rotWithShape="0">
                    <a:schemeClr val="dk1">
                      <a:alpha val="40000"/>
                    </a:schemeClr>
                  </a:outerShdw>
                </a:effectLst>
              </a:rPr>
              <a:t>				Istanbul, Turkey</a:t>
            </a:r>
            <a:endParaRPr lang="tr-TR" altLang="en-US">
              <a:solidFill>
                <a:schemeClr val="tx1"/>
              </a:solidFill>
              <a:effectLst>
                <a:outerShdw blurRad="38100" dist="19050" dir="2700000" algn="tl" rotWithShape="0">
                  <a:schemeClr val="dk1">
                    <a:alpha val="40000"/>
                  </a:schemeClr>
                </a:outerShdw>
              </a:effectLst>
            </a:endParaRPr>
          </a:p>
        </p:txBody>
      </p:sp>
      <p:pic>
        <p:nvPicPr>
          <p:cNvPr id="5" name="Content Placeholder 4" descr="Istanbul"/>
          <p:cNvPicPr>
            <a:picLocks noChangeAspect="1"/>
          </p:cNvPicPr>
          <p:nvPr>
            <p:ph idx="1"/>
          </p:nvPr>
        </p:nvPicPr>
        <p:blipFill>
          <a:blip r:embed="rId1"/>
          <a:stretch>
            <a:fillRect/>
          </a:stretch>
        </p:blipFill>
        <p:spPr>
          <a:xfrm>
            <a:off x="3590290" y="281305"/>
            <a:ext cx="5805805" cy="43516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Introduction</a:t>
            </a:r>
            <a:endParaRPr lang="tr-TR" altLang="en-US"/>
          </a:p>
        </p:txBody>
      </p:sp>
      <p:sp>
        <p:nvSpPr>
          <p:cNvPr id="3" name="Content Placeholder 2"/>
          <p:cNvSpPr>
            <a:spLocks noGrp="1"/>
          </p:cNvSpPr>
          <p:nvPr>
            <p:ph idx="1"/>
          </p:nvPr>
        </p:nvSpPr>
        <p:spPr/>
        <p:txBody>
          <a:bodyPr/>
          <a:p>
            <a:pPr marL="0" indent="0">
              <a:buNone/>
            </a:pPr>
            <a:r>
              <a:rPr lang="tr-TR" altLang="en-US"/>
              <a:t>Turkish cousine is one of the most spectecular things in the world, and kebab is by far the most popular </a:t>
            </a:r>
            <a:r>
              <a:rPr lang="tr-TR" altLang="en-US">
                <a:sym typeface="+mn-ea"/>
              </a:rPr>
              <a:t>Turkish </a:t>
            </a:r>
            <a:r>
              <a:rPr lang="tr-TR" altLang="en-US"/>
              <a:t>food of all. Therefore, there are many kebab shops in Istanbul, which is the most populated and most famous city in Turkey. Although restaurant industry is having hard times in 2020 due to pandemic, I believe there will be still room for opportunities after the virus is gone. For this reason, I have decided to make my capstone Project on opening a kebab restaurant in Istanbul. Because the location of a restaurant is a key factor for its success, using data science to determine it will be useful and profitable for our business.</a:t>
            </a:r>
            <a:endParaRPr lang="tr-TR"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tr-TR" altLang="en-US"/>
              <a:t>Some Districts and Their Coordinates of Istanbul</a:t>
            </a:r>
            <a:endParaRPr lang="tr-TR" altLang="en-US"/>
          </a:p>
        </p:txBody>
      </p:sp>
      <p:pic>
        <p:nvPicPr>
          <p:cNvPr id="6" name="Content Placeholder 5" descr="Districts"/>
          <p:cNvPicPr>
            <a:picLocks noChangeAspect="1"/>
          </p:cNvPicPr>
          <p:nvPr>
            <p:ph idx="1"/>
          </p:nvPr>
        </p:nvPicPr>
        <p:blipFill>
          <a:blip r:embed="rId1"/>
          <a:stretch>
            <a:fillRect/>
          </a:stretch>
        </p:blipFill>
        <p:spPr>
          <a:xfrm>
            <a:off x="4710430" y="1825625"/>
            <a:ext cx="2770505" cy="4351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Business Problem</a:t>
            </a:r>
            <a:endParaRPr lang="tr-TR" altLang="en-US"/>
          </a:p>
        </p:txBody>
      </p:sp>
      <p:sp>
        <p:nvSpPr>
          <p:cNvPr id="3" name="Content Placeholder 2"/>
          <p:cNvSpPr>
            <a:spLocks noGrp="1"/>
          </p:cNvSpPr>
          <p:nvPr>
            <p:ph idx="1"/>
          </p:nvPr>
        </p:nvSpPr>
        <p:spPr/>
        <p:txBody>
          <a:bodyPr/>
          <a:p>
            <a:r>
              <a:rPr lang="tr-TR" altLang="en-US"/>
              <a:t>In this project, I am planning to provide an analysis of the location choices for a restaurant in such a big city like Istanbul. The city of Istanbul is full of opportunities only if you know where to look. Emerging technologies help us to use science to make better decisions instead of our gut feeling and instinctions. As a result, I will try to use data science to solve a business problem which is to find most proper location for a restaurant in Istanbul.</a:t>
            </a:r>
            <a:endParaRPr lang="tr-TR"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Target Audience</a:t>
            </a:r>
            <a:endParaRPr lang="tr-TR" altLang="en-US"/>
          </a:p>
        </p:txBody>
      </p:sp>
      <p:sp>
        <p:nvSpPr>
          <p:cNvPr id="3" name="Content Placeholder 2"/>
          <p:cNvSpPr>
            <a:spLocks noGrp="1"/>
          </p:cNvSpPr>
          <p:nvPr>
            <p:ph idx="1"/>
          </p:nvPr>
        </p:nvSpPr>
        <p:spPr/>
        <p:txBody>
          <a:bodyPr/>
          <a:p>
            <a:r>
              <a:rPr lang="tr-TR" altLang="en-US"/>
              <a:t>Target audience of this project is entrepreneurs, restaurant chefs, and investors who look for a new start-up business to put money in. Also the methods which are used throughout the project may draw technology enthusiasts' attention. Potential stakeholders should keep in mind that this project has been prepared in the year of 2020. Lots of restaurants and other businesses are going bankrupt because of ongoing pandemic. So the conclusion of this project may be irrelevant in coming years.</a:t>
            </a:r>
            <a:endParaRPr lang="tr-TR"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tr-TR" altLang="en-US" b="1">
                <a:solidFill>
                  <a:schemeClr val="tx1"/>
                </a:solidFill>
                <a:effectLst>
                  <a:outerShdw blurRad="38100" dist="19050" dir="2700000" algn="tl" rotWithShape="0">
                    <a:schemeClr val="dk1">
                      <a:alpha val="40000"/>
                    </a:schemeClr>
                  </a:outerShdw>
                </a:effectLst>
              </a:rPr>
              <a:t>Data</a:t>
            </a:r>
            <a:endParaRPr lang="tr-TR" altLang="en-US" b="1">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pPr marL="0" indent="0">
              <a:buNone/>
            </a:pPr>
            <a:r>
              <a:rPr lang="tr-TR" altLang="en-US"/>
              <a:t>The data below will be used to solve this problem.</a:t>
            </a:r>
            <a:endParaRPr lang="tr-TR" altLang="en-US"/>
          </a:p>
          <a:p>
            <a:pPr marL="0" indent="0">
              <a:buNone/>
            </a:pPr>
            <a:r>
              <a:rPr lang="tr-TR" altLang="en-US"/>
              <a:t> 	. Neighborhood details of Istanbul. This will be the backbone of the project.</a:t>
            </a:r>
            <a:endParaRPr lang="tr-TR" altLang="en-US"/>
          </a:p>
          <a:p>
            <a:pPr marL="0" indent="0">
              <a:buNone/>
            </a:pPr>
            <a:r>
              <a:rPr lang="tr-TR" altLang="en-US"/>
              <a:t>	. Geographical details of the neighborhoods. This will help us for visualization.</a:t>
            </a:r>
            <a:endParaRPr lang="tr-TR" altLang="en-US"/>
          </a:p>
          <a:p>
            <a:pPr marL="0" indent="0">
              <a:buNone/>
            </a:pPr>
            <a:r>
              <a:rPr lang="tr-TR" altLang="en-US"/>
              <a:t>	.Restaurant details  will be collected to use for clustering purposes. </a:t>
            </a:r>
            <a:endParaRPr lang="tr-TR" altLang="en-US"/>
          </a:p>
          <a:p>
            <a:pPr marL="0" indent="0">
              <a:buNone/>
            </a:pPr>
            <a:r>
              <a:rPr lang="tr-TR" altLang="en-US"/>
              <a:t>	.en.wikipedia.org/wiki/List_of_neighbourhoods_of_Istanbul seems to have necessary information.</a:t>
            </a:r>
            <a:endParaRPr lang="tr-TR"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	Clusters of Restaurants in Istanbul</a:t>
            </a:r>
            <a:endParaRPr lang="tr-TR" altLang="en-US"/>
          </a:p>
        </p:txBody>
      </p:sp>
      <p:pic>
        <p:nvPicPr>
          <p:cNvPr id="4" name="Content Placeholder 3" descr="Istanbul"/>
          <p:cNvPicPr>
            <a:picLocks noChangeAspect="1"/>
          </p:cNvPicPr>
          <p:nvPr>
            <p:ph idx="1"/>
          </p:nvPr>
        </p:nvPicPr>
        <p:blipFill>
          <a:blip r:embed="rId1"/>
          <a:stretch>
            <a:fillRect/>
          </a:stretch>
        </p:blipFill>
        <p:spPr>
          <a:xfrm>
            <a:off x="2621915" y="1825625"/>
            <a:ext cx="6947535"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DISCUSSION</a:t>
            </a:r>
            <a:endParaRPr lang="tr-TR" altLang="en-US"/>
          </a:p>
        </p:txBody>
      </p:sp>
      <p:sp>
        <p:nvSpPr>
          <p:cNvPr id="3" name="Content Placeholder 2"/>
          <p:cNvSpPr>
            <a:spLocks noGrp="1"/>
          </p:cNvSpPr>
          <p:nvPr>
            <p:ph idx="1"/>
          </p:nvPr>
        </p:nvSpPr>
        <p:spPr/>
        <p:txBody>
          <a:bodyPr>
            <a:normAutofit fontScale="70000"/>
          </a:bodyPr>
          <a:p>
            <a:r>
              <a:rPr lang="en-US"/>
              <a:t>Most of the shopping malls are concentrated in the central area of Kuala Lumpur city, with the highest number in cluster 2 and moderate number in cluster 0. On the other hand, cluster 1 has very low number to totally no shopping mall in the neighborhoods. This represents a great opportunity and high potential areas to open new shopping malls as there is very little to no competition from existing malls. Meanwhile, shopping malls in cluster 2 are likely suffering from intense competition due to oversupply and high concentration of shopping malls. From another perspective, this also shows that the oversupply of shopping malls mostly happened in the central area of the city, with the suburb area still have very few shopping malls. Therefore, this project recommends property developers to capitalize on these findings to open new shopping malls in neighborhoods in cluster 1 with little to no competition. Property developers with unique selling propositions to stand out from the competition can also open new shopping malls in neighborhoods in cluster 0 with moderate competition. Lastly, property developers are advised to avoid neighborhoods in cluster 2 which already have high concentration of shopping malls and suffering from intense competition.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3537</Words>
  <Application>WPS Presentation</Application>
  <PresentationFormat>Widescreen</PresentationFormat>
  <Paragraphs>39</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Calibri Light</vt:lpstr>
      <vt:lpstr>Calibri</vt:lpstr>
      <vt:lpstr>Microsoft YaHei</vt:lpstr>
      <vt:lpstr/>
      <vt:lpstr>Arial Unicode MS</vt:lpstr>
      <vt:lpstr>Office Theme</vt:lpstr>
      <vt:lpstr>PRESENTATION Coursera Capstone Project Data Science Specialization</vt:lpstr>
      <vt:lpstr>				Istanbul, Turkey</vt:lpstr>
      <vt:lpstr>Introduction</vt:lpstr>
      <vt:lpstr>Some Districts and Their Coordinates of Istanbul</vt:lpstr>
      <vt:lpstr>Business Problem</vt:lpstr>
      <vt:lpstr>Target Audience</vt:lpstr>
      <vt:lpstr>Data</vt:lpstr>
      <vt:lpstr>	Clusters of Restaurants in Istanbul</vt:lpstr>
      <vt:lpstr>DISCUSSION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Data Science Specialization</dc:title>
  <dc:creator/>
  <cp:lastModifiedBy>cihan ersoy</cp:lastModifiedBy>
  <cp:revision>7</cp:revision>
  <dcterms:created xsi:type="dcterms:W3CDTF">2020-09-07T12:53:00Z</dcterms:created>
  <dcterms:modified xsi:type="dcterms:W3CDTF">2020-09-17T14:31:23Z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1033-11.2.0.8342</vt:lpwstr>
  </property>
</Properties>
</file>