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6858000" cy="9144000"/>
  <p:embeddedFontLst>
    <p:embeddedFont>
      <p:font typeface="Arimo Bold" panose="020B0604020202020204" charset="0"/>
      <p:regular r:id="rId26"/>
    </p:embeddedFont>
    <p:embeddedFont>
      <p:font typeface="Magnolia Script" panose="020B0604020202020204" charset="0"/>
      <p:regular r:id="rId27"/>
    </p:embeddedFont>
    <p:embeddedFont>
      <p:font typeface="Open Sans" panose="020B0606030504020204" pitchFamily="34" charset="0"/>
      <p:regular r:id="rId28"/>
    </p:embeddedFont>
    <p:embeddedFont>
      <p:font typeface="Open Sans Italics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907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6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684479">
            <a:off x="14695182" y="6516833"/>
            <a:ext cx="5137453" cy="4804757"/>
          </a:xfrm>
          <a:custGeom>
            <a:avLst/>
            <a:gdLst/>
            <a:ahLst/>
            <a:cxnLst/>
            <a:rect l="l" t="t" r="r" b="b"/>
            <a:pathLst>
              <a:path w="5137453" h="4804757">
                <a:moveTo>
                  <a:pt x="0" y="0"/>
                </a:moveTo>
                <a:lnTo>
                  <a:pt x="5137453" y="0"/>
                </a:lnTo>
                <a:lnTo>
                  <a:pt x="5137453" y="4804757"/>
                </a:lnTo>
                <a:lnTo>
                  <a:pt x="0" y="480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1210660" y="-989201"/>
            <a:ext cx="5619589" cy="5255670"/>
          </a:xfrm>
          <a:custGeom>
            <a:avLst/>
            <a:gdLst/>
            <a:ahLst/>
            <a:cxnLst/>
            <a:rect l="l" t="t" r="r" b="b"/>
            <a:pathLst>
              <a:path w="5619589" h="5255670">
                <a:moveTo>
                  <a:pt x="0" y="0"/>
                </a:moveTo>
                <a:lnTo>
                  <a:pt x="5619589" y="0"/>
                </a:lnTo>
                <a:lnTo>
                  <a:pt x="5619589" y="5255669"/>
                </a:lnTo>
                <a:lnTo>
                  <a:pt x="0" y="5255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816550">
            <a:off x="-1712897" y="8499236"/>
            <a:ext cx="8718707" cy="3760358"/>
          </a:xfrm>
          <a:custGeom>
            <a:avLst/>
            <a:gdLst/>
            <a:ahLst/>
            <a:cxnLst/>
            <a:rect l="l" t="t" r="r" b="b"/>
            <a:pathLst>
              <a:path w="8718707" h="3760358">
                <a:moveTo>
                  <a:pt x="0" y="0"/>
                </a:moveTo>
                <a:lnTo>
                  <a:pt x="8718708" y="0"/>
                </a:lnTo>
                <a:lnTo>
                  <a:pt x="8718708" y="3760358"/>
                </a:lnTo>
                <a:lnTo>
                  <a:pt x="0" y="3760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8277046">
            <a:off x="12472299" y="-847192"/>
            <a:ext cx="8698829" cy="3751785"/>
          </a:xfrm>
          <a:custGeom>
            <a:avLst/>
            <a:gdLst/>
            <a:ahLst/>
            <a:cxnLst/>
            <a:rect l="l" t="t" r="r" b="b"/>
            <a:pathLst>
              <a:path w="8698829" h="3751785">
                <a:moveTo>
                  <a:pt x="0" y="0"/>
                </a:moveTo>
                <a:lnTo>
                  <a:pt x="8698829" y="0"/>
                </a:lnTo>
                <a:lnTo>
                  <a:pt x="8698829" y="3751784"/>
                </a:lnTo>
                <a:lnTo>
                  <a:pt x="0" y="3751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21544" y="2505328"/>
            <a:ext cx="13444913" cy="388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2"/>
              </a:lnSpc>
            </a:pPr>
            <a:r>
              <a:rPr lang="en-US" sz="8501">
                <a:solidFill>
                  <a:srgbClr val="343434"/>
                </a:solidFill>
                <a:latin typeface="Magnolia Script Bold"/>
              </a:rPr>
              <a:t>Klasifikasi Penyakit Migraine Menggunakan Machine Learning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45666" y="7458710"/>
            <a:ext cx="8396667" cy="179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43434"/>
                </a:solidFill>
                <a:latin typeface="Arimo Bold"/>
              </a:rPr>
              <a:t>Michael Yuichi (672021024)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43434"/>
                </a:solidFill>
                <a:latin typeface="Arimo Bold"/>
              </a:rPr>
              <a:t>Ricardho Gunawan (672021062)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43434"/>
                </a:solidFill>
                <a:latin typeface="Arimo Bold"/>
              </a:rPr>
              <a:t>Titin Restiani Mendrofa (672021063)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81110">
            <a:off x="-3377236" y="-245871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781110">
            <a:off x="-2490897" y="3309513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81110">
            <a:off x="-2560170" y="12802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81110">
            <a:off x="-2901820" y="58419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81110">
            <a:off x="-1623177" y="8350267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15406871" y="467415"/>
            <a:ext cx="3372052" cy="4893479"/>
          </a:xfrm>
          <a:custGeom>
            <a:avLst/>
            <a:gdLst/>
            <a:ahLst/>
            <a:cxnLst/>
            <a:rect l="l" t="t" r="r" b="b"/>
            <a:pathLst>
              <a:path w="3372052" h="4893479">
                <a:moveTo>
                  <a:pt x="0" y="0"/>
                </a:moveTo>
                <a:lnTo>
                  <a:pt x="3372052" y="0"/>
                </a:lnTo>
                <a:lnTo>
                  <a:pt x="3372052" y="4893479"/>
                </a:lnTo>
                <a:lnTo>
                  <a:pt x="0" y="489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654174" y="4015401"/>
            <a:ext cx="10979652" cy="2455563"/>
          </a:xfrm>
          <a:custGeom>
            <a:avLst/>
            <a:gdLst/>
            <a:ahLst/>
            <a:cxnLst/>
            <a:rect l="l" t="t" r="r" b="b"/>
            <a:pathLst>
              <a:path w="10979652" h="2455563">
                <a:moveTo>
                  <a:pt x="0" y="0"/>
                </a:moveTo>
                <a:lnTo>
                  <a:pt x="10979652" y="0"/>
                </a:lnTo>
                <a:lnTo>
                  <a:pt x="10979652" y="2455563"/>
                </a:lnTo>
                <a:lnTo>
                  <a:pt x="0" y="24555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Data PreProcessing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15317" y="2241211"/>
            <a:ext cx="1130360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Arimo Bold"/>
              </a:rPr>
              <a:t>2. Normalisasi Transformasi: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81110">
            <a:off x="-3377236" y="-245871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781110">
            <a:off x="-2490897" y="3309513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81110">
            <a:off x="-2560170" y="12802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81110">
            <a:off x="-2901820" y="58419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81110">
            <a:off x="-1623177" y="8350267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15406871" y="467415"/>
            <a:ext cx="3372052" cy="4893479"/>
          </a:xfrm>
          <a:custGeom>
            <a:avLst/>
            <a:gdLst/>
            <a:ahLst/>
            <a:cxnLst/>
            <a:rect l="l" t="t" r="r" b="b"/>
            <a:pathLst>
              <a:path w="3372052" h="4893479">
                <a:moveTo>
                  <a:pt x="0" y="0"/>
                </a:moveTo>
                <a:lnTo>
                  <a:pt x="3372052" y="0"/>
                </a:lnTo>
                <a:lnTo>
                  <a:pt x="3372052" y="4893479"/>
                </a:lnTo>
                <a:lnTo>
                  <a:pt x="0" y="489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415317" y="2741591"/>
            <a:ext cx="10978233" cy="7522123"/>
          </a:xfrm>
          <a:custGeom>
            <a:avLst/>
            <a:gdLst/>
            <a:ahLst/>
            <a:cxnLst/>
            <a:rect l="l" t="t" r="r" b="b"/>
            <a:pathLst>
              <a:path w="10978233" h="7522123">
                <a:moveTo>
                  <a:pt x="0" y="0"/>
                </a:moveTo>
                <a:lnTo>
                  <a:pt x="10978234" y="0"/>
                </a:lnTo>
                <a:lnTo>
                  <a:pt x="10978234" y="7522123"/>
                </a:lnTo>
                <a:lnTo>
                  <a:pt x="0" y="75221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Data PreProcessing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15317" y="2241211"/>
            <a:ext cx="1130360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Arimo Bold"/>
              </a:rPr>
              <a:t>2. Normalisasi Transformasi: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81110">
            <a:off x="-3377236" y="-245871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781110">
            <a:off x="-2490897" y="3309513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81110">
            <a:off x="-2560170" y="12802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81110">
            <a:off x="-2901820" y="58419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81110">
            <a:off x="-1623177" y="8350267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15406871" y="467415"/>
            <a:ext cx="3372052" cy="4893479"/>
          </a:xfrm>
          <a:custGeom>
            <a:avLst/>
            <a:gdLst/>
            <a:ahLst/>
            <a:cxnLst/>
            <a:rect l="l" t="t" r="r" b="b"/>
            <a:pathLst>
              <a:path w="3372052" h="4893479">
                <a:moveTo>
                  <a:pt x="0" y="0"/>
                </a:moveTo>
                <a:lnTo>
                  <a:pt x="3372052" y="0"/>
                </a:lnTo>
                <a:lnTo>
                  <a:pt x="3372052" y="4893479"/>
                </a:lnTo>
                <a:lnTo>
                  <a:pt x="0" y="489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841329" y="2914155"/>
            <a:ext cx="11410869" cy="7148653"/>
          </a:xfrm>
          <a:custGeom>
            <a:avLst/>
            <a:gdLst/>
            <a:ahLst/>
            <a:cxnLst/>
            <a:rect l="l" t="t" r="r" b="b"/>
            <a:pathLst>
              <a:path w="11410869" h="7148653">
                <a:moveTo>
                  <a:pt x="0" y="0"/>
                </a:moveTo>
                <a:lnTo>
                  <a:pt x="11410869" y="0"/>
                </a:lnTo>
                <a:lnTo>
                  <a:pt x="11410869" y="7148653"/>
                </a:lnTo>
                <a:lnTo>
                  <a:pt x="0" y="71486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Data PreProcessing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15317" y="2241211"/>
            <a:ext cx="1130360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Arimo Bold"/>
              </a:rPr>
              <a:t>2. Normalisasi Transformasi: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81110">
            <a:off x="-3377236" y="-245871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781110">
            <a:off x="-2490897" y="3309513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81110">
            <a:off x="-2560170" y="12802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81110">
            <a:off x="-2901820" y="58419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81110">
            <a:off x="-1623177" y="8350267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15406871" y="467415"/>
            <a:ext cx="3372052" cy="4893479"/>
          </a:xfrm>
          <a:custGeom>
            <a:avLst/>
            <a:gdLst/>
            <a:ahLst/>
            <a:cxnLst/>
            <a:rect l="l" t="t" r="r" b="b"/>
            <a:pathLst>
              <a:path w="3372052" h="4893479">
                <a:moveTo>
                  <a:pt x="0" y="0"/>
                </a:moveTo>
                <a:lnTo>
                  <a:pt x="3372052" y="0"/>
                </a:lnTo>
                <a:lnTo>
                  <a:pt x="3372052" y="4893479"/>
                </a:lnTo>
                <a:lnTo>
                  <a:pt x="0" y="489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194689" y="2741591"/>
            <a:ext cx="9744861" cy="7348876"/>
          </a:xfrm>
          <a:custGeom>
            <a:avLst/>
            <a:gdLst/>
            <a:ahLst/>
            <a:cxnLst/>
            <a:rect l="l" t="t" r="r" b="b"/>
            <a:pathLst>
              <a:path w="9744861" h="7348876">
                <a:moveTo>
                  <a:pt x="0" y="0"/>
                </a:moveTo>
                <a:lnTo>
                  <a:pt x="9744861" y="0"/>
                </a:lnTo>
                <a:lnTo>
                  <a:pt x="9744861" y="7348876"/>
                </a:lnTo>
                <a:lnTo>
                  <a:pt x="0" y="73488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Data PreProcessing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15317" y="2241211"/>
            <a:ext cx="1130360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Arimo Bold"/>
              </a:rPr>
              <a:t>2. Normalisasi Transformasi: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81110">
            <a:off x="-3377236" y="-245871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781110">
            <a:off x="-2490897" y="3309513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81110">
            <a:off x="-2560170" y="12802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81110">
            <a:off x="-2901820" y="58419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81110">
            <a:off x="-1623177" y="8350267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15406871" y="467415"/>
            <a:ext cx="3372052" cy="4893479"/>
          </a:xfrm>
          <a:custGeom>
            <a:avLst/>
            <a:gdLst/>
            <a:ahLst/>
            <a:cxnLst/>
            <a:rect l="l" t="t" r="r" b="b"/>
            <a:pathLst>
              <a:path w="3372052" h="4893479">
                <a:moveTo>
                  <a:pt x="0" y="0"/>
                </a:moveTo>
                <a:lnTo>
                  <a:pt x="3372052" y="0"/>
                </a:lnTo>
                <a:lnTo>
                  <a:pt x="3372052" y="4893479"/>
                </a:lnTo>
                <a:lnTo>
                  <a:pt x="0" y="489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Data PreProcessing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82698" y="3649275"/>
            <a:ext cx="11303604" cy="295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Membersihkan Data: Mengidentifikasi nilai kosong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Visualisasi Data: Countplot, pie chart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Pemodelan Data: Pemisahan data fitur dan target, pembagian data latih &amp; uji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Encoding: Label encoding, one-hot encoding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343434"/>
              </a:solidFill>
              <a:latin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64634">
            <a:off x="14885649" y="4928017"/>
            <a:ext cx="5976261" cy="6843940"/>
          </a:xfrm>
          <a:custGeom>
            <a:avLst/>
            <a:gdLst/>
            <a:ahLst/>
            <a:cxnLst/>
            <a:rect l="l" t="t" r="r" b="b"/>
            <a:pathLst>
              <a:path w="5976261" h="6843940">
                <a:moveTo>
                  <a:pt x="0" y="0"/>
                </a:moveTo>
                <a:lnTo>
                  <a:pt x="5976261" y="0"/>
                </a:lnTo>
                <a:lnTo>
                  <a:pt x="5976261" y="6843939"/>
                </a:lnTo>
                <a:lnTo>
                  <a:pt x="0" y="6843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65213">
            <a:off x="-2195521" y="-970527"/>
            <a:ext cx="5172524" cy="5923510"/>
          </a:xfrm>
          <a:custGeom>
            <a:avLst/>
            <a:gdLst/>
            <a:ahLst/>
            <a:cxnLst/>
            <a:rect l="l" t="t" r="r" b="b"/>
            <a:pathLst>
              <a:path w="5172524" h="5923510">
                <a:moveTo>
                  <a:pt x="0" y="0"/>
                </a:moveTo>
                <a:lnTo>
                  <a:pt x="5172524" y="0"/>
                </a:lnTo>
                <a:lnTo>
                  <a:pt x="5172524" y="5923511"/>
                </a:lnTo>
                <a:lnTo>
                  <a:pt x="0" y="5923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-469426"/>
            <a:ext cx="4429909" cy="3372546"/>
          </a:xfrm>
          <a:custGeom>
            <a:avLst/>
            <a:gdLst/>
            <a:ahLst/>
            <a:cxnLst/>
            <a:rect l="l" t="t" r="r" b="b"/>
            <a:pathLst>
              <a:path w="4429909" h="3372546">
                <a:moveTo>
                  <a:pt x="0" y="0"/>
                </a:moveTo>
                <a:lnTo>
                  <a:pt x="4429909" y="0"/>
                </a:lnTo>
                <a:lnTo>
                  <a:pt x="4429909" y="3372546"/>
                </a:lnTo>
                <a:lnTo>
                  <a:pt x="0" y="3372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838856" y="8120526"/>
            <a:ext cx="4813527" cy="3664600"/>
          </a:xfrm>
          <a:custGeom>
            <a:avLst/>
            <a:gdLst/>
            <a:ahLst/>
            <a:cxnLst/>
            <a:rect l="l" t="t" r="r" b="b"/>
            <a:pathLst>
              <a:path w="4813527" h="3664600">
                <a:moveTo>
                  <a:pt x="0" y="0"/>
                </a:moveTo>
                <a:lnTo>
                  <a:pt x="4813527" y="0"/>
                </a:lnTo>
                <a:lnTo>
                  <a:pt x="4813527" y="3664600"/>
                </a:lnTo>
                <a:lnTo>
                  <a:pt x="0" y="3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28936" y="2878653"/>
            <a:ext cx="16030127" cy="5241873"/>
          </a:xfrm>
          <a:custGeom>
            <a:avLst/>
            <a:gdLst/>
            <a:ahLst/>
            <a:cxnLst/>
            <a:rect l="l" t="t" r="r" b="b"/>
            <a:pathLst>
              <a:path w="16030127" h="5241873">
                <a:moveTo>
                  <a:pt x="0" y="0"/>
                </a:moveTo>
                <a:lnTo>
                  <a:pt x="16030128" y="0"/>
                </a:lnTo>
                <a:lnTo>
                  <a:pt x="16030128" y="5241873"/>
                </a:lnTo>
                <a:lnTo>
                  <a:pt x="0" y="52418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Model Training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5317" y="2241211"/>
            <a:ext cx="1130360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Arimo Bold"/>
              </a:rPr>
              <a:t>3. Train (Fitting) &amp; Prediksi: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64634">
            <a:off x="14885649" y="4928017"/>
            <a:ext cx="5976261" cy="6843940"/>
          </a:xfrm>
          <a:custGeom>
            <a:avLst/>
            <a:gdLst/>
            <a:ahLst/>
            <a:cxnLst/>
            <a:rect l="l" t="t" r="r" b="b"/>
            <a:pathLst>
              <a:path w="5976261" h="6843940">
                <a:moveTo>
                  <a:pt x="0" y="0"/>
                </a:moveTo>
                <a:lnTo>
                  <a:pt x="5976261" y="0"/>
                </a:lnTo>
                <a:lnTo>
                  <a:pt x="5976261" y="6843939"/>
                </a:lnTo>
                <a:lnTo>
                  <a:pt x="0" y="6843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65213">
            <a:off x="-2195521" y="-970527"/>
            <a:ext cx="5172524" cy="5923510"/>
          </a:xfrm>
          <a:custGeom>
            <a:avLst/>
            <a:gdLst/>
            <a:ahLst/>
            <a:cxnLst/>
            <a:rect l="l" t="t" r="r" b="b"/>
            <a:pathLst>
              <a:path w="5172524" h="5923510">
                <a:moveTo>
                  <a:pt x="0" y="0"/>
                </a:moveTo>
                <a:lnTo>
                  <a:pt x="5172524" y="0"/>
                </a:lnTo>
                <a:lnTo>
                  <a:pt x="5172524" y="5923511"/>
                </a:lnTo>
                <a:lnTo>
                  <a:pt x="0" y="5923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-469426"/>
            <a:ext cx="4429909" cy="3372546"/>
          </a:xfrm>
          <a:custGeom>
            <a:avLst/>
            <a:gdLst/>
            <a:ahLst/>
            <a:cxnLst/>
            <a:rect l="l" t="t" r="r" b="b"/>
            <a:pathLst>
              <a:path w="4429909" h="3372546">
                <a:moveTo>
                  <a:pt x="0" y="0"/>
                </a:moveTo>
                <a:lnTo>
                  <a:pt x="4429909" y="0"/>
                </a:lnTo>
                <a:lnTo>
                  <a:pt x="4429909" y="3372546"/>
                </a:lnTo>
                <a:lnTo>
                  <a:pt x="0" y="3372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838856" y="8120526"/>
            <a:ext cx="4813527" cy="3664600"/>
          </a:xfrm>
          <a:custGeom>
            <a:avLst/>
            <a:gdLst/>
            <a:ahLst/>
            <a:cxnLst/>
            <a:rect l="l" t="t" r="r" b="b"/>
            <a:pathLst>
              <a:path w="4813527" h="3664600">
                <a:moveTo>
                  <a:pt x="0" y="0"/>
                </a:moveTo>
                <a:lnTo>
                  <a:pt x="4813527" y="0"/>
                </a:lnTo>
                <a:lnTo>
                  <a:pt x="4813527" y="3664600"/>
                </a:lnTo>
                <a:lnTo>
                  <a:pt x="0" y="3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214954" y="2903120"/>
            <a:ext cx="10466059" cy="7190422"/>
          </a:xfrm>
          <a:custGeom>
            <a:avLst/>
            <a:gdLst/>
            <a:ahLst/>
            <a:cxnLst/>
            <a:rect l="l" t="t" r="r" b="b"/>
            <a:pathLst>
              <a:path w="10466059" h="7190422">
                <a:moveTo>
                  <a:pt x="0" y="0"/>
                </a:moveTo>
                <a:lnTo>
                  <a:pt x="10466059" y="0"/>
                </a:lnTo>
                <a:lnTo>
                  <a:pt x="10466059" y="7190422"/>
                </a:lnTo>
                <a:lnTo>
                  <a:pt x="0" y="71904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Model Training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5317" y="2241211"/>
            <a:ext cx="1130360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Arimo Bold"/>
              </a:rPr>
              <a:t>3. Train (Fitting) &amp; Prediksi: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64634">
            <a:off x="14885649" y="4928017"/>
            <a:ext cx="5976261" cy="6843940"/>
          </a:xfrm>
          <a:custGeom>
            <a:avLst/>
            <a:gdLst/>
            <a:ahLst/>
            <a:cxnLst/>
            <a:rect l="l" t="t" r="r" b="b"/>
            <a:pathLst>
              <a:path w="5976261" h="6843940">
                <a:moveTo>
                  <a:pt x="0" y="0"/>
                </a:moveTo>
                <a:lnTo>
                  <a:pt x="5976261" y="0"/>
                </a:lnTo>
                <a:lnTo>
                  <a:pt x="5976261" y="6843939"/>
                </a:lnTo>
                <a:lnTo>
                  <a:pt x="0" y="6843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65213">
            <a:off x="-2195521" y="-970527"/>
            <a:ext cx="5172524" cy="5923510"/>
          </a:xfrm>
          <a:custGeom>
            <a:avLst/>
            <a:gdLst/>
            <a:ahLst/>
            <a:cxnLst/>
            <a:rect l="l" t="t" r="r" b="b"/>
            <a:pathLst>
              <a:path w="5172524" h="5923510">
                <a:moveTo>
                  <a:pt x="0" y="0"/>
                </a:moveTo>
                <a:lnTo>
                  <a:pt x="5172524" y="0"/>
                </a:lnTo>
                <a:lnTo>
                  <a:pt x="5172524" y="5923511"/>
                </a:lnTo>
                <a:lnTo>
                  <a:pt x="0" y="5923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-469426"/>
            <a:ext cx="4429909" cy="3372546"/>
          </a:xfrm>
          <a:custGeom>
            <a:avLst/>
            <a:gdLst/>
            <a:ahLst/>
            <a:cxnLst/>
            <a:rect l="l" t="t" r="r" b="b"/>
            <a:pathLst>
              <a:path w="4429909" h="3372546">
                <a:moveTo>
                  <a:pt x="0" y="0"/>
                </a:moveTo>
                <a:lnTo>
                  <a:pt x="4429909" y="0"/>
                </a:lnTo>
                <a:lnTo>
                  <a:pt x="4429909" y="3372546"/>
                </a:lnTo>
                <a:lnTo>
                  <a:pt x="0" y="3372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838856" y="8120526"/>
            <a:ext cx="4813527" cy="3664600"/>
          </a:xfrm>
          <a:custGeom>
            <a:avLst/>
            <a:gdLst/>
            <a:ahLst/>
            <a:cxnLst/>
            <a:rect l="l" t="t" r="r" b="b"/>
            <a:pathLst>
              <a:path w="4813527" h="3664600">
                <a:moveTo>
                  <a:pt x="0" y="0"/>
                </a:moveTo>
                <a:lnTo>
                  <a:pt x="4813527" y="0"/>
                </a:lnTo>
                <a:lnTo>
                  <a:pt x="4813527" y="3664600"/>
                </a:lnTo>
                <a:lnTo>
                  <a:pt x="0" y="3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54615" y="2735578"/>
            <a:ext cx="13178771" cy="7217248"/>
          </a:xfrm>
          <a:custGeom>
            <a:avLst/>
            <a:gdLst/>
            <a:ahLst/>
            <a:cxnLst/>
            <a:rect l="l" t="t" r="r" b="b"/>
            <a:pathLst>
              <a:path w="13178771" h="7217248">
                <a:moveTo>
                  <a:pt x="0" y="0"/>
                </a:moveTo>
                <a:lnTo>
                  <a:pt x="13178770" y="0"/>
                </a:lnTo>
                <a:lnTo>
                  <a:pt x="13178770" y="7217248"/>
                </a:lnTo>
                <a:lnTo>
                  <a:pt x="0" y="72172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Model Training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5317" y="2241211"/>
            <a:ext cx="1130360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Arimo Bold"/>
              </a:rPr>
              <a:t>3. Train (Fitting) &amp; Prediksi: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64634">
            <a:off x="14885649" y="4928017"/>
            <a:ext cx="5976261" cy="6843940"/>
          </a:xfrm>
          <a:custGeom>
            <a:avLst/>
            <a:gdLst/>
            <a:ahLst/>
            <a:cxnLst/>
            <a:rect l="l" t="t" r="r" b="b"/>
            <a:pathLst>
              <a:path w="5976261" h="6843940">
                <a:moveTo>
                  <a:pt x="0" y="0"/>
                </a:moveTo>
                <a:lnTo>
                  <a:pt x="5976261" y="0"/>
                </a:lnTo>
                <a:lnTo>
                  <a:pt x="5976261" y="6843939"/>
                </a:lnTo>
                <a:lnTo>
                  <a:pt x="0" y="6843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65213">
            <a:off x="-1557562" y="-970527"/>
            <a:ext cx="5172524" cy="5923510"/>
          </a:xfrm>
          <a:custGeom>
            <a:avLst/>
            <a:gdLst/>
            <a:ahLst/>
            <a:cxnLst/>
            <a:rect l="l" t="t" r="r" b="b"/>
            <a:pathLst>
              <a:path w="5172524" h="5923510">
                <a:moveTo>
                  <a:pt x="0" y="0"/>
                </a:moveTo>
                <a:lnTo>
                  <a:pt x="5172524" y="0"/>
                </a:lnTo>
                <a:lnTo>
                  <a:pt x="5172524" y="5923511"/>
                </a:lnTo>
                <a:lnTo>
                  <a:pt x="0" y="5923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-469426"/>
            <a:ext cx="4429909" cy="3372546"/>
          </a:xfrm>
          <a:custGeom>
            <a:avLst/>
            <a:gdLst/>
            <a:ahLst/>
            <a:cxnLst/>
            <a:rect l="l" t="t" r="r" b="b"/>
            <a:pathLst>
              <a:path w="4429909" h="3372546">
                <a:moveTo>
                  <a:pt x="0" y="0"/>
                </a:moveTo>
                <a:lnTo>
                  <a:pt x="4429909" y="0"/>
                </a:lnTo>
                <a:lnTo>
                  <a:pt x="4429909" y="3372546"/>
                </a:lnTo>
                <a:lnTo>
                  <a:pt x="0" y="3372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838856" y="8120526"/>
            <a:ext cx="4813527" cy="3664600"/>
          </a:xfrm>
          <a:custGeom>
            <a:avLst/>
            <a:gdLst/>
            <a:ahLst/>
            <a:cxnLst/>
            <a:rect l="l" t="t" r="r" b="b"/>
            <a:pathLst>
              <a:path w="4813527" h="3664600">
                <a:moveTo>
                  <a:pt x="0" y="0"/>
                </a:moveTo>
                <a:lnTo>
                  <a:pt x="4813527" y="0"/>
                </a:lnTo>
                <a:lnTo>
                  <a:pt x="4813527" y="3664600"/>
                </a:lnTo>
                <a:lnTo>
                  <a:pt x="0" y="3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Model Training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36997" y="3751883"/>
            <a:ext cx="11414005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Algoritma yang digunakan: Naive Bayes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Evaluasi model: Akurasi, presisi, recall, confusion matrix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Hasil akurasi model: 88%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343434"/>
              </a:solidFill>
              <a:latin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3906" y="6466194"/>
            <a:ext cx="6626110" cy="5084033"/>
          </a:xfrm>
          <a:custGeom>
            <a:avLst/>
            <a:gdLst/>
            <a:ahLst/>
            <a:cxnLst/>
            <a:rect l="l" t="t" r="r" b="b"/>
            <a:pathLst>
              <a:path w="6626110" h="5084033">
                <a:moveTo>
                  <a:pt x="0" y="0"/>
                </a:moveTo>
                <a:lnTo>
                  <a:pt x="6626110" y="0"/>
                </a:lnTo>
                <a:lnTo>
                  <a:pt x="6626110" y="5084034"/>
                </a:lnTo>
                <a:lnTo>
                  <a:pt x="0" y="508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888818" y="8195613"/>
            <a:ext cx="6740964" cy="4583855"/>
          </a:xfrm>
          <a:custGeom>
            <a:avLst/>
            <a:gdLst/>
            <a:ahLst/>
            <a:cxnLst/>
            <a:rect l="l" t="t" r="r" b="b"/>
            <a:pathLst>
              <a:path w="6740964" h="4583855">
                <a:moveTo>
                  <a:pt x="0" y="0"/>
                </a:moveTo>
                <a:lnTo>
                  <a:pt x="6740964" y="0"/>
                </a:lnTo>
                <a:lnTo>
                  <a:pt x="6740964" y="4583855"/>
                </a:lnTo>
                <a:lnTo>
                  <a:pt x="0" y="45838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652745" y="6700722"/>
            <a:ext cx="6014782" cy="4614978"/>
          </a:xfrm>
          <a:custGeom>
            <a:avLst/>
            <a:gdLst/>
            <a:ahLst/>
            <a:cxnLst/>
            <a:rect l="l" t="t" r="r" b="b"/>
            <a:pathLst>
              <a:path w="6014782" h="4614978">
                <a:moveTo>
                  <a:pt x="0" y="0"/>
                </a:moveTo>
                <a:lnTo>
                  <a:pt x="6014782" y="0"/>
                </a:lnTo>
                <a:lnTo>
                  <a:pt x="6014782" y="4614978"/>
                </a:lnTo>
                <a:lnTo>
                  <a:pt x="0" y="4614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704782" y="7185338"/>
            <a:ext cx="6051176" cy="4114800"/>
          </a:xfrm>
          <a:custGeom>
            <a:avLst/>
            <a:gdLst/>
            <a:ahLst/>
            <a:cxnLst/>
            <a:rect l="l" t="t" r="r" b="b"/>
            <a:pathLst>
              <a:path w="6051176" h="4114800">
                <a:moveTo>
                  <a:pt x="0" y="0"/>
                </a:moveTo>
                <a:lnTo>
                  <a:pt x="6051176" y="0"/>
                </a:lnTo>
                <a:lnTo>
                  <a:pt x="60511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796446" y="2741591"/>
            <a:ext cx="9800859" cy="6012533"/>
          </a:xfrm>
          <a:custGeom>
            <a:avLst/>
            <a:gdLst/>
            <a:ahLst/>
            <a:cxnLst/>
            <a:rect l="l" t="t" r="r" b="b"/>
            <a:pathLst>
              <a:path w="9800859" h="6012533">
                <a:moveTo>
                  <a:pt x="0" y="0"/>
                </a:moveTo>
                <a:lnTo>
                  <a:pt x="9800859" y="0"/>
                </a:lnTo>
                <a:lnTo>
                  <a:pt x="9800859" y="6012532"/>
                </a:lnTo>
                <a:lnTo>
                  <a:pt x="0" y="60125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Evaluation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5317" y="2241211"/>
            <a:ext cx="1130360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Arimo Bold"/>
              </a:rPr>
              <a:t>4. Evaluating: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bstract Shape Illustration  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97320" y="3886834"/>
            <a:ext cx="3388048" cy="4359851"/>
            <a:chOff x="0" y="0"/>
            <a:chExt cx="3133810" cy="40326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FFB34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367528" y="3886834"/>
            <a:ext cx="3388048" cy="4359851"/>
            <a:chOff x="0" y="0"/>
            <a:chExt cx="3133810" cy="40326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FFB34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202632" y="3886834"/>
            <a:ext cx="3388048" cy="4359851"/>
            <a:chOff x="0" y="0"/>
            <a:chExt cx="3133810" cy="403268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FFB34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532424" y="3886834"/>
            <a:ext cx="3388048" cy="4359851"/>
            <a:chOff x="0" y="0"/>
            <a:chExt cx="3133810" cy="403268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FFB34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3712371" y="1889316"/>
            <a:ext cx="1086325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43434"/>
                </a:solidFill>
                <a:latin typeface="Magnolia Script Bold"/>
              </a:rPr>
              <a:t>Agenda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21039" y="5542884"/>
            <a:ext cx="2715079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mo Bold"/>
              </a:rPr>
              <a:t>Business Understanding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21039" y="4120127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Magnolia Script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720572" y="5464779"/>
            <a:ext cx="2715079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Arimo Bold"/>
              </a:rPr>
              <a:t>Training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691247" y="4120127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Magnolia Script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634182" y="5441919"/>
            <a:ext cx="2715079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Arimo Bold"/>
              </a:rPr>
              <a:t>Evaluation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634182" y="4120127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Magnolia Script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856143" y="5441919"/>
            <a:ext cx="2715079" cy="119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Arimo Bold"/>
              </a:rPr>
              <a:t>Pre-processing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856143" y="4120127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Magnolia Script"/>
              </a:rPr>
              <a:t>02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3906" y="6466194"/>
            <a:ext cx="6626110" cy="5084033"/>
          </a:xfrm>
          <a:custGeom>
            <a:avLst/>
            <a:gdLst/>
            <a:ahLst/>
            <a:cxnLst/>
            <a:rect l="l" t="t" r="r" b="b"/>
            <a:pathLst>
              <a:path w="6626110" h="5084033">
                <a:moveTo>
                  <a:pt x="0" y="0"/>
                </a:moveTo>
                <a:lnTo>
                  <a:pt x="6626110" y="0"/>
                </a:lnTo>
                <a:lnTo>
                  <a:pt x="6626110" y="5084034"/>
                </a:lnTo>
                <a:lnTo>
                  <a:pt x="0" y="508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888818" y="8195613"/>
            <a:ext cx="6740964" cy="4583855"/>
          </a:xfrm>
          <a:custGeom>
            <a:avLst/>
            <a:gdLst/>
            <a:ahLst/>
            <a:cxnLst/>
            <a:rect l="l" t="t" r="r" b="b"/>
            <a:pathLst>
              <a:path w="6740964" h="4583855">
                <a:moveTo>
                  <a:pt x="0" y="0"/>
                </a:moveTo>
                <a:lnTo>
                  <a:pt x="6740964" y="0"/>
                </a:lnTo>
                <a:lnTo>
                  <a:pt x="6740964" y="4583855"/>
                </a:lnTo>
                <a:lnTo>
                  <a:pt x="0" y="45838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652745" y="6700722"/>
            <a:ext cx="6014782" cy="4614978"/>
          </a:xfrm>
          <a:custGeom>
            <a:avLst/>
            <a:gdLst/>
            <a:ahLst/>
            <a:cxnLst/>
            <a:rect l="l" t="t" r="r" b="b"/>
            <a:pathLst>
              <a:path w="6014782" h="4614978">
                <a:moveTo>
                  <a:pt x="0" y="0"/>
                </a:moveTo>
                <a:lnTo>
                  <a:pt x="6014782" y="0"/>
                </a:lnTo>
                <a:lnTo>
                  <a:pt x="6014782" y="4614978"/>
                </a:lnTo>
                <a:lnTo>
                  <a:pt x="0" y="4614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704782" y="7185338"/>
            <a:ext cx="6051176" cy="4114800"/>
          </a:xfrm>
          <a:custGeom>
            <a:avLst/>
            <a:gdLst/>
            <a:ahLst/>
            <a:cxnLst/>
            <a:rect l="l" t="t" r="r" b="b"/>
            <a:pathLst>
              <a:path w="6051176" h="4114800">
                <a:moveTo>
                  <a:pt x="0" y="0"/>
                </a:moveTo>
                <a:lnTo>
                  <a:pt x="6051176" y="0"/>
                </a:lnTo>
                <a:lnTo>
                  <a:pt x="60511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827349" y="2741591"/>
            <a:ext cx="8488112" cy="7332925"/>
          </a:xfrm>
          <a:custGeom>
            <a:avLst/>
            <a:gdLst/>
            <a:ahLst/>
            <a:cxnLst/>
            <a:rect l="l" t="t" r="r" b="b"/>
            <a:pathLst>
              <a:path w="8488112" h="7332925">
                <a:moveTo>
                  <a:pt x="0" y="0"/>
                </a:moveTo>
                <a:lnTo>
                  <a:pt x="8488112" y="0"/>
                </a:lnTo>
                <a:lnTo>
                  <a:pt x="8488112" y="7332925"/>
                </a:lnTo>
                <a:lnTo>
                  <a:pt x="0" y="73329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Evaluation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5317" y="2241211"/>
            <a:ext cx="1130360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Arimo Bold"/>
              </a:rPr>
              <a:t>4. Evaluating: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3906" y="6466194"/>
            <a:ext cx="6626110" cy="5084033"/>
          </a:xfrm>
          <a:custGeom>
            <a:avLst/>
            <a:gdLst/>
            <a:ahLst/>
            <a:cxnLst/>
            <a:rect l="l" t="t" r="r" b="b"/>
            <a:pathLst>
              <a:path w="6626110" h="5084033">
                <a:moveTo>
                  <a:pt x="0" y="0"/>
                </a:moveTo>
                <a:lnTo>
                  <a:pt x="6626110" y="0"/>
                </a:lnTo>
                <a:lnTo>
                  <a:pt x="6626110" y="5084034"/>
                </a:lnTo>
                <a:lnTo>
                  <a:pt x="0" y="508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888818" y="8195613"/>
            <a:ext cx="6740964" cy="4583855"/>
          </a:xfrm>
          <a:custGeom>
            <a:avLst/>
            <a:gdLst/>
            <a:ahLst/>
            <a:cxnLst/>
            <a:rect l="l" t="t" r="r" b="b"/>
            <a:pathLst>
              <a:path w="6740964" h="4583855">
                <a:moveTo>
                  <a:pt x="0" y="0"/>
                </a:moveTo>
                <a:lnTo>
                  <a:pt x="6740964" y="0"/>
                </a:lnTo>
                <a:lnTo>
                  <a:pt x="6740964" y="4583855"/>
                </a:lnTo>
                <a:lnTo>
                  <a:pt x="0" y="45838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652745" y="6700722"/>
            <a:ext cx="6014782" cy="4614978"/>
          </a:xfrm>
          <a:custGeom>
            <a:avLst/>
            <a:gdLst/>
            <a:ahLst/>
            <a:cxnLst/>
            <a:rect l="l" t="t" r="r" b="b"/>
            <a:pathLst>
              <a:path w="6014782" h="4614978">
                <a:moveTo>
                  <a:pt x="0" y="0"/>
                </a:moveTo>
                <a:lnTo>
                  <a:pt x="6014782" y="0"/>
                </a:lnTo>
                <a:lnTo>
                  <a:pt x="6014782" y="4614978"/>
                </a:lnTo>
                <a:lnTo>
                  <a:pt x="0" y="4614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704782" y="7185338"/>
            <a:ext cx="6051176" cy="4114800"/>
          </a:xfrm>
          <a:custGeom>
            <a:avLst/>
            <a:gdLst/>
            <a:ahLst/>
            <a:cxnLst/>
            <a:rect l="l" t="t" r="r" b="b"/>
            <a:pathLst>
              <a:path w="6051176" h="4114800">
                <a:moveTo>
                  <a:pt x="0" y="0"/>
                </a:moveTo>
                <a:lnTo>
                  <a:pt x="6051176" y="0"/>
                </a:lnTo>
                <a:lnTo>
                  <a:pt x="60511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15317" y="2741591"/>
            <a:ext cx="12463887" cy="6323740"/>
          </a:xfrm>
          <a:custGeom>
            <a:avLst/>
            <a:gdLst/>
            <a:ahLst/>
            <a:cxnLst/>
            <a:rect l="l" t="t" r="r" b="b"/>
            <a:pathLst>
              <a:path w="12463887" h="6323740">
                <a:moveTo>
                  <a:pt x="0" y="0"/>
                </a:moveTo>
                <a:lnTo>
                  <a:pt x="12463887" y="0"/>
                </a:lnTo>
                <a:lnTo>
                  <a:pt x="12463887" y="6323739"/>
                </a:lnTo>
                <a:lnTo>
                  <a:pt x="0" y="63237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Evaluation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5317" y="2241211"/>
            <a:ext cx="1130360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Arimo Bold"/>
              </a:rPr>
              <a:t>4. Evaluating: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3906" y="6466194"/>
            <a:ext cx="6626110" cy="5084033"/>
          </a:xfrm>
          <a:custGeom>
            <a:avLst/>
            <a:gdLst/>
            <a:ahLst/>
            <a:cxnLst/>
            <a:rect l="l" t="t" r="r" b="b"/>
            <a:pathLst>
              <a:path w="6626110" h="5084033">
                <a:moveTo>
                  <a:pt x="0" y="0"/>
                </a:moveTo>
                <a:lnTo>
                  <a:pt x="6626110" y="0"/>
                </a:lnTo>
                <a:lnTo>
                  <a:pt x="6626110" y="5084034"/>
                </a:lnTo>
                <a:lnTo>
                  <a:pt x="0" y="508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888818" y="8195613"/>
            <a:ext cx="6740964" cy="4583855"/>
          </a:xfrm>
          <a:custGeom>
            <a:avLst/>
            <a:gdLst/>
            <a:ahLst/>
            <a:cxnLst/>
            <a:rect l="l" t="t" r="r" b="b"/>
            <a:pathLst>
              <a:path w="6740964" h="4583855">
                <a:moveTo>
                  <a:pt x="0" y="0"/>
                </a:moveTo>
                <a:lnTo>
                  <a:pt x="6740964" y="0"/>
                </a:lnTo>
                <a:lnTo>
                  <a:pt x="6740964" y="4583855"/>
                </a:lnTo>
                <a:lnTo>
                  <a:pt x="0" y="45838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652745" y="6700722"/>
            <a:ext cx="6014782" cy="4614978"/>
          </a:xfrm>
          <a:custGeom>
            <a:avLst/>
            <a:gdLst/>
            <a:ahLst/>
            <a:cxnLst/>
            <a:rect l="l" t="t" r="r" b="b"/>
            <a:pathLst>
              <a:path w="6014782" h="4614978">
                <a:moveTo>
                  <a:pt x="0" y="0"/>
                </a:moveTo>
                <a:lnTo>
                  <a:pt x="6014782" y="0"/>
                </a:lnTo>
                <a:lnTo>
                  <a:pt x="6014782" y="4614978"/>
                </a:lnTo>
                <a:lnTo>
                  <a:pt x="0" y="4614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704782" y="7185338"/>
            <a:ext cx="6051176" cy="4114800"/>
          </a:xfrm>
          <a:custGeom>
            <a:avLst/>
            <a:gdLst/>
            <a:ahLst/>
            <a:cxnLst/>
            <a:rect l="l" t="t" r="r" b="b"/>
            <a:pathLst>
              <a:path w="6051176" h="4114800">
                <a:moveTo>
                  <a:pt x="0" y="0"/>
                </a:moveTo>
                <a:lnTo>
                  <a:pt x="6051176" y="0"/>
                </a:lnTo>
                <a:lnTo>
                  <a:pt x="60511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772942" y="2741591"/>
            <a:ext cx="10422643" cy="7418526"/>
          </a:xfrm>
          <a:custGeom>
            <a:avLst/>
            <a:gdLst/>
            <a:ahLst/>
            <a:cxnLst/>
            <a:rect l="l" t="t" r="r" b="b"/>
            <a:pathLst>
              <a:path w="10422643" h="7418526">
                <a:moveTo>
                  <a:pt x="0" y="0"/>
                </a:moveTo>
                <a:lnTo>
                  <a:pt x="10422643" y="0"/>
                </a:lnTo>
                <a:lnTo>
                  <a:pt x="10422643" y="7418526"/>
                </a:lnTo>
                <a:lnTo>
                  <a:pt x="0" y="74185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Evaluation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5317" y="2241211"/>
            <a:ext cx="1130360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Arimo Bold"/>
              </a:rPr>
              <a:t>4. Evaluating: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3906" y="6466194"/>
            <a:ext cx="6626110" cy="5084033"/>
          </a:xfrm>
          <a:custGeom>
            <a:avLst/>
            <a:gdLst/>
            <a:ahLst/>
            <a:cxnLst/>
            <a:rect l="l" t="t" r="r" b="b"/>
            <a:pathLst>
              <a:path w="6626110" h="5084033">
                <a:moveTo>
                  <a:pt x="0" y="0"/>
                </a:moveTo>
                <a:lnTo>
                  <a:pt x="6626110" y="0"/>
                </a:lnTo>
                <a:lnTo>
                  <a:pt x="6626110" y="5084034"/>
                </a:lnTo>
                <a:lnTo>
                  <a:pt x="0" y="508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888818" y="8195613"/>
            <a:ext cx="6740964" cy="4583855"/>
          </a:xfrm>
          <a:custGeom>
            <a:avLst/>
            <a:gdLst/>
            <a:ahLst/>
            <a:cxnLst/>
            <a:rect l="l" t="t" r="r" b="b"/>
            <a:pathLst>
              <a:path w="6740964" h="4583855">
                <a:moveTo>
                  <a:pt x="0" y="0"/>
                </a:moveTo>
                <a:lnTo>
                  <a:pt x="6740964" y="0"/>
                </a:lnTo>
                <a:lnTo>
                  <a:pt x="6740964" y="4583855"/>
                </a:lnTo>
                <a:lnTo>
                  <a:pt x="0" y="45838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652745" y="6700722"/>
            <a:ext cx="6014782" cy="4614978"/>
          </a:xfrm>
          <a:custGeom>
            <a:avLst/>
            <a:gdLst/>
            <a:ahLst/>
            <a:cxnLst/>
            <a:rect l="l" t="t" r="r" b="b"/>
            <a:pathLst>
              <a:path w="6014782" h="4614978">
                <a:moveTo>
                  <a:pt x="0" y="0"/>
                </a:moveTo>
                <a:lnTo>
                  <a:pt x="6014782" y="0"/>
                </a:lnTo>
                <a:lnTo>
                  <a:pt x="6014782" y="4614978"/>
                </a:lnTo>
                <a:lnTo>
                  <a:pt x="0" y="4614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704782" y="7185338"/>
            <a:ext cx="6051176" cy="4114800"/>
          </a:xfrm>
          <a:custGeom>
            <a:avLst/>
            <a:gdLst/>
            <a:ahLst/>
            <a:cxnLst/>
            <a:rect l="l" t="t" r="r" b="b"/>
            <a:pathLst>
              <a:path w="6051176" h="4114800">
                <a:moveTo>
                  <a:pt x="0" y="0"/>
                </a:moveTo>
                <a:lnTo>
                  <a:pt x="6051176" y="0"/>
                </a:lnTo>
                <a:lnTo>
                  <a:pt x="60511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Evaluation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36997" y="3751883"/>
            <a:ext cx="11414005" cy="295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Validasi model pada data baru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Analisis confusion matrix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Laporan klasifikasi: akurasi per kelas migrain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Akurasi dari Precision, Recall, F1-score, Support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Model Clustering dari hasil klasifikasi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343434"/>
              </a:solidFill>
              <a:latin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87022" y="421739"/>
            <a:ext cx="13283725" cy="9443521"/>
          </a:xfrm>
          <a:custGeom>
            <a:avLst/>
            <a:gdLst/>
            <a:ahLst/>
            <a:cxnLst/>
            <a:rect l="l" t="t" r="r" b="b"/>
            <a:pathLst>
              <a:path w="13283725" h="9443521">
                <a:moveTo>
                  <a:pt x="0" y="0"/>
                </a:moveTo>
                <a:lnTo>
                  <a:pt x="13283725" y="0"/>
                </a:lnTo>
                <a:lnTo>
                  <a:pt x="13283725" y="9443522"/>
                </a:lnTo>
                <a:lnTo>
                  <a:pt x="0" y="9443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365304" y="1014359"/>
            <a:ext cx="11557393" cy="8258282"/>
          </a:xfrm>
          <a:custGeom>
            <a:avLst/>
            <a:gdLst/>
            <a:ahLst/>
            <a:cxnLst/>
            <a:rect l="l" t="t" r="r" b="b"/>
            <a:pathLst>
              <a:path w="11557393" h="8258282">
                <a:moveTo>
                  <a:pt x="0" y="0"/>
                </a:moveTo>
                <a:lnTo>
                  <a:pt x="11557392" y="0"/>
                </a:lnTo>
                <a:lnTo>
                  <a:pt x="11557392" y="8258282"/>
                </a:lnTo>
                <a:lnTo>
                  <a:pt x="0" y="82582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92987" y="3780328"/>
            <a:ext cx="8102026" cy="295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Model machine learning dapat mengklasifikasikan migrain dengan akurasi 88%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Model dapat membantu diagnosis dan pengobatan migrain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343434"/>
              </a:solidFill>
              <a:latin typeface="Open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646704" y="7807861"/>
            <a:ext cx="5282592" cy="4114800"/>
          </a:xfrm>
          <a:custGeom>
            <a:avLst/>
            <a:gdLst/>
            <a:ahLst/>
            <a:cxnLst/>
            <a:rect l="l" t="t" r="r" b="b"/>
            <a:pathLst>
              <a:path w="5282592" h="4114800">
                <a:moveTo>
                  <a:pt x="0" y="0"/>
                </a:moveTo>
                <a:lnTo>
                  <a:pt x="5282592" y="0"/>
                </a:lnTo>
                <a:lnTo>
                  <a:pt x="52825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Kesimpulan</a:t>
            </a:r>
          </a:p>
        </p:txBody>
      </p:sp>
      <p:sp>
        <p:nvSpPr>
          <p:cNvPr id="7" name="Freeform 7"/>
          <p:cNvSpPr/>
          <p:nvPr/>
        </p:nvSpPr>
        <p:spPr>
          <a:xfrm rot="-9447887">
            <a:off x="-2504111" y="-1132507"/>
            <a:ext cx="5282592" cy="4114800"/>
          </a:xfrm>
          <a:custGeom>
            <a:avLst/>
            <a:gdLst/>
            <a:ahLst/>
            <a:cxnLst/>
            <a:rect l="l" t="t" r="r" b="b"/>
            <a:pathLst>
              <a:path w="5282592" h="4114800">
                <a:moveTo>
                  <a:pt x="0" y="0"/>
                </a:moveTo>
                <a:lnTo>
                  <a:pt x="5282592" y="0"/>
                </a:lnTo>
                <a:lnTo>
                  <a:pt x="52825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39424" y="2063706"/>
            <a:ext cx="13209153" cy="6159587"/>
          </a:xfrm>
          <a:custGeom>
            <a:avLst/>
            <a:gdLst/>
            <a:ahLst/>
            <a:cxnLst/>
            <a:rect l="l" t="t" r="r" b="b"/>
            <a:pathLst>
              <a:path w="13209153" h="6159587">
                <a:moveTo>
                  <a:pt x="0" y="0"/>
                </a:moveTo>
                <a:lnTo>
                  <a:pt x="13209152" y="0"/>
                </a:lnTo>
                <a:lnTo>
                  <a:pt x="13209152" y="6159588"/>
                </a:lnTo>
                <a:lnTo>
                  <a:pt x="0" y="61595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124200" y="-45136"/>
            <a:ext cx="10474485" cy="2407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 dirty="0">
                <a:solidFill>
                  <a:srgbClr val="343434"/>
                </a:solidFill>
                <a:latin typeface="Magnolia Script Bold"/>
              </a:rPr>
              <a:t>Business Understanding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213074" y="269424"/>
            <a:ext cx="10729353" cy="2407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 dirty="0">
                <a:solidFill>
                  <a:srgbClr val="343434"/>
                </a:solidFill>
                <a:latin typeface="Magnolia Script Bold"/>
              </a:rPr>
              <a:t>Business Understanding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85553" y="2825846"/>
            <a:ext cx="11303604" cy="493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Tujuan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: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Mengklasifikasikan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migrain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dengan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akurasi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tinggi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untuk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membantu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diagnosis dan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pengobatan</a:t>
            </a: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343434"/>
                </a:solidFill>
                <a:latin typeface="Open Sans"/>
              </a:rPr>
              <a:t>Dataset: Data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dari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1000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pasien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migrain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,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mencakup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gejala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,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pemicu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, dan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pengobatan</a:t>
            </a: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343434"/>
                </a:solidFill>
                <a:latin typeface="Open Sans"/>
              </a:rPr>
              <a:t>Variable target: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Tipe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migrain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(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migrain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tanpa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aura,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migrain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dengan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aura)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343434"/>
                </a:solidFill>
                <a:latin typeface="Open Sans Italics"/>
              </a:rPr>
              <a:t>*Based on logic-understanding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343434"/>
              </a:solidFill>
              <a:latin typeface="Open Sans Italics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774915" y="438150"/>
            <a:ext cx="10738171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Business Understanding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03389" y="3209987"/>
            <a:ext cx="4843008" cy="495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Age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Duration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Frequency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Location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Character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Intensity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Nausea</a:t>
            </a:r>
          </a:p>
          <a:p>
            <a:pPr algn="just">
              <a:lnSpc>
                <a:spcPts val="4920"/>
              </a:lnSpc>
            </a:pPr>
            <a:endParaRPr lang="en-US" sz="410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54386" y="3209987"/>
            <a:ext cx="3606998" cy="619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Vertigo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Tinnitus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Hypoacusis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Diplopia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Defect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Ataxia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Conscience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Paresthesia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DPF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Type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92844" y="3209987"/>
            <a:ext cx="3982938" cy="433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Vomit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Phonophobia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Photophobia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Visual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Sensory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Dysphasia</a:t>
            </a:r>
          </a:p>
          <a:p>
            <a:pPr marL="885225" lvl="1" indent="-442612" algn="just">
              <a:lnSpc>
                <a:spcPts val="4920"/>
              </a:lnSpc>
              <a:buFont typeface="Arial"/>
              <a:buChar char="•"/>
            </a:pPr>
            <a:r>
              <a:rPr lang="en-US" sz="4100">
                <a:solidFill>
                  <a:srgbClr val="343434"/>
                </a:solidFill>
                <a:latin typeface="Magnolia Script Bold"/>
              </a:rPr>
              <a:t>Dysarthria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36587" y="2550510"/>
            <a:ext cx="15614826" cy="5748255"/>
          </a:xfrm>
          <a:custGeom>
            <a:avLst/>
            <a:gdLst/>
            <a:ahLst/>
            <a:cxnLst/>
            <a:rect l="l" t="t" r="r" b="b"/>
            <a:pathLst>
              <a:path w="15614826" h="5748255">
                <a:moveTo>
                  <a:pt x="0" y="0"/>
                </a:moveTo>
                <a:lnTo>
                  <a:pt x="15614826" y="0"/>
                </a:lnTo>
                <a:lnTo>
                  <a:pt x="15614826" y="5748255"/>
                </a:lnTo>
                <a:lnTo>
                  <a:pt x="0" y="5748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739362" y="142991"/>
            <a:ext cx="10550685" cy="2407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 dirty="0">
                <a:solidFill>
                  <a:srgbClr val="343434"/>
                </a:solidFill>
                <a:latin typeface="Magnolia Script Bold"/>
              </a:rPr>
              <a:t>Business Understanding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81110">
            <a:off x="-3377236" y="-245871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781110">
            <a:off x="-2490897" y="3309513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81110">
            <a:off x="-2560170" y="12802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81110">
            <a:off x="-2901820" y="58419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81110">
            <a:off x="-1623177" y="8350267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15406871" y="467415"/>
            <a:ext cx="3372052" cy="4893479"/>
          </a:xfrm>
          <a:custGeom>
            <a:avLst/>
            <a:gdLst/>
            <a:ahLst/>
            <a:cxnLst/>
            <a:rect l="l" t="t" r="r" b="b"/>
            <a:pathLst>
              <a:path w="3372052" h="4893479">
                <a:moveTo>
                  <a:pt x="0" y="0"/>
                </a:moveTo>
                <a:lnTo>
                  <a:pt x="3372052" y="0"/>
                </a:lnTo>
                <a:lnTo>
                  <a:pt x="3372052" y="4893479"/>
                </a:lnTo>
                <a:lnTo>
                  <a:pt x="0" y="489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81924" y="2914155"/>
            <a:ext cx="17924151" cy="7261279"/>
          </a:xfrm>
          <a:custGeom>
            <a:avLst/>
            <a:gdLst/>
            <a:ahLst/>
            <a:cxnLst/>
            <a:rect l="l" t="t" r="r" b="b"/>
            <a:pathLst>
              <a:path w="17924151" h="7261279">
                <a:moveTo>
                  <a:pt x="0" y="0"/>
                </a:moveTo>
                <a:lnTo>
                  <a:pt x="17924152" y="0"/>
                </a:lnTo>
                <a:lnTo>
                  <a:pt x="17924152" y="7261279"/>
                </a:lnTo>
                <a:lnTo>
                  <a:pt x="0" y="72612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Data PreProcessing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15317" y="2241211"/>
            <a:ext cx="1130360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Arimo Bold"/>
              </a:rPr>
              <a:t>Melihat Data: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81110">
            <a:off x="-3377236" y="-245871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781110">
            <a:off x="-2490897" y="3309513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81110">
            <a:off x="-2560170" y="12802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81110">
            <a:off x="-2901820" y="58419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81110">
            <a:off x="-1623177" y="8350267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15406871" y="467415"/>
            <a:ext cx="3372052" cy="4893479"/>
          </a:xfrm>
          <a:custGeom>
            <a:avLst/>
            <a:gdLst/>
            <a:ahLst/>
            <a:cxnLst/>
            <a:rect l="l" t="t" r="r" b="b"/>
            <a:pathLst>
              <a:path w="3372052" h="4893479">
                <a:moveTo>
                  <a:pt x="0" y="0"/>
                </a:moveTo>
                <a:lnTo>
                  <a:pt x="3372052" y="0"/>
                </a:lnTo>
                <a:lnTo>
                  <a:pt x="3372052" y="4893479"/>
                </a:lnTo>
                <a:lnTo>
                  <a:pt x="0" y="489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017802" y="3222371"/>
            <a:ext cx="8034975" cy="5211876"/>
          </a:xfrm>
          <a:custGeom>
            <a:avLst/>
            <a:gdLst/>
            <a:ahLst/>
            <a:cxnLst/>
            <a:rect l="l" t="t" r="r" b="b"/>
            <a:pathLst>
              <a:path w="8034975" h="5211876">
                <a:moveTo>
                  <a:pt x="0" y="0"/>
                </a:moveTo>
                <a:lnTo>
                  <a:pt x="8034975" y="0"/>
                </a:lnTo>
                <a:lnTo>
                  <a:pt x="8034975" y="5211876"/>
                </a:lnTo>
                <a:lnTo>
                  <a:pt x="0" y="52118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Data PreProcessing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15317" y="2241211"/>
            <a:ext cx="1130360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Arimo Bold"/>
              </a:rPr>
              <a:t>Melihat Data: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81110">
            <a:off x="-3377236" y="-245871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781110">
            <a:off x="-2490897" y="3309513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81110">
            <a:off x="-2560170" y="12802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81110">
            <a:off x="-2901820" y="58419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81110">
            <a:off x="-1623177" y="8350267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15406871" y="467415"/>
            <a:ext cx="3372052" cy="4893479"/>
          </a:xfrm>
          <a:custGeom>
            <a:avLst/>
            <a:gdLst/>
            <a:ahLst/>
            <a:cxnLst/>
            <a:rect l="l" t="t" r="r" b="b"/>
            <a:pathLst>
              <a:path w="3372052" h="4893479">
                <a:moveTo>
                  <a:pt x="0" y="0"/>
                </a:moveTo>
                <a:lnTo>
                  <a:pt x="3372052" y="0"/>
                </a:lnTo>
                <a:lnTo>
                  <a:pt x="3372052" y="4893479"/>
                </a:lnTo>
                <a:lnTo>
                  <a:pt x="0" y="489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84750" y="2914155"/>
            <a:ext cx="14918500" cy="6000524"/>
          </a:xfrm>
          <a:custGeom>
            <a:avLst/>
            <a:gdLst/>
            <a:ahLst/>
            <a:cxnLst/>
            <a:rect l="l" t="t" r="r" b="b"/>
            <a:pathLst>
              <a:path w="14918500" h="6000524">
                <a:moveTo>
                  <a:pt x="0" y="0"/>
                </a:moveTo>
                <a:lnTo>
                  <a:pt x="14918500" y="0"/>
                </a:lnTo>
                <a:lnTo>
                  <a:pt x="14918500" y="6000524"/>
                </a:lnTo>
                <a:lnTo>
                  <a:pt x="0" y="60005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324094" y="438150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Data PreProcessing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15317" y="2241211"/>
            <a:ext cx="1130360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Arimo Bold"/>
              </a:rPr>
              <a:t>Melihat Data: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314</Words>
  <Application>Microsoft Office PowerPoint</Application>
  <PresentationFormat>Custom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Magnolia Script Bold</vt:lpstr>
      <vt:lpstr>Arimo Bold</vt:lpstr>
      <vt:lpstr>Magnolia Script</vt:lpstr>
      <vt:lpstr>Arial</vt:lpstr>
      <vt:lpstr>Open Sans Italics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Ricardho Gunawan</dc:creator>
  <cp:lastModifiedBy>Ricardho Gunawan</cp:lastModifiedBy>
  <cp:revision>2</cp:revision>
  <dcterms:created xsi:type="dcterms:W3CDTF">2006-08-16T00:00:00Z</dcterms:created>
  <dcterms:modified xsi:type="dcterms:W3CDTF">2024-02-27T07:50:15Z</dcterms:modified>
  <dc:identifier>DAF9r4JNPqA</dc:identifier>
</cp:coreProperties>
</file>