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304" r:id="rId5"/>
    <p:sldId id="305" r:id="rId6"/>
    <p:sldId id="306" r:id="rId7"/>
    <p:sldId id="307" r:id="rId8"/>
    <p:sldId id="264" r:id="rId9"/>
    <p:sldId id="285" r:id="rId10"/>
    <p:sldId id="308" r:id="rId11"/>
    <p:sldId id="278" r:id="rId12"/>
    <p:sldId id="332" r:id="rId13"/>
    <p:sldId id="309" r:id="rId14"/>
    <p:sldId id="280" r:id="rId15"/>
    <p:sldId id="310" r:id="rId16"/>
    <p:sldId id="266" r:id="rId17"/>
    <p:sldId id="270" r:id="rId18"/>
    <p:sldId id="267" r:id="rId19"/>
    <p:sldId id="336" r:id="rId20"/>
    <p:sldId id="271" r:id="rId21"/>
    <p:sldId id="337" r:id="rId22"/>
    <p:sldId id="339" r:id="rId23"/>
    <p:sldId id="340" r:id="rId24"/>
    <p:sldId id="338" r:id="rId25"/>
    <p:sldId id="311"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BB5"/>
    <a:srgbClr val="DAAB99"/>
    <a:srgbClr val="7EC3C6"/>
    <a:srgbClr val="82A3B6"/>
    <a:srgbClr val="DFC3BA"/>
    <a:srgbClr val="7CBEE0"/>
    <a:srgbClr val="C8C8C8"/>
    <a:srgbClr val="F0F0F0"/>
    <a:srgbClr val="75C2F6"/>
    <a:srgbClr val="1A9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6314" autoAdjust="0"/>
  </p:normalViewPr>
  <p:slideViewPr>
    <p:cSldViewPr snapToGrid="0" showGuides="1">
      <p:cViewPr varScale="1">
        <p:scale>
          <a:sx n="108" d="100"/>
          <a:sy n="108" d="100"/>
        </p:scale>
        <p:origin x="660"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60.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1342B-26E9-48BD-9796-9756E2A7FD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512E6-6BBC-4F0D-B688-B830A4389B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1PPT模板网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50795-5BDE-4FB8-8FBE-5CFAD98EE4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867DD8-6142-47C6-A144-06CB9D23CFB8}" type="slidenum">
              <a:rPr lang="zh-CN" altLang="en-US" smtClean="0"/>
            </a:fld>
            <a:endParaRPr lang="zh-CN" altLang="en-US"/>
          </a:p>
        </p:txBody>
      </p:sp>
      <p:grpSp>
        <p:nvGrpSpPr>
          <p:cNvPr id="5" name="组合 4"/>
          <p:cNvGrpSpPr/>
          <p:nvPr userDrawn="1"/>
        </p:nvGrpSpPr>
        <p:grpSpPr>
          <a:xfrm>
            <a:off x="-457200" y="-424901"/>
            <a:ext cx="13282537" cy="7952185"/>
            <a:chOff x="-457200" y="-424901"/>
            <a:chExt cx="13282537" cy="7952185"/>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8"/>
            </a:xfrm>
            <a:prstGeom prst="rect">
              <a:avLst/>
            </a:prstGeom>
            <a:solidFill>
              <a:schemeClr val="bg1"/>
            </a:solidFill>
          </p:spPr>
        </p:pic>
        <p:sp>
          <p:nvSpPr>
            <p:cNvPr id="7" name="矩形 6"/>
            <p:cNvSpPr/>
            <p:nvPr/>
          </p:nvSpPr>
          <p:spPr>
            <a:xfrm>
              <a:off x="0" y="0"/>
              <a:ext cx="12192000" cy="6858000"/>
            </a:xfrm>
            <a:prstGeom prst="rect">
              <a:avLst/>
            </a:prstGeom>
            <a:solidFill>
              <a:schemeClr val="bg1">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9997492" y="1"/>
              <a:ext cx="2194507" cy="1892299"/>
              <a:chOff x="5875814" y="1"/>
              <a:chExt cx="6316186" cy="5446376"/>
            </a:xfrm>
          </p:grpSpPr>
          <p:sp>
            <p:nvSpPr>
              <p:cNvPr id="13" name="任意多边形: 形状 12"/>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4" name="任意多边形: 形状 13"/>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grpSp>
        <p:sp>
          <p:nvSpPr>
            <p:cNvPr id="9" name="任意多边形: 形状 8"/>
            <p:cNvSpPr/>
            <p:nvPr/>
          </p:nvSpPr>
          <p:spPr>
            <a:xfrm>
              <a:off x="2657" y="2"/>
              <a:ext cx="1927744" cy="1200436"/>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0" name="任意多边形: 形状 9"/>
            <p:cNvSpPr/>
            <p:nvPr/>
          </p:nvSpPr>
          <p:spPr>
            <a:xfrm>
              <a:off x="2656" y="5491387"/>
              <a:ext cx="6258444" cy="1366614"/>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1" name="任意多边形: 形状 10"/>
            <p:cNvSpPr/>
            <p:nvPr/>
          </p:nvSpPr>
          <p:spPr>
            <a:xfrm>
              <a:off x="-457200" y="-424901"/>
              <a:ext cx="3102997" cy="1540159"/>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12700">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a:off x="8966200" y="4348771"/>
              <a:ext cx="3859137" cy="3178513"/>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12700">
              <a:solidFill>
                <a:srgbClr val="82A3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0795-5BDE-4FB8-8FBE-5CFAD98EE4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7DD8-6142-47C6-A144-06CB9D23CF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tags" Target="../tags/tag2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tags" Target="../tags/tag20.xml"/><Relationship Id="rId2" Type="http://schemas.openxmlformats.org/officeDocument/2006/relationships/image" Target="../media/image7.jpeg"/><Relationship Id="rId11" Type="http://schemas.openxmlformats.org/officeDocument/2006/relationships/slideLayout" Target="../slideLayouts/slideLayout1.xml"/><Relationship Id="rId10" Type="http://schemas.openxmlformats.org/officeDocument/2006/relationships/tags" Target="../tags/tag23.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slideLayout" Target="../slideLayouts/slideLayout1.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0" Type="http://schemas.openxmlformats.org/officeDocument/2006/relationships/slideLayout" Target="../slideLayouts/slideLayout1.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4.xml"/><Relationship Id="rId2" Type="http://schemas.openxmlformats.org/officeDocument/2006/relationships/image" Target="../media/image13.png"/><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6.xml"/><Relationship Id="rId2" Type="http://schemas.openxmlformats.org/officeDocument/2006/relationships/image" Target="../media/image14.png"/><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1.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0" Type="http://schemas.openxmlformats.org/officeDocument/2006/relationships/slideLayout" Target="../slideLayouts/slideLayout1.xml"/><Relationship Id="rId1" Type="http://schemas.openxmlformats.org/officeDocument/2006/relationships/tags" Target="../tags/tag4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web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2A3B6"/>
        </a:solidFill>
        <a:effectLst/>
      </p:bgPr>
    </p:bg>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3856126" y="2012360"/>
            <a:ext cx="4297680" cy="922020"/>
          </a:xfrm>
          <a:prstGeom prst="rect">
            <a:avLst/>
          </a:prstGeom>
        </p:spPr>
        <p:txBody>
          <a:bodyPr wrap="none">
            <a:spAutoFit/>
          </a:bodyPr>
          <a:lstStyle/>
          <a:p>
            <a:r>
              <a:rPr lang="en-US" altLang="zh-CN" sz="5400" dirty="0">
                <a:solidFill>
                  <a:schemeClr val="bg1"/>
                </a:solidFill>
                <a:latin typeface="江城律动宋" panose="02020700000000000000" pitchFamily="18" charset="-122"/>
                <a:ea typeface="江城律动宋" panose="02020700000000000000" pitchFamily="18" charset="-122"/>
                <a:cs typeface="+mn-ea"/>
                <a:sym typeface="+mn-lt"/>
              </a:rPr>
              <a:t>M</a:t>
            </a:r>
            <a:r>
              <a:rPr lang="en-AU" altLang="zh-CN" sz="5400" dirty="0">
                <a:solidFill>
                  <a:schemeClr val="bg1"/>
                </a:solidFill>
                <a:latin typeface="江城律动宋" panose="02020700000000000000" pitchFamily="18" charset="-122"/>
                <a:ea typeface="江城律动宋" panose="02020700000000000000" pitchFamily="18" charset="-122"/>
                <a:cs typeface="+mn-ea"/>
                <a:sym typeface="+mn-lt"/>
              </a:rPr>
              <a:t>ini Project</a:t>
            </a:r>
            <a:endParaRPr lang="en-AU" altLang="zh-CN" sz="5400" dirty="0">
              <a:solidFill>
                <a:schemeClr val="bg1"/>
              </a:solidFill>
              <a:latin typeface="江城律动宋" panose="02020700000000000000" pitchFamily="18" charset="-122"/>
              <a:ea typeface="江城律动宋" panose="02020700000000000000" pitchFamily="18" charset="-122"/>
              <a:cs typeface="+mn-ea"/>
              <a:sym typeface="+mn-lt"/>
            </a:endParaRPr>
          </a:p>
        </p:txBody>
      </p:sp>
      <p:cxnSp>
        <p:nvCxnSpPr>
          <p:cNvPr id="16" name="直接连接符 15"/>
          <p:cNvCxnSpPr/>
          <p:nvPr/>
        </p:nvCxnSpPr>
        <p:spPr>
          <a:xfrm>
            <a:off x="3347095" y="3628077"/>
            <a:ext cx="5479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31000" y="3084186"/>
            <a:ext cx="5511594" cy="368300"/>
          </a:xfrm>
          <a:prstGeom prst="rect">
            <a:avLst/>
          </a:prstGeom>
        </p:spPr>
        <p:txBody>
          <a:bodyPr wrap="square">
            <a:spAutoFit/>
          </a:bodyPr>
          <a:lstStyle/>
          <a:p>
            <a:pPr algn="ctr">
              <a:lnSpc>
                <a:spcPct val="120000"/>
              </a:lnSpc>
            </a:pPr>
            <a:r>
              <a:rPr lang="en-AU" sz="1500" dirty="0">
                <a:solidFill>
                  <a:schemeClr val="bg1"/>
                </a:solidFill>
                <a:cs typeface="+mn-ea"/>
                <a:sym typeface="+mn-lt"/>
              </a:rPr>
              <a:t>Prototype IoT application</a:t>
            </a:r>
            <a:endParaRPr lang="en-AU" sz="1500" dirty="0">
              <a:solidFill>
                <a:schemeClr val="bg1"/>
              </a:solidFill>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4056747" y="4408545"/>
            <a:ext cx="4078506" cy="439882"/>
            <a:chOff x="4056747" y="4051795"/>
            <a:chExt cx="4078506" cy="439882"/>
          </a:xfrm>
        </p:grpSpPr>
        <p:sp>
          <p:nvSpPr>
            <p:cNvPr id="36" name="文本框 35"/>
            <p:cNvSpPr txBox="1"/>
            <p:nvPr/>
          </p:nvSpPr>
          <p:spPr>
            <a:xfrm>
              <a:off x="4288666" y="4113098"/>
              <a:ext cx="1053465" cy="306705"/>
            </a:xfrm>
            <a:prstGeom prst="rect">
              <a:avLst/>
            </a:prstGeom>
            <a:noFill/>
          </p:spPr>
          <p:txBody>
            <a:bodyPr wrap="none" rtlCol="0">
              <a:spAutoFit/>
            </a:bodyPr>
            <a:lstStyle/>
            <a:p>
              <a:r>
                <a:rPr kumimoji="1" lang="en-AU" altLang="zh-CN" sz="1400" dirty="0">
                  <a:solidFill>
                    <a:schemeClr val="bg1"/>
                  </a:solidFill>
                  <a:cs typeface="+mn-ea"/>
                  <a:sym typeface="+mn-lt"/>
                </a:rPr>
                <a:t>Zeyu Chen</a:t>
              </a:r>
              <a:endParaRPr kumimoji="1" lang="en-AU" altLang="zh-CN" sz="1400" dirty="0">
                <a:solidFill>
                  <a:schemeClr val="bg1"/>
                </a:solidFill>
                <a:cs typeface="+mn-ea"/>
                <a:sym typeface="+mn-lt"/>
              </a:endParaRPr>
            </a:p>
          </p:txBody>
        </p:sp>
        <p:sp>
          <p:nvSpPr>
            <p:cNvPr id="37" name="文本框 36"/>
            <p:cNvSpPr txBox="1"/>
            <p:nvPr/>
          </p:nvSpPr>
          <p:spPr>
            <a:xfrm>
              <a:off x="6454214" y="4117848"/>
              <a:ext cx="1074420" cy="306705"/>
            </a:xfrm>
            <a:prstGeom prst="rect">
              <a:avLst/>
            </a:prstGeom>
            <a:noFill/>
          </p:spPr>
          <p:txBody>
            <a:bodyPr wrap="none" rtlCol="0">
              <a:spAutoFit/>
            </a:bodyPr>
            <a:lstStyle/>
            <a:p>
              <a:r>
                <a:rPr kumimoji="1" lang="en-AU" sz="1400" dirty="0">
                  <a:solidFill>
                    <a:schemeClr val="bg1"/>
                  </a:solidFill>
                  <a:cs typeface="+mn-ea"/>
                  <a:sym typeface="+mn-lt"/>
                </a:rPr>
                <a:t>220289612</a:t>
              </a:r>
              <a:endParaRPr kumimoji="1" lang="en-AU" sz="1400" dirty="0">
                <a:solidFill>
                  <a:schemeClr val="bg1"/>
                </a:solidFill>
                <a:cs typeface="+mn-ea"/>
                <a:sym typeface="+mn-lt"/>
              </a:endParaRPr>
            </a:p>
          </p:txBody>
        </p:sp>
        <p:sp>
          <p:nvSpPr>
            <p:cNvPr id="38" name="矩形: 圆角 37"/>
            <p:cNvSpPr/>
            <p:nvPr/>
          </p:nvSpPr>
          <p:spPr>
            <a:xfrm>
              <a:off x="4056747" y="4051795"/>
              <a:ext cx="4078506" cy="439882"/>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p:cNvSpPr txBox="1"/>
          <p:nvPr/>
        </p:nvSpPr>
        <p:spPr>
          <a:xfrm>
            <a:off x="3434863" y="3704559"/>
            <a:ext cx="5322274" cy="275590"/>
          </a:xfrm>
          <a:prstGeom prst="rect">
            <a:avLst/>
          </a:prstGeom>
          <a:noFill/>
        </p:spPr>
        <p:txBody>
          <a:bodyPr wrap="square">
            <a:spAutoFit/>
          </a:bodyPr>
          <a:lstStyle/>
          <a:p>
            <a:pPr algn="ctr"/>
            <a:r>
              <a:rPr lang="en-AU" altLang="zh-CN" sz="1200" dirty="0">
                <a:solidFill>
                  <a:schemeClr val="bg1"/>
                </a:solidFill>
              </a:rPr>
              <a:t>SIT314: Software Architecture and scalability for Internet of Things </a:t>
            </a:r>
            <a:endParaRPr lang="en-AU" altLang="zh-CN" sz="1200" dirty="0">
              <a:solidFill>
                <a:schemeClr val="bg1"/>
              </a:solidFill>
            </a:endParaRPr>
          </a:p>
        </p:txBody>
      </p:sp>
      <p:cxnSp>
        <p:nvCxnSpPr>
          <p:cNvPr id="42" name="直接连接符 41"/>
          <p:cNvCxnSpPr/>
          <p:nvPr/>
        </p:nvCxnSpPr>
        <p:spPr>
          <a:xfrm>
            <a:off x="2970855" y="2931567"/>
            <a:ext cx="61556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84605" y="0"/>
            <a:ext cx="3156585" cy="6837045"/>
          </a:xfrm>
          <a:prstGeom prst="rect">
            <a:avLst/>
          </a:prstGeom>
        </p:spPr>
      </p:pic>
      <p:sp>
        <p:nvSpPr>
          <p:cNvPr id="84" name="矩形 83"/>
          <p:cNvSpPr/>
          <p:nvPr>
            <p:custDataLst>
              <p:tags r:id="rId2"/>
            </p:custDataLst>
          </p:nvPr>
        </p:nvSpPr>
        <p:spPr>
          <a:xfrm>
            <a:off x="5445760" y="1564640"/>
            <a:ext cx="5616575" cy="4410075"/>
          </a:xfrm>
          <a:prstGeom prst="rect">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文本框 88"/>
          <p:cNvSpPr txBox="1"/>
          <p:nvPr>
            <p:custDataLst>
              <p:tags r:id="rId3"/>
            </p:custDataLst>
          </p:nvPr>
        </p:nvSpPr>
        <p:spPr>
          <a:xfrm>
            <a:off x="5445760" y="2998470"/>
            <a:ext cx="5616575" cy="176847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indent="0" algn="just">
              <a:lnSpc>
                <a:spcPct val="130000"/>
              </a:lnSpc>
              <a:buFont typeface="Wingdings" panose="05000000000000000000" pitchFamily="2" charset="2"/>
              <a:buNone/>
            </a:pPr>
            <a:r>
              <a:rPr lang="en-US" altLang="zh-CN" dirty="0">
                <a:solidFill>
                  <a:schemeClr val="bg1"/>
                </a:solidFill>
                <a:latin typeface="+mn-lt"/>
                <a:ea typeface="+mn-ea"/>
                <a:cs typeface="+mn-ea"/>
                <a:sym typeface="+mn-lt"/>
              </a:rPr>
              <a:t>The recorded GPX data for this project has been uploaded to GitHub. Here is the link to the data:</a:t>
            </a: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r>
              <a:rPr lang="en-US" altLang="zh-CN" dirty="0">
                <a:solidFill>
                  <a:schemeClr val="bg1"/>
                </a:solidFill>
                <a:latin typeface="+mn-lt"/>
                <a:ea typeface="+mn-ea"/>
                <a:cs typeface="+mn-ea"/>
                <a:sym typeface="+mn-lt"/>
              </a:rPr>
              <a:t>https://github.com/CikkyChen/SIT314_2.2C.git</a:t>
            </a: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endParaRPr lang="en-US" altLang="zh-CN" dirty="0">
              <a:solidFill>
                <a:schemeClr val="bg1"/>
              </a:solidFill>
              <a:latin typeface="+mn-lt"/>
              <a:ea typeface="+mn-ea"/>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3565"/>
          </a:xfrm>
          <a:prstGeom prst="rect">
            <a:avLst/>
          </a:prstGeom>
          <a:noFill/>
        </p:spPr>
        <p:txBody>
          <a:bodyPr wrap="square">
            <a:spAutoFit/>
          </a:bodyPr>
          <a:lstStyle/>
          <a:p>
            <a:pPr algn="ctr"/>
            <a:r>
              <a:rPr lang="zh-CN" altLang="en-US" sz="3200" b="1" dirty="0">
                <a:solidFill>
                  <a:schemeClr val="bg1"/>
                </a:solidFill>
                <a:latin typeface="江城律动宋" panose="02020700000000000000" pitchFamily="18" charset="-122"/>
                <a:ea typeface="江城律动宋" panose="02020700000000000000" pitchFamily="18" charset="-122"/>
                <a:sym typeface="+mn-ea"/>
              </a:rPr>
              <a:t>Project </a:t>
            </a:r>
            <a:r>
              <a:rPr lang="en-US" altLang="zh-CN" sz="3200" b="1" dirty="0">
                <a:solidFill>
                  <a:schemeClr val="bg1"/>
                </a:solidFill>
                <a:latin typeface="江城律动宋" panose="02020700000000000000" pitchFamily="18" charset="-122"/>
                <a:ea typeface="江城律动宋" panose="02020700000000000000" pitchFamily="18" charset="-122"/>
                <a:sym typeface="+mn-ea"/>
              </a:rPr>
              <a:t>A</a:t>
            </a:r>
            <a:r>
              <a:rPr lang="zh-CN" altLang="en-US" sz="3200" b="1" dirty="0">
                <a:solidFill>
                  <a:schemeClr val="bg1"/>
                </a:solidFill>
                <a:latin typeface="江城律动宋" panose="02020700000000000000" pitchFamily="18" charset="-122"/>
                <a:ea typeface="江城律动宋" panose="02020700000000000000" pitchFamily="18" charset="-122"/>
                <a:sym typeface="+mn-ea"/>
              </a:rPr>
              <a:t>rchitecture</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04</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4"/>
          <p:cNvSpPr/>
          <p:nvPr/>
        </p:nvSpPr>
        <p:spPr>
          <a:xfrm>
            <a:off x="7669706" y="3039737"/>
            <a:ext cx="2983256" cy="277452"/>
          </a:xfrm>
          <a:prstGeom prst="roundRect">
            <a:avLst>
              <a:gd name="adj" fmla="val 50000"/>
            </a:avLst>
          </a:prstGeom>
          <a:solidFill>
            <a:srgbClr val="82A3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9" name="Rounded Rectangle 7"/>
          <p:cNvSpPr/>
          <p:nvPr/>
        </p:nvSpPr>
        <p:spPr>
          <a:xfrm>
            <a:off x="5417811" y="3039737"/>
            <a:ext cx="2697770" cy="277452"/>
          </a:xfrm>
          <a:prstGeom prst="roundRect">
            <a:avLst>
              <a:gd name="adj" fmla="val 50000"/>
            </a:avLst>
          </a:prstGeom>
          <a:solidFill>
            <a:srgbClr val="7EC3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0" name="Rounded Rectangle 8"/>
          <p:cNvSpPr/>
          <p:nvPr/>
        </p:nvSpPr>
        <p:spPr>
          <a:xfrm>
            <a:off x="3081537" y="3039737"/>
            <a:ext cx="2686769" cy="277452"/>
          </a:xfrm>
          <a:prstGeom prst="roundRect">
            <a:avLst>
              <a:gd name="adj" fmla="val 50000"/>
            </a:avLst>
          </a:prstGeom>
          <a:solidFill>
            <a:srgbClr val="DFC3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1" name="Rounded Rectangle 5"/>
          <p:cNvSpPr/>
          <p:nvPr/>
        </p:nvSpPr>
        <p:spPr>
          <a:xfrm>
            <a:off x="1103611" y="3039737"/>
            <a:ext cx="2336274" cy="277452"/>
          </a:xfrm>
          <a:prstGeom prst="roundRect">
            <a:avLst>
              <a:gd name="adj" fmla="val 50000"/>
            </a:avLst>
          </a:prstGeom>
          <a:solidFill>
            <a:srgbClr val="C8C8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2" name="Oval Callout 9"/>
          <p:cNvSpPr/>
          <p:nvPr/>
        </p:nvSpPr>
        <p:spPr>
          <a:xfrm>
            <a:off x="2208530" y="1269365"/>
            <a:ext cx="1655445" cy="1417955"/>
          </a:xfrm>
          <a:prstGeom prst="wedgeEllipseCallout">
            <a:avLst>
              <a:gd name="adj1" fmla="val -3005"/>
              <a:gd name="adj2" fmla="val 76973"/>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Callout 10"/>
          <p:cNvSpPr/>
          <p:nvPr/>
        </p:nvSpPr>
        <p:spPr>
          <a:xfrm>
            <a:off x="5001895" y="1243965"/>
            <a:ext cx="1341755" cy="1454150"/>
          </a:xfrm>
          <a:prstGeom prst="wedgeEllipseCallout">
            <a:avLst>
              <a:gd name="adj1" fmla="val -3005"/>
              <a:gd name="adj2" fmla="val 76973"/>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Callout 11"/>
          <p:cNvSpPr/>
          <p:nvPr/>
        </p:nvSpPr>
        <p:spPr>
          <a:xfrm>
            <a:off x="7468870" y="1240155"/>
            <a:ext cx="1478915" cy="1395730"/>
          </a:xfrm>
          <a:prstGeom prst="wedgeEllipseCallout">
            <a:avLst>
              <a:gd name="adj1" fmla="val -3005"/>
              <a:gd name="adj2" fmla="val 76973"/>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Oval Callout 12"/>
          <p:cNvSpPr/>
          <p:nvPr/>
        </p:nvSpPr>
        <p:spPr>
          <a:xfrm>
            <a:off x="10114280" y="1269365"/>
            <a:ext cx="1307465" cy="1428750"/>
          </a:xfrm>
          <a:prstGeom prst="wedgeEllipseCallout">
            <a:avLst>
              <a:gd name="adj1" fmla="val -3005"/>
              <a:gd name="adj2" fmla="val 76973"/>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TextBox 32"/>
          <p:cNvSpPr txBox="1"/>
          <p:nvPr/>
        </p:nvSpPr>
        <p:spPr>
          <a:xfrm>
            <a:off x="2856278" y="3039737"/>
            <a:ext cx="469374" cy="246221"/>
          </a:xfrm>
          <a:prstGeom prst="rect">
            <a:avLst/>
          </a:prstGeom>
          <a:noFill/>
        </p:spPr>
        <p:txBody>
          <a:bodyPr wrap="square" numCol="1" spcCol="0" rtlCol="0" anchor="ctr">
            <a:spAutoFit/>
          </a:bodyPr>
          <a:lstStyle/>
          <a:p>
            <a:pPr algn="r"/>
            <a:r>
              <a:rPr lang="en-US" sz="1000" b="1" dirty="0">
                <a:solidFill>
                  <a:srgbClr val="FEFEFE"/>
                </a:solidFill>
                <a:cs typeface="+mn-ea"/>
                <a:sym typeface="+mn-lt"/>
              </a:rPr>
              <a:t>01</a:t>
            </a:r>
            <a:endParaRPr lang="en-US" sz="1000" b="1" dirty="0">
              <a:solidFill>
                <a:srgbClr val="FEFEFE"/>
              </a:solidFill>
              <a:cs typeface="+mn-ea"/>
              <a:sym typeface="+mn-lt"/>
            </a:endParaRPr>
          </a:p>
        </p:txBody>
      </p:sp>
      <p:sp>
        <p:nvSpPr>
          <p:cNvPr id="34" name="TextBox 33"/>
          <p:cNvSpPr txBox="1"/>
          <p:nvPr/>
        </p:nvSpPr>
        <p:spPr>
          <a:xfrm>
            <a:off x="5222406" y="3039737"/>
            <a:ext cx="469374" cy="246221"/>
          </a:xfrm>
          <a:prstGeom prst="rect">
            <a:avLst/>
          </a:prstGeom>
          <a:noFill/>
        </p:spPr>
        <p:txBody>
          <a:bodyPr wrap="square" numCol="1" spcCol="0" rtlCol="0" anchor="ctr">
            <a:spAutoFit/>
          </a:bodyPr>
          <a:lstStyle/>
          <a:p>
            <a:pPr algn="r"/>
            <a:r>
              <a:rPr lang="en-US" sz="1000" b="1">
                <a:solidFill>
                  <a:srgbClr val="FEFEFE"/>
                </a:solidFill>
                <a:cs typeface="+mn-ea"/>
                <a:sym typeface="+mn-lt"/>
              </a:rPr>
              <a:t>02</a:t>
            </a:r>
            <a:endParaRPr lang="en-US" sz="1000" b="1" dirty="0">
              <a:solidFill>
                <a:srgbClr val="FEFEFE"/>
              </a:solidFill>
              <a:cs typeface="+mn-ea"/>
              <a:sym typeface="+mn-lt"/>
            </a:endParaRPr>
          </a:p>
        </p:txBody>
      </p:sp>
      <p:sp>
        <p:nvSpPr>
          <p:cNvPr id="35" name="TextBox 34"/>
          <p:cNvSpPr txBox="1"/>
          <p:nvPr/>
        </p:nvSpPr>
        <p:spPr>
          <a:xfrm>
            <a:off x="7531973" y="3039737"/>
            <a:ext cx="469374" cy="246221"/>
          </a:xfrm>
          <a:prstGeom prst="rect">
            <a:avLst/>
          </a:prstGeom>
          <a:noFill/>
        </p:spPr>
        <p:txBody>
          <a:bodyPr wrap="square" numCol="1" spcCol="0" rtlCol="0" anchor="ctr">
            <a:spAutoFit/>
          </a:bodyPr>
          <a:lstStyle/>
          <a:p>
            <a:pPr algn="r"/>
            <a:r>
              <a:rPr lang="en-US" sz="1000" b="1" dirty="0">
                <a:solidFill>
                  <a:srgbClr val="FEFEFE"/>
                </a:solidFill>
                <a:cs typeface="+mn-ea"/>
                <a:sym typeface="+mn-lt"/>
              </a:rPr>
              <a:t>03</a:t>
            </a:r>
            <a:endParaRPr lang="en-US" sz="1000" b="1" dirty="0">
              <a:solidFill>
                <a:srgbClr val="FEFEFE"/>
              </a:solidFill>
              <a:cs typeface="+mn-ea"/>
              <a:sym typeface="+mn-lt"/>
            </a:endParaRPr>
          </a:p>
        </p:txBody>
      </p:sp>
      <p:sp>
        <p:nvSpPr>
          <p:cNvPr id="36" name="TextBox 35"/>
          <p:cNvSpPr txBox="1"/>
          <p:nvPr/>
        </p:nvSpPr>
        <p:spPr>
          <a:xfrm>
            <a:off x="10096064" y="3039737"/>
            <a:ext cx="469374" cy="246221"/>
          </a:xfrm>
          <a:prstGeom prst="rect">
            <a:avLst/>
          </a:prstGeom>
          <a:noFill/>
        </p:spPr>
        <p:txBody>
          <a:bodyPr wrap="square" numCol="1" spcCol="0" rtlCol="0" anchor="ctr">
            <a:spAutoFit/>
          </a:bodyPr>
          <a:lstStyle/>
          <a:p>
            <a:pPr algn="r"/>
            <a:r>
              <a:rPr lang="en-US" sz="1000" b="1">
                <a:solidFill>
                  <a:srgbClr val="FEFEFE"/>
                </a:solidFill>
                <a:cs typeface="+mn-ea"/>
                <a:sym typeface="+mn-lt"/>
              </a:rPr>
              <a:t>04</a:t>
            </a:r>
            <a:endParaRPr lang="en-US" sz="1000" b="1" dirty="0">
              <a:solidFill>
                <a:srgbClr val="FEFEFE"/>
              </a:solidFill>
              <a:cs typeface="+mn-ea"/>
              <a:sym typeface="+mn-lt"/>
            </a:endParaRPr>
          </a:p>
        </p:txBody>
      </p:sp>
      <p:sp>
        <p:nvSpPr>
          <p:cNvPr id="38" name="Freeform 121"/>
          <p:cNvSpPr>
            <a:spLocks noEditPoints="1"/>
          </p:cNvSpPr>
          <p:nvPr/>
        </p:nvSpPr>
        <p:spPr bwMode="auto">
          <a:xfrm>
            <a:off x="11162299" y="3887258"/>
            <a:ext cx="263525" cy="404813"/>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TextBox 81"/>
          <p:cNvSpPr txBox="1"/>
          <p:nvPr/>
        </p:nvSpPr>
        <p:spPr>
          <a:xfrm>
            <a:off x="1007745" y="3492500"/>
            <a:ext cx="2856230" cy="766445"/>
          </a:xfrm>
          <a:prstGeom prst="rect">
            <a:avLst/>
          </a:prstGeom>
          <a:noFill/>
        </p:spPr>
        <p:txBody>
          <a:bodyPr wrap="square" rtlCol="0">
            <a:noAutofit/>
          </a:bodyPr>
          <a:lstStyle/>
          <a:p>
            <a:r>
              <a:rPr lang="en-US" altLang="zh-CN" sz="1400" b="1" dirty="0">
                <a:solidFill>
                  <a:schemeClr val="bg2">
                    <a:lumMod val="50000"/>
                  </a:schemeClr>
                </a:solidFill>
                <a:cs typeface="+mn-ea"/>
                <a:sym typeface="+mn-lt"/>
              </a:rPr>
              <a:t>GPS sensors are embedded within smartphone</a:t>
            </a:r>
            <a:endParaRPr lang="en-US" altLang="zh-CN" sz="1400" b="1" dirty="0">
              <a:solidFill>
                <a:schemeClr val="bg2">
                  <a:lumMod val="50000"/>
                </a:schemeClr>
              </a:solidFill>
              <a:cs typeface="+mn-ea"/>
              <a:sym typeface="+mn-lt"/>
            </a:endParaRPr>
          </a:p>
        </p:txBody>
      </p:sp>
      <p:sp>
        <p:nvSpPr>
          <p:cNvPr id="50" name="TextBox 81"/>
          <p:cNvSpPr txBox="1"/>
          <p:nvPr/>
        </p:nvSpPr>
        <p:spPr>
          <a:xfrm>
            <a:off x="4458335" y="3492500"/>
            <a:ext cx="1906270" cy="953135"/>
          </a:xfrm>
          <a:prstGeom prst="rect">
            <a:avLst/>
          </a:prstGeom>
          <a:noFill/>
        </p:spPr>
        <p:txBody>
          <a:bodyPr wrap="square" rtlCol="0">
            <a:spAutoFit/>
          </a:bodyPr>
          <a:lstStyle/>
          <a:p>
            <a:r>
              <a:rPr lang="en-US" altLang="zh-CN" sz="1400" b="1" dirty="0">
                <a:solidFill>
                  <a:srgbClr val="DAAB99"/>
                </a:solidFill>
                <a:cs typeface="+mn-ea"/>
                <a:sym typeface="+mn-lt"/>
              </a:rPr>
              <a:t>Smartphone (the end user device) records the data with applicaton</a:t>
            </a:r>
            <a:endParaRPr lang="en-US" altLang="zh-CN" sz="1400" b="1" dirty="0">
              <a:solidFill>
                <a:srgbClr val="DAAB99"/>
              </a:solidFill>
              <a:cs typeface="+mn-ea"/>
              <a:sym typeface="+mn-lt"/>
            </a:endParaRPr>
          </a:p>
        </p:txBody>
      </p:sp>
      <p:sp>
        <p:nvSpPr>
          <p:cNvPr id="51" name="TextBox 81"/>
          <p:cNvSpPr txBox="1"/>
          <p:nvPr/>
        </p:nvSpPr>
        <p:spPr>
          <a:xfrm>
            <a:off x="6707505" y="3496310"/>
            <a:ext cx="1760855" cy="1002665"/>
          </a:xfrm>
          <a:prstGeom prst="rect">
            <a:avLst/>
          </a:prstGeom>
          <a:noFill/>
        </p:spPr>
        <p:txBody>
          <a:bodyPr wrap="square" rtlCol="0">
            <a:noAutofit/>
          </a:bodyPr>
          <a:lstStyle/>
          <a:p>
            <a:r>
              <a:rPr lang="en-US" altLang="zh-CN" sz="1400" b="1" dirty="0">
                <a:solidFill>
                  <a:srgbClr val="21BBB5"/>
                </a:solidFill>
                <a:cs typeface="+mn-ea"/>
                <a:sym typeface="+mn-lt"/>
              </a:rPr>
              <a:t>GPX data contains all location information about user</a:t>
            </a:r>
            <a:endParaRPr lang="en-US" altLang="zh-CN" sz="1400" b="1" dirty="0">
              <a:solidFill>
                <a:srgbClr val="21BBB5"/>
              </a:solidFill>
              <a:cs typeface="+mn-ea"/>
              <a:sym typeface="+mn-lt"/>
            </a:endParaRPr>
          </a:p>
        </p:txBody>
      </p:sp>
      <p:cxnSp>
        <p:nvCxnSpPr>
          <p:cNvPr id="53" name="Straight Connector 15"/>
          <p:cNvCxnSpPr/>
          <p:nvPr/>
        </p:nvCxnSpPr>
        <p:spPr>
          <a:xfrm>
            <a:off x="1850370" y="4498215"/>
            <a:ext cx="954935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Oval 23"/>
          <p:cNvSpPr/>
          <p:nvPr/>
        </p:nvSpPr>
        <p:spPr>
          <a:xfrm>
            <a:off x="4116404" y="4419705"/>
            <a:ext cx="142844" cy="142844"/>
          </a:xfrm>
          <a:prstGeom prst="ellipse">
            <a:avLst/>
          </a:prstGeom>
          <a:solidFill>
            <a:srgbClr val="C8C8C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cs typeface="+mn-ea"/>
              <a:sym typeface="+mn-lt"/>
            </a:endParaRPr>
          </a:p>
        </p:txBody>
      </p:sp>
      <p:sp>
        <p:nvSpPr>
          <p:cNvPr id="55" name="Oval 24"/>
          <p:cNvSpPr/>
          <p:nvPr/>
        </p:nvSpPr>
        <p:spPr>
          <a:xfrm>
            <a:off x="6365099" y="4419705"/>
            <a:ext cx="142844" cy="142844"/>
          </a:xfrm>
          <a:prstGeom prst="ellipse">
            <a:avLst/>
          </a:prstGeom>
          <a:solidFill>
            <a:srgbClr val="DFC3B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cs typeface="+mn-ea"/>
              <a:sym typeface="+mn-lt"/>
            </a:endParaRPr>
          </a:p>
        </p:txBody>
      </p:sp>
      <p:sp>
        <p:nvSpPr>
          <p:cNvPr id="56" name="Oval 25"/>
          <p:cNvSpPr/>
          <p:nvPr/>
        </p:nvSpPr>
        <p:spPr>
          <a:xfrm>
            <a:off x="8688916" y="4419705"/>
            <a:ext cx="142844" cy="142844"/>
          </a:xfrm>
          <a:prstGeom prst="ellipse">
            <a:avLst/>
          </a:prstGeom>
          <a:solidFill>
            <a:srgbClr val="7EC3C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cs typeface="+mn-ea"/>
              <a:sym typeface="+mn-lt"/>
            </a:endParaRPr>
          </a:p>
        </p:txBody>
      </p:sp>
      <p:sp>
        <p:nvSpPr>
          <p:cNvPr id="57" name="Oval 26"/>
          <p:cNvSpPr/>
          <p:nvPr/>
        </p:nvSpPr>
        <p:spPr>
          <a:xfrm>
            <a:off x="11256002" y="4419705"/>
            <a:ext cx="142844" cy="142844"/>
          </a:xfrm>
          <a:prstGeom prst="ellipse">
            <a:avLst/>
          </a:prstGeom>
          <a:solidFill>
            <a:srgbClr val="82A3B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cs typeface="+mn-ea"/>
              <a:sym typeface="+mn-lt"/>
            </a:endParaRPr>
          </a:p>
        </p:txBody>
      </p:sp>
      <p:sp>
        <p:nvSpPr>
          <p:cNvPr id="58" name="文本框 88"/>
          <p:cNvSpPr txBox="1"/>
          <p:nvPr/>
        </p:nvSpPr>
        <p:spPr>
          <a:xfrm>
            <a:off x="3225256" y="4868942"/>
            <a:ext cx="1997076" cy="929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en-US" altLang="zh-CN" b="1" dirty="0">
                <a:solidFill>
                  <a:schemeClr val="bg2">
                    <a:lumMod val="50000"/>
                  </a:schemeClr>
                </a:solidFill>
                <a:latin typeface="+mn-lt"/>
                <a:ea typeface="+mn-ea"/>
                <a:cs typeface="+mn-ea"/>
                <a:sym typeface="+mn-lt"/>
              </a:rPr>
              <a:t>GPS sensor will record the data for the smartphone</a:t>
            </a:r>
            <a:endParaRPr lang="en-US" altLang="zh-CN" b="1" dirty="0">
              <a:solidFill>
                <a:schemeClr val="bg2">
                  <a:lumMod val="50000"/>
                </a:schemeClr>
              </a:solidFill>
              <a:latin typeface="+mn-lt"/>
              <a:ea typeface="+mn-ea"/>
              <a:cs typeface="+mn-ea"/>
              <a:sym typeface="+mn-lt"/>
            </a:endParaRPr>
          </a:p>
        </p:txBody>
      </p:sp>
      <p:sp>
        <p:nvSpPr>
          <p:cNvPr id="60" name="文本框 88"/>
          <p:cNvSpPr txBox="1"/>
          <p:nvPr/>
        </p:nvSpPr>
        <p:spPr>
          <a:xfrm>
            <a:off x="5815965" y="4869180"/>
            <a:ext cx="1952625" cy="1584960"/>
          </a:xfrm>
          <a:prstGeom prst="rect">
            <a:avLst/>
          </a:prstGeom>
          <a:noFill/>
        </p:spPr>
        <p:txBody>
          <a:bodyPr wrap="square" rtlCol="0">
            <a:no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en-US" altLang="zh-CN" b="1" dirty="0">
                <a:solidFill>
                  <a:srgbClr val="DAAB99"/>
                </a:solidFill>
                <a:latin typeface="+mn-lt"/>
                <a:ea typeface="+mn-ea"/>
                <a:cs typeface="+mn-ea"/>
                <a:sym typeface="+mn-lt"/>
              </a:rPr>
              <a:t>The data is recorded on the GPS Tracker and saved in the form of .GPX extension format</a:t>
            </a:r>
            <a:endParaRPr lang="en-US" altLang="zh-CN" b="1" dirty="0">
              <a:solidFill>
                <a:srgbClr val="DAAB99"/>
              </a:solidFill>
              <a:latin typeface="+mn-lt"/>
              <a:ea typeface="+mn-ea"/>
              <a:cs typeface="+mn-ea"/>
              <a:sym typeface="+mn-lt"/>
            </a:endParaRPr>
          </a:p>
        </p:txBody>
      </p:sp>
      <p:sp>
        <p:nvSpPr>
          <p:cNvPr id="44" name="文本框 43"/>
          <p:cNvSpPr txBox="1"/>
          <p:nvPr/>
        </p:nvSpPr>
        <p:spPr>
          <a:xfrm>
            <a:off x="3733800" y="371475"/>
            <a:ext cx="5780405" cy="521970"/>
          </a:xfrm>
          <a:prstGeom prst="rect">
            <a:avLst/>
          </a:prstGeom>
          <a:noFill/>
        </p:spPr>
        <p:txBody>
          <a:bodyPr wrap="square">
            <a:spAutoFit/>
          </a:bodyPr>
          <a:lstStyle/>
          <a:p>
            <a:pPr algn="ct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Architecture of the Project</a:t>
            </a:r>
            <a:endPar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2" name="Oval Callout 12"/>
          <p:cNvSpPr/>
          <p:nvPr>
            <p:custDataLst>
              <p:tags r:id="rId1"/>
            </p:custDataLst>
          </p:nvPr>
        </p:nvSpPr>
        <p:spPr>
          <a:xfrm rot="10800000">
            <a:off x="10114280" y="3836035"/>
            <a:ext cx="1284605" cy="1383030"/>
          </a:xfrm>
          <a:prstGeom prst="wedgeEllipseCallout">
            <a:avLst>
              <a:gd name="adj1" fmla="val -3005"/>
              <a:gd name="adj2" fmla="val 76973"/>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pic>
        <p:nvPicPr>
          <p:cNvPr id="106" name="图片 105"/>
          <p:cNvPicPr/>
          <p:nvPr/>
        </p:nvPicPr>
        <p:blipFill>
          <a:blip r:embed="rId2"/>
          <a:stretch>
            <a:fillRect/>
          </a:stretch>
        </p:blipFill>
        <p:spPr>
          <a:xfrm>
            <a:off x="2381885" y="1497330"/>
            <a:ext cx="1286510" cy="985520"/>
          </a:xfrm>
          <a:prstGeom prst="rect">
            <a:avLst/>
          </a:prstGeom>
          <a:noFill/>
          <a:ln w="9525">
            <a:noFill/>
          </a:ln>
        </p:spPr>
      </p:pic>
      <p:sp>
        <p:nvSpPr>
          <p:cNvPr id="4" name="文本框 3"/>
          <p:cNvSpPr txBox="1"/>
          <p:nvPr/>
        </p:nvSpPr>
        <p:spPr>
          <a:xfrm>
            <a:off x="3943350" y="3495675"/>
            <a:ext cx="649605" cy="1019175"/>
          </a:xfrm>
          <a:prstGeom prst="rect">
            <a:avLst/>
          </a:prstGeom>
          <a:noFill/>
        </p:spPr>
        <p:txBody>
          <a:bodyPr wrap="none" rtlCol="0" anchor="t">
            <a:noAutofit/>
          </a:bodyPr>
          <a:p>
            <a:r>
              <a:rPr lang="zh-CN" altLang="en-US" sz="4800">
                <a:latin typeface="Arial" panose="020B0604020202020204" pitchFamily="34" charset="0"/>
                <a:cs typeface="Arial" panose="020B0604020202020204" pitchFamily="34" charset="0"/>
              </a:rPr>
              <a:t>↑</a:t>
            </a:r>
            <a:endParaRPr lang="zh-CN" altLang="en-US" sz="4800">
              <a:latin typeface="Arial" panose="020B0604020202020204" pitchFamily="34" charset="0"/>
              <a:cs typeface="Arial" panose="020B0604020202020204" pitchFamily="34" charset="0"/>
            </a:endParaRPr>
          </a:p>
        </p:txBody>
      </p:sp>
      <p:sp>
        <p:nvSpPr>
          <p:cNvPr id="5" name="文本框 4"/>
          <p:cNvSpPr txBox="1"/>
          <p:nvPr>
            <p:custDataLst>
              <p:tags r:id="rId3"/>
            </p:custDataLst>
          </p:nvPr>
        </p:nvSpPr>
        <p:spPr>
          <a:xfrm>
            <a:off x="6189980" y="3479165"/>
            <a:ext cx="649605" cy="1019175"/>
          </a:xfrm>
          <a:prstGeom prst="rect">
            <a:avLst/>
          </a:prstGeom>
          <a:noFill/>
        </p:spPr>
        <p:txBody>
          <a:bodyPr wrap="none" rtlCol="0" anchor="t">
            <a:noAutofit/>
          </a:bodyPr>
          <a:p>
            <a:r>
              <a:rPr lang="zh-CN" altLang="en-US" sz="4800">
                <a:latin typeface="Arial" panose="020B0604020202020204" pitchFamily="34" charset="0"/>
                <a:cs typeface="Arial" panose="020B0604020202020204" pitchFamily="34" charset="0"/>
              </a:rPr>
              <a:t>↑</a:t>
            </a:r>
            <a:endParaRPr lang="zh-CN" altLang="en-US" sz="4800">
              <a:latin typeface="Arial" panose="020B0604020202020204" pitchFamily="34" charset="0"/>
              <a:cs typeface="Arial" panose="020B0604020202020204" pitchFamily="34" charset="0"/>
            </a:endParaRPr>
          </a:p>
        </p:txBody>
      </p:sp>
      <p:pic>
        <p:nvPicPr>
          <p:cNvPr id="110" name="图片 109"/>
          <p:cNvPicPr/>
          <p:nvPr/>
        </p:nvPicPr>
        <p:blipFill>
          <a:blip r:embed="rId4"/>
          <a:srcRect b="9068"/>
          <a:stretch>
            <a:fillRect/>
          </a:stretch>
        </p:blipFill>
        <p:spPr>
          <a:xfrm>
            <a:off x="5184140" y="1500505"/>
            <a:ext cx="977900" cy="932180"/>
          </a:xfrm>
          <a:prstGeom prst="rect">
            <a:avLst/>
          </a:prstGeom>
          <a:noFill/>
          <a:ln w="9525">
            <a:noFill/>
          </a:ln>
        </p:spPr>
      </p:pic>
      <p:pic>
        <p:nvPicPr>
          <p:cNvPr id="113" name="图片 112"/>
          <p:cNvPicPr/>
          <p:nvPr/>
        </p:nvPicPr>
        <p:blipFill>
          <a:blip r:embed="rId5"/>
          <a:srcRect l="4438" t="13000" r="4896" b="11250"/>
          <a:stretch>
            <a:fillRect/>
          </a:stretch>
        </p:blipFill>
        <p:spPr>
          <a:xfrm>
            <a:off x="7642860" y="1497330"/>
            <a:ext cx="1172210" cy="896620"/>
          </a:xfrm>
          <a:prstGeom prst="rect">
            <a:avLst/>
          </a:prstGeom>
          <a:noFill/>
          <a:ln w="9525">
            <a:noFill/>
          </a:ln>
        </p:spPr>
      </p:pic>
      <p:sp>
        <p:nvSpPr>
          <p:cNvPr id="7" name="文本框 6"/>
          <p:cNvSpPr txBox="1"/>
          <p:nvPr>
            <p:custDataLst>
              <p:tags r:id="rId6"/>
            </p:custDataLst>
          </p:nvPr>
        </p:nvSpPr>
        <p:spPr>
          <a:xfrm>
            <a:off x="8510270" y="3479165"/>
            <a:ext cx="649605" cy="1019175"/>
          </a:xfrm>
          <a:prstGeom prst="rect">
            <a:avLst/>
          </a:prstGeom>
          <a:noFill/>
        </p:spPr>
        <p:txBody>
          <a:bodyPr wrap="none" rtlCol="0" anchor="t">
            <a:noAutofit/>
          </a:bodyPr>
          <a:p>
            <a:r>
              <a:rPr lang="zh-CN" altLang="en-US" sz="4800">
                <a:latin typeface="Arial" panose="020B0604020202020204" pitchFamily="34" charset="0"/>
                <a:cs typeface="Arial" panose="020B0604020202020204" pitchFamily="34" charset="0"/>
              </a:rPr>
              <a:t>↑</a:t>
            </a:r>
            <a:endParaRPr lang="zh-CN" altLang="en-US" sz="4800">
              <a:latin typeface="Arial" panose="020B0604020202020204" pitchFamily="34" charset="0"/>
              <a:cs typeface="Arial" panose="020B0604020202020204" pitchFamily="34" charset="0"/>
            </a:endParaRPr>
          </a:p>
        </p:txBody>
      </p:sp>
      <p:sp>
        <p:nvSpPr>
          <p:cNvPr id="16" name="文本框 15"/>
          <p:cNvSpPr txBox="1"/>
          <p:nvPr/>
        </p:nvSpPr>
        <p:spPr>
          <a:xfrm>
            <a:off x="8987155" y="2110740"/>
            <a:ext cx="1087120" cy="860425"/>
          </a:xfrm>
          <a:prstGeom prst="rect">
            <a:avLst/>
          </a:prstGeom>
          <a:noFill/>
        </p:spPr>
        <p:txBody>
          <a:bodyPr wrap="square" rtlCol="0" anchor="t">
            <a:spAutoFit/>
          </a:bodyPr>
          <a:p>
            <a:r>
              <a:rPr lang="zh-CN" altLang="en-US" sz="1000" b="1">
                <a:solidFill>
                  <a:schemeClr val="accent4">
                    <a:lumMod val="75000"/>
                  </a:schemeClr>
                </a:solidFill>
              </a:rPr>
              <a:t>the GPX data will be transmit forwarded to cloud services</a:t>
            </a:r>
            <a:endParaRPr lang="zh-CN" altLang="en-US" sz="1000" b="1">
              <a:solidFill>
                <a:schemeClr val="accent4">
                  <a:lumMod val="75000"/>
                </a:schemeClr>
              </a:solidFill>
            </a:endParaRPr>
          </a:p>
        </p:txBody>
      </p:sp>
      <p:pic>
        <p:nvPicPr>
          <p:cNvPr id="114" name="图片 113"/>
          <p:cNvPicPr/>
          <p:nvPr/>
        </p:nvPicPr>
        <p:blipFill>
          <a:blip r:embed="rId7"/>
          <a:stretch>
            <a:fillRect/>
          </a:stretch>
        </p:blipFill>
        <p:spPr>
          <a:xfrm>
            <a:off x="10295890" y="1475105"/>
            <a:ext cx="1053465" cy="1000760"/>
          </a:xfrm>
          <a:prstGeom prst="rect">
            <a:avLst/>
          </a:prstGeom>
          <a:noFill/>
          <a:ln w="9525">
            <a:noFill/>
          </a:ln>
        </p:spPr>
      </p:pic>
      <p:pic>
        <p:nvPicPr>
          <p:cNvPr id="115" name="图片 114"/>
          <p:cNvPicPr/>
          <p:nvPr/>
        </p:nvPicPr>
        <p:blipFill>
          <a:blip r:embed="rId8"/>
          <a:stretch>
            <a:fillRect/>
          </a:stretch>
        </p:blipFill>
        <p:spPr>
          <a:xfrm>
            <a:off x="10295890" y="4062730"/>
            <a:ext cx="960120" cy="836930"/>
          </a:xfrm>
          <a:prstGeom prst="rect">
            <a:avLst/>
          </a:prstGeom>
          <a:noFill/>
          <a:ln w="9525">
            <a:noFill/>
          </a:ln>
        </p:spPr>
      </p:pic>
      <p:sp>
        <p:nvSpPr>
          <p:cNvPr id="17" name="文本框 16"/>
          <p:cNvSpPr txBox="1"/>
          <p:nvPr>
            <p:custDataLst>
              <p:tags r:id="rId9"/>
            </p:custDataLst>
          </p:nvPr>
        </p:nvSpPr>
        <p:spPr>
          <a:xfrm>
            <a:off x="11123295" y="2681605"/>
            <a:ext cx="1087120" cy="860425"/>
          </a:xfrm>
          <a:prstGeom prst="rect">
            <a:avLst/>
          </a:prstGeom>
          <a:noFill/>
        </p:spPr>
        <p:txBody>
          <a:bodyPr wrap="square" rtlCol="0" anchor="t">
            <a:spAutoFit/>
          </a:bodyPr>
          <a:p>
            <a:r>
              <a:rPr lang="en-US" altLang="zh-CN" sz="1000" b="1">
                <a:solidFill>
                  <a:schemeClr val="accent4">
                    <a:lumMod val="75000"/>
                  </a:schemeClr>
                </a:solidFill>
              </a:rPr>
              <a:t>Google Maps will act as a cloud service to show the tracks</a:t>
            </a:r>
            <a:endParaRPr lang="en-US" altLang="zh-CN" sz="1000" b="1">
              <a:solidFill>
                <a:schemeClr val="accent4">
                  <a:lumMod val="75000"/>
                </a:schemeClr>
              </a:solidFill>
            </a:endParaRPr>
          </a:p>
        </p:txBody>
      </p:sp>
      <p:sp>
        <p:nvSpPr>
          <p:cNvPr id="18" name="文本框 17"/>
          <p:cNvSpPr txBox="1"/>
          <p:nvPr>
            <p:custDataLst>
              <p:tags r:id="rId10"/>
            </p:custDataLst>
          </p:nvPr>
        </p:nvSpPr>
        <p:spPr>
          <a:xfrm>
            <a:off x="10565130" y="5386070"/>
            <a:ext cx="1626870" cy="860425"/>
          </a:xfrm>
          <a:prstGeom prst="rect">
            <a:avLst/>
          </a:prstGeom>
          <a:noFill/>
        </p:spPr>
        <p:txBody>
          <a:bodyPr wrap="square" rtlCol="0" anchor="t">
            <a:spAutoFit/>
          </a:bodyPr>
          <a:p>
            <a:r>
              <a:rPr lang="en-US" altLang="zh-CN" sz="1000" b="1">
                <a:solidFill>
                  <a:schemeClr val="accent4">
                    <a:lumMod val="75000"/>
                  </a:schemeClr>
                </a:solidFill>
              </a:rPr>
              <a:t>uTrack will show all the data information with graphs. For instance: speed, distance and time</a:t>
            </a:r>
            <a:endParaRPr lang="en-US" altLang="zh-CN" sz="1000" b="1">
              <a:solidFill>
                <a:schemeClr val="accent4">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1076325"/>
          </a:xfrm>
          <a:prstGeom prst="rect">
            <a:avLst/>
          </a:prstGeom>
          <a:noFill/>
        </p:spPr>
        <p:txBody>
          <a:bodyPr wrap="square">
            <a:spAutoFit/>
          </a:bodyPr>
          <a:lstStyle/>
          <a:p>
            <a:pPr algn="ctr"/>
            <a:r>
              <a:rPr lang="en-US" altLang="zh-CN" sz="3200" b="1" dirty="0">
                <a:solidFill>
                  <a:schemeClr val="bg1"/>
                </a:solidFill>
                <a:latin typeface="江城律动宋" panose="02020700000000000000" pitchFamily="18" charset="-122"/>
                <a:ea typeface="江城律动宋" panose="02020700000000000000" pitchFamily="18" charset="-122"/>
                <a:sym typeface="+mn-ea"/>
              </a:rPr>
              <a:t>Visualization on Google Maps</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05</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898900" y="370840"/>
            <a:ext cx="5477510" cy="521970"/>
          </a:xfrm>
          <a:prstGeom prst="rect">
            <a:avLst/>
          </a:prstGeom>
          <a:noFill/>
        </p:spPr>
        <p:txBody>
          <a:bodyPr wrap="square">
            <a:spAutoFit/>
          </a:bodyPr>
          <a:lstStyle/>
          <a:p>
            <a:pPr algn="ctr"/>
            <a:r>
              <a:rPr lang="en-US" altLang="zh-CN" sz="2800" b="1" dirty="0">
                <a:solidFill>
                  <a:schemeClr val="tx1"/>
                </a:solidFill>
                <a:latin typeface="江城律动宋" panose="02020700000000000000" pitchFamily="18" charset="-122"/>
                <a:ea typeface="江城律动宋" panose="02020700000000000000" pitchFamily="18" charset="-122"/>
                <a:sym typeface="+mn-ea"/>
              </a:rPr>
              <a:t>Visualisation on Google Maps</a:t>
            </a:r>
            <a:endParaRPr lang="en-US" altLang="zh-CN" sz="2800" b="1" dirty="0">
              <a:solidFill>
                <a:schemeClr val="tx1"/>
              </a:solidFill>
              <a:latin typeface="江城律动宋" panose="02020700000000000000" pitchFamily="18" charset="-122"/>
              <a:ea typeface="江城律动宋" panose="02020700000000000000" pitchFamily="18" charset="-122"/>
              <a:sym typeface="+mn-ea"/>
            </a:endParaRPr>
          </a:p>
        </p:txBody>
      </p:sp>
      <p:pic>
        <p:nvPicPr>
          <p:cNvPr id="3" name="图片 2"/>
          <p:cNvPicPr>
            <a:picLocks noChangeAspect="1"/>
          </p:cNvPicPr>
          <p:nvPr>
            <p:custDataLst>
              <p:tags r:id="rId1"/>
            </p:custDataLst>
          </p:nvPr>
        </p:nvPicPr>
        <p:blipFill>
          <a:blip r:embed="rId2"/>
          <a:srcRect l="21499" t="17951" r="24436" b="7272"/>
          <a:stretch>
            <a:fillRect/>
          </a:stretch>
        </p:blipFill>
        <p:spPr>
          <a:xfrm>
            <a:off x="1964690" y="991235"/>
            <a:ext cx="9098280" cy="5866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51478" y="1527629"/>
            <a:ext cx="2520951" cy="4034973"/>
            <a:chOff x="1851478" y="1527629"/>
            <a:chExt cx="2520951" cy="4034973"/>
          </a:xfrm>
        </p:grpSpPr>
        <p:grpSp>
          <p:nvGrpSpPr>
            <p:cNvPr id="4" name="组合 3"/>
            <p:cNvGrpSpPr/>
            <p:nvPr/>
          </p:nvGrpSpPr>
          <p:grpSpPr>
            <a:xfrm>
              <a:off x="1851478" y="1527629"/>
              <a:ext cx="2520951" cy="4034973"/>
              <a:chOff x="1635578" y="1451429"/>
              <a:chExt cx="2520951" cy="4034973"/>
            </a:xfrm>
          </p:grpSpPr>
          <p:sp>
            <p:nvSpPr>
              <p:cNvPr id="2" name="矩形 1"/>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直角三角形 2"/>
              <p:cNvSpPr/>
              <p:nvPr/>
            </p:nvSpPr>
            <p:spPr>
              <a:xfrm rot="5400000">
                <a:off x="1621064" y="1465945"/>
                <a:ext cx="609600" cy="580572"/>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8" name="直角三角形 7"/>
              <p:cNvSpPr/>
              <p:nvPr/>
            </p:nvSpPr>
            <p:spPr>
              <a:xfrm rot="5400000" flipH="1" flipV="1">
                <a:off x="3223360" y="4553233"/>
                <a:ext cx="955929" cy="910409"/>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9"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10"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11"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28" name="组合 27"/>
          <p:cNvGrpSpPr/>
          <p:nvPr/>
        </p:nvGrpSpPr>
        <p:grpSpPr>
          <a:xfrm>
            <a:off x="3898654" y="371052"/>
            <a:ext cx="4394692" cy="766008"/>
            <a:chOff x="3898654" y="371052"/>
            <a:chExt cx="4394692" cy="766008"/>
          </a:xfrm>
        </p:grpSpPr>
        <p:sp>
          <p:nvSpPr>
            <p:cNvPr id="29" name="文本框 28"/>
            <p:cNvSpPr txBox="1"/>
            <p:nvPr/>
          </p:nvSpPr>
          <p:spPr>
            <a:xfrm>
              <a:off x="3898654" y="371052"/>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单击此处添加标题文本</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0" name="文本框 29"/>
            <p:cNvSpPr txBox="1"/>
            <p:nvPr/>
          </p:nvSpPr>
          <p:spPr>
            <a:xfrm>
              <a:off x="4137131" y="798506"/>
              <a:ext cx="3876570" cy="338554"/>
            </a:xfrm>
            <a:prstGeom prst="rect">
              <a:avLst/>
            </a:prstGeom>
            <a:noFill/>
          </p:spPr>
          <p:txBody>
            <a:bodyPr wrap="square">
              <a:spAutoFit/>
            </a:bodyPr>
            <a:lstStyle/>
            <a:p>
              <a:pPr algn="ctr"/>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31" name="组合 30"/>
          <p:cNvGrpSpPr/>
          <p:nvPr/>
        </p:nvGrpSpPr>
        <p:grpSpPr>
          <a:xfrm>
            <a:off x="4814940" y="1527629"/>
            <a:ext cx="2520951" cy="4034973"/>
            <a:chOff x="1851478" y="1527629"/>
            <a:chExt cx="2520951" cy="4034973"/>
          </a:xfrm>
        </p:grpSpPr>
        <p:grpSp>
          <p:nvGrpSpPr>
            <p:cNvPr id="32" name="组合 31"/>
            <p:cNvGrpSpPr/>
            <p:nvPr/>
          </p:nvGrpSpPr>
          <p:grpSpPr>
            <a:xfrm>
              <a:off x="1851478" y="1527629"/>
              <a:ext cx="2520951" cy="4034973"/>
              <a:chOff x="1635578" y="1451429"/>
              <a:chExt cx="2520951" cy="4034973"/>
            </a:xfrm>
          </p:grpSpPr>
          <p:sp>
            <p:nvSpPr>
              <p:cNvPr id="36" name="矩形 35"/>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直角三角形 36"/>
              <p:cNvSpPr/>
              <p:nvPr/>
            </p:nvSpPr>
            <p:spPr>
              <a:xfrm rot="5400000">
                <a:off x="1621064" y="1465945"/>
                <a:ext cx="609600" cy="580572"/>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38" name="直角三角形 37"/>
              <p:cNvSpPr/>
              <p:nvPr/>
            </p:nvSpPr>
            <p:spPr>
              <a:xfrm rot="5400000" flipH="1" flipV="1">
                <a:off x="3223360" y="4553233"/>
                <a:ext cx="955929" cy="910409"/>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33"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34"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35"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39" name="组合 38"/>
          <p:cNvGrpSpPr/>
          <p:nvPr/>
        </p:nvGrpSpPr>
        <p:grpSpPr>
          <a:xfrm>
            <a:off x="7778402" y="1527629"/>
            <a:ext cx="2520951" cy="4034973"/>
            <a:chOff x="1851478" y="1527629"/>
            <a:chExt cx="2520951" cy="4034973"/>
          </a:xfrm>
        </p:grpSpPr>
        <p:grpSp>
          <p:nvGrpSpPr>
            <p:cNvPr id="40" name="组合 39"/>
            <p:cNvGrpSpPr/>
            <p:nvPr/>
          </p:nvGrpSpPr>
          <p:grpSpPr>
            <a:xfrm>
              <a:off x="1851478" y="1527629"/>
              <a:ext cx="2520951" cy="4034973"/>
              <a:chOff x="1635578" y="1451429"/>
              <a:chExt cx="2520951" cy="4034973"/>
            </a:xfrm>
          </p:grpSpPr>
          <p:sp>
            <p:nvSpPr>
              <p:cNvPr id="44" name="矩形 43"/>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直角三角形 44"/>
              <p:cNvSpPr/>
              <p:nvPr/>
            </p:nvSpPr>
            <p:spPr>
              <a:xfrm rot="5400000">
                <a:off x="1621064" y="1465945"/>
                <a:ext cx="609600" cy="580572"/>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46" name="直角三角形 45"/>
              <p:cNvSpPr/>
              <p:nvPr/>
            </p:nvSpPr>
            <p:spPr>
              <a:xfrm rot="5400000" flipH="1" flipV="1">
                <a:off x="3223360" y="4553233"/>
                <a:ext cx="955929" cy="910409"/>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41"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42"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43"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sp>
        <p:nvSpPr>
          <p:cNvPr id="24" name="矩形 23"/>
          <p:cNvSpPr/>
          <p:nvPr>
            <p:custDataLst>
              <p:tags r:id="rId1"/>
            </p:custDataLst>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形状 10"/>
          <p:cNvSpPr/>
          <p:nvPr>
            <p:custDataLst>
              <p:tags r:id="rId2"/>
            </p:custDataLst>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p>
            <a:endParaRPr lang="zh-CN" altLang="en-US"/>
          </a:p>
        </p:txBody>
      </p:sp>
      <p:sp>
        <p:nvSpPr>
          <p:cNvPr id="12" name="任意多边形: 形状 11"/>
          <p:cNvSpPr/>
          <p:nvPr>
            <p:custDataLst>
              <p:tags r:id="rId3"/>
            </p:custDataLst>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p>
            <a:endParaRPr lang="zh-CN" altLang="en-US"/>
          </a:p>
        </p:txBody>
      </p:sp>
      <p:sp>
        <p:nvSpPr>
          <p:cNvPr id="13" name="任意多边形: 形状 12"/>
          <p:cNvSpPr/>
          <p:nvPr>
            <p:custDataLst>
              <p:tags r:id="rId4"/>
            </p:custDataLst>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p>
            <a:endParaRPr lang="zh-CN" altLang="en-US"/>
          </a:p>
        </p:txBody>
      </p:sp>
      <p:sp>
        <p:nvSpPr>
          <p:cNvPr id="15" name="任意多边形: 形状 14"/>
          <p:cNvSpPr/>
          <p:nvPr>
            <p:custDataLst>
              <p:tags r:id="rId5"/>
            </p:custDataLst>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p>
            <a:endParaRPr lang="zh-CN" altLang="en-US"/>
          </a:p>
        </p:txBody>
      </p:sp>
      <p:sp>
        <p:nvSpPr>
          <p:cNvPr id="21" name="文本框 20"/>
          <p:cNvSpPr txBox="1"/>
          <p:nvPr>
            <p:custDataLst>
              <p:tags r:id="rId6"/>
            </p:custDataLst>
          </p:nvPr>
        </p:nvSpPr>
        <p:spPr>
          <a:xfrm>
            <a:off x="3760609" y="4056384"/>
            <a:ext cx="4670782" cy="1076325"/>
          </a:xfrm>
          <a:prstGeom prst="rect">
            <a:avLst/>
          </a:prstGeom>
          <a:noFill/>
        </p:spPr>
        <p:txBody>
          <a:bodyPr wrap="square">
            <a:spAutoFit/>
          </a:bodyPr>
          <a:p>
            <a:pPr algn="ctr"/>
            <a:r>
              <a:rPr sz="3200" b="1" dirty="0">
                <a:solidFill>
                  <a:schemeClr val="bg1"/>
                </a:solidFill>
                <a:latin typeface="江城律动宋" panose="02020700000000000000" pitchFamily="18" charset="-122"/>
                <a:ea typeface="江城律动宋" panose="02020700000000000000" pitchFamily="18" charset="-122"/>
                <a:sym typeface="+mn-ea"/>
              </a:rPr>
              <a:t>Information from Google Maps</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7" name="组合 6"/>
          <p:cNvGrpSpPr/>
          <p:nvPr/>
        </p:nvGrpSpPr>
        <p:grpSpPr>
          <a:xfrm>
            <a:off x="4961089" y="1999377"/>
            <a:ext cx="2220832" cy="1878127"/>
            <a:chOff x="2306789" y="2570151"/>
            <a:chExt cx="816135" cy="690194"/>
          </a:xfrm>
        </p:grpSpPr>
        <p:sp>
          <p:nvSpPr>
            <p:cNvPr id="25" name="任意多边形: 形状 24"/>
            <p:cNvSpPr/>
            <p:nvPr>
              <p:custDataLst>
                <p:tags r:id="rId7"/>
              </p:custDataLst>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任意多边形: 形状 2"/>
            <p:cNvSpPr/>
            <p:nvPr>
              <p:custDataLst>
                <p:tags r:id="rId8"/>
              </p:custDataLst>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3" name="矩形 22"/>
            <p:cNvSpPr/>
            <p:nvPr>
              <p:custDataLst>
                <p:tags r:id="rId9"/>
              </p:custDataLst>
            </p:nvPr>
          </p:nvSpPr>
          <p:spPr>
            <a:xfrm>
              <a:off x="2405362" y="2660823"/>
              <a:ext cx="477914" cy="531119"/>
            </a:xfrm>
            <a:prstGeom prst="rect">
              <a:avLst/>
            </a:prstGeom>
          </p:spPr>
          <p:txBody>
            <a:bodyPr wrap="none">
              <a:spAutoFit/>
            </a:bodyPr>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06</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778635" y="370840"/>
            <a:ext cx="8277225" cy="953135"/>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From the displayed track, </a:t>
            </a: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it </a:t>
            </a: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can </a:t>
            </a: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show</a:t>
            </a: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 various information</a:t>
            </a:r>
            <a:endPar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3" name="TextBox 17"/>
          <p:cNvSpPr txBox="1"/>
          <p:nvPr/>
        </p:nvSpPr>
        <p:spPr>
          <a:xfrm>
            <a:off x="1778635" y="1858645"/>
            <a:ext cx="8168005" cy="4999990"/>
          </a:xfrm>
          <a:prstGeom prst="rect">
            <a:avLst/>
          </a:prstGeom>
          <a:noFill/>
        </p:spPr>
        <p:txBody>
          <a:bodyPr wrap="square" rtlCol="0">
            <a:no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sz="1800" b="1" dirty="0">
                <a:solidFill>
                  <a:schemeClr val="tx1">
                    <a:lumMod val="95000"/>
                    <a:lumOff val="5000"/>
                  </a:schemeClr>
                </a:solidFill>
                <a:latin typeface="+mn-lt"/>
                <a:ea typeface="+mn-ea"/>
                <a:cs typeface="+mn-ea"/>
                <a:sym typeface="+mn-lt"/>
              </a:rPr>
              <a:t>The map tracking </a:t>
            </a:r>
            <a:r>
              <a:rPr lang="en-US" altLang="zh-CN" sz="1800" b="1" dirty="0">
                <a:solidFill>
                  <a:schemeClr val="tx1">
                    <a:lumMod val="95000"/>
                    <a:lumOff val="5000"/>
                  </a:schemeClr>
                </a:solidFill>
                <a:latin typeface="+mn-lt"/>
                <a:ea typeface="+mn-ea"/>
                <a:cs typeface="+mn-ea"/>
                <a:sym typeface="+mn-lt"/>
              </a:rPr>
              <a:t>me</a:t>
            </a:r>
            <a:r>
              <a:rPr lang="zh-CN" altLang="en-US" sz="1800" b="1" dirty="0">
                <a:solidFill>
                  <a:schemeClr val="tx1">
                    <a:lumMod val="95000"/>
                    <a:lumOff val="5000"/>
                  </a:schemeClr>
                </a:solidFill>
                <a:latin typeface="+mn-lt"/>
                <a:ea typeface="+mn-ea"/>
                <a:cs typeface="+mn-ea"/>
                <a:sym typeface="+mn-lt"/>
              </a:rPr>
              <a:t> described provides highly accurate information about </a:t>
            </a:r>
            <a:r>
              <a:rPr lang="en-US" altLang="zh-CN" sz="1800" b="1" dirty="0">
                <a:solidFill>
                  <a:schemeClr val="tx1">
                    <a:lumMod val="95000"/>
                    <a:lumOff val="5000"/>
                  </a:schemeClr>
                </a:solidFill>
                <a:latin typeface="+mn-lt"/>
                <a:ea typeface="+mn-ea"/>
                <a:cs typeface="+mn-ea"/>
                <a:sym typeface="+mn-lt"/>
              </a:rPr>
              <a:t>my</a:t>
            </a:r>
            <a:r>
              <a:rPr lang="zh-CN" altLang="en-US" sz="1800" b="1" dirty="0">
                <a:solidFill>
                  <a:schemeClr val="tx1">
                    <a:lumMod val="95000"/>
                    <a:lumOff val="5000"/>
                  </a:schemeClr>
                </a:solidFill>
                <a:latin typeface="+mn-lt"/>
                <a:ea typeface="+mn-ea"/>
                <a:cs typeface="+mn-ea"/>
                <a:sym typeface="+mn-lt"/>
              </a:rPr>
              <a:t> activities during the specified timeframe:</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a:t>
            </a:r>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3:38</a:t>
            </a:r>
            <a:r>
              <a:rPr lang="en-US" altLang="zh-CN" sz="1800" b="1" dirty="0">
                <a:solidFill>
                  <a:schemeClr val="tx1">
                    <a:lumMod val="95000"/>
                    <a:lumOff val="5000"/>
                  </a:schemeClr>
                </a:solidFill>
                <a:latin typeface="+mn-lt"/>
                <a:ea typeface="+mn-ea"/>
                <a:cs typeface="+mn-ea"/>
                <a:sym typeface="+mn-lt"/>
              </a:rPr>
              <a:t>,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began recording</a:t>
            </a:r>
            <a:r>
              <a:rPr lang="en-US" altLang="zh-CN" sz="1800" b="1" dirty="0">
                <a:solidFill>
                  <a:schemeClr val="tx1">
                    <a:lumMod val="95000"/>
                    <a:lumOff val="5000"/>
                  </a:schemeClr>
                </a:solidFill>
                <a:latin typeface="+mn-lt"/>
                <a:ea typeface="+mn-ea"/>
                <a:cs typeface="+mn-ea"/>
                <a:sym typeface="+mn-lt"/>
              </a:rPr>
              <a:t>, </a:t>
            </a:r>
            <a:r>
              <a:rPr lang="zh-CN" altLang="en-US" sz="1800" b="1" dirty="0">
                <a:solidFill>
                  <a:schemeClr val="tx1">
                    <a:lumMod val="95000"/>
                    <a:lumOff val="5000"/>
                  </a:schemeClr>
                </a:solidFill>
                <a:latin typeface="+mn-lt"/>
                <a:ea typeface="+mn-ea"/>
                <a:cs typeface="+mn-ea"/>
                <a:sym typeface="+mn-lt"/>
              </a:rPr>
              <a:t> while at home working on other assessments.</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a:t>
            </a:r>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4:46</a:t>
            </a:r>
            <a:r>
              <a:rPr lang="en-US" altLang="zh-CN" sz="1800" b="1" dirty="0">
                <a:solidFill>
                  <a:schemeClr val="tx1">
                    <a:lumMod val="95000"/>
                    <a:lumOff val="5000"/>
                  </a:schemeClr>
                </a:solidFill>
                <a:latin typeface="+mn-lt"/>
                <a:ea typeface="+mn-ea"/>
                <a:cs typeface="+mn-ea"/>
                <a:sym typeface="+mn-lt"/>
              </a:rPr>
              <a:t>,</a:t>
            </a:r>
            <a:r>
              <a:rPr lang="zh-CN" altLang="en-US" sz="1800" b="1" dirty="0">
                <a:solidFill>
                  <a:schemeClr val="tx1">
                    <a:lumMod val="95000"/>
                    <a:lumOff val="5000"/>
                  </a:schemeClr>
                </a:solidFill>
                <a:latin typeface="+mn-lt"/>
                <a:ea typeface="+mn-ea"/>
                <a:cs typeface="+mn-ea"/>
                <a:sym typeface="+mn-lt"/>
              </a:rPr>
              <a:t>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left home to take a walk with </a:t>
            </a:r>
            <a:r>
              <a:rPr lang="en-US" altLang="zh-CN" sz="1800" b="1" dirty="0">
                <a:solidFill>
                  <a:schemeClr val="tx1">
                    <a:lumMod val="95000"/>
                    <a:lumOff val="5000"/>
                  </a:schemeClr>
                </a:solidFill>
                <a:latin typeface="+mn-lt"/>
                <a:ea typeface="+mn-ea"/>
                <a:cs typeface="+mn-ea"/>
                <a:sym typeface="+mn-lt"/>
              </a:rPr>
              <a:t>my</a:t>
            </a:r>
            <a:r>
              <a:rPr lang="zh-CN" altLang="en-US" sz="1800" b="1" dirty="0">
                <a:solidFill>
                  <a:schemeClr val="tx1">
                    <a:lumMod val="95000"/>
                    <a:lumOff val="5000"/>
                  </a:schemeClr>
                </a:solidFill>
                <a:latin typeface="+mn-lt"/>
                <a:ea typeface="+mn-ea"/>
                <a:cs typeface="+mn-ea"/>
                <a:sym typeface="+mn-lt"/>
              </a:rPr>
              <a:t> dog.</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a:t>
            </a:r>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Due to the hot weather,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decided to return home with </a:t>
            </a:r>
            <a:r>
              <a:rPr lang="en-US" altLang="zh-CN" sz="1800" b="1" dirty="0">
                <a:solidFill>
                  <a:schemeClr val="tx1">
                    <a:lumMod val="95000"/>
                    <a:lumOff val="5000"/>
                  </a:schemeClr>
                </a:solidFill>
                <a:latin typeface="+mn-lt"/>
                <a:ea typeface="+mn-ea"/>
                <a:cs typeface="+mn-ea"/>
                <a:sym typeface="+mn-lt"/>
              </a:rPr>
              <a:t>my</a:t>
            </a:r>
            <a:r>
              <a:rPr lang="zh-CN" altLang="en-US" sz="1800" b="1" dirty="0">
                <a:solidFill>
                  <a:schemeClr val="tx1">
                    <a:lumMod val="95000"/>
                    <a:lumOff val="5000"/>
                  </a:schemeClr>
                </a:solidFill>
                <a:latin typeface="+mn-lt"/>
                <a:ea typeface="+mn-ea"/>
                <a:cs typeface="+mn-ea"/>
                <a:sym typeface="+mn-lt"/>
              </a:rPr>
              <a:t> dog.</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a:t>
            </a:r>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5:13</a:t>
            </a:r>
            <a:r>
              <a:rPr lang="en-US" altLang="zh-CN" sz="1800" b="1" dirty="0">
                <a:solidFill>
                  <a:schemeClr val="tx1">
                    <a:lumMod val="95000"/>
                    <a:lumOff val="5000"/>
                  </a:schemeClr>
                </a:solidFill>
                <a:latin typeface="+mn-lt"/>
                <a:ea typeface="+mn-ea"/>
                <a:cs typeface="+mn-ea"/>
                <a:sym typeface="+mn-lt"/>
              </a:rPr>
              <a:t>, </a:t>
            </a:r>
            <a:r>
              <a:rPr lang="zh-CN" altLang="en-US" sz="1800" b="1" dirty="0">
                <a:solidFill>
                  <a:schemeClr val="tx1">
                    <a:lumMod val="95000"/>
                    <a:lumOff val="5000"/>
                  </a:schemeClr>
                </a:solidFill>
                <a:latin typeface="+mn-lt"/>
                <a:ea typeface="+mn-ea"/>
                <a:cs typeface="+mn-ea"/>
                <a:sym typeface="+mn-lt"/>
              </a:rPr>
              <a:t>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arrived back home </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5:17</a:t>
            </a:r>
            <a:r>
              <a:rPr lang="en-US" altLang="zh-CN" sz="1800" b="1" dirty="0">
                <a:solidFill>
                  <a:schemeClr val="tx1">
                    <a:lumMod val="95000"/>
                    <a:lumOff val="5000"/>
                  </a:schemeClr>
                </a:solidFill>
                <a:latin typeface="+mn-lt"/>
                <a:ea typeface="+mn-ea"/>
                <a:cs typeface="+mn-ea"/>
                <a:sym typeface="+mn-lt"/>
              </a:rPr>
              <a:t>,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left again and walked around </a:t>
            </a:r>
            <a:r>
              <a:rPr lang="en-US" altLang="zh-CN" sz="1800" b="1" dirty="0">
                <a:solidFill>
                  <a:schemeClr val="tx1">
                    <a:lumMod val="95000"/>
                    <a:lumOff val="5000"/>
                  </a:schemeClr>
                </a:solidFill>
                <a:latin typeface="+mn-lt"/>
                <a:ea typeface="+mn-ea"/>
                <a:cs typeface="+mn-ea"/>
                <a:sym typeface="+mn-lt"/>
              </a:rPr>
              <a:t>on the park in order to collect more information</a:t>
            </a:r>
            <a:endParaRPr lang="en-US" altLang="zh-CN"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a:t>
            </a:r>
            <a:r>
              <a:rPr lang="en-US" altLang="zh-CN"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a:t>
            </a:r>
            <a:r>
              <a:rPr lang="zh-CN" altLang="en-US" sz="1800" b="1" dirty="0">
                <a:solidFill>
                  <a:schemeClr val="tx1">
                    <a:lumMod val="95000"/>
                    <a:lumOff val="5000"/>
                  </a:schemeClr>
                </a:solidFill>
                <a:latin typeface="+mn-lt"/>
                <a:ea typeface="+mn-ea"/>
                <a:cs typeface="+mn-ea"/>
                <a:sym typeface="+mn-lt"/>
              </a:rPr>
              <a:t>5:33, </a:t>
            </a:r>
            <a:r>
              <a:rPr lang="en-US" altLang="zh-CN" sz="1800" b="1" dirty="0">
                <a:solidFill>
                  <a:schemeClr val="tx1">
                    <a:lumMod val="95000"/>
                    <a:lumOff val="5000"/>
                  </a:schemeClr>
                </a:solidFill>
                <a:latin typeface="+mn-lt"/>
                <a:ea typeface="+mn-ea"/>
                <a:cs typeface="+mn-ea"/>
                <a:sym typeface="+mn-lt"/>
              </a:rPr>
              <a:t>I</a:t>
            </a:r>
            <a:r>
              <a:rPr lang="zh-CN" altLang="en-US" sz="1800" b="1" dirty="0">
                <a:solidFill>
                  <a:schemeClr val="tx1">
                    <a:lumMod val="95000"/>
                    <a:lumOff val="5000"/>
                  </a:schemeClr>
                </a:solidFill>
                <a:latin typeface="+mn-lt"/>
                <a:ea typeface="+mn-ea"/>
                <a:cs typeface="+mn-ea"/>
                <a:sym typeface="+mn-lt"/>
              </a:rPr>
              <a:t> returned home for the second time.</a:t>
            </a:r>
            <a:endParaRPr lang="zh-CN" altLang="en-US" sz="1800" b="1" dirty="0">
              <a:solidFill>
                <a:schemeClr val="tx1">
                  <a:lumMod val="95000"/>
                  <a:lumOff val="5000"/>
                </a:schemeClr>
              </a:solidFill>
              <a:latin typeface="+mn-lt"/>
              <a:ea typeface="+mn-ea"/>
              <a:cs typeface="+mn-ea"/>
              <a:sym typeface="+mn-lt"/>
            </a:endParaRPr>
          </a:p>
          <a:p>
            <a:endParaRPr lang="zh-CN" altLang="en-US" sz="1800" b="1" dirty="0">
              <a:solidFill>
                <a:schemeClr val="tx1">
                  <a:lumMod val="95000"/>
                  <a:lumOff val="5000"/>
                </a:schemeClr>
              </a:solidFill>
              <a:latin typeface="+mn-lt"/>
              <a:ea typeface="+mn-ea"/>
              <a:cs typeface="+mn-ea"/>
              <a:sym typeface="+mn-lt"/>
            </a:endParaRPr>
          </a:p>
          <a:p>
            <a:r>
              <a:rPr lang="zh-CN" altLang="en-US" sz="1800" b="1" dirty="0">
                <a:solidFill>
                  <a:schemeClr val="tx1">
                    <a:lumMod val="95000"/>
                    <a:lumOff val="5000"/>
                  </a:schemeClr>
                </a:solidFill>
                <a:latin typeface="+mn-lt"/>
                <a:ea typeface="+mn-ea"/>
                <a:cs typeface="+mn-ea"/>
                <a:sym typeface="+mn-lt"/>
              </a:rPr>
              <a:t>This tracking precisely captures </a:t>
            </a:r>
            <a:r>
              <a:rPr lang="en-US" altLang="zh-CN" sz="1800" b="1" dirty="0">
                <a:solidFill>
                  <a:schemeClr val="tx1">
                    <a:lumMod val="95000"/>
                    <a:lumOff val="5000"/>
                  </a:schemeClr>
                </a:solidFill>
                <a:latin typeface="+mn-lt"/>
                <a:ea typeface="+mn-ea"/>
                <a:cs typeface="+mn-ea"/>
                <a:sym typeface="+mn-lt"/>
              </a:rPr>
              <a:t>my</a:t>
            </a:r>
            <a:r>
              <a:rPr lang="zh-CN" altLang="en-US" sz="1800" b="1" dirty="0">
                <a:solidFill>
                  <a:schemeClr val="tx1">
                    <a:lumMod val="95000"/>
                    <a:lumOff val="5000"/>
                  </a:schemeClr>
                </a:solidFill>
                <a:latin typeface="+mn-lt"/>
                <a:ea typeface="+mn-ea"/>
                <a:cs typeface="+mn-ea"/>
                <a:sym typeface="+mn-lt"/>
              </a:rPr>
              <a:t> movements and activities during this time frame.</a:t>
            </a:r>
            <a:endParaRPr lang="zh-CN" altLang="en-US" sz="1800" b="1"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51478" y="1527629"/>
            <a:ext cx="2520951" cy="4034973"/>
            <a:chOff x="1851478" y="1527629"/>
            <a:chExt cx="2520951" cy="4034973"/>
          </a:xfrm>
        </p:grpSpPr>
        <p:grpSp>
          <p:nvGrpSpPr>
            <p:cNvPr id="4" name="组合 3"/>
            <p:cNvGrpSpPr/>
            <p:nvPr/>
          </p:nvGrpSpPr>
          <p:grpSpPr>
            <a:xfrm>
              <a:off x="1851478" y="1527629"/>
              <a:ext cx="2520951" cy="4034973"/>
              <a:chOff x="1635578" y="1451429"/>
              <a:chExt cx="2520951" cy="4034973"/>
            </a:xfrm>
          </p:grpSpPr>
          <p:sp>
            <p:nvSpPr>
              <p:cNvPr id="2" name="矩形 1"/>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直角三角形 2"/>
              <p:cNvSpPr/>
              <p:nvPr/>
            </p:nvSpPr>
            <p:spPr>
              <a:xfrm rot="5400000">
                <a:off x="1621064" y="1465945"/>
                <a:ext cx="609600" cy="580572"/>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8" name="直角三角形 7"/>
              <p:cNvSpPr/>
              <p:nvPr/>
            </p:nvSpPr>
            <p:spPr>
              <a:xfrm rot="5400000" flipH="1" flipV="1">
                <a:off x="3223360" y="4553233"/>
                <a:ext cx="955929" cy="910409"/>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9"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10"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11"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28" name="组合 27"/>
          <p:cNvGrpSpPr/>
          <p:nvPr/>
        </p:nvGrpSpPr>
        <p:grpSpPr>
          <a:xfrm>
            <a:off x="3898654" y="371052"/>
            <a:ext cx="4394692" cy="766008"/>
            <a:chOff x="3898654" y="371052"/>
            <a:chExt cx="4394692" cy="766008"/>
          </a:xfrm>
        </p:grpSpPr>
        <p:sp>
          <p:nvSpPr>
            <p:cNvPr id="29" name="文本框 28"/>
            <p:cNvSpPr txBox="1"/>
            <p:nvPr/>
          </p:nvSpPr>
          <p:spPr>
            <a:xfrm>
              <a:off x="3898654" y="371052"/>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单击此处添加标题文本</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0" name="文本框 29"/>
            <p:cNvSpPr txBox="1"/>
            <p:nvPr/>
          </p:nvSpPr>
          <p:spPr>
            <a:xfrm>
              <a:off x="4137131" y="798506"/>
              <a:ext cx="3876570" cy="338554"/>
            </a:xfrm>
            <a:prstGeom prst="rect">
              <a:avLst/>
            </a:prstGeom>
            <a:noFill/>
          </p:spPr>
          <p:txBody>
            <a:bodyPr wrap="square">
              <a:spAutoFit/>
            </a:bodyPr>
            <a:lstStyle/>
            <a:p>
              <a:pPr algn="ctr"/>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31" name="组合 30"/>
          <p:cNvGrpSpPr/>
          <p:nvPr/>
        </p:nvGrpSpPr>
        <p:grpSpPr>
          <a:xfrm>
            <a:off x="4814940" y="1527629"/>
            <a:ext cx="2520951" cy="4034973"/>
            <a:chOff x="1851478" y="1527629"/>
            <a:chExt cx="2520951" cy="4034973"/>
          </a:xfrm>
        </p:grpSpPr>
        <p:grpSp>
          <p:nvGrpSpPr>
            <p:cNvPr id="32" name="组合 31"/>
            <p:cNvGrpSpPr/>
            <p:nvPr/>
          </p:nvGrpSpPr>
          <p:grpSpPr>
            <a:xfrm>
              <a:off x="1851478" y="1527629"/>
              <a:ext cx="2520951" cy="4034973"/>
              <a:chOff x="1635578" y="1451429"/>
              <a:chExt cx="2520951" cy="4034973"/>
            </a:xfrm>
          </p:grpSpPr>
          <p:sp>
            <p:nvSpPr>
              <p:cNvPr id="36" name="矩形 35"/>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直角三角形 36"/>
              <p:cNvSpPr/>
              <p:nvPr/>
            </p:nvSpPr>
            <p:spPr>
              <a:xfrm rot="5400000">
                <a:off x="1621064" y="1465945"/>
                <a:ext cx="609600" cy="580572"/>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38" name="直角三角形 37"/>
              <p:cNvSpPr/>
              <p:nvPr/>
            </p:nvSpPr>
            <p:spPr>
              <a:xfrm rot="5400000" flipH="1" flipV="1">
                <a:off x="3223360" y="4553233"/>
                <a:ext cx="955929" cy="910409"/>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33"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34"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35"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39" name="组合 38"/>
          <p:cNvGrpSpPr/>
          <p:nvPr/>
        </p:nvGrpSpPr>
        <p:grpSpPr>
          <a:xfrm>
            <a:off x="7778402" y="1527629"/>
            <a:ext cx="2520951" cy="4034973"/>
            <a:chOff x="1851478" y="1527629"/>
            <a:chExt cx="2520951" cy="4034973"/>
          </a:xfrm>
        </p:grpSpPr>
        <p:grpSp>
          <p:nvGrpSpPr>
            <p:cNvPr id="40" name="组合 39"/>
            <p:cNvGrpSpPr/>
            <p:nvPr/>
          </p:nvGrpSpPr>
          <p:grpSpPr>
            <a:xfrm>
              <a:off x="1851478" y="1527629"/>
              <a:ext cx="2520951" cy="4034973"/>
              <a:chOff x="1635578" y="1451429"/>
              <a:chExt cx="2520951" cy="4034973"/>
            </a:xfrm>
          </p:grpSpPr>
          <p:sp>
            <p:nvSpPr>
              <p:cNvPr id="44" name="矩形 43"/>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直角三角形 44"/>
              <p:cNvSpPr/>
              <p:nvPr/>
            </p:nvSpPr>
            <p:spPr>
              <a:xfrm rot="5400000">
                <a:off x="1621064" y="1465945"/>
                <a:ext cx="609600" cy="580572"/>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46" name="直角三角形 45"/>
              <p:cNvSpPr/>
              <p:nvPr/>
            </p:nvSpPr>
            <p:spPr>
              <a:xfrm rot="5400000" flipH="1" flipV="1">
                <a:off x="3223360" y="4553233"/>
                <a:ext cx="955929" cy="910409"/>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41"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42"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43"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sp>
        <p:nvSpPr>
          <p:cNvPr id="24" name="矩形 23"/>
          <p:cNvSpPr/>
          <p:nvPr>
            <p:custDataLst>
              <p:tags r:id="rId1"/>
            </p:custDataLst>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形状 10"/>
          <p:cNvSpPr/>
          <p:nvPr>
            <p:custDataLst>
              <p:tags r:id="rId2"/>
            </p:custDataLst>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p>
            <a:endParaRPr lang="zh-CN" altLang="en-US"/>
          </a:p>
        </p:txBody>
      </p:sp>
      <p:sp>
        <p:nvSpPr>
          <p:cNvPr id="12" name="任意多边形: 形状 11"/>
          <p:cNvSpPr/>
          <p:nvPr>
            <p:custDataLst>
              <p:tags r:id="rId3"/>
            </p:custDataLst>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p>
            <a:endParaRPr lang="zh-CN" altLang="en-US"/>
          </a:p>
        </p:txBody>
      </p:sp>
      <p:sp>
        <p:nvSpPr>
          <p:cNvPr id="13" name="任意多边形: 形状 12"/>
          <p:cNvSpPr/>
          <p:nvPr>
            <p:custDataLst>
              <p:tags r:id="rId4"/>
            </p:custDataLst>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p>
            <a:endParaRPr lang="zh-CN" altLang="en-US"/>
          </a:p>
        </p:txBody>
      </p:sp>
      <p:sp>
        <p:nvSpPr>
          <p:cNvPr id="15" name="任意多边形: 形状 14"/>
          <p:cNvSpPr/>
          <p:nvPr>
            <p:custDataLst>
              <p:tags r:id="rId5"/>
            </p:custDataLst>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p>
            <a:endParaRPr lang="zh-CN" altLang="en-US"/>
          </a:p>
        </p:txBody>
      </p:sp>
      <p:sp>
        <p:nvSpPr>
          <p:cNvPr id="21" name="文本框 20"/>
          <p:cNvSpPr txBox="1"/>
          <p:nvPr>
            <p:custDataLst>
              <p:tags r:id="rId6"/>
            </p:custDataLst>
          </p:nvPr>
        </p:nvSpPr>
        <p:spPr>
          <a:xfrm>
            <a:off x="3760609" y="4056384"/>
            <a:ext cx="4670782" cy="1076325"/>
          </a:xfrm>
          <a:prstGeom prst="rect">
            <a:avLst/>
          </a:prstGeom>
          <a:noFill/>
        </p:spPr>
        <p:txBody>
          <a:bodyPr wrap="square">
            <a:spAutoFit/>
          </a:bodyPr>
          <a:p>
            <a:pPr algn="ctr"/>
            <a:r>
              <a:rPr lang="en-US" altLang="zh-CN" sz="3200" b="1" dirty="0">
                <a:solidFill>
                  <a:schemeClr val="bg1"/>
                </a:solidFill>
                <a:latin typeface="江城律动宋" panose="02020700000000000000" pitchFamily="18" charset="-122"/>
                <a:ea typeface="江城律动宋" panose="02020700000000000000" pitchFamily="18" charset="-122"/>
                <a:sym typeface="+mn-ea"/>
              </a:rPr>
              <a:t>Graphs for analyzations</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7" name="组合 6"/>
          <p:cNvGrpSpPr/>
          <p:nvPr/>
        </p:nvGrpSpPr>
        <p:grpSpPr>
          <a:xfrm>
            <a:off x="4961089" y="1999377"/>
            <a:ext cx="2220832" cy="1878127"/>
            <a:chOff x="2306789" y="2570151"/>
            <a:chExt cx="816135" cy="690194"/>
          </a:xfrm>
        </p:grpSpPr>
        <p:sp>
          <p:nvSpPr>
            <p:cNvPr id="25" name="任意多边形: 形状 24"/>
            <p:cNvSpPr/>
            <p:nvPr>
              <p:custDataLst>
                <p:tags r:id="rId7"/>
              </p:custDataLst>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任意多边形: 形状 2"/>
            <p:cNvSpPr/>
            <p:nvPr>
              <p:custDataLst>
                <p:tags r:id="rId8"/>
              </p:custDataLst>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3" name="矩形 22"/>
            <p:cNvSpPr/>
            <p:nvPr>
              <p:custDataLst>
                <p:tags r:id="rId9"/>
              </p:custDataLst>
            </p:nvPr>
          </p:nvSpPr>
          <p:spPr>
            <a:xfrm>
              <a:off x="2405362" y="2660823"/>
              <a:ext cx="477914" cy="531119"/>
            </a:xfrm>
            <a:prstGeom prst="rect">
              <a:avLst/>
            </a:prstGeom>
          </p:spPr>
          <p:txBody>
            <a:bodyPr wrap="none">
              <a:spAutoFit/>
            </a:bodyPr>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07</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rcRect r="1371"/>
          <a:stretch>
            <a:fillRect/>
          </a:stretch>
        </p:blipFill>
        <p:spPr>
          <a:xfrm>
            <a:off x="0" y="1137285"/>
            <a:ext cx="8590280" cy="4297680"/>
          </a:xfrm>
          <a:prstGeom prst="rect">
            <a:avLst/>
          </a:prstGeom>
        </p:spPr>
      </p:pic>
      <p:sp>
        <p:nvSpPr>
          <p:cNvPr id="35" name="矩形 34"/>
          <p:cNvSpPr/>
          <p:nvPr>
            <p:custDataLst>
              <p:tags r:id="rId3"/>
            </p:custDataLst>
          </p:nvPr>
        </p:nvSpPr>
        <p:spPr>
          <a:xfrm>
            <a:off x="8590280" y="1137285"/>
            <a:ext cx="3602355" cy="5721350"/>
          </a:xfrm>
          <a:prstGeom prst="rect">
            <a:avLst/>
          </a:prstGeom>
        </p:spPr>
        <p:txBody>
          <a:bodyPr wrap="square">
            <a:noAutofit/>
          </a:bodyPr>
          <a:p>
            <a:pPr>
              <a:lnSpc>
                <a:spcPct val="150000"/>
              </a:lnSpc>
            </a:pPr>
            <a:r>
              <a:rPr lang="en-US" dirty="0">
                <a:solidFill>
                  <a:schemeClr val="tx1"/>
                </a:solidFill>
                <a:cs typeface="+mn-ea"/>
                <a:sym typeface="+mn-lt"/>
              </a:rPr>
              <a:t>First I am going to analyze the graph distance vs time</a:t>
            </a:r>
            <a:endParaRPr lang="en-US" dirty="0">
              <a:solidFill>
                <a:schemeClr val="tx1"/>
              </a:solidFill>
              <a:cs typeface="+mn-ea"/>
              <a:sym typeface="+mn-lt"/>
            </a:endParaRPr>
          </a:p>
          <a:p>
            <a:pPr>
              <a:lnSpc>
                <a:spcPct val="150000"/>
              </a:lnSpc>
            </a:pPr>
            <a:endParaRPr lang="en-US" dirty="0">
              <a:solidFill>
                <a:schemeClr val="tx1"/>
              </a:solidFill>
              <a:cs typeface="+mn-ea"/>
              <a:sym typeface="+mn-lt"/>
            </a:endParaRPr>
          </a:p>
          <a:p>
            <a:pPr>
              <a:lnSpc>
                <a:spcPct val="150000"/>
              </a:lnSpc>
            </a:pPr>
            <a:endParaRPr lang="en-US" dirty="0">
              <a:solidFill>
                <a:schemeClr val="tx1"/>
              </a:solidFill>
              <a:cs typeface="+mn-ea"/>
              <a:sym typeface="+mn-lt"/>
            </a:endParaRPr>
          </a:p>
          <a:p>
            <a:pPr>
              <a:lnSpc>
                <a:spcPct val="150000"/>
              </a:lnSpc>
            </a:pPr>
            <a:r>
              <a:rPr lang="en-US" dirty="0">
                <a:solidFill>
                  <a:schemeClr val="tx1"/>
                </a:solidFill>
                <a:cs typeface="+mn-ea"/>
                <a:sym typeface="+mn-lt"/>
              </a:rPr>
              <a:t>From the graph, it is evident that I remained at home for nearly an hour initially, as indicated by the flat and steady trajectory on the graph. Then, I began walking again, leading to a consistent increase in distance. </a:t>
            </a:r>
            <a:endParaRPr lang="en-US" dirty="0">
              <a:solidFill>
                <a:schemeClr val="tx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49885" y="868680"/>
            <a:ext cx="6972300" cy="5989320"/>
          </a:xfrm>
          <a:prstGeom prst="rect">
            <a:avLst/>
          </a:prstGeom>
        </p:spPr>
      </p:pic>
      <p:sp>
        <p:nvSpPr>
          <p:cNvPr id="35" name="矩形 34"/>
          <p:cNvSpPr/>
          <p:nvPr>
            <p:custDataLst>
              <p:tags r:id="rId3"/>
            </p:custDataLst>
          </p:nvPr>
        </p:nvSpPr>
        <p:spPr>
          <a:xfrm>
            <a:off x="7322185" y="868680"/>
            <a:ext cx="4869815" cy="5989320"/>
          </a:xfrm>
          <a:prstGeom prst="rect">
            <a:avLst/>
          </a:prstGeom>
        </p:spPr>
        <p:txBody>
          <a:bodyPr wrap="square">
            <a:noAutofit/>
          </a:bodyPr>
          <a:p>
            <a:pPr>
              <a:lnSpc>
                <a:spcPct val="150000"/>
              </a:lnSpc>
            </a:pPr>
            <a:r>
              <a:rPr lang="en-US" sz="1400" dirty="0">
                <a:solidFill>
                  <a:schemeClr val="tx1"/>
                </a:solidFill>
                <a:cs typeface="+mn-ea"/>
                <a:sym typeface="+mn-lt"/>
              </a:rPr>
              <a:t>The graph in this slide depicts the relationship between speed with distance and time</a:t>
            </a:r>
            <a:endParaRPr lang="en-US" sz="1400" dirty="0">
              <a:solidFill>
                <a:schemeClr val="tx1"/>
              </a:solidFill>
              <a:cs typeface="+mn-ea"/>
              <a:sym typeface="+mn-lt"/>
            </a:endParaRPr>
          </a:p>
          <a:p>
            <a:pPr>
              <a:lnSpc>
                <a:spcPct val="150000"/>
              </a:lnSpc>
            </a:pPr>
            <a:endParaRPr lang="en-US" sz="1400" dirty="0">
              <a:solidFill>
                <a:schemeClr val="tx1"/>
              </a:solidFill>
              <a:cs typeface="+mn-ea"/>
              <a:sym typeface="+mn-lt"/>
            </a:endParaRPr>
          </a:p>
          <a:p>
            <a:pPr>
              <a:lnSpc>
                <a:spcPct val="150000"/>
              </a:lnSpc>
            </a:pPr>
            <a:r>
              <a:rPr lang="en-US" sz="1400" dirty="0">
                <a:solidFill>
                  <a:schemeClr val="tx1"/>
                </a:solidFill>
                <a:cs typeface="+mn-ea"/>
                <a:sym typeface="+mn-lt"/>
              </a:rPr>
              <a:t>The first chart illustrate the speed vs distance. It displays the speed throughout the journey form the starting point to endpoint.</a:t>
            </a:r>
            <a:endParaRPr lang="en-US" sz="1400" dirty="0">
              <a:solidFill>
                <a:schemeClr val="tx1"/>
              </a:solidFill>
              <a:cs typeface="+mn-ea"/>
              <a:sym typeface="+mn-lt"/>
            </a:endParaRPr>
          </a:p>
          <a:p>
            <a:pPr>
              <a:lnSpc>
                <a:spcPct val="150000"/>
              </a:lnSpc>
            </a:pPr>
            <a:endParaRPr lang="en-US" sz="1400" dirty="0">
              <a:solidFill>
                <a:schemeClr val="tx1"/>
              </a:solidFill>
              <a:cs typeface="+mn-ea"/>
              <a:sym typeface="+mn-lt"/>
            </a:endParaRPr>
          </a:p>
          <a:p>
            <a:pPr>
              <a:lnSpc>
                <a:spcPct val="150000"/>
              </a:lnSpc>
            </a:pPr>
            <a:r>
              <a:rPr lang="en-US" sz="1400" dirty="0">
                <a:solidFill>
                  <a:schemeClr val="tx1"/>
                </a:solidFill>
                <a:cs typeface="+mn-ea"/>
                <a:sym typeface="+mn-lt"/>
              </a:rPr>
              <a:t>The second chart displays the speed vs time. From the chart, it is evident that initially, my speed was low while I was at home, indicating that I was not moving quickly. Later on, there is peak in speed, suggesting that I reached my maximum speed at that point.</a:t>
            </a:r>
            <a:endParaRPr lang="en-US" sz="1400" dirty="0">
              <a:solidFill>
                <a:schemeClr val="tx1"/>
              </a:solidFill>
              <a:cs typeface="+mn-ea"/>
              <a:sym typeface="+mn-lt"/>
            </a:endParaRPr>
          </a:p>
          <a:p>
            <a:pPr>
              <a:lnSpc>
                <a:spcPct val="150000"/>
              </a:lnSpc>
            </a:pPr>
            <a:endParaRPr lang="en-US" sz="1400" dirty="0">
              <a:solidFill>
                <a:schemeClr val="tx1"/>
              </a:solidFill>
              <a:cs typeface="+mn-ea"/>
              <a:sym typeface="+mn-lt"/>
            </a:endParaRPr>
          </a:p>
          <a:p>
            <a:pPr>
              <a:lnSpc>
                <a:spcPct val="150000"/>
              </a:lnSpc>
            </a:pPr>
            <a:r>
              <a:rPr lang="en-US" sz="1400" dirty="0">
                <a:solidFill>
                  <a:schemeClr val="tx1"/>
                </a:solidFill>
                <a:cs typeface="+mn-ea"/>
                <a:sym typeface="+mn-lt"/>
              </a:rPr>
              <a:t>The peak speed in the graph also indicates that I totally relined on walking throughout the entire journey and did not use any transportation.</a:t>
            </a:r>
            <a:endParaRPr lang="en-US" sz="1400" dirty="0">
              <a:solidFill>
                <a:schemeClr val="tx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439826" y="587970"/>
            <a:ext cx="2583180" cy="922020"/>
          </a:xfrm>
          <a:prstGeom prst="rect">
            <a:avLst/>
          </a:prstGeom>
        </p:spPr>
        <p:txBody>
          <a:bodyPr wrap="none">
            <a:spAutoFit/>
          </a:bodyPr>
          <a:lstStyle/>
          <a:p>
            <a:r>
              <a:rPr lang="en-US" altLang="zh-CN" sz="5400" dirty="0">
                <a:solidFill>
                  <a:schemeClr val="bg1"/>
                </a:solidFill>
                <a:latin typeface="江城律动宋" panose="02020700000000000000" pitchFamily="18" charset="-122"/>
                <a:ea typeface="江城律动宋" panose="02020700000000000000" pitchFamily="18" charset="-122"/>
                <a:cs typeface="+mn-ea"/>
                <a:sym typeface="+mn-lt"/>
              </a:rPr>
              <a:t>Content</a:t>
            </a:r>
            <a:endParaRPr lang="en-US" altLang="zh-CN" sz="5400" dirty="0">
              <a:solidFill>
                <a:schemeClr val="bg1"/>
              </a:solidFill>
              <a:latin typeface="江城律动宋" panose="02020700000000000000" pitchFamily="18" charset="-122"/>
              <a:ea typeface="江城律动宋" panose="02020700000000000000" pitchFamily="18" charset="-122"/>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306789" y="2081201"/>
            <a:ext cx="3700965" cy="700425"/>
            <a:chOff x="2306789" y="2391783"/>
            <a:chExt cx="3700965" cy="700425"/>
          </a:xfrm>
        </p:grpSpPr>
        <p:sp>
          <p:nvSpPr>
            <p:cNvPr id="3" name="任意多边形: 形状 2"/>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1" name="文本框 20"/>
            <p:cNvSpPr txBox="1"/>
            <p:nvPr/>
          </p:nvSpPr>
          <p:spPr>
            <a:xfrm>
              <a:off x="3059553" y="2504084"/>
              <a:ext cx="2948201" cy="398780"/>
            </a:xfrm>
            <a:prstGeom prst="rect">
              <a:avLst/>
            </a:prstGeom>
            <a:noFill/>
          </p:spPr>
          <p:txBody>
            <a:bodyPr wrap="square">
              <a:spAutoFit/>
            </a:bodyPr>
            <a:lstStyle/>
            <a:p>
              <a:r>
                <a:rPr lang="en-US" altLang="zh-CN" sz="2000" b="1" dirty="0">
                  <a:solidFill>
                    <a:schemeClr val="bg1"/>
                  </a:solidFill>
                  <a:latin typeface="江城律动宋" panose="02020700000000000000" pitchFamily="18" charset="-122"/>
                  <a:ea typeface="江城律动宋" panose="02020700000000000000" pitchFamily="18" charset="-122"/>
                </a:rPr>
                <a:t>Project Introduction</a:t>
              </a:r>
              <a:endParaRPr lang="en-US" altLang="zh-CN" sz="2000" b="1" dirty="0">
                <a:solidFill>
                  <a:schemeClr val="bg1"/>
                </a:solidFill>
                <a:latin typeface="江城律动宋" panose="02020700000000000000" pitchFamily="18" charset="-122"/>
                <a:ea typeface="江城律动宋" panose="02020700000000000000" pitchFamily="18" charset="-122"/>
              </a:endParaRPr>
            </a:p>
          </p:txBody>
        </p:sp>
        <p:sp>
          <p:nvSpPr>
            <p:cNvPr id="22" name="文本框 21"/>
            <p:cNvSpPr txBox="1"/>
            <p:nvPr/>
          </p:nvSpPr>
          <p:spPr>
            <a:xfrm>
              <a:off x="3081849" y="2785503"/>
              <a:ext cx="2304133" cy="306705"/>
            </a:xfrm>
            <a:prstGeom prst="rect">
              <a:avLst/>
            </a:prstGeom>
            <a:noFill/>
          </p:spPr>
          <p:txBody>
            <a:bodyPr wrap="square">
              <a:spAutoFit/>
            </a:bodyPr>
            <a:lstStyle/>
            <a:p>
              <a:r>
                <a:rPr lang="en-US" altLang="zh-CN" sz="1400" b="1" dirty="0">
                  <a:solidFill>
                    <a:schemeClr val="bg1"/>
                  </a:solidFill>
                </a:rPr>
                <a:t>GPS data visualization</a:t>
              </a:r>
              <a:endParaRPr lang="en-US" altLang="zh-CN" sz="1400" b="1" dirty="0">
                <a:solidFill>
                  <a:schemeClr val="bg1"/>
                </a:solidFill>
              </a:endParaRPr>
            </a:p>
          </p:txBody>
        </p:sp>
        <p:sp>
          <p:nvSpPr>
            <p:cNvPr id="23" name="矩形 22"/>
            <p:cNvSpPr/>
            <p:nvPr/>
          </p:nvSpPr>
          <p:spPr>
            <a:xfrm>
              <a:off x="2334582" y="2475270"/>
              <a:ext cx="542290" cy="521970"/>
            </a:xfrm>
            <a:prstGeom prst="rect">
              <a:avLst/>
            </a:prstGeom>
          </p:spPr>
          <p:txBody>
            <a:bodyPr wrap="none">
              <a:spAutoFit/>
            </a:bodyPr>
            <a:lstStyle/>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01</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25" name="任意多边形: 形状 24"/>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grpSp>
        <p:nvGrpSpPr>
          <p:cNvPr id="26" name="组合 25"/>
          <p:cNvGrpSpPr/>
          <p:nvPr/>
        </p:nvGrpSpPr>
        <p:grpSpPr>
          <a:xfrm>
            <a:off x="6347842" y="2081201"/>
            <a:ext cx="3700965" cy="690194"/>
            <a:chOff x="2306789" y="2391783"/>
            <a:chExt cx="3700965" cy="690194"/>
          </a:xfrm>
        </p:grpSpPr>
        <p:sp>
          <p:nvSpPr>
            <p:cNvPr id="27" name="任意多边形: 形状 26"/>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8" name="文本框 27"/>
            <p:cNvSpPr txBox="1"/>
            <p:nvPr/>
          </p:nvSpPr>
          <p:spPr>
            <a:xfrm>
              <a:off x="3059553" y="2504084"/>
              <a:ext cx="2948201" cy="398780"/>
            </a:xfrm>
            <a:prstGeom prst="rect">
              <a:avLst/>
            </a:prstGeom>
            <a:noFill/>
          </p:spPr>
          <p:txBody>
            <a:bodyPr wrap="square">
              <a:spAutoFit/>
            </a:bodyPr>
            <a:lstStyle/>
            <a:p>
              <a:r>
                <a:rPr lang="en-US" altLang="zh-CN" sz="2000" b="1" dirty="0">
                  <a:solidFill>
                    <a:schemeClr val="bg1"/>
                  </a:solidFill>
                  <a:latin typeface="江城律动宋" panose="02020700000000000000" pitchFamily="18" charset="-122"/>
                  <a:ea typeface="江城律动宋" panose="02020700000000000000" pitchFamily="18" charset="-122"/>
                </a:rPr>
                <a:t>Project Components</a:t>
              </a:r>
              <a:endParaRPr lang="en-US" altLang="zh-CN" sz="2000" b="1" dirty="0">
                <a:solidFill>
                  <a:schemeClr val="bg1"/>
                </a:solidFill>
                <a:latin typeface="江城律动宋" panose="02020700000000000000" pitchFamily="18" charset="-122"/>
                <a:ea typeface="江城律动宋" panose="02020700000000000000" pitchFamily="18" charset="-122"/>
              </a:endParaRPr>
            </a:p>
          </p:txBody>
        </p:sp>
        <p:sp>
          <p:nvSpPr>
            <p:cNvPr id="30" name="矩形 29"/>
            <p:cNvSpPr/>
            <p:nvPr/>
          </p:nvSpPr>
          <p:spPr>
            <a:xfrm>
              <a:off x="2334582" y="2475270"/>
              <a:ext cx="542290" cy="521970"/>
            </a:xfrm>
            <a:prstGeom prst="rect">
              <a:avLst/>
            </a:prstGeom>
          </p:spPr>
          <p:txBody>
            <a:bodyPr wrap="none">
              <a:spAutoFit/>
            </a:bodyPr>
            <a:lstStyle/>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02</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31" name="任意多边形: 形状 30"/>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grpSp>
        <p:nvGrpSpPr>
          <p:cNvPr id="32" name="组合 31"/>
          <p:cNvGrpSpPr/>
          <p:nvPr/>
        </p:nvGrpSpPr>
        <p:grpSpPr>
          <a:xfrm>
            <a:off x="2306789" y="3252097"/>
            <a:ext cx="3700965" cy="690194"/>
            <a:chOff x="2306789" y="2391783"/>
            <a:chExt cx="3700965" cy="690194"/>
          </a:xfrm>
        </p:grpSpPr>
        <p:sp>
          <p:nvSpPr>
            <p:cNvPr id="33" name="任意多边形: 形状 32"/>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文本框 33"/>
            <p:cNvSpPr txBox="1"/>
            <p:nvPr/>
          </p:nvSpPr>
          <p:spPr>
            <a:xfrm>
              <a:off x="3059553" y="2504084"/>
              <a:ext cx="2948201" cy="398780"/>
            </a:xfrm>
            <a:prstGeom prst="rect">
              <a:avLst/>
            </a:prstGeom>
            <a:noFill/>
          </p:spPr>
          <p:txBody>
            <a:bodyPr wrap="square">
              <a:spAutoFit/>
            </a:bodyPr>
            <a:lstStyle/>
            <a:p>
              <a:r>
                <a:rPr lang="en-US" altLang="zh-CN" sz="2000" b="1" dirty="0">
                  <a:solidFill>
                    <a:schemeClr val="bg1"/>
                  </a:solidFill>
                  <a:latin typeface="江城律动宋" panose="02020700000000000000" pitchFamily="18" charset="-122"/>
                  <a:ea typeface="江城律动宋" panose="02020700000000000000" pitchFamily="18" charset="-122"/>
                </a:rPr>
                <a:t>About GPX file</a:t>
              </a:r>
              <a:endParaRPr lang="en-US" altLang="zh-CN" sz="2000" b="1" dirty="0">
                <a:solidFill>
                  <a:schemeClr val="bg1"/>
                </a:solidFill>
                <a:latin typeface="江城律动宋" panose="02020700000000000000" pitchFamily="18" charset="-122"/>
                <a:ea typeface="江城律动宋" panose="02020700000000000000" pitchFamily="18" charset="-122"/>
              </a:endParaRPr>
            </a:p>
          </p:txBody>
        </p:sp>
        <p:sp>
          <p:nvSpPr>
            <p:cNvPr id="39" name="矩形 38"/>
            <p:cNvSpPr/>
            <p:nvPr/>
          </p:nvSpPr>
          <p:spPr>
            <a:xfrm>
              <a:off x="2334582" y="2475270"/>
              <a:ext cx="542290" cy="521970"/>
            </a:xfrm>
            <a:prstGeom prst="rect">
              <a:avLst/>
            </a:prstGeom>
          </p:spPr>
          <p:txBody>
            <a:bodyPr wrap="none">
              <a:spAutoFit/>
            </a:bodyPr>
            <a:lstStyle/>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03</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0" name="任意多边形: 形状 39"/>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grpSp>
        <p:nvGrpSpPr>
          <p:cNvPr id="43" name="组合 42"/>
          <p:cNvGrpSpPr/>
          <p:nvPr/>
        </p:nvGrpSpPr>
        <p:grpSpPr>
          <a:xfrm>
            <a:off x="6347842" y="3252097"/>
            <a:ext cx="3700965" cy="690194"/>
            <a:chOff x="2306789" y="2391783"/>
            <a:chExt cx="3700965" cy="690194"/>
          </a:xfrm>
        </p:grpSpPr>
        <p:sp>
          <p:nvSpPr>
            <p:cNvPr id="44" name="任意多边形: 形状 43"/>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45" name="文本框 44"/>
            <p:cNvSpPr txBox="1"/>
            <p:nvPr/>
          </p:nvSpPr>
          <p:spPr>
            <a:xfrm>
              <a:off x="3059553" y="2504084"/>
              <a:ext cx="2948201" cy="398780"/>
            </a:xfrm>
            <a:prstGeom prst="rect">
              <a:avLst/>
            </a:prstGeom>
            <a:noFill/>
          </p:spPr>
          <p:txBody>
            <a:bodyPr wrap="square">
              <a:spAutoFit/>
            </a:bodyPr>
            <a:lstStyle/>
            <a:p>
              <a:r>
                <a:rPr lang="zh-CN" altLang="en-US" sz="2000" b="1" dirty="0">
                  <a:solidFill>
                    <a:schemeClr val="bg1"/>
                  </a:solidFill>
                  <a:latin typeface="江城律动宋" panose="02020700000000000000" pitchFamily="18" charset="-122"/>
                  <a:ea typeface="江城律动宋" panose="02020700000000000000" pitchFamily="18" charset="-122"/>
                </a:rPr>
                <a:t>Project </a:t>
              </a:r>
              <a:r>
                <a:rPr lang="en-US" altLang="zh-CN" sz="2000" b="1" dirty="0">
                  <a:solidFill>
                    <a:schemeClr val="bg1"/>
                  </a:solidFill>
                  <a:latin typeface="江城律动宋" panose="02020700000000000000" pitchFamily="18" charset="-122"/>
                  <a:ea typeface="江城律动宋" panose="02020700000000000000" pitchFamily="18" charset="-122"/>
                </a:rPr>
                <a:t>A</a:t>
              </a:r>
              <a:r>
                <a:rPr lang="zh-CN" altLang="en-US" sz="2000" b="1" dirty="0">
                  <a:solidFill>
                    <a:schemeClr val="bg1"/>
                  </a:solidFill>
                  <a:latin typeface="江城律动宋" panose="02020700000000000000" pitchFamily="18" charset="-122"/>
                  <a:ea typeface="江城律动宋" panose="02020700000000000000" pitchFamily="18" charset="-122"/>
                </a:rPr>
                <a:t>rchitecture</a:t>
              </a:r>
              <a:endParaRPr lang="zh-CN" altLang="en-US" sz="2000" b="1" dirty="0">
                <a:solidFill>
                  <a:schemeClr val="bg1"/>
                </a:solidFill>
                <a:latin typeface="江城律动宋" panose="02020700000000000000" pitchFamily="18" charset="-122"/>
                <a:ea typeface="江城律动宋" panose="02020700000000000000" pitchFamily="18" charset="-122"/>
              </a:endParaRPr>
            </a:p>
          </p:txBody>
        </p:sp>
        <p:sp>
          <p:nvSpPr>
            <p:cNvPr id="47" name="矩形 46"/>
            <p:cNvSpPr/>
            <p:nvPr/>
          </p:nvSpPr>
          <p:spPr>
            <a:xfrm>
              <a:off x="2334582" y="2475270"/>
              <a:ext cx="542290" cy="521970"/>
            </a:xfrm>
            <a:prstGeom prst="rect">
              <a:avLst/>
            </a:prstGeom>
          </p:spPr>
          <p:txBody>
            <a:bodyPr wrap="none">
              <a:spAutoFit/>
            </a:bodyPr>
            <a:lstStyle/>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04</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8" name="任意多边形: 形状 47"/>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sp>
        <p:nvSpPr>
          <p:cNvPr id="36" name="文本框 35"/>
          <p:cNvSpPr txBox="1"/>
          <p:nvPr/>
        </p:nvSpPr>
        <p:spPr>
          <a:xfrm>
            <a:off x="2565400" y="-39554666"/>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5" name="文本框 4"/>
          <p:cNvSpPr txBox="1"/>
          <p:nvPr/>
        </p:nvSpPr>
        <p:spPr>
          <a:xfrm>
            <a:off x="2334582" y="587970"/>
            <a:ext cx="1944455" cy="261610"/>
          </a:xfrm>
          <a:prstGeom prst="rect">
            <a:avLst/>
          </a:prstGeom>
          <a:noFill/>
        </p:spPr>
        <p:txBody>
          <a:bodyPr wrap="square" rtlCol="0">
            <a:spAutoFit/>
          </a:bodyPr>
          <a:lstStyle/>
          <a:p>
            <a:r>
              <a:rPr lang="en-US" altLang="zh-CN" sz="1100" dirty="0">
                <a:solidFill>
                  <a:srgbClr val="7EC3C6"/>
                </a:solidFill>
              </a:rPr>
              <a:t>https://www.ypppt.com/</a:t>
            </a:r>
            <a:endParaRPr lang="zh-CN" altLang="en-US" sz="1100" dirty="0">
              <a:solidFill>
                <a:srgbClr val="7EC3C6"/>
              </a:solidFill>
            </a:endParaRPr>
          </a:p>
        </p:txBody>
      </p:sp>
      <p:grpSp>
        <p:nvGrpSpPr>
          <p:cNvPr id="6" name="组合 5"/>
          <p:cNvGrpSpPr/>
          <p:nvPr/>
        </p:nvGrpSpPr>
        <p:grpSpPr>
          <a:xfrm>
            <a:off x="2264879" y="4196977"/>
            <a:ext cx="3700965" cy="819056"/>
            <a:chOff x="2306789" y="2391783"/>
            <a:chExt cx="3700965" cy="819056"/>
          </a:xfrm>
        </p:grpSpPr>
        <p:sp>
          <p:nvSpPr>
            <p:cNvPr id="8" name="任意多边形: 形状 32"/>
            <p:cNvSpPr/>
            <p:nvPr>
              <p:custDataLst>
                <p:tags r:id="rId1"/>
              </p:custDataLst>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sp>
          <p:nvSpPr>
            <p:cNvPr id="9" name="文本框 8"/>
            <p:cNvSpPr txBox="1"/>
            <p:nvPr>
              <p:custDataLst>
                <p:tags r:id="rId2"/>
              </p:custDataLst>
            </p:nvPr>
          </p:nvSpPr>
          <p:spPr>
            <a:xfrm>
              <a:off x="3059553" y="2504084"/>
              <a:ext cx="2948201" cy="706755"/>
            </a:xfrm>
            <a:prstGeom prst="rect">
              <a:avLst/>
            </a:prstGeom>
            <a:noFill/>
          </p:spPr>
          <p:txBody>
            <a:bodyPr wrap="square">
              <a:spAutoFit/>
            </a:bodyPr>
            <a:p>
              <a:r>
                <a:rPr lang="en-US" altLang="zh-CN" sz="2000" b="1" dirty="0">
                  <a:solidFill>
                    <a:schemeClr val="bg1"/>
                  </a:solidFill>
                  <a:latin typeface="江城律动宋" panose="02020700000000000000" pitchFamily="18" charset="-122"/>
                  <a:ea typeface="江城律动宋" panose="02020700000000000000" pitchFamily="18" charset="-122"/>
                </a:rPr>
                <a:t>Visualisation on Google Maps</a:t>
              </a:r>
              <a:endParaRPr lang="en-US" altLang="zh-CN" sz="2000" b="1" dirty="0">
                <a:solidFill>
                  <a:schemeClr val="bg1"/>
                </a:solidFill>
                <a:latin typeface="江城律动宋" panose="02020700000000000000" pitchFamily="18" charset="-122"/>
                <a:ea typeface="江城律动宋" panose="02020700000000000000" pitchFamily="18" charset="-122"/>
              </a:endParaRPr>
            </a:p>
          </p:txBody>
        </p:sp>
        <p:sp>
          <p:nvSpPr>
            <p:cNvPr id="16" name="矩形 15"/>
            <p:cNvSpPr/>
            <p:nvPr>
              <p:custDataLst>
                <p:tags r:id="rId3"/>
              </p:custDataLst>
            </p:nvPr>
          </p:nvSpPr>
          <p:spPr>
            <a:xfrm>
              <a:off x="2334582" y="2475270"/>
              <a:ext cx="542290" cy="521970"/>
            </a:xfrm>
            <a:prstGeom prst="rect">
              <a:avLst/>
            </a:prstGeom>
          </p:spPr>
          <p:txBody>
            <a:bodyPr wrap="none">
              <a:spAutoFit/>
            </a:bodyPr>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05</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18" name="任意多边形: 形状 39"/>
            <p:cNvSpPr/>
            <p:nvPr>
              <p:custDataLst>
                <p:tags r:id="rId4"/>
              </p:custDataLst>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grpSp>
      <p:grpSp>
        <p:nvGrpSpPr>
          <p:cNvPr id="19" name="组合 18"/>
          <p:cNvGrpSpPr/>
          <p:nvPr/>
        </p:nvGrpSpPr>
        <p:grpSpPr>
          <a:xfrm>
            <a:off x="6341492" y="4196977"/>
            <a:ext cx="3700965" cy="819056"/>
            <a:chOff x="2306789" y="2391783"/>
            <a:chExt cx="3700965" cy="819056"/>
          </a:xfrm>
        </p:grpSpPr>
        <p:sp>
          <p:nvSpPr>
            <p:cNvPr id="20" name="任意多边形: 形状 43"/>
            <p:cNvSpPr/>
            <p:nvPr>
              <p:custDataLst>
                <p:tags r:id="rId5"/>
              </p:custDataLst>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sp>
          <p:nvSpPr>
            <p:cNvPr id="37" name="文本框 36"/>
            <p:cNvSpPr txBox="1"/>
            <p:nvPr>
              <p:custDataLst>
                <p:tags r:id="rId6"/>
              </p:custDataLst>
            </p:nvPr>
          </p:nvSpPr>
          <p:spPr>
            <a:xfrm>
              <a:off x="3059553" y="2504084"/>
              <a:ext cx="2948201" cy="706755"/>
            </a:xfrm>
            <a:prstGeom prst="rect">
              <a:avLst/>
            </a:prstGeom>
            <a:noFill/>
          </p:spPr>
          <p:txBody>
            <a:bodyPr wrap="square">
              <a:spAutoFit/>
            </a:bodyPr>
            <a:p>
              <a:r>
                <a:rPr sz="2000" b="1" dirty="0">
                  <a:solidFill>
                    <a:schemeClr val="bg1"/>
                  </a:solidFill>
                  <a:latin typeface="江城律动宋" panose="02020700000000000000" pitchFamily="18" charset="-122"/>
                  <a:ea typeface="江城律动宋" panose="02020700000000000000" pitchFamily="18" charset="-122"/>
                </a:rPr>
                <a:t>Information from Google Maps</a:t>
              </a:r>
              <a:endParaRPr sz="2000" b="1" dirty="0">
                <a:solidFill>
                  <a:schemeClr val="bg1"/>
                </a:solidFill>
                <a:latin typeface="江城律动宋" panose="02020700000000000000" pitchFamily="18" charset="-122"/>
                <a:ea typeface="江城律动宋" panose="02020700000000000000" pitchFamily="18" charset="-122"/>
              </a:endParaRPr>
            </a:p>
          </p:txBody>
        </p:sp>
        <p:sp>
          <p:nvSpPr>
            <p:cNvPr id="41" name="矩形 40"/>
            <p:cNvSpPr/>
            <p:nvPr>
              <p:custDataLst>
                <p:tags r:id="rId7"/>
              </p:custDataLst>
            </p:nvPr>
          </p:nvSpPr>
          <p:spPr>
            <a:xfrm>
              <a:off x="2334582" y="2475270"/>
              <a:ext cx="542290" cy="521970"/>
            </a:xfrm>
            <a:prstGeom prst="rect">
              <a:avLst/>
            </a:prstGeom>
          </p:spPr>
          <p:txBody>
            <a:bodyPr wrap="none">
              <a:spAutoFit/>
            </a:bodyPr>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06</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2" name="任意多边形: 形状 47"/>
            <p:cNvSpPr/>
            <p:nvPr>
              <p:custDataLst>
                <p:tags r:id="rId8"/>
              </p:custDataLst>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grpSp>
      <p:grpSp>
        <p:nvGrpSpPr>
          <p:cNvPr id="49" name="组合 48"/>
          <p:cNvGrpSpPr/>
          <p:nvPr/>
        </p:nvGrpSpPr>
        <p:grpSpPr>
          <a:xfrm>
            <a:off x="2248369" y="5196467"/>
            <a:ext cx="3700965" cy="819056"/>
            <a:chOff x="2306789" y="2391783"/>
            <a:chExt cx="3700965" cy="819056"/>
          </a:xfrm>
        </p:grpSpPr>
        <p:sp>
          <p:nvSpPr>
            <p:cNvPr id="50" name="任意多边形: 形状 32"/>
            <p:cNvSpPr/>
            <p:nvPr>
              <p:custDataLst>
                <p:tags r:id="rId9"/>
              </p:custDataLst>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sp>
          <p:nvSpPr>
            <p:cNvPr id="51" name="文本框 50"/>
            <p:cNvSpPr txBox="1"/>
            <p:nvPr>
              <p:custDataLst>
                <p:tags r:id="rId10"/>
              </p:custDataLst>
            </p:nvPr>
          </p:nvSpPr>
          <p:spPr>
            <a:xfrm>
              <a:off x="3059553" y="2504084"/>
              <a:ext cx="2948201" cy="706755"/>
            </a:xfrm>
            <a:prstGeom prst="rect">
              <a:avLst/>
            </a:prstGeom>
            <a:noFill/>
          </p:spPr>
          <p:txBody>
            <a:bodyPr wrap="square">
              <a:spAutoFit/>
            </a:bodyPr>
            <a:p>
              <a:r>
                <a:rPr lang="en-US" altLang="zh-CN" sz="2000" b="1" dirty="0">
                  <a:solidFill>
                    <a:schemeClr val="bg1"/>
                  </a:solidFill>
                  <a:latin typeface="江城律动宋" panose="02020700000000000000" pitchFamily="18" charset="-122"/>
                  <a:ea typeface="江城律动宋" panose="02020700000000000000" pitchFamily="18" charset="-122"/>
                </a:rPr>
                <a:t>Graphs for analyzations</a:t>
              </a:r>
              <a:endParaRPr lang="en-US" altLang="zh-CN" sz="2000" b="1" dirty="0">
                <a:solidFill>
                  <a:schemeClr val="bg1"/>
                </a:solidFill>
                <a:latin typeface="江城律动宋" panose="02020700000000000000" pitchFamily="18" charset="-122"/>
                <a:ea typeface="江城律动宋" panose="02020700000000000000" pitchFamily="18" charset="-122"/>
              </a:endParaRPr>
            </a:p>
          </p:txBody>
        </p:sp>
        <p:sp>
          <p:nvSpPr>
            <p:cNvPr id="53" name="矩形 52"/>
            <p:cNvSpPr/>
            <p:nvPr>
              <p:custDataLst>
                <p:tags r:id="rId11"/>
              </p:custDataLst>
            </p:nvPr>
          </p:nvSpPr>
          <p:spPr>
            <a:xfrm>
              <a:off x="2334582" y="2475270"/>
              <a:ext cx="542290" cy="521970"/>
            </a:xfrm>
            <a:prstGeom prst="rect">
              <a:avLst/>
            </a:prstGeom>
          </p:spPr>
          <p:txBody>
            <a:bodyPr wrap="none">
              <a:spAutoFit/>
            </a:bodyPr>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07</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54" name="任意多边形: 形状 39"/>
            <p:cNvSpPr/>
            <p:nvPr>
              <p:custDataLst>
                <p:tags r:id="rId12"/>
              </p:custDataLst>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grpSp>
      <p:grpSp>
        <p:nvGrpSpPr>
          <p:cNvPr id="55" name="组合 54"/>
          <p:cNvGrpSpPr/>
          <p:nvPr/>
        </p:nvGrpSpPr>
        <p:grpSpPr>
          <a:xfrm>
            <a:off x="6341492" y="5196467"/>
            <a:ext cx="3700965" cy="690194"/>
            <a:chOff x="2306789" y="2391783"/>
            <a:chExt cx="3700965" cy="690194"/>
          </a:xfrm>
        </p:grpSpPr>
        <p:sp>
          <p:nvSpPr>
            <p:cNvPr id="56" name="任意多边形: 形状 43"/>
            <p:cNvSpPr/>
            <p:nvPr>
              <p:custDataLst>
                <p:tags r:id="rId13"/>
              </p:custDataLst>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sp>
          <p:nvSpPr>
            <p:cNvPr id="57" name="文本框 56"/>
            <p:cNvSpPr txBox="1"/>
            <p:nvPr>
              <p:custDataLst>
                <p:tags r:id="rId14"/>
              </p:custDataLst>
            </p:nvPr>
          </p:nvSpPr>
          <p:spPr>
            <a:xfrm>
              <a:off x="3059553" y="2504084"/>
              <a:ext cx="2948201" cy="398780"/>
            </a:xfrm>
            <a:prstGeom prst="rect">
              <a:avLst/>
            </a:prstGeom>
            <a:noFill/>
          </p:spPr>
          <p:txBody>
            <a:bodyPr wrap="square">
              <a:spAutoFit/>
            </a:bodyPr>
            <a:p>
              <a:r>
                <a:rPr lang="en-US" sz="2000" b="1" dirty="0">
                  <a:solidFill>
                    <a:schemeClr val="bg1"/>
                  </a:solidFill>
                  <a:latin typeface="江城律动宋" panose="02020700000000000000" pitchFamily="18" charset="-122"/>
                  <a:ea typeface="江城律动宋" panose="02020700000000000000" pitchFamily="18" charset="-122"/>
                </a:rPr>
                <a:t>Conclusion</a:t>
              </a:r>
              <a:endParaRPr lang="en-US" sz="2000" b="1" dirty="0">
                <a:solidFill>
                  <a:schemeClr val="bg1"/>
                </a:solidFill>
                <a:latin typeface="江城律动宋" panose="02020700000000000000" pitchFamily="18" charset="-122"/>
                <a:ea typeface="江城律动宋" panose="02020700000000000000" pitchFamily="18" charset="-122"/>
              </a:endParaRPr>
            </a:p>
          </p:txBody>
        </p:sp>
        <p:sp>
          <p:nvSpPr>
            <p:cNvPr id="59" name="矩形 58"/>
            <p:cNvSpPr/>
            <p:nvPr>
              <p:custDataLst>
                <p:tags r:id="rId15"/>
              </p:custDataLst>
            </p:nvPr>
          </p:nvSpPr>
          <p:spPr>
            <a:xfrm>
              <a:off x="2334582" y="2475270"/>
              <a:ext cx="542290" cy="521970"/>
            </a:xfrm>
            <a:prstGeom prst="rect">
              <a:avLst/>
            </a:prstGeom>
          </p:spPr>
          <p:txBody>
            <a:bodyPr wrap="none">
              <a:spAutoFit/>
            </a:bodyPr>
            <a:p>
              <a:r>
                <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rPr>
                <a:t>08</a:t>
              </a:r>
              <a:endParaRPr lang="en-US" altLang="zh-CN" sz="2800" b="1"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60" name="任意多边形: 形状 47"/>
            <p:cNvSpPr/>
            <p:nvPr>
              <p:custDataLst>
                <p:tags r:id="rId16"/>
              </p:custDataLst>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51478" y="1527629"/>
            <a:ext cx="2520951" cy="4034973"/>
            <a:chOff x="1851478" y="1527629"/>
            <a:chExt cx="2520951" cy="4034973"/>
          </a:xfrm>
        </p:grpSpPr>
        <p:grpSp>
          <p:nvGrpSpPr>
            <p:cNvPr id="4" name="组合 3"/>
            <p:cNvGrpSpPr/>
            <p:nvPr/>
          </p:nvGrpSpPr>
          <p:grpSpPr>
            <a:xfrm>
              <a:off x="1851478" y="1527629"/>
              <a:ext cx="2520951" cy="4034973"/>
              <a:chOff x="1635578" y="1451429"/>
              <a:chExt cx="2520951" cy="4034973"/>
            </a:xfrm>
          </p:grpSpPr>
          <p:sp>
            <p:nvSpPr>
              <p:cNvPr id="2" name="矩形 1"/>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直角三角形 2"/>
              <p:cNvSpPr/>
              <p:nvPr/>
            </p:nvSpPr>
            <p:spPr>
              <a:xfrm rot="5400000">
                <a:off x="1621064" y="1465945"/>
                <a:ext cx="609600" cy="580572"/>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8" name="直角三角形 7"/>
              <p:cNvSpPr/>
              <p:nvPr/>
            </p:nvSpPr>
            <p:spPr>
              <a:xfrm rot="5400000" flipH="1" flipV="1">
                <a:off x="3223360" y="4553233"/>
                <a:ext cx="955929" cy="910409"/>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9"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10"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11"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28" name="组合 27"/>
          <p:cNvGrpSpPr/>
          <p:nvPr/>
        </p:nvGrpSpPr>
        <p:grpSpPr>
          <a:xfrm>
            <a:off x="3898654" y="371052"/>
            <a:ext cx="4394692" cy="766008"/>
            <a:chOff x="3898654" y="371052"/>
            <a:chExt cx="4394692" cy="766008"/>
          </a:xfrm>
        </p:grpSpPr>
        <p:sp>
          <p:nvSpPr>
            <p:cNvPr id="29" name="文本框 28"/>
            <p:cNvSpPr txBox="1"/>
            <p:nvPr/>
          </p:nvSpPr>
          <p:spPr>
            <a:xfrm>
              <a:off x="3898654" y="371052"/>
              <a:ext cx="4394692" cy="523220"/>
            </a:xfrm>
            <a:prstGeom prst="rect">
              <a:avLst/>
            </a:prstGeom>
            <a:noFill/>
          </p:spPr>
          <p:txBody>
            <a:bodyPr wrap="square">
              <a:spAutoFit/>
            </a:bodyPr>
            <a:lstStyle/>
            <a:p>
              <a:pPr algn="ctr"/>
              <a:r>
                <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rPr>
                <a:t>单击此处添加标题文本</a:t>
              </a:r>
              <a:endParaRPr lang="zh-CN" alt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0" name="文本框 29"/>
            <p:cNvSpPr txBox="1"/>
            <p:nvPr/>
          </p:nvSpPr>
          <p:spPr>
            <a:xfrm>
              <a:off x="4137131" y="798506"/>
              <a:ext cx="3876570" cy="338554"/>
            </a:xfrm>
            <a:prstGeom prst="rect">
              <a:avLst/>
            </a:prstGeom>
            <a:noFill/>
          </p:spPr>
          <p:txBody>
            <a:bodyPr wrap="square">
              <a:spAutoFit/>
            </a:bodyPr>
            <a:lstStyle/>
            <a:p>
              <a:pPr algn="ctr"/>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31" name="组合 30"/>
          <p:cNvGrpSpPr/>
          <p:nvPr/>
        </p:nvGrpSpPr>
        <p:grpSpPr>
          <a:xfrm>
            <a:off x="4814940" y="1527629"/>
            <a:ext cx="2520951" cy="4034973"/>
            <a:chOff x="1851478" y="1527629"/>
            <a:chExt cx="2520951" cy="4034973"/>
          </a:xfrm>
        </p:grpSpPr>
        <p:grpSp>
          <p:nvGrpSpPr>
            <p:cNvPr id="32" name="组合 31"/>
            <p:cNvGrpSpPr/>
            <p:nvPr/>
          </p:nvGrpSpPr>
          <p:grpSpPr>
            <a:xfrm>
              <a:off x="1851478" y="1527629"/>
              <a:ext cx="2520951" cy="4034973"/>
              <a:chOff x="1635578" y="1451429"/>
              <a:chExt cx="2520951" cy="4034973"/>
            </a:xfrm>
          </p:grpSpPr>
          <p:sp>
            <p:nvSpPr>
              <p:cNvPr id="36" name="矩形 35"/>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直角三角形 36"/>
              <p:cNvSpPr/>
              <p:nvPr/>
            </p:nvSpPr>
            <p:spPr>
              <a:xfrm rot="5400000">
                <a:off x="1621064" y="1465945"/>
                <a:ext cx="609600" cy="580572"/>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38" name="直角三角形 37"/>
              <p:cNvSpPr/>
              <p:nvPr/>
            </p:nvSpPr>
            <p:spPr>
              <a:xfrm rot="5400000" flipH="1" flipV="1">
                <a:off x="3223360" y="4553233"/>
                <a:ext cx="955929" cy="910409"/>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33"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34"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35"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grpSp>
        <p:nvGrpSpPr>
          <p:cNvPr id="39" name="组合 38"/>
          <p:cNvGrpSpPr/>
          <p:nvPr/>
        </p:nvGrpSpPr>
        <p:grpSpPr>
          <a:xfrm>
            <a:off x="7778402" y="1527629"/>
            <a:ext cx="2520951" cy="4034973"/>
            <a:chOff x="1851478" y="1527629"/>
            <a:chExt cx="2520951" cy="4034973"/>
          </a:xfrm>
        </p:grpSpPr>
        <p:grpSp>
          <p:nvGrpSpPr>
            <p:cNvPr id="40" name="组合 39"/>
            <p:cNvGrpSpPr/>
            <p:nvPr/>
          </p:nvGrpSpPr>
          <p:grpSpPr>
            <a:xfrm>
              <a:off x="1851478" y="1527629"/>
              <a:ext cx="2520951" cy="4034973"/>
              <a:chOff x="1635578" y="1451429"/>
              <a:chExt cx="2520951" cy="4034973"/>
            </a:xfrm>
          </p:grpSpPr>
          <p:sp>
            <p:nvSpPr>
              <p:cNvPr id="44" name="矩形 43"/>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直角三角形 44"/>
              <p:cNvSpPr/>
              <p:nvPr/>
            </p:nvSpPr>
            <p:spPr>
              <a:xfrm rot="5400000">
                <a:off x="1621064" y="1465945"/>
                <a:ext cx="609600" cy="580572"/>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46" name="直角三角形 45"/>
              <p:cNvSpPr/>
              <p:nvPr/>
            </p:nvSpPr>
            <p:spPr>
              <a:xfrm rot="5400000" flipH="1" flipV="1">
                <a:off x="3223360" y="4553233"/>
                <a:ext cx="955929" cy="910409"/>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41" name="文本框 88"/>
            <p:cNvSpPr txBox="1"/>
            <p:nvPr/>
          </p:nvSpPr>
          <p:spPr>
            <a:xfrm>
              <a:off x="2171139" y="2546448"/>
              <a:ext cx="1835919"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sp>
          <p:nvSpPr>
            <p:cNvPr id="42"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添加标题</a:t>
              </a:r>
              <a:endParaRPr lang="zh-CN" altLang="en-US" sz="2000" b="1" dirty="0">
                <a:solidFill>
                  <a:schemeClr val="tx1">
                    <a:lumMod val="95000"/>
                    <a:lumOff val="5000"/>
                  </a:schemeClr>
                </a:solidFill>
                <a:cs typeface="+mn-ea"/>
                <a:sym typeface="+mn-lt"/>
              </a:endParaRPr>
            </a:p>
          </p:txBody>
        </p:sp>
        <p:sp>
          <p:nvSpPr>
            <p:cNvPr id="43" name="文本框 88"/>
            <p:cNvSpPr txBox="1"/>
            <p:nvPr/>
          </p:nvSpPr>
          <p:spPr>
            <a:xfrm>
              <a:off x="2196330" y="3713556"/>
              <a:ext cx="1893070" cy="103515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sz="1200" dirty="0">
                  <a:solidFill>
                    <a:schemeClr val="tx1">
                      <a:lumMod val="85000"/>
                      <a:lumOff val="15000"/>
                    </a:schemeClr>
                  </a:solidFill>
                  <a:latin typeface="+mn-lt"/>
                  <a:ea typeface="+mn-ea"/>
                  <a:cs typeface="+mn-ea"/>
                  <a:sym typeface="+mn-lt"/>
                </a:rPr>
                <a:t>根据自己的需要添加适当的文字，此处添加详细文本描述，建议与标题相关尽量简洁</a:t>
              </a:r>
              <a:r>
                <a:rPr lang="en-US" altLang="zh-CN" sz="1200" dirty="0">
                  <a:solidFill>
                    <a:schemeClr val="tx1">
                      <a:lumMod val="85000"/>
                      <a:lumOff val="15000"/>
                    </a:schemeClr>
                  </a:solidFill>
                  <a:latin typeface="+mn-lt"/>
                  <a:ea typeface="+mn-ea"/>
                  <a:cs typeface="+mn-ea"/>
                  <a:sym typeface="+mn-lt"/>
                </a:rPr>
                <a:t>... ...</a:t>
              </a:r>
              <a:endParaRPr lang="zh-CN" altLang="en-US" sz="1200" dirty="0">
                <a:solidFill>
                  <a:schemeClr val="tx1">
                    <a:lumMod val="85000"/>
                    <a:lumOff val="15000"/>
                  </a:schemeClr>
                </a:solidFill>
                <a:latin typeface="+mn-lt"/>
                <a:ea typeface="+mn-ea"/>
                <a:cs typeface="+mn-ea"/>
                <a:sym typeface="+mn-lt"/>
              </a:endParaRPr>
            </a:p>
          </p:txBody>
        </p:sp>
      </p:grpSp>
      <p:sp>
        <p:nvSpPr>
          <p:cNvPr id="24" name="矩形 23"/>
          <p:cNvSpPr/>
          <p:nvPr>
            <p:custDataLst>
              <p:tags r:id="rId1"/>
            </p:custDataLst>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形状 10"/>
          <p:cNvSpPr/>
          <p:nvPr>
            <p:custDataLst>
              <p:tags r:id="rId2"/>
            </p:custDataLst>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p>
            <a:endParaRPr lang="zh-CN" altLang="en-US"/>
          </a:p>
        </p:txBody>
      </p:sp>
      <p:sp>
        <p:nvSpPr>
          <p:cNvPr id="12" name="任意多边形: 形状 11"/>
          <p:cNvSpPr/>
          <p:nvPr>
            <p:custDataLst>
              <p:tags r:id="rId3"/>
            </p:custDataLst>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p>
            <a:endParaRPr lang="zh-CN" altLang="en-US"/>
          </a:p>
        </p:txBody>
      </p:sp>
      <p:sp>
        <p:nvSpPr>
          <p:cNvPr id="13" name="任意多边形: 形状 12"/>
          <p:cNvSpPr/>
          <p:nvPr>
            <p:custDataLst>
              <p:tags r:id="rId4"/>
            </p:custDataLst>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p>
            <a:endParaRPr lang="zh-CN" altLang="en-US"/>
          </a:p>
        </p:txBody>
      </p:sp>
      <p:sp>
        <p:nvSpPr>
          <p:cNvPr id="15" name="任意多边形: 形状 14"/>
          <p:cNvSpPr/>
          <p:nvPr>
            <p:custDataLst>
              <p:tags r:id="rId5"/>
            </p:custDataLst>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p>
            <a:endParaRPr lang="zh-CN" altLang="en-US"/>
          </a:p>
        </p:txBody>
      </p:sp>
      <p:sp>
        <p:nvSpPr>
          <p:cNvPr id="21" name="文本框 20"/>
          <p:cNvSpPr txBox="1"/>
          <p:nvPr>
            <p:custDataLst>
              <p:tags r:id="rId6"/>
            </p:custDataLst>
          </p:nvPr>
        </p:nvSpPr>
        <p:spPr>
          <a:xfrm>
            <a:off x="3760609" y="4056384"/>
            <a:ext cx="4670782" cy="583565"/>
          </a:xfrm>
          <a:prstGeom prst="rect">
            <a:avLst/>
          </a:prstGeom>
          <a:noFill/>
        </p:spPr>
        <p:txBody>
          <a:bodyPr wrap="square">
            <a:spAutoFit/>
          </a:bodyPr>
          <a:p>
            <a:pPr algn="ctr"/>
            <a:r>
              <a:rPr lang="en-US" altLang="zh-CN" sz="3200" b="1" dirty="0">
                <a:solidFill>
                  <a:schemeClr val="bg1"/>
                </a:solidFill>
                <a:latin typeface="江城律动宋" panose="02020700000000000000" pitchFamily="18" charset="-122"/>
                <a:ea typeface="江城律动宋" panose="02020700000000000000" pitchFamily="18" charset="-122"/>
                <a:sym typeface="+mn-ea"/>
              </a:rPr>
              <a:t>Conclusion</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7" name="组合 6"/>
          <p:cNvGrpSpPr/>
          <p:nvPr/>
        </p:nvGrpSpPr>
        <p:grpSpPr>
          <a:xfrm>
            <a:off x="4961089" y="1999377"/>
            <a:ext cx="2220832" cy="1878127"/>
            <a:chOff x="2306789" y="2570151"/>
            <a:chExt cx="816135" cy="690194"/>
          </a:xfrm>
        </p:grpSpPr>
        <p:sp>
          <p:nvSpPr>
            <p:cNvPr id="25" name="任意多边形: 形状 24"/>
            <p:cNvSpPr/>
            <p:nvPr>
              <p:custDataLst>
                <p:tags r:id="rId7"/>
              </p:custDataLst>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任意多边形: 形状 2"/>
            <p:cNvSpPr/>
            <p:nvPr>
              <p:custDataLst>
                <p:tags r:id="rId8"/>
              </p:custDataLst>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3" name="矩形 22"/>
            <p:cNvSpPr/>
            <p:nvPr>
              <p:custDataLst>
                <p:tags r:id="rId9"/>
              </p:custDataLst>
            </p:nvPr>
          </p:nvSpPr>
          <p:spPr>
            <a:xfrm>
              <a:off x="2405362" y="2660823"/>
              <a:ext cx="477914" cy="531119"/>
            </a:xfrm>
            <a:prstGeom prst="rect">
              <a:avLst/>
            </a:prstGeom>
          </p:spPr>
          <p:txBody>
            <a:bodyPr wrap="none">
              <a:spAutoFit/>
            </a:bodyPr>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08</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custDataLst>
              <p:tags r:id="rId1"/>
            </p:custDataLst>
          </p:nvPr>
        </p:nvSpPr>
        <p:spPr>
          <a:xfrm>
            <a:off x="1778635" y="370840"/>
            <a:ext cx="8277225" cy="521970"/>
          </a:xfrm>
          <a:prstGeom prst="rect">
            <a:avLst/>
          </a:prstGeom>
          <a:noFill/>
        </p:spPr>
        <p:txBody>
          <a:bodyPr wrap="square">
            <a:spAutoFit/>
          </a:bodyPr>
          <a:p>
            <a:pPr algn="ctr"/>
            <a:r>
              <a:rPr lang="en-US" sz="2800" dirty="0">
                <a:solidFill>
                  <a:schemeClr val="tx1">
                    <a:lumMod val="95000"/>
                    <a:lumOff val="5000"/>
                  </a:schemeClr>
                </a:solidFill>
                <a:latin typeface="江城律动宋" panose="02020700000000000000" pitchFamily="18" charset="-122"/>
                <a:ea typeface="江城律动宋" panose="02020700000000000000" pitchFamily="18" charset="-122"/>
              </a:rPr>
              <a:t>Applications used while completing project</a:t>
            </a:r>
            <a:endParaRPr 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3" name="TextBox 17"/>
          <p:cNvSpPr txBox="1"/>
          <p:nvPr>
            <p:custDataLst>
              <p:tags r:id="rId2"/>
            </p:custDataLst>
          </p:nvPr>
        </p:nvSpPr>
        <p:spPr>
          <a:xfrm>
            <a:off x="1778635" y="1858645"/>
            <a:ext cx="8168005" cy="4999990"/>
          </a:xfrm>
          <a:prstGeom prst="rect">
            <a:avLst/>
          </a:prstGeom>
          <a:noFill/>
        </p:spPr>
        <p:txBody>
          <a:bodyPr wrap="square" rtlCol="0">
            <a:no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GPS Tracker</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pPr indent="457200"/>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https://apps.apple.com/app/id984920064</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Google Drive</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pPr indent="457200"/>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https://drive.google.com/</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Google Maps</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pPr indent="457200"/>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https://maps.google.com/</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 uTrack</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a:p>
            <a:pPr indent="457200"/>
            <a:r>
              <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rPr>
              <a:t>http://utrack.crempa.net/</a:t>
            </a:r>
            <a:endParaRPr lang="en-US" sz="1800" b="1" dirty="0">
              <a:solidFill>
                <a:schemeClr val="tx1">
                  <a:lumMod val="95000"/>
                  <a:lumOff val="5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custDataLst>
              <p:tags r:id="rId1"/>
            </p:custDataLst>
          </p:nvPr>
        </p:nvSpPr>
        <p:spPr>
          <a:xfrm>
            <a:off x="1778635" y="370840"/>
            <a:ext cx="8277225" cy="521970"/>
          </a:xfrm>
          <a:prstGeom prst="rect">
            <a:avLst/>
          </a:prstGeom>
          <a:noFill/>
        </p:spPr>
        <p:txBody>
          <a:bodyPr wrap="square">
            <a:spAutoFit/>
          </a:bodyPr>
          <a:p>
            <a:pPr algn="ctr"/>
            <a:r>
              <a:rPr lang="en-US" sz="2800" dirty="0">
                <a:solidFill>
                  <a:schemeClr val="tx1">
                    <a:lumMod val="95000"/>
                    <a:lumOff val="5000"/>
                  </a:schemeClr>
                </a:solidFill>
                <a:latin typeface="江城律动宋" panose="02020700000000000000" pitchFamily="18" charset="-122"/>
                <a:ea typeface="江城律动宋" panose="02020700000000000000" pitchFamily="18" charset="-122"/>
              </a:rPr>
              <a:t>Conclusion</a:t>
            </a:r>
            <a:endParaRPr lang="en-US"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3" name="TextBox 17"/>
          <p:cNvSpPr txBox="1"/>
          <p:nvPr>
            <p:custDataLst>
              <p:tags r:id="rId2"/>
            </p:custDataLst>
          </p:nvPr>
        </p:nvSpPr>
        <p:spPr>
          <a:xfrm>
            <a:off x="1778635" y="1858645"/>
            <a:ext cx="8168005" cy="4999990"/>
          </a:xfrm>
          <a:prstGeom prst="rect">
            <a:avLst/>
          </a:prstGeom>
          <a:noFill/>
        </p:spPr>
        <p:txBody>
          <a:bodyPr wrap="square" rtlCol="0">
            <a:no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sz="1800" b="1" dirty="0">
                <a:solidFill>
                  <a:schemeClr val="tx1">
                    <a:lumMod val="95000"/>
                    <a:lumOff val="5000"/>
                  </a:schemeClr>
                </a:solidFill>
                <a:latin typeface="+mn-lt"/>
                <a:ea typeface="+mn-ea"/>
                <a:cs typeface="+mn-ea"/>
                <a:sym typeface="+mn-lt"/>
              </a:rPr>
              <a:t>The GPS sensor embedded within the smartphone operates in conjunction with a mobile application, in my case, employing the GPS Tracker application for this purpose. The smartphone serves as the end user device and it will record the user’s track until the user has stopped the recording and it will be saved as a GPX file. The GPX file will output the various information of the user. Moreover, these data will send to cloud services like Google Maps which will analyze the track of user on map,  and uTracks which will provide graphical representations of data. For instance, speed; distance and time etc.</a:t>
            </a:r>
            <a:endParaRPr lang="zh-CN" altLang="en-US" sz="1800" b="1" dirty="0">
              <a:solidFill>
                <a:schemeClr val="tx1">
                  <a:lumMod val="95000"/>
                  <a:lumOff val="5000"/>
                </a:schemeClr>
              </a:solidFill>
              <a:latin typeface="+mn-lt"/>
              <a:ea typeface="宋体" panose="02010600030101010101" pitchFamily="2" charset="-122"/>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3948221" y="2012360"/>
            <a:ext cx="309880" cy="922020"/>
          </a:xfrm>
          <a:prstGeom prst="rect">
            <a:avLst/>
          </a:prstGeom>
        </p:spPr>
        <p:txBody>
          <a:bodyPr wrap="none">
            <a:spAutoFit/>
          </a:bodyPr>
          <a:lstStyle/>
          <a:p>
            <a:endParaRPr lang="en-US" altLang="zh-CN" sz="5400" dirty="0">
              <a:solidFill>
                <a:schemeClr val="bg1"/>
              </a:solidFill>
              <a:latin typeface="江城律动宋" panose="02020700000000000000" pitchFamily="18" charset="-122"/>
              <a:ea typeface="江城律动宋" panose="02020700000000000000" pitchFamily="18" charset="-122"/>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2" name="直接连接符 41"/>
          <p:cNvCxnSpPr/>
          <p:nvPr/>
        </p:nvCxnSpPr>
        <p:spPr>
          <a:xfrm>
            <a:off x="2970855" y="2931567"/>
            <a:ext cx="61556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032000" y="2998800"/>
            <a:ext cx="8128000" cy="156845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4800" b="1" spc="400">
                <a:solidFill>
                  <a:schemeClr val="bg1"/>
                </a:solidFill>
                <a:latin typeface="Arial" panose="020B0604020202020204" pitchFamily="34" charset="0"/>
                <a:ea typeface="微软雅黑" panose="020B0503020204020204" pitchFamily="34" charset="-122"/>
              </a:rPr>
              <a:t>Thank you so much     for watching</a:t>
            </a:r>
            <a:endParaRPr lang="en-US" altLang="zh-CN" sz="4800" b="1" spc="40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3565"/>
          </a:xfrm>
          <a:prstGeom prst="rect">
            <a:avLst/>
          </a:prstGeom>
          <a:noFill/>
        </p:spPr>
        <p:txBody>
          <a:bodyPr wrap="square">
            <a:spAutoFit/>
          </a:bodyPr>
          <a:lstStyle/>
          <a:p>
            <a:pPr algn="ctr"/>
            <a:r>
              <a:rPr lang="en-US" altLang="zh-CN" sz="3200" dirty="0">
                <a:solidFill>
                  <a:schemeClr val="bg1"/>
                </a:solidFill>
                <a:latin typeface="江城律动宋" panose="02020700000000000000" pitchFamily="18" charset="-122"/>
                <a:ea typeface="江城律动宋" panose="02020700000000000000" pitchFamily="18" charset="-122"/>
              </a:rPr>
              <a:t>Project Introduction</a:t>
            </a:r>
            <a:endParaRPr lang="en-US" altLang="zh-CN" sz="3200" dirty="0">
              <a:solidFill>
                <a:schemeClr val="bg1"/>
              </a:solidFill>
              <a:latin typeface="江城律动宋" panose="02020700000000000000" pitchFamily="18" charset="-122"/>
              <a:ea typeface="江城律动宋" panose="02020700000000000000" pitchFamily="18" charset="-122"/>
            </a:endParaRPr>
          </a:p>
        </p:txBody>
      </p:sp>
      <p:sp>
        <p:nvSpPr>
          <p:cNvPr id="22" name="文本框 21"/>
          <p:cNvSpPr txBox="1"/>
          <p:nvPr/>
        </p:nvSpPr>
        <p:spPr>
          <a:xfrm>
            <a:off x="4153791" y="4574831"/>
            <a:ext cx="3885688" cy="398780"/>
          </a:xfrm>
          <a:prstGeom prst="rect">
            <a:avLst/>
          </a:prstGeom>
          <a:noFill/>
        </p:spPr>
        <p:txBody>
          <a:bodyPr wrap="square">
            <a:spAutoFit/>
          </a:bodyPr>
          <a:lstStyle/>
          <a:p>
            <a:pPr algn="ctr"/>
            <a:r>
              <a:rPr lang="en-US" altLang="zh-CN" sz="2000" dirty="0">
                <a:solidFill>
                  <a:schemeClr val="bg1"/>
                </a:solidFill>
              </a:rPr>
              <a:t>GPS data </a:t>
            </a:r>
            <a:r>
              <a:rPr lang="en-US" altLang="zh-CN" sz="2000" dirty="0">
                <a:solidFill>
                  <a:schemeClr val="bg1"/>
                </a:solidFill>
                <a:sym typeface="+mn-ea"/>
              </a:rPr>
              <a:t>visualization</a:t>
            </a:r>
            <a:endParaRPr lang="en-US" altLang="zh-CN" sz="2000" dirty="0">
              <a:solidFill>
                <a:schemeClr val="bg1"/>
              </a:solidFill>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01</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898654" y="371052"/>
            <a:ext cx="4394692" cy="766008"/>
            <a:chOff x="3898654" y="371052"/>
            <a:chExt cx="4394692" cy="766008"/>
          </a:xfrm>
        </p:grpSpPr>
        <p:sp>
          <p:nvSpPr>
            <p:cNvPr id="26" name="文本框 25"/>
            <p:cNvSpPr txBox="1"/>
            <p:nvPr/>
          </p:nvSpPr>
          <p:spPr>
            <a:xfrm>
              <a:off x="3898654" y="371052"/>
              <a:ext cx="4394692" cy="521970"/>
            </a:xfrm>
            <a:prstGeom prst="rect">
              <a:avLst/>
            </a:prstGeom>
            <a:noFill/>
          </p:spPr>
          <p:txBody>
            <a:bodyPr wrap="square">
              <a:spAutoFit/>
            </a:bodyPr>
            <a:lstStyle/>
            <a:p>
              <a:pPr algn="ct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GPS data visualization</a:t>
              </a:r>
              <a:endPar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27" name="文本框 26"/>
            <p:cNvSpPr txBox="1"/>
            <p:nvPr/>
          </p:nvSpPr>
          <p:spPr>
            <a:xfrm>
              <a:off x="4137131" y="798506"/>
              <a:ext cx="3876570" cy="338554"/>
            </a:xfrm>
            <a:prstGeom prst="rect">
              <a:avLst/>
            </a:prstGeom>
            <a:noFill/>
          </p:spPr>
          <p:txBody>
            <a:bodyPr wrap="square">
              <a:spAutoFit/>
            </a:bodyPr>
            <a:lstStyle/>
            <a:p>
              <a:pPr algn="ctr"/>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sp>
        <p:nvSpPr>
          <p:cNvPr id="40" name="文本框 88"/>
          <p:cNvSpPr txBox="1"/>
          <p:nvPr/>
        </p:nvSpPr>
        <p:spPr>
          <a:xfrm>
            <a:off x="4137025" y="1749425"/>
            <a:ext cx="6998335" cy="3371850"/>
          </a:xfrm>
          <a:prstGeom prst="rect">
            <a:avLst/>
          </a:prstGeom>
          <a:noFill/>
        </p:spPr>
        <p:txBody>
          <a:bodyPr wrap="square" rtlCol="0">
            <a:no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en-US" altLang="zh-CN" sz="2000" dirty="0">
                <a:solidFill>
                  <a:schemeClr val="tx1">
                    <a:lumMod val="85000"/>
                    <a:lumOff val="15000"/>
                  </a:schemeClr>
                </a:solidFill>
                <a:latin typeface="+mn-lt"/>
                <a:ea typeface="+mn-ea"/>
                <a:cs typeface="+mn-ea"/>
                <a:sym typeface="+mn-lt"/>
              </a:rPr>
              <a:t>Within this assessment, I will utilize a smartphone as my end user device to download a GPS data recording application as the name called GPS Tracker. This application will enable the tracking of my movement via GPS data. Subsequently, I will upload the collected GPS data to Google Maps on my laptop </a:t>
            </a:r>
            <a:r>
              <a:rPr lang="en-US" altLang="zh-CN" sz="2000" dirty="0">
                <a:solidFill>
                  <a:schemeClr val="tx1">
                    <a:lumMod val="85000"/>
                    <a:lumOff val="15000"/>
                  </a:schemeClr>
                </a:solidFill>
                <a:latin typeface="+mn-lt"/>
                <a:ea typeface="+mn-ea"/>
                <a:cs typeface="+mn-ea"/>
                <a:sym typeface="+mn-lt"/>
              </a:rPr>
              <a:t>as an online GPS visualization </a:t>
            </a:r>
            <a:r>
              <a:rPr lang="en-US" altLang="zh-CN" sz="2000" dirty="0">
                <a:solidFill>
                  <a:schemeClr val="tx1">
                    <a:lumMod val="85000"/>
                    <a:lumOff val="15000"/>
                  </a:schemeClr>
                </a:solidFill>
                <a:latin typeface="+mn-lt"/>
                <a:ea typeface="+mn-ea"/>
                <a:cs typeface="+mn-ea"/>
                <a:sym typeface="+mn-lt"/>
              </a:rPr>
              <a:t>and use uTrack as an  analyzis tool to conduct further investigation and draw final conclusions. </a:t>
            </a:r>
            <a:endParaRPr lang="en-US" altLang="zh-CN" sz="2000" dirty="0">
              <a:solidFill>
                <a:schemeClr val="tx1">
                  <a:lumMod val="85000"/>
                  <a:lumOff val="15000"/>
                </a:schemeClr>
              </a:solidFill>
              <a:latin typeface="+mn-lt"/>
              <a:ea typeface="+mn-ea"/>
              <a:cs typeface="+mn-ea"/>
              <a:sym typeface="+mn-lt"/>
            </a:endParaRPr>
          </a:p>
        </p:txBody>
      </p:sp>
      <p:grpSp>
        <p:nvGrpSpPr>
          <p:cNvPr id="411" name="图形 19"/>
          <p:cNvGrpSpPr/>
          <p:nvPr/>
        </p:nvGrpSpPr>
        <p:grpSpPr>
          <a:xfrm rot="16200000">
            <a:off x="1512560" y="3608449"/>
            <a:ext cx="532746" cy="1592298"/>
            <a:chOff x="5449840" y="-1733266"/>
            <a:chExt cx="170687" cy="510158"/>
          </a:xfrm>
          <a:solidFill>
            <a:srgbClr val="7EC3C6"/>
          </a:solidFill>
        </p:grpSpPr>
        <p:sp>
          <p:nvSpPr>
            <p:cNvPr id="412" name="任意多边形: 形状 411"/>
            <p:cNvSpPr/>
            <p:nvPr/>
          </p:nvSpPr>
          <p:spPr>
            <a:xfrm>
              <a:off x="5583952" y="-1733266"/>
              <a:ext cx="36576" cy="510158"/>
            </a:xfrm>
            <a:custGeom>
              <a:avLst/>
              <a:gdLst>
                <a:gd name="connsiteX0" fmla="*/ 3048 w 36576"/>
                <a:gd name="connsiteY0" fmla="*/ 510159 h 510158"/>
                <a:gd name="connsiteX1" fmla="*/ 0 w 36576"/>
                <a:gd name="connsiteY1" fmla="*/ 507111 h 510158"/>
                <a:gd name="connsiteX2" fmla="*/ 15431 w 36576"/>
                <a:gd name="connsiteY2" fmla="*/ 422053 h 510158"/>
                <a:gd name="connsiteX3" fmla="*/ 30480 w 36576"/>
                <a:gd name="connsiteY3" fmla="*/ 339090 h 510158"/>
                <a:gd name="connsiteX4" fmla="*/ 15431 w 36576"/>
                <a:gd name="connsiteY4" fmla="*/ 256127 h 510158"/>
                <a:gd name="connsiteX5" fmla="*/ 0 w 36576"/>
                <a:gd name="connsiteY5" fmla="*/ 171069 h 510158"/>
                <a:gd name="connsiteX6" fmla="*/ 15431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1" y="422053"/>
                  </a:cubicBezTo>
                  <a:cubicBezTo>
                    <a:pt x="23146" y="400717"/>
                    <a:pt x="30480" y="380524"/>
                    <a:pt x="30480" y="339090"/>
                  </a:cubicBezTo>
                  <a:cubicBezTo>
                    <a:pt x="30480" y="297656"/>
                    <a:pt x="23146" y="277463"/>
                    <a:pt x="15431" y="256127"/>
                  </a:cubicBezTo>
                  <a:cubicBezTo>
                    <a:pt x="7811" y="235267"/>
                    <a:pt x="0" y="213646"/>
                    <a:pt x="0" y="171069"/>
                  </a:cubicBezTo>
                  <a:cubicBezTo>
                    <a:pt x="0" y="128588"/>
                    <a:pt x="7811" y="106966"/>
                    <a:pt x="15431"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763" y="510159"/>
                    <a:pt x="3048" y="510159"/>
                  </a:cubicBezTo>
                  <a:close/>
                </a:path>
              </a:pathLst>
            </a:custGeom>
            <a:grpFill/>
            <a:ln w="9525" cap="flat">
              <a:noFill/>
              <a:prstDash val="solid"/>
              <a:miter/>
            </a:ln>
          </p:spPr>
          <p:txBody>
            <a:bodyPr rtlCol="0" anchor="ctr"/>
            <a:lstStyle/>
            <a:p>
              <a:endParaRPr lang="zh-CN" altLang="en-US"/>
            </a:p>
          </p:txBody>
        </p:sp>
        <p:sp>
          <p:nvSpPr>
            <p:cNvPr id="413" name="任意多边形: 形状 412"/>
            <p:cNvSpPr/>
            <p:nvPr/>
          </p:nvSpPr>
          <p:spPr>
            <a:xfrm>
              <a:off x="5550424"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3"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14" name="任意多边形: 形状 413"/>
            <p:cNvSpPr/>
            <p:nvPr/>
          </p:nvSpPr>
          <p:spPr>
            <a:xfrm>
              <a:off x="5516896" y="-1733266"/>
              <a:ext cx="36576" cy="510158"/>
            </a:xfrm>
            <a:custGeom>
              <a:avLst/>
              <a:gdLst>
                <a:gd name="connsiteX0" fmla="*/ 3048 w 36576"/>
                <a:gd name="connsiteY0" fmla="*/ 510159 h 510158"/>
                <a:gd name="connsiteX1" fmla="*/ 0 w 36576"/>
                <a:gd name="connsiteY1" fmla="*/ 507111 h 510158"/>
                <a:gd name="connsiteX2" fmla="*/ 15430 w 36576"/>
                <a:gd name="connsiteY2" fmla="*/ 422053 h 510158"/>
                <a:gd name="connsiteX3" fmla="*/ 30480 w 36576"/>
                <a:gd name="connsiteY3" fmla="*/ 339090 h 510158"/>
                <a:gd name="connsiteX4" fmla="*/ 15430 w 36576"/>
                <a:gd name="connsiteY4" fmla="*/ 256127 h 510158"/>
                <a:gd name="connsiteX5" fmla="*/ 0 w 36576"/>
                <a:gd name="connsiteY5" fmla="*/ 171069 h 510158"/>
                <a:gd name="connsiteX6" fmla="*/ 15430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15" name="任意多边形: 形状 414"/>
            <p:cNvSpPr/>
            <p:nvPr/>
          </p:nvSpPr>
          <p:spPr>
            <a:xfrm>
              <a:off x="5483368"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6 w 36575"/>
                <a:gd name="connsiteY10" fmla="*/ 88106 h 510158"/>
                <a:gd name="connsiteX11" fmla="*/ 6096 w 36575"/>
                <a:gd name="connsiteY11" fmla="*/ 171069 h 510158"/>
                <a:gd name="connsiteX12" fmla="*/ 21146 w 36575"/>
                <a:gd name="connsiteY12" fmla="*/ 254032 h 510158"/>
                <a:gd name="connsiteX13" fmla="*/ 36576 w 36575"/>
                <a:gd name="connsiteY13" fmla="*/ 339090 h 510158"/>
                <a:gd name="connsiteX14" fmla="*/ 21146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6" y="88106"/>
                  </a:cubicBezTo>
                  <a:cubicBezTo>
                    <a:pt x="13430" y="109442"/>
                    <a:pt x="6096" y="129635"/>
                    <a:pt x="6096" y="171069"/>
                  </a:cubicBezTo>
                  <a:cubicBezTo>
                    <a:pt x="6096" y="212503"/>
                    <a:pt x="13430" y="232696"/>
                    <a:pt x="21146" y="254032"/>
                  </a:cubicBezTo>
                  <a:cubicBezTo>
                    <a:pt x="28765" y="274892"/>
                    <a:pt x="36576" y="296513"/>
                    <a:pt x="36576" y="339090"/>
                  </a:cubicBezTo>
                  <a:cubicBezTo>
                    <a:pt x="36576" y="381667"/>
                    <a:pt x="28765" y="403193"/>
                    <a:pt x="21146"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16" name="任意多边形: 形状 415"/>
            <p:cNvSpPr/>
            <p:nvPr/>
          </p:nvSpPr>
          <p:spPr>
            <a:xfrm>
              <a:off x="5449840"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0" y="443008"/>
                    <a:pt x="15430" y="422053"/>
                  </a:cubicBezTo>
                  <a:cubicBezTo>
                    <a:pt x="23146" y="400717"/>
                    <a:pt x="30480" y="380524"/>
                    <a:pt x="30480" y="339090"/>
                  </a:cubicBezTo>
                  <a:cubicBezTo>
                    <a:pt x="30480" y="297656"/>
                    <a:pt x="23146" y="277463"/>
                    <a:pt x="15430" y="256127"/>
                  </a:cubicBezTo>
                  <a:cubicBezTo>
                    <a:pt x="7810" y="235267"/>
                    <a:pt x="0" y="213646"/>
                    <a:pt x="0" y="171069"/>
                  </a:cubicBezTo>
                  <a:cubicBezTo>
                    <a:pt x="0" y="128588"/>
                    <a:pt x="7810"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grpSp>
      <p:pic>
        <p:nvPicPr>
          <p:cNvPr id="3" name="图片 2"/>
          <p:cNvPicPr>
            <a:picLocks noChangeAspect="1"/>
          </p:cNvPicPr>
          <p:nvPr/>
        </p:nvPicPr>
        <p:blipFill>
          <a:blip r:embed="rId1"/>
          <a:stretch>
            <a:fillRect/>
          </a:stretch>
        </p:blipFill>
        <p:spPr>
          <a:xfrm>
            <a:off x="0" y="0"/>
            <a:ext cx="3283585"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3565"/>
          </a:xfrm>
          <a:prstGeom prst="rect">
            <a:avLst/>
          </a:prstGeom>
          <a:noFill/>
        </p:spPr>
        <p:txBody>
          <a:bodyPr wrap="square">
            <a:spAutoFit/>
          </a:bodyPr>
          <a:lstStyle/>
          <a:p>
            <a:pPr algn="ctr"/>
            <a:r>
              <a:rPr lang="en-US" altLang="zh-CN" sz="3200" b="1" dirty="0">
                <a:solidFill>
                  <a:schemeClr val="bg1"/>
                </a:solidFill>
                <a:latin typeface="江城律动宋" panose="02020700000000000000" pitchFamily="18" charset="-122"/>
                <a:ea typeface="江城律动宋" panose="02020700000000000000" pitchFamily="18" charset="-122"/>
                <a:sym typeface="+mn-ea"/>
              </a:rPr>
              <a:t>Project Components</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02</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rot="10800000" flipH="1">
            <a:off x="1341091" y="1171498"/>
            <a:ext cx="9283612" cy="2512976"/>
          </a:xfrm>
          <a:custGeom>
            <a:avLst/>
            <a:gdLst>
              <a:gd name="connsiteX0" fmla="*/ 2257756 w 9283612"/>
              <a:gd name="connsiteY0" fmla="*/ 316 h 2512976"/>
              <a:gd name="connsiteX1" fmla="*/ 3863098 w 9283612"/>
              <a:gd name="connsiteY1" fmla="*/ 157082 h 2512976"/>
              <a:gd name="connsiteX2" fmla="*/ 5810601 w 9283612"/>
              <a:gd name="connsiteY2" fmla="*/ 583289 h 2512976"/>
              <a:gd name="connsiteX3" fmla="*/ 8602096 w 9283612"/>
              <a:gd name="connsiteY3" fmla="*/ 376057 h 2512976"/>
              <a:gd name="connsiteX4" fmla="*/ 8958575 w 9283612"/>
              <a:gd name="connsiteY4" fmla="*/ 372444 h 2512976"/>
              <a:gd name="connsiteX5" fmla="*/ 9283612 w 9283612"/>
              <a:gd name="connsiteY5" fmla="*/ 385357 h 2512976"/>
              <a:gd name="connsiteX6" fmla="*/ 9283612 w 9283612"/>
              <a:gd name="connsiteY6" fmla="*/ 1114869 h 2512976"/>
              <a:gd name="connsiteX7" fmla="*/ 9283612 w 9283612"/>
              <a:gd name="connsiteY7" fmla="*/ 1408865 h 2512976"/>
              <a:gd name="connsiteX8" fmla="*/ 9283612 w 9283612"/>
              <a:gd name="connsiteY8" fmla="*/ 1527561 h 2512976"/>
              <a:gd name="connsiteX9" fmla="*/ 9283612 w 9283612"/>
              <a:gd name="connsiteY9" fmla="*/ 2138377 h 2512976"/>
              <a:gd name="connsiteX10" fmla="*/ 9283612 w 9283612"/>
              <a:gd name="connsiteY10" fmla="*/ 2312790 h 2512976"/>
              <a:gd name="connsiteX11" fmla="*/ 8958575 w 9283612"/>
              <a:gd name="connsiteY11" fmla="*/ 2299877 h 2512976"/>
              <a:gd name="connsiteX12" fmla="*/ 8602096 w 9283612"/>
              <a:gd name="connsiteY12" fmla="*/ 2303490 h 2512976"/>
              <a:gd name="connsiteX13" fmla="*/ 5810601 w 9283612"/>
              <a:gd name="connsiteY13" fmla="*/ 2510722 h 2512976"/>
              <a:gd name="connsiteX14" fmla="*/ 3863098 w 9283612"/>
              <a:gd name="connsiteY14" fmla="*/ 2084516 h 2512976"/>
              <a:gd name="connsiteX15" fmla="*/ 2257756 w 9283612"/>
              <a:gd name="connsiteY15" fmla="*/ 1927749 h 2512976"/>
              <a:gd name="connsiteX16" fmla="*/ 1658378 w 9283612"/>
              <a:gd name="connsiteY16" fmla="*/ 1955552 h 2512976"/>
              <a:gd name="connsiteX17" fmla="*/ 24342 w 9283612"/>
              <a:gd name="connsiteY17" fmla="*/ 2446901 h 2512976"/>
              <a:gd name="connsiteX18" fmla="*/ 0 w 9283612"/>
              <a:gd name="connsiteY18" fmla="*/ 2465257 h 2512976"/>
              <a:gd name="connsiteX19" fmla="*/ 0 w 9283612"/>
              <a:gd name="connsiteY19" fmla="*/ 1809799 h 2512976"/>
              <a:gd name="connsiteX20" fmla="*/ 0 w 9283612"/>
              <a:gd name="connsiteY20" fmla="*/ 537824 h 2512976"/>
              <a:gd name="connsiteX21" fmla="*/ 24342 w 9283612"/>
              <a:gd name="connsiteY21" fmla="*/ 519468 h 2512976"/>
              <a:gd name="connsiteX22" fmla="*/ 1658378 w 9283612"/>
              <a:gd name="connsiteY22" fmla="*/ 28119 h 2512976"/>
              <a:gd name="connsiteX23" fmla="*/ 2257756 w 9283612"/>
              <a:gd name="connsiteY23" fmla="*/ 316 h 251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83612" h="2512976">
                <a:moveTo>
                  <a:pt x="2257756" y="316"/>
                </a:moveTo>
                <a:cubicBezTo>
                  <a:pt x="2847931" y="-4912"/>
                  <a:pt x="3403636" y="55023"/>
                  <a:pt x="3863098" y="157082"/>
                </a:cubicBezTo>
                <a:cubicBezTo>
                  <a:pt x="4453895" y="288359"/>
                  <a:pt x="5093491" y="563901"/>
                  <a:pt x="5810601" y="583289"/>
                </a:cubicBezTo>
                <a:cubicBezTo>
                  <a:pt x="6752774" y="608726"/>
                  <a:pt x="7662795" y="411276"/>
                  <a:pt x="8602096" y="376057"/>
                </a:cubicBezTo>
                <a:cubicBezTo>
                  <a:pt x="8719582" y="371654"/>
                  <a:pt x="8838716" y="370553"/>
                  <a:pt x="8958575" y="372444"/>
                </a:cubicBezTo>
                <a:lnTo>
                  <a:pt x="9283612" y="385357"/>
                </a:lnTo>
                <a:lnTo>
                  <a:pt x="9283612" y="1114869"/>
                </a:lnTo>
                <a:lnTo>
                  <a:pt x="9283612" y="1408865"/>
                </a:lnTo>
                <a:lnTo>
                  <a:pt x="9283612" y="1527561"/>
                </a:lnTo>
                <a:lnTo>
                  <a:pt x="9283612" y="2138377"/>
                </a:lnTo>
                <a:lnTo>
                  <a:pt x="9283612" y="2312790"/>
                </a:lnTo>
                <a:lnTo>
                  <a:pt x="8958575" y="2299877"/>
                </a:lnTo>
                <a:cubicBezTo>
                  <a:pt x="8838716" y="2297986"/>
                  <a:pt x="8719582" y="2299087"/>
                  <a:pt x="8602096" y="2303490"/>
                </a:cubicBezTo>
                <a:cubicBezTo>
                  <a:pt x="7662795" y="2338709"/>
                  <a:pt x="6752774" y="2536159"/>
                  <a:pt x="5810601" y="2510722"/>
                </a:cubicBezTo>
                <a:cubicBezTo>
                  <a:pt x="5093491" y="2491334"/>
                  <a:pt x="4453895" y="2215792"/>
                  <a:pt x="3863098" y="2084516"/>
                </a:cubicBezTo>
                <a:cubicBezTo>
                  <a:pt x="3403636" y="1982456"/>
                  <a:pt x="2847931" y="1922521"/>
                  <a:pt x="2257756" y="1927749"/>
                </a:cubicBezTo>
                <a:cubicBezTo>
                  <a:pt x="2061030" y="1929492"/>
                  <a:pt x="1860476" y="1938475"/>
                  <a:pt x="1658378" y="1955552"/>
                </a:cubicBezTo>
                <a:cubicBezTo>
                  <a:pt x="1049998" y="2006915"/>
                  <a:pt x="356340" y="2234373"/>
                  <a:pt x="24342" y="2446901"/>
                </a:cubicBezTo>
                <a:lnTo>
                  <a:pt x="0" y="2465257"/>
                </a:lnTo>
                <a:lnTo>
                  <a:pt x="0" y="1809799"/>
                </a:lnTo>
                <a:lnTo>
                  <a:pt x="0" y="537824"/>
                </a:lnTo>
                <a:lnTo>
                  <a:pt x="24342" y="519468"/>
                </a:lnTo>
                <a:cubicBezTo>
                  <a:pt x="356340" y="306940"/>
                  <a:pt x="1049998" y="79482"/>
                  <a:pt x="1658378" y="28119"/>
                </a:cubicBezTo>
                <a:cubicBezTo>
                  <a:pt x="1860476" y="11042"/>
                  <a:pt x="2061030" y="2059"/>
                  <a:pt x="2257756" y="316"/>
                </a:cubicBezTo>
                <a:close/>
              </a:path>
            </a:pathLst>
          </a:custGeom>
          <a:pattFill prst="ltHorz">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4507901" y="4032735"/>
            <a:ext cx="2949992" cy="2026758"/>
            <a:chOff x="1341091" y="3933056"/>
            <a:chExt cx="3353896" cy="2304256"/>
          </a:xfrm>
        </p:grpSpPr>
        <p:sp>
          <p:nvSpPr>
            <p:cNvPr id="11" name="矩形 10"/>
            <p:cNvSpPr/>
            <p:nvPr/>
          </p:nvSpPr>
          <p:spPr>
            <a:xfrm>
              <a:off x="1341091" y="3933056"/>
              <a:ext cx="3353896" cy="648072"/>
            </a:xfrm>
            <a:prstGeom prst="rect">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矩形 11"/>
            <p:cNvSpPr/>
            <p:nvPr/>
          </p:nvSpPr>
          <p:spPr>
            <a:xfrm>
              <a:off x="1341091" y="4509120"/>
              <a:ext cx="335389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3933379" y="5661248"/>
              <a:ext cx="576064" cy="576064"/>
            </a:xfrm>
            <a:prstGeom prst="rect">
              <a:avLst/>
            </a:prstGeom>
            <a:solidFill>
              <a:srgbClr val="82A3B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4" name="Freeform 176"/>
          <p:cNvSpPr>
            <a:spLocks noEditPoints="1"/>
          </p:cNvSpPr>
          <p:nvPr/>
        </p:nvSpPr>
        <p:spPr bwMode="auto">
          <a:xfrm>
            <a:off x="6904758" y="5654096"/>
            <a:ext cx="298234" cy="264542"/>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TextBox 81"/>
          <p:cNvSpPr txBox="1"/>
          <p:nvPr/>
        </p:nvSpPr>
        <p:spPr>
          <a:xfrm>
            <a:off x="4906010" y="4069080"/>
            <a:ext cx="2169795" cy="398780"/>
          </a:xfrm>
          <a:prstGeom prst="rect">
            <a:avLst/>
          </a:prstGeom>
          <a:noFill/>
        </p:spPr>
        <p:txBody>
          <a:bodyPr wrap="square" rtlCol="0">
            <a:spAutoFit/>
          </a:bodyPr>
          <a:lstStyle/>
          <a:p>
            <a:r>
              <a:rPr lang="en-US" altLang="zh-CN" sz="2000" b="1" dirty="0">
                <a:solidFill>
                  <a:schemeClr val="bg1"/>
                </a:solidFill>
                <a:cs typeface="+mn-ea"/>
                <a:sym typeface="+mn-lt"/>
              </a:rPr>
              <a:t>Network Devide</a:t>
            </a:r>
            <a:endParaRPr lang="en-US" altLang="zh-CN" sz="2000" b="1" dirty="0">
              <a:solidFill>
                <a:schemeClr val="bg1"/>
              </a:solidFill>
              <a:cs typeface="+mn-ea"/>
              <a:sym typeface="+mn-lt"/>
            </a:endParaRPr>
          </a:p>
        </p:txBody>
      </p:sp>
      <p:grpSp>
        <p:nvGrpSpPr>
          <p:cNvPr id="17" name="组合 16"/>
          <p:cNvGrpSpPr/>
          <p:nvPr/>
        </p:nvGrpSpPr>
        <p:grpSpPr>
          <a:xfrm>
            <a:off x="1341091" y="4032736"/>
            <a:ext cx="2949992" cy="2026758"/>
            <a:chOff x="1341091" y="3933056"/>
            <a:chExt cx="3353896" cy="2304256"/>
          </a:xfrm>
        </p:grpSpPr>
        <p:sp>
          <p:nvSpPr>
            <p:cNvPr id="20" name="矩形 19"/>
            <p:cNvSpPr/>
            <p:nvPr/>
          </p:nvSpPr>
          <p:spPr>
            <a:xfrm>
              <a:off x="1341091" y="3933056"/>
              <a:ext cx="3353896" cy="648072"/>
            </a:xfrm>
            <a:prstGeom prst="rect">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矩形 20"/>
            <p:cNvSpPr/>
            <p:nvPr/>
          </p:nvSpPr>
          <p:spPr>
            <a:xfrm>
              <a:off x="1341091" y="4509120"/>
              <a:ext cx="335389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3933379" y="5661248"/>
              <a:ext cx="576064" cy="576064"/>
            </a:xfrm>
            <a:prstGeom prst="rect">
              <a:avLst/>
            </a:prstGeom>
            <a:solidFill>
              <a:srgbClr val="7EC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文本框 88"/>
          <p:cNvSpPr txBox="1"/>
          <p:nvPr/>
        </p:nvSpPr>
        <p:spPr>
          <a:xfrm>
            <a:off x="1845147" y="4746567"/>
            <a:ext cx="1944216" cy="57086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en-US" sz="1200" dirty="0">
                <a:solidFill>
                  <a:schemeClr val="bg1">
                    <a:lumMod val="50000"/>
                  </a:schemeClr>
                </a:solidFill>
                <a:latin typeface="+mn-lt"/>
                <a:ea typeface="+mn-ea"/>
                <a:cs typeface="+mn-ea"/>
                <a:sym typeface="+mn-lt"/>
              </a:rPr>
              <a:t>Smartphone (with GPS functionality)</a:t>
            </a:r>
            <a:endParaRPr lang="en-US" sz="1200" dirty="0">
              <a:solidFill>
                <a:schemeClr val="bg1">
                  <a:lumMod val="50000"/>
                </a:schemeClr>
              </a:solidFill>
              <a:latin typeface="+mn-lt"/>
              <a:ea typeface="+mn-ea"/>
              <a:cs typeface="+mn-ea"/>
              <a:sym typeface="+mn-lt"/>
            </a:endParaRPr>
          </a:p>
        </p:txBody>
      </p:sp>
      <p:sp>
        <p:nvSpPr>
          <p:cNvPr id="24" name="TextBox 81"/>
          <p:cNvSpPr txBox="1"/>
          <p:nvPr/>
        </p:nvSpPr>
        <p:spPr>
          <a:xfrm>
            <a:off x="2133179" y="4068878"/>
            <a:ext cx="1368151" cy="398780"/>
          </a:xfrm>
          <a:prstGeom prst="rect">
            <a:avLst/>
          </a:prstGeom>
          <a:noFill/>
        </p:spPr>
        <p:txBody>
          <a:bodyPr wrap="square" rtlCol="0">
            <a:spAutoFit/>
          </a:bodyPr>
          <a:lstStyle/>
          <a:p>
            <a:r>
              <a:rPr lang="en-US" altLang="zh-CN" sz="2000" b="1" dirty="0">
                <a:solidFill>
                  <a:schemeClr val="bg1"/>
                </a:solidFill>
                <a:cs typeface="+mn-ea"/>
                <a:sym typeface="+mn-lt"/>
              </a:rPr>
              <a:t>End-User</a:t>
            </a:r>
            <a:endParaRPr lang="en-US" altLang="zh-CN" sz="2000" b="1" dirty="0">
              <a:solidFill>
                <a:schemeClr val="bg1"/>
              </a:solidFill>
              <a:cs typeface="+mn-ea"/>
              <a:sym typeface="+mn-lt"/>
            </a:endParaRPr>
          </a:p>
        </p:txBody>
      </p:sp>
      <p:sp>
        <p:nvSpPr>
          <p:cNvPr id="25" name="Freeform 196"/>
          <p:cNvSpPr>
            <a:spLocks noEditPoints="1"/>
          </p:cNvSpPr>
          <p:nvPr/>
        </p:nvSpPr>
        <p:spPr bwMode="auto">
          <a:xfrm>
            <a:off x="3738637" y="5644397"/>
            <a:ext cx="330200" cy="300038"/>
          </a:xfrm>
          <a:custGeom>
            <a:avLst/>
            <a:gdLst>
              <a:gd name="T0" fmla="*/ 161 w 208"/>
              <a:gd name="T1" fmla="*/ 0 h 189"/>
              <a:gd name="T2" fmla="*/ 170 w 208"/>
              <a:gd name="T3" fmla="*/ 7 h 189"/>
              <a:gd name="T4" fmla="*/ 153 w 208"/>
              <a:gd name="T5" fmla="*/ 55 h 189"/>
              <a:gd name="T6" fmla="*/ 35 w 208"/>
              <a:gd name="T7" fmla="*/ 14 h 189"/>
              <a:gd name="T8" fmla="*/ 45 w 208"/>
              <a:gd name="T9" fmla="*/ 24 h 189"/>
              <a:gd name="T10" fmla="*/ 59 w 208"/>
              <a:gd name="T11" fmla="*/ 36 h 189"/>
              <a:gd name="T12" fmla="*/ 35 w 208"/>
              <a:gd name="T13" fmla="*/ 45 h 189"/>
              <a:gd name="T14" fmla="*/ 45 w 208"/>
              <a:gd name="T15" fmla="*/ 50 h 189"/>
              <a:gd name="T16" fmla="*/ 59 w 208"/>
              <a:gd name="T17" fmla="*/ 62 h 189"/>
              <a:gd name="T18" fmla="*/ 35 w 208"/>
              <a:gd name="T19" fmla="*/ 71 h 189"/>
              <a:gd name="T20" fmla="*/ 45 w 208"/>
              <a:gd name="T21" fmla="*/ 78 h 189"/>
              <a:gd name="T22" fmla="*/ 59 w 208"/>
              <a:gd name="T23" fmla="*/ 90 h 189"/>
              <a:gd name="T24" fmla="*/ 35 w 208"/>
              <a:gd name="T25" fmla="*/ 100 h 189"/>
              <a:gd name="T26" fmla="*/ 45 w 208"/>
              <a:gd name="T27" fmla="*/ 104 h 189"/>
              <a:gd name="T28" fmla="*/ 59 w 208"/>
              <a:gd name="T29" fmla="*/ 116 h 189"/>
              <a:gd name="T30" fmla="*/ 35 w 208"/>
              <a:gd name="T31" fmla="*/ 126 h 189"/>
              <a:gd name="T32" fmla="*/ 45 w 208"/>
              <a:gd name="T33" fmla="*/ 133 h 189"/>
              <a:gd name="T34" fmla="*/ 59 w 208"/>
              <a:gd name="T35" fmla="*/ 145 h 189"/>
              <a:gd name="T36" fmla="*/ 35 w 208"/>
              <a:gd name="T37" fmla="*/ 154 h 189"/>
              <a:gd name="T38" fmla="*/ 35 w 208"/>
              <a:gd name="T39" fmla="*/ 173 h 189"/>
              <a:gd name="T40" fmla="*/ 153 w 208"/>
              <a:gd name="T41" fmla="*/ 137 h 189"/>
              <a:gd name="T42" fmla="*/ 170 w 208"/>
              <a:gd name="T43" fmla="*/ 180 h 189"/>
              <a:gd name="T44" fmla="*/ 161 w 208"/>
              <a:gd name="T45" fmla="*/ 189 h 189"/>
              <a:gd name="T46" fmla="*/ 19 w 208"/>
              <a:gd name="T47" fmla="*/ 189 h 189"/>
              <a:gd name="T48" fmla="*/ 19 w 208"/>
              <a:gd name="T49" fmla="*/ 168 h 189"/>
              <a:gd name="T50" fmla="*/ 0 w 208"/>
              <a:gd name="T51" fmla="*/ 152 h 189"/>
              <a:gd name="T52" fmla="*/ 19 w 208"/>
              <a:gd name="T53" fmla="*/ 140 h 189"/>
              <a:gd name="T54" fmla="*/ 0 w 208"/>
              <a:gd name="T55" fmla="*/ 123 h 189"/>
              <a:gd name="T56" fmla="*/ 19 w 208"/>
              <a:gd name="T57" fmla="*/ 114 h 189"/>
              <a:gd name="T58" fmla="*/ 0 w 208"/>
              <a:gd name="T59" fmla="*/ 97 h 189"/>
              <a:gd name="T60" fmla="*/ 19 w 208"/>
              <a:gd name="T61" fmla="*/ 85 h 189"/>
              <a:gd name="T62" fmla="*/ 0 w 208"/>
              <a:gd name="T63" fmla="*/ 69 h 189"/>
              <a:gd name="T64" fmla="*/ 19 w 208"/>
              <a:gd name="T65" fmla="*/ 59 h 189"/>
              <a:gd name="T66" fmla="*/ 0 w 208"/>
              <a:gd name="T67" fmla="*/ 43 h 189"/>
              <a:gd name="T68" fmla="*/ 19 w 208"/>
              <a:gd name="T69" fmla="*/ 7 h 189"/>
              <a:gd name="T70" fmla="*/ 28 w 208"/>
              <a:gd name="T71" fmla="*/ 0 h 189"/>
              <a:gd name="T72" fmla="*/ 73 w 208"/>
              <a:gd name="T73" fmla="*/ 90 h 189"/>
              <a:gd name="T74" fmla="*/ 94 w 208"/>
              <a:gd name="T75" fmla="*/ 100 h 189"/>
              <a:gd name="T76" fmla="*/ 73 w 208"/>
              <a:gd name="T77" fmla="*/ 90 h 189"/>
              <a:gd name="T78" fmla="*/ 73 w 208"/>
              <a:gd name="T79" fmla="*/ 71 h 189"/>
              <a:gd name="T80" fmla="*/ 113 w 208"/>
              <a:gd name="T81" fmla="*/ 78 h 189"/>
              <a:gd name="T82" fmla="*/ 73 w 208"/>
              <a:gd name="T83" fmla="*/ 71 h 189"/>
              <a:gd name="T84" fmla="*/ 73 w 208"/>
              <a:gd name="T85" fmla="*/ 50 h 189"/>
              <a:gd name="T86" fmla="*/ 132 w 208"/>
              <a:gd name="T87" fmla="*/ 59 h 189"/>
              <a:gd name="T88" fmla="*/ 73 w 208"/>
              <a:gd name="T89" fmla="*/ 50 h 189"/>
              <a:gd name="T90" fmla="*/ 73 w 208"/>
              <a:gd name="T91" fmla="*/ 31 h 189"/>
              <a:gd name="T92" fmla="*/ 132 w 208"/>
              <a:gd name="T93" fmla="*/ 40 h 189"/>
              <a:gd name="T94" fmla="*/ 73 w 208"/>
              <a:gd name="T95" fmla="*/ 31 h 189"/>
              <a:gd name="T96" fmla="*/ 97 w 208"/>
              <a:gd name="T97" fmla="*/ 152 h 189"/>
              <a:gd name="T98" fmla="*/ 123 w 208"/>
              <a:gd name="T99" fmla="*/ 149 h 189"/>
              <a:gd name="T100" fmla="*/ 99 w 208"/>
              <a:gd name="T101" fmla="*/ 123 h 189"/>
              <a:gd name="T102" fmla="*/ 97 w 208"/>
              <a:gd name="T103" fmla="*/ 152 h 189"/>
              <a:gd name="T104" fmla="*/ 184 w 208"/>
              <a:gd name="T105" fmla="*/ 40 h 189"/>
              <a:gd name="T106" fmla="*/ 132 w 208"/>
              <a:gd name="T107" fmla="*/ 140 h 189"/>
              <a:gd name="T108" fmla="*/ 184 w 208"/>
              <a:gd name="T109" fmla="*/ 4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89">
                <a:moveTo>
                  <a:pt x="28" y="0"/>
                </a:moveTo>
                <a:lnTo>
                  <a:pt x="161" y="0"/>
                </a:lnTo>
                <a:lnTo>
                  <a:pt x="170" y="0"/>
                </a:lnTo>
                <a:lnTo>
                  <a:pt x="170" y="7"/>
                </a:lnTo>
                <a:lnTo>
                  <a:pt x="170" y="38"/>
                </a:lnTo>
                <a:lnTo>
                  <a:pt x="153" y="55"/>
                </a:lnTo>
                <a:lnTo>
                  <a:pt x="153" y="14"/>
                </a:lnTo>
                <a:lnTo>
                  <a:pt x="35" y="14"/>
                </a:lnTo>
                <a:lnTo>
                  <a:pt x="35" y="26"/>
                </a:lnTo>
                <a:lnTo>
                  <a:pt x="45" y="24"/>
                </a:lnTo>
                <a:lnTo>
                  <a:pt x="52" y="19"/>
                </a:lnTo>
                <a:lnTo>
                  <a:pt x="59" y="36"/>
                </a:lnTo>
                <a:lnTo>
                  <a:pt x="49" y="38"/>
                </a:lnTo>
                <a:lnTo>
                  <a:pt x="35" y="45"/>
                </a:lnTo>
                <a:lnTo>
                  <a:pt x="35" y="52"/>
                </a:lnTo>
                <a:lnTo>
                  <a:pt x="45" y="50"/>
                </a:lnTo>
                <a:lnTo>
                  <a:pt x="52" y="45"/>
                </a:lnTo>
                <a:lnTo>
                  <a:pt x="59" y="62"/>
                </a:lnTo>
                <a:lnTo>
                  <a:pt x="49" y="64"/>
                </a:lnTo>
                <a:lnTo>
                  <a:pt x="35" y="71"/>
                </a:lnTo>
                <a:lnTo>
                  <a:pt x="35" y="81"/>
                </a:lnTo>
                <a:lnTo>
                  <a:pt x="45" y="78"/>
                </a:lnTo>
                <a:lnTo>
                  <a:pt x="52" y="74"/>
                </a:lnTo>
                <a:lnTo>
                  <a:pt x="59" y="90"/>
                </a:lnTo>
                <a:lnTo>
                  <a:pt x="49" y="92"/>
                </a:lnTo>
                <a:lnTo>
                  <a:pt x="35" y="100"/>
                </a:lnTo>
                <a:lnTo>
                  <a:pt x="35" y="107"/>
                </a:lnTo>
                <a:lnTo>
                  <a:pt x="45" y="104"/>
                </a:lnTo>
                <a:lnTo>
                  <a:pt x="52" y="100"/>
                </a:lnTo>
                <a:lnTo>
                  <a:pt x="59" y="116"/>
                </a:lnTo>
                <a:lnTo>
                  <a:pt x="49" y="118"/>
                </a:lnTo>
                <a:lnTo>
                  <a:pt x="35" y="126"/>
                </a:lnTo>
                <a:lnTo>
                  <a:pt x="35" y="135"/>
                </a:lnTo>
                <a:lnTo>
                  <a:pt x="45" y="133"/>
                </a:lnTo>
                <a:lnTo>
                  <a:pt x="52" y="130"/>
                </a:lnTo>
                <a:lnTo>
                  <a:pt x="59" y="145"/>
                </a:lnTo>
                <a:lnTo>
                  <a:pt x="49" y="147"/>
                </a:lnTo>
                <a:lnTo>
                  <a:pt x="35" y="154"/>
                </a:lnTo>
                <a:lnTo>
                  <a:pt x="35" y="168"/>
                </a:lnTo>
                <a:lnTo>
                  <a:pt x="35" y="173"/>
                </a:lnTo>
                <a:lnTo>
                  <a:pt x="153" y="173"/>
                </a:lnTo>
                <a:lnTo>
                  <a:pt x="153" y="137"/>
                </a:lnTo>
                <a:lnTo>
                  <a:pt x="170" y="121"/>
                </a:lnTo>
                <a:lnTo>
                  <a:pt x="170" y="180"/>
                </a:lnTo>
                <a:lnTo>
                  <a:pt x="170" y="189"/>
                </a:lnTo>
                <a:lnTo>
                  <a:pt x="161" y="189"/>
                </a:lnTo>
                <a:lnTo>
                  <a:pt x="28" y="189"/>
                </a:lnTo>
                <a:lnTo>
                  <a:pt x="19" y="189"/>
                </a:lnTo>
                <a:lnTo>
                  <a:pt x="19" y="180"/>
                </a:lnTo>
                <a:lnTo>
                  <a:pt x="19" y="168"/>
                </a:lnTo>
                <a:lnTo>
                  <a:pt x="2" y="168"/>
                </a:lnTo>
                <a:lnTo>
                  <a:pt x="0" y="152"/>
                </a:lnTo>
                <a:lnTo>
                  <a:pt x="19" y="145"/>
                </a:lnTo>
                <a:lnTo>
                  <a:pt x="19" y="140"/>
                </a:lnTo>
                <a:lnTo>
                  <a:pt x="2" y="140"/>
                </a:lnTo>
                <a:lnTo>
                  <a:pt x="0" y="123"/>
                </a:lnTo>
                <a:lnTo>
                  <a:pt x="19" y="114"/>
                </a:lnTo>
                <a:lnTo>
                  <a:pt x="19" y="114"/>
                </a:lnTo>
                <a:lnTo>
                  <a:pt x="2" y="114"/>
                </a:lnTo>
                <a:lnTo>
                  <a:pt x="0" y="97"/>
                </a:lnTo>
                <a:lnTo>
                  <a:pt x="19" y="88"/>
                </a:lnTo>
                <a:lnTo>
                  <a:pt x="19" y="85"/>
                </a:lnTo>
                <a:lnTo>
                  <a:pt x="2" y="85"/>
                </a:lnTo>
                <a:lnTo>
                  <a:pt x="0" y="69"/>
                </a:lnTo>
                <a:lnTo>
                  <a:pt x="19" y="59"/>
                </a:lnTo>
                <a:lnTo>
                  <a:pt x="19" y="59"/>
                </a:lnTo>
                <a:lnTo>
                  <a:pt x="2" y="59"/>
                </a:lnTo>
                <a:lnTo>
                  <a:pt x="0" y="43"/>
                </a:lnTo>
                <a:lnTo>
                  <a:pt x="19" y="33"/>
                </a:lnTo>
                <a:lnTo>
                  <a:pt x="19" y="7"/>
                </a:lnTo>
                <a:lnTo>
                  <a:pt x="19" y="0"/>
                </a:lnTo>
                <a:lnTo>
                  <a:pt x="28" y="0"/>
                </a:lnTo>
                <a:lnTo>
                  <a:pt x="28" y="0"/>
                </a:lnTo>
                <a:close/>
                <a:moveTo>
                  <a:pt x="73" y="90"/>
                </a:moveTo>
                <a:lnTo>
                  <a:pt x="73" y="100"/>
                </a:lnTo>
                <a:lnTo>
                  <a:pt x="94" y="100"/>
                </a:lnTo>
                <a:lnTo>
                  <a:pt x="94" y="90"/>
                </a:lnTo>
                <a:lnTo>
                  <a:pt x="73" y="90"/>
                </a:lnTo>
                <a:lnTo>
                  <a:pt x="73" y="90"/>
                </a:lnTo>
                <a:close/>
                <a:moveTo>
                  <a:pt x="73" y="71"/>
                </a:moveTo>
                <a:lnTo>
                  <a:pt x="73" y="78"/>
                </a:lnTo>
                <a:lnTo>
                  <a:pt x="113" y="78"/>
                </a:lnTo>
                <a:lnTo>
                  <a:pt x="113" y="71"/>
                </a:lnTo>
                <a:lnTo>
                  <a:pt x="73" y="71"/>
                </a:lnTo>
                <a:lnTo>
                  <a:pt x="73" y="71"/>
                </a:lnTo>
                <a:close/>
                <a:moveTo>
                  <a:pt x="73" y="50"/>
                </a:moveTo>
                <a:lnTo>
                  <a:pt x="73" y="59"/>
                </a:lnTo>
                <a:lnTo>
                  <a:pt x="132" y="59"/>
                </a:lnTo>
                <a:lnTo>
                  <a:pt x="132" y="50"/>
                </a:lnTo>
                <a:lnTo>
                  <a:pt x="73" y="50"/>
                </a:lnTo>
                <a:lnTo>
                  <a:pt x="73" y="50"/>
                </a:lnTo>
                <a:close/>
                <a:moveTo>
                  <a:pt x="73" y="31"/>
                </a:moveTo>
                <a:lnTo>
                  <a:pt x="73" y="40"/>
                </a:lnTo>
                <a:lnTo>
                  <a:pt x="132" y="40"/>
                </a:lnTo>
                <a:lnTo>
                  <a:pt x="132" y="31"/>
                </a:lnTo>
                <a:lnTo>
                  <a:pt x="73" y="31"/>
                </a:lnTo>
                <a:lnTo>
                  <a:pt x="73" y="31"/>
                </a:lnTo>
                <a:close/>
                <a:moveTo>
                  <a:pt x="97" y="152"/>
                </a:moveTo>
                <a:lnTo>
                  <a:pt x="109" y="149"/>
                </a:lnTo>
                <a:lnTo>
                  <a:pt x="123" y="149"/>
                </a:lnTo>
                <a:lnTo>
                  <a:pt x="111" y="137"/>
                </a:lnTo>
                <a:lnTo>
                  <a:pt x="99" y="123"/>
                </a:lnTo>
                <a:lnTo>
                  <a:pt x="97" y="137"/>
                </a:lnTo>
                <a:lnTo>
                  <a:pt x="97" y="152"/>
                </a:lnTo>
                <a:lnTo>
                  <a:pt x="97" y="152"/>
                </a:lnTo>
                <a:close/>
                <a:moveTo>
                  <a:pt x="184" y="40"/>
                </a:moveTo>
                <a:lnTo>
                  <a:pt x="109" y="114"/>
                </a:lnTo>
                <a:lnTo>
                  <a:pt x="132" y="140"/>
                </a:lnTo>
                <a:lnTo>
                  <a:pt x="208" y="66"/>
                </a:lnTo>
                <a:lnTo>
                  <a:pt x="184" y="40"/>
                </a:ln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6" name="组合 25"/>
          <p:cNvGrpSpPr/>
          <p:nvPr/>
        </p:nvGrpSpPr>
        <p:grpSpPr>
          <a:xfrm>
            <a:off x="7674711" y="4032736"/>
            <a:ext cx="2949992" cy="2026758"/>
            <a:chOff x="1341091" y="3933056"/>
            <a:chExt cx="3353896" cy="2304256"/>
          </a:xfrm>
        </p:grpSpPr>
        <p:sp>
          <p:nvSpPr>
            <p:cNvPr id="29" name="矩形 28"/>
            <p:cNvSpPr/>
            <p:nvPr/>
          </p:nvSpPr>
          <p:spPr>
            <a:xfrm>
              <a:off x="1341091" y="3933056"/>
              <a:ext cx="3353896" cy="648072"/>
            </a:xfrm>
            <a:prstGeom prst="rect">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1341091" y="4509120"/>
              <a:ext cx="335389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3933379" y="5661248"/>
              <a:ext cx="576064" cy="576064"/>
            </a:xfrm>
            <a:prstGeom prst="rect">
              <a:avLst/>
            </a:prstGeom>
            <a:solidFill>
              <a:srgbClr val="DFC3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Freeform 165"/>
          <p:cNvSpPr>
            <a:spLocks noEditPoints="1"/>
          </p:cNvSpPr>
          <p:nvPr/>
        </p:nvSpPr>
        <p:spPr bwMode="auto">
          <a:xfrm>
            <a:off x="10092159" y="5654096"/>
            <a:ext cx="248212" cy="288032"/>
          </a:xfrm>
          <a:custGeom>
            <a:avLst/>
            <a:gdLst>
              <a:gd name="T0" fmla="*/ 79 w 79"/>
              <a:gd name="T1" fmla="*/ 6 h 92"/>
              <a:gd name="T2" fmla="*/ 10 w 79"/>
              <a:gd name="T3" fmla="*/ 6 h 92"/>
              <a:gd name="T4" fmla="*/ 8 w 79"/>
              <a:gd name="T5" fmla="*/ 9 h 92"/>
              <a:gd name="T6" fmla="*/ 7 w 79"/>
              <a:gd name="T7" fmla="*/ 12 h 92"/>
              <a:gd name="T8" fmla="*/ 8 w 79"/>
              <a:gd name="T9" fmla="*/ 15 h 92"/>
              <a:gd name="T10" fmla="*/ 10 w 79"/>
              <a:gd name="T11" fmla="*/ 18 h 92"/>
              <a:gd name="T12" fmla="*/ 14 w 79"/>
              <a:gd name="T13" fmla="*/ 18 h 92"/>
              <a:gd name="T14" fmla="*/ 11 w 79"/>
              <a:gd name="T15" fmla="*/ 22 h 92"/>
              <a:gd name="T16" fmla="*/ 11 w 79"/>
              <a:gd name="T17" fmla="*/ 55 h 92"/>
              <a:gd name="T18" fmla="*/ 21 w 79"/>
              <a:gd name="T19" fmla="*/ 47 h 92"/>
              <a:gd name="T20" fmla="*/ 33 w 79"/>
              <a:gd name="T21" fmla="*/ 54 h 92"/>
              <a:gd name="T22" fmla="*/ 33 w 79"/>
              <a:gd name="T23" fmla="*/ 22 h 92"/>
              <a:gd name="T24" fmla="*/ 36 w 79"/>
              <a:gd name="T25" fmla="*/ 18 h 92"/>
              <a:gd name="T26" fmla="*/ 79 w 79"/>
              <a:gd name="T27" fmla="*/ 18 h 92"/>
              <a:gd name="T28" fmla="*/ 79 w 79"/>
              <a:gd name="T29" fmla="*/ 22 h 92"/>
              <a:gd name="T30" fmla="*/ 79 w 79"/>
              <a:gd name="T31" fmla="*/ 25 h 92"/>
              <a:gd name="T32" fmla="*/ 79 w 79"/>
              <a:gd name="T33" fmla="*/ 92 h 92"/>
              <a:gd name="T34" fmla="*/ 13 w 79"/>
              <a:gd name="T35" fmla="*/ 92 h 92"/>
              <a:gd name="T36" fmla="*/ 1 w 79"/>
              <a:gd name="T37" fmla="*/ 85 h 92"/>
              <a:gd name="T38" fmla="*/ 1 w 79"/>
              <a:gd name="T39" fmla="*/ 13 h 92"/>
              <a:gd name="T40" fmla="*/ 0 w 79"/>
              <a:gd name="T41" fmla="*/ 12 h 92"/>
              <a:gd name="T42" fmla="*/ 2 w 79"/>
              <a:gd name="T43" fmla="*/ 6 h 92"/>
              <a:gd name="T44" fmla="*/ 8 w 79"/>
              <a:gd name="T45" fmla="*/ 0 h 92"/>
              <a:gd name="T46" fmla="*/ 9 w 79"/>
              <a:gd name="T47" fmla="*/ 0 h 92"/>
              <a:gd name="T48" fmla="*/ 10 w 79"/>
              <a:gd name="T49" fmla="*/ 0 h 92"/>
              <a:gd name="T50" fmla="*/ 79 w 79"/>
              <a:gd name="T51" fmla="*/ 0 h 92"/>
              <a:gd name="T52" fmla="*/ 79 w 79"/>
              <a:gd name="T53" fmla="*/ 6 h 92"/>
              <a:gd name="T54" fmla="*/ 12 w 79"/>
              <a:gd name="T55" fmla="*/ 16 h 92"/>
              <a:gd name="T56" fmla="*/ 74 w 79"/>
              <a:gd name="T57" fmla="*/ 16 h 92"/>
              <a:gd name="T58" fmla="*/ 74 w 79"/>
              <a:gd name="T59" fmla="*/ 14 h 92"/>
              <a:gd name="T60" fmla="*/ 11 w 79"/>
              <a:gd name="T61" fmla="*/ 14 h 92"/>
              <a:gd name="T62" fmla="*/ 12 w 79"/>
              <a:gd name="T63" fmla="*/ 16 h 92"/>
              <a:gd name="T64" fmla="*/ 11 w 79"/>
              <a:gd name="T65" fmla="*/ 12 h 92"/>
              <a:gd name="T66" fmla="*/ 11 w 79"/>
              <a:gd name="T67" fmla="*/ 13 h 92"/>
              <a:gd name="T68" fmla="*/ 74 w 79"/>
              <a:gd name="T69" fmla="*/ 13 h 92"/>
              <a:gd name="T70" fmla="*/ 74 w 79"/>
              <a:gd name="T71" fmla="*/ 12 h 92"/>
              <a:gd name="T72" fmla="*/ 11 w 79"/>
              <a:gd name="T73" fmla="*/ 12 h 92"/>
              <a:gd name="T74" fmla="*/ 12 w 79"/>
              <a:gd name="T75" fmla="*/ 9 h 92"/>
              <a:gd name="T76" fmla="*/ 11 w 79"/>
              <a:gd name="T77" fmla="*/ 10 h 92"/>
              <a:gd name="T78" fmla="*/ 74 w 79"/>
              <a:gd name="T79" fmla="*/ 10 h 92"/>
              <a:gd name="T80" fmla="*/ 74 w 79"/>
              <a:gd name="T81" fmla="*/ 9 h 92"/>
              <a:gd name="T82" fmla="*/ 12 w 79"/>
              <a:gd name="T83"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 h="92">
                <a:moveTo>
                  <a:pt x="79" y="6"/>
                </a:moveTo>
                <a:cubicBezTo>
                  <a:pt x="10" y="6"/>
                  <a:pt x="10" y="6"/>
                  <a:pt x="10" y="6"/>
                </a:cubicBezTo>
                <a:cubicBezTo>
                  <a:pt x="9" y="7"/>
                  <a:pt x="8" y="8"/>
                  <a:pt x="8" y="9"/>
                </a:cubicBezTo>
                <a:cubicBezTo>
                  <a:pt x="7" y="10"/>
                  <a:pt x="7" y="11"/>
                  <a:pt x="7" y="12"/>
                </a:cubicBezTo>
                <a:cubicBezTo>
                  <a:pt x="7" y="13"/>
                  <a:pt x="7" y="14"/>
                  <a:pt x="8" y="15"/>
                </a:cubicBezTo>
                <a:cubicBezTo>
                  <a:pt x="8" y="16"/>
                  <a:pt x="9" y="18"/>
                  <a:pt x="10" y="18"/>
                </a:cubicBezTo>
                <a:cubicBezTo>
                  <a:pt x="14" y="18"/>
                  <a:pt x="14" y="18"/>
                  <a:pt x="14" y="18"/>
                </a:cubicBezTo>
                <a:cubicBezTo>
                  <a:pt x="13" y="20"/>
                  <a:pt x="11" y="22"/>
                  <a:pt x="11" y="22"/>
                </a:cubicBezTo>
                <a:cubicBezTo>
                  <a:pt x="11" y="55"/>
                  <a:pt x="11" y="55"/>
                  <a:pt x="11" y="55"/>
                </a:cubicBezTo>
                <a:cubicBezTo>
                  <a:pt x="21" y="47"/>
                  <a:pt x="21" y="47"/>
                  <a:pt x="21" y="47"/>
                </a:cubicBezTo>
                <a:cubicBezTo>
                  <a:pt x="33" y="54"/>
                  <a:pt x="33" y="54"/>
                  <a:pt x="33" y="54"/>
                </a:cubicBezTo>
                <a:cubicBezTo>
                  <a:pt x="33" y="22"/>
                  <a:pt x="33" y="22"/>
                  <a:pt x="33" y="22"/>
                </a:cubicBezTo>
                <a:cubicBezTo>
                  <a:pt x="36" y="18"/>
                  <a:pt x="36" y="18"/>
                  <a:pt x="36" y="18"/>
                </a:cubicBezTo>
                <a:cubicBezTo>
                  <a:pt x="79" y="18"/>
                  <a:pt x="79" y="18"/>
                  <a:pt x="79" y="18"/>
                </a:cubicBezTo>
                <a:cubicBezTo>
                  <a:pt x="79" y="22"/>
                  <a:pt x="79" y="22"/>
                  <a:pt x="79" y="22"/>
                </a:cubicBezTo>
                <a:cubicBezTo>
                  <a:pt x="79" y="25"/>
                  <a:pt x="79" y="25"/>
                  <a:pt x="79" y="25"/>
                </a:cubicBezTo>
                <a:cubicBezTo>
                  <a:pt x="79" y="92"/>
                  <a:pt x="79" y="92"/>
                  <a:pt x="79" y="92"/>
                </a:cubicBezTo>
                <a:cubicBezTo>
                  <a:pt x="13" y="92"/>
                  <a:pt x="13" y="92"/>
                  <a:pt x="13" y="92"/>
                </a:cubicBezTo>
                <a:cubicBezTo>
                  <a:pt x="7" y="91"/>
                  <a:pt x="2" y="90"/>
                  <a:pt x="1" y="85"/>
                </a:cubicBezTo>
                <a:cubicBezTo>
                  <a:pt x="1" y="13"/>
                  <a:pt x="1" y="13"/>
                  <a:pt x="1" y="13"/>
                </a:cubicBezTo>
                <a:cubicBezTo>
                  <a:pt x="0" y="13"/>
                  <a:pt x="0" y="12"/>
                  <a:pt x="0" y="12"/>
                </a:cubicBezTo>
                <a:cubicBezTo>
                  <a:pt x="1" y="10"/>
                  <a:pt x="1" y="8"/>
                  <a:pt x="2" y="6"/>
                </a:cubicBezTo>
                <a:cubicBezTo>
                  <a:pt x="3" y="3"/>
                  <a:pt x="5" y="1"/>
                  <a:pt x="8" y="0"/>
                </a:cubicBezTo>
                <a:cubicBezTo>
                  <a:pt x="9" y="0"/>
                  <a:pt x="9" y="0"/>
                  <a:pt x="9" y="0"/>
                </a:cubicBezTo>
                <a:cubicBezTo>
                  <a:pt x="10" y="0"/>
                  <a:pt x="10" y="0"/>
                  <a:pt x="10" y="0"/>
                </a:cubicBezTo>
                <a:cubicBezTo>
                  <a:pt x="79" y="0"/>
                  <a:pt x="79" y="0"/>
                  <a:pt x="79" y="0"/>
                </a:cubicBezTo>
                <a:cubicBezTo>
                  <a:pt x="79" y="6"/>
                  <a:pt x="79" y="6"/>
                  <a:pt x="79" y="6"/>
                </a:cubicBezTo>
                <a:close/>
                <a:moveTo>
                  <a:pt x="12" y="16"/>
                </a:moveTo>
                <a:cubicBezTo>
                  <a:pt x="74" y="16"/>
                  <a:pt x="74" y="16"/>
                  <a:pt x="74" y="16"/>
                </a:cubicBezTo>
                <a:cubicBezTo>
                  <a:pt x="74" y="14"/>
                  <a:pt x="74" y="14"/>
                  <a:pt x="74" y="14"/>
                </a:cubicBezTo>
                <a:cubicBezTo>
                  <a:pt x="11" y="14"/>
                  <a:pt x="11" y="14"/>
                  <a:pt x="11" y="14"/>
                </a:cubicBezTo>
                <a:cubicBezTo>
                  <a:pt x="12" y="16"/>
                  <a:pt x="12" y="16"/>
                  <a:pt x="12" y="16"/>
                </a:cubicBezTo>
                <a:close/>
                <a:moveTo>
                  <a:pt x="11" y="12"/>
                </a:moveTo>
                <a:cubicBezTo>
                  <a:pt x="11" y="13"/>
                  <a:pt x="11" y="13"/>
                  <a:pt x="11" y="13"/>
                </a:cubicBezTo>
                <a:cubicBezTo>
                  <a:pt x="74" y="13"/>
                  <a:pt x="74" y="13"/>
                  <a:pt x="74" y="13"/>
                </a:cubicBezTo>
                <a:cubicBezTo>
                  <a:pt x="74" y="12"/>
                  <a:pt x="74" y="12"/>
                  <a:pt x="74" y="12"/>
                </a:cubicBezTo>
                <a:cubicBezTo>
                  <a:pt x="11" y="12"/>
                  <a:pt x="11" y="12"/>
                  <a:pt x="11" y="12"/>
                </a:cubicBezTo>
                <a:close/>
                <a:moveTo>
                  <a:pt x="12" y="9"/>
                </a:moveTo>
                <a:cubicBezTo>
                  <a:pt x="11" y="10"/>
                  <a:pt x="11" y="10"/>
                  <a:pt x="11" y="10"/>
                </a:cubicBezTo>
                <a:cubicBezTo>
                  <a:pt x="74" y="10"/>
                  <a:pt x="74" y="10"/>
                  <a:pt x="74" y="10"/>
                </a:cubicBezTo>
                <a:cubicBezTo>
                  <a:pt x="74" y="9"/>
                  <a:pt x="74" y="9"/>
                  <a:pt x="74" y="9"/>
                </a:cubicBezTo>
                <a:lnTo>
                  <a:pt x="12" y="9"/>
                </a:ln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TextBox 81"/>
          <p:cNvSpPr txBox="1"/>
          <p:nvPr/>
        </p:nvSpPr>
        <p:spPr>
          <a:xfrm>
            <a:off x="8238490" y="4069080"/>
            <a:ext cx="1822450" cy="398780"/>
          </a:xfrm>
          <a:prstGeom prst="rect">
            <a:avLst/>
          </a:prstGeom>
          <a:noFill/>
        </p:spPr>
        <p:txBody>
          <a:bodyPr wrap="square" rtlCol="0">
            <a:spAutoFit/>
          </a:bodyPr>
          <a:lstStyle/>
          <a:p>
            <a:r>
              <a:rPr lang="en-US" altLang="zh-CN" sz="2000" b="1" dirty="0">
                <a:solidFill>
                  <a:schemeClr val="bg1"/>
                </a:solidFill>
                <a:cs typeface="+mn-ea"/>
                <a:sym typeface="+mn-lt"/>
              </a:rPr>
              <a:t>Cloud Device</a:t>
            </a:r>
            <a:endParaRPr lang="en-US" altLang="zh-CN" sz="2000" b="1" dirty="0">
              <a:solidFill>
                <a:schemeClr val="bg1"/>
              </a:solidFill>
              <a:cs typeface="+mn-ea"/>
              <a:sym typeface="+mn-lt"/>
            </a:endParaRPr>
          </a:p>
        </p:txBody>
      </p:sp>
      <p:grpSp>
        <p:nvGrpSpPr>
          <p:cNvPr id="36" name="组合 35"/>
          <p:cNvGrpSpPr/>
          <p:nvPr/>
        </p:nvGrpSpPr>
        <p:grpSpPr>
          <a:xfrm>
            <a:off x="3898654" y="371052"/>
            <a:ext cx="4394692" cy="764639"/>
            <a:chOff x="3898654" y="371052"/>
            <a:chExt cx="4394692" cy="764639"/>
          </a:xfrm>
        </p:grpSpPr>
        <p:sp>
          <p:nvSpPr>
            <p:cNvPr id="38" name="文本框 37"/>
            <p:cNvSpPr txBox="1"/>
            <p:nvPr/>
          </p:nvSpPr>
          <p:spPr>
            <a:xfrm>
              <a:off x="3898654" y="371052"/>
              <a:ext cx="4394692" cy="521970"/>
            </a:xfrm>
            <a:prstGeom prst="rect">
              <a:avLst/>
            </a:prstGeom>
            <a:noFill/>
          </p:spPr>
          <p:txBody>
            <a:bodyPr wrap="square">
              <a:spAutoFit/>
            </a:bodyPr>
            <a:lstStyle/>
            <a:p>
              <a:pPr algn="ct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Project Component</a:t>
              </a:r>
              <a:endPar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sp>
          <p:nvSpPr>
            <p:cNvPr id="39" name="文本框 38"/>
            <p:cNvSpPr txBox="1"/>
            <p:nvPr/>
          </p:nvSpPr>
          <p:spPr>
            <a:xfrm>
              <a:off x="4137131" y="798506"/>
              <a:ext cx="3876570" cy="337185"/>
            </a:xfrm>
            <a:prstGeom prst="rect">
              <a:avLst/>
            </a:prstGeom>
            <a:noFill/>
          </p:spPr>
          <p:txBody>
            <a:bodyPr wrap="square">
              <a:spAutoFit/>
            </a:bodyPr>
            <a:lstStyle/>
            <a:p>
              <a:pPr algn="ctr"/>
              <a:r>
                <a:rPr lang="en-US" altLang="zh-CN" sz="1600" dirty="0">
                  <a:solidFill>
                    <a:schemeClr val="bg1">
                      <a:lumMod val="65000"/>
                    </a:schemeClr>
                  </a:solidFill>
                </a:rPr>
                <a:t>To complete this task, I needed:</a:t>
              </a:r>
              <a:endParaRPr lang="en-US" altLang="zh-CN" sz="1600" dirty="0">
                <a:solidFill>
                  <a:schemeClr val="bg1">
                    <a:lumMod val="65000"/>
                  </a:schemeClr>
                </a:solidFill>
              </a:endParaRPr>
            </a:p>
          </p:txBody>
        </p:sp>
      </p:grpSp>
      <p:sp>
        <p:nvSpPr>
          <p:cNvPr id="52" name="任意多边形: 形状 51"/>
          <p:cNvSpPr/>
          <p:nvPr/>
        </p:nvSpPr>
        <p:spPr>
          <a:xfrm>
            <a:off x="1341091" y="1107960"/>
            <a:ext cx="9283612" cy="2512976"/>
          </a:xfrm>
          <a:custGeom>
            <a:avLst/>
            <a:gdLst>
              <a:gd name="connsiteX0" fmla="*/ 2257756 w 9283612"/>
              <a:gd name="connsiteY0" fmla="*/ 316 h 2512976"/>
              <a:gd name="connsiteX1" fmla="*/ 3863098 w 9283612"/>
              <a:gd name="connsiteY1" fmla="*/ 157082 h 2512976"/>
              <a:gd name="connsiteX2" fmla="*/ 5810601 w 9283612"/>
              <a:gd name="connsiteY2" fmla="*/ 583289 h 2512976"/>
              <a:gd name="connsiteX3" fmla="*/ 8602096 w 9283612"/>
              <a:gd name="connsiteY3" fmla="*/ 376057 h 2512976"/>
              <a:gd name="connsiteX4" fmla="*/ 8958575 w 9283612"/>
              <a:gd name="connsiteY4" fmla="*/ 372444 h 2512976"/>
              <a:gd name="connsiteX5" fmla="*/ 9283612 w 9283612"/>
              <a:gd name="connsiteY5" fmla="*/ 385357 h 2512976"/>
              <a:gd name="connsiteX6" fmla="*/ 9283612 w 9283612"/>
              <a:gd name="connsiteY6" fmla="*/ 1114869 h 2512976"/>
              <a:gd name="connsiteX7" fmla="*/ 9283612 w 9283612"/>
              <a:gd name="connsiteY7" fmla="*/ 1408865 h 2512976"/>
              <a:gd name="connsiteX8" fmla="*/ 9283612 w 9283612"/>
              <a:gd name="connsiteY8" fmla="*/ 1527561 h 2512976"/>
              <a:gd name="connsiteX9" fmla="*/ 9283612 w 9283612"/>
              <a:gd name="connsiteY9" fmla="*/ 2138377 h 2512976"/>
              <a:gd name="connsiteX10" fmla="*/ 9283612 w 9283612"/>
              <a:gd name="connsiteY10" fmla="*/ 2312790 h 2512976"/>
              <a:gd name="connsiteX11" fmla="*/ 8958575 w 9283612"/>
              <a:gd name="connsiteY11" fmla="*/ 2299877 h 2512976"/>
              <a:gd name="connsiteX12" fmla="*/ 8602096 w 9283612"/>
              <a:gd name="connsiteY12" fmla="*/ 2303490 h 2512976"/>
              <a:gd name="connsiteX13" fmla="*/ 5810601 w 9283612"/>
              <a:gd name="connsiteY13" fmla="*/ 2510722 h 2512976"/>
              <a:gd name="connsiteX14" fmla="*/ 3863098 w 9283612"/>
              <a:gd name="connsiteY14" fmla="*/ 2084516 h 2512976"/>
              <a:gd name="connsiteX15" fmla="*/ 2257756 w 9283612"/>
              <a:gd name="connsiteY15" fmla="*/ 1927749 h 2512976"/>
              <a:gd name="connsiteX16" fmla="*/ 1658378 w 9283612"/>
              <a:gd name="connsiteY16" fmla="*/ 1955552 h 2512976"/>
              <a:gd name="connsiteX17" fmla="*/ 24342 w 9283612"/>
              <a:gd name="connsiteY17" fmla="*/ 2446901 h 2512976"/>
              <a:gd name="connsiteX18" fmla="*/ 0 w 9283612"/>
              <a:gd name="connsiteY18" fmla="*/ 2465257 h 2512976"/>
              <a:gd name="connsiteX19" fmla="*/ 0 w 9283612"/>
              <a:gd name="connsiteY19" fmla="*/ 1809799 h 2512976"/>
              <a:gd name="connsiteX20" fmla="*/ 0 w 9283612"/>
              <a:gd name="connsiteY20" fmla="*/ 537824 h 2512976"/>
              <a:gd name="connsiteX21" fmla="*/ 24342 w 9283612"/>
              <a:gd name="connsiteY21" fmla="*/ 519468 h 2512976"/>
              <a:gd name="connsiteX22" fmla="*/ 1658378 w 9283612"/>
              <a:gd name="connsiteY22" fmla="*/ 28119 h 2512976"/>
              <a:gd name="connsiteX23" fmla="*/ 2257756 w 9283612"/>
              <a:gd name="connsiteY23" fmla="*/ 316 h 251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83612" h="2512976">
                <a:moveTo>
                  <a:pt x="2257756" y="316"/>
                </a:moveTo>
                <a:cubicBezTo>
                  <a:pt x="2847931" y="-4912"/>
                  <a:pt x="3403636" y="55023"/>
                  <a:pt x="3863098" y="157082"/>
                </a:cubicBezTo>
                <a:cubicBezTo>
                  <a:pt x="4453895" y="288359"/>
                  <a:pt x="5093491" y="563901"/>
                  <a:pt x="5810601" y="583289"/>
                </a:cubicBezTo>
                <a:cubicBezTo>
                  <a:pt x="6752774" y="608726"/>
                  <a:pt x="7662795" y="411276"/>
                  <a:pt x="8602096" y="376057"/>
                </a:cubicBezTo>
                <a:cubicBezTo>
                  <a:pt x="8719582" y="371654"/>
                  <a:pt x="8838716" y="370553"/>
                  <a:pt x="8958575" y="372444"/>
                </a:cubicBezTo>
                <a:lnTo>
                  <a:pt x="9283612" y="385357"/>
                </a:lnTo>
                <a:lnTo>
                  <a:pt x="9283612" y="1114869"/>
                </a:lnTo>
                <a:lnTo>
                  <a:pt x="9283612" y="1408865"/>
                </a:lnTo>
                <a:lnTo>
                  <a:pt x="9283612" y="1527561"/>
                </a:lnTo>
                <a:lnTo>
                  <a:pt x="9283612" y="2138377"/>
                </a:lnTo>
                <a:lnTo>
                  <a:pt x="9283612" y="2312790"/>
                </a:lnTo>
                <a:lnTo>
                  <a:pt x="8958575" y="2299877"/>
                </a:lnTo>
                <a:cubicBezTo>
                  <a:pt x="8838716" y="2297986"/>
                  <a:pt x="8719582" y="2299087"/>
                  <a:pt x="8602096" y="2303490"/>
                </a:cubicBezTo>
                <a:cubicBezTo>
                  <a:pt x="7662795" y="2338709"/>
                  <a:pt x="6752774" y="2536159"/>
                  <a:pt x="5810601" y="2510722"/>
                </a:cubicBezTo>
                <a:cubicBezTo>
                  <a:pt x="5093491" y="2491334"/>
                  <a:pt x="4453895" y="2215792"/>
                  <a:pt x="3863098" y="2084516"/>
                </a:cubicBezTo>
                <a:cubicBezTo>
                  <a:pt x="3403636" y="1982456"/>
                  <a:pt x="2847931" y="1922521"/>
                  <a:pt x="2257756" y="1927749"/>
                </a:cubicBezTo>
                <a:cubicBezTo>
                  <a:pt x="2061030" y="1929492"/>
                  <a:pt x="1860476" y="1938475"/>
                  <a:pt x="1658378" y="1955552"/>
                </a:cubicBezTo>
                <a:cubicBezTo>
                  <a:pt x="1049998" y="2006915"/>
                  <a:pt x="356340" y="2234373"/>
                  <a:pt x="24342" y="2446901"/>
                </a:cubicBezTo>
                <a:lnTo>
                  <a:pt x="0" y="2465257"/>
                </a:lnTo>
                <a:lnTo>
                  <a:pt x="0" y="1809799"/>
                </a:lnTo>
                <a:lnTo>
                  <a:pt x="0" y="537824"/>
                </a:lnTo>
                <a:lnTo>
                  <a:pt x="24342" y="519468"/>
                </a:lnTo>
                <a:cubicBezTo>
                  <a:pt x="356340" y="306940"/>
                  <a:pt x="1049998" y="79482"/>
                  <a:pt x="1658378" y="28119"/>
                </a:cubicBezTo>
                <a:cubicBezTo>
                  <a:pt x="1860476" y="11042"/>
                  <a:pt x="2061030" y="2059"/>
                  <a:pt x="2257756" y="316"/>
                </a:cubicBez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 name="文本框 88"/>
          <p:cNvSpPr txBox="1"/>
          <p:nvPr/>
        </p:nvSpPr>
        <p:spPr>
          <a:xfrm>
            <a:off x="5010789" y="4746567"/>
            <a:ext cx="1944216" cy="81026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en-US" altLang="zh-CN" sz="1200" dirty="0">
                <a:solidFill>
                  <a:schemeClr val="bg1">
                    <a:lumMod val="50000"/>
                  </a:schemeClr>
                </a:solidFill>
                <a:latin typeface="+mn-lt"/>
                <a:ea typeface="+mn-ea"/>
                <a:cs typeface="+mn-ea"/>
                <a:sym typeface="+mn-lt"/>
              </a:rPr>
              <a:t>Google Drive (used to transmit data to cloud services)</a:t>
            </a:r>
            <a:endParaRPr lang="en-US" altLang="zh-CN" sz="1200" dirty="0">
              <a:solidFill>
                <a:schemeClr val="bg1">
                  <a:lumMod val="50000"/>
                </a:schemeClr>
              </a:solidFill>
              <a:latin typeface="+mn-lt"/>
              <a:ea typeface="+mn-ea"/>
              <a:cs typeface="+mn-ea"/>
              <a:sym typeface="+mn-lt"/>
            </a:endParaRPr>
          </a:p>
        </p:txBody>
      </p:sp>
      <p:sp>
        <p:nvSpPr>
          <p:cNvPr id="55" name="文本框 88"/>
          <p:cNvSpPr txBox="1"/>
          <p:nvPr/>
        </p:nvSpPr>
        <p:spPr>
          <a:xfrm>
            <a:off x="8109842" y="4746567"/>
            <a:ext cx="1944216" cy="105029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en-US" sz="1200" dirty="0">
                <a:solidFill>
                  <a:schemeClr val="bg1">
                    <a:lumMod val="50000"/>
                  </a:schemeClr>
                </a:solidFill>
                <a:latin typeface="+mn-lt"/>
                <a:ea typeface="+mn-ea"/>
                <a:cs typeface="+mn-ea"/>
                <a:sym typeface="+mn-lt"/>
              </a:rPr>
              <a:t>Google map and uTrack in Laptop (used to receive, process and display GPS data)</a:t>
            </a:r>
            <a:endParaRPr lang="en-US" sz="1200" dirty="0">
              <a:solidFill>
                <a:schemeClr val="bg1">
                  <a:lumMod val="50000"/>
                </a:schemeClr>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7"/>
          <p:cNvSpPr txBox="1"/>
          <p:nvPr/>
        </p:nvSpPr>
        <p:spPr>
          <a:xfrm>
            <a:off x="4612005" y="1513205"/>
            <a:ext cx="5789295" cy="4215765"/>
          </a:xfrm>
          <a:prstGeom prst="rect">
            <a:avLst/>
          </a:prstGeom>
          <a:noFill/>
        </p:spPr>
        <p:txBody>
          <a:bodyPr wrap="square" rtlCol="0">
            <a:no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altLang="zh-CN" sz="1800" b="1" dirty="0">
                <a:solidFill>
                  <a:schemeClr val="tx1">
                    <a:lumMod val="95000"/>
                    <a:lumOff val="5000"/>
                  </a:schemeClr>
                </a:solidFill>
                <a:latin typeface="+mn-lt"/>
                <a:ea typeface="+mn-ea"/>
                <a:cs typeface="+mn-ea"/>
                <a:sym typeface="+mn-lt"/>
              </a:rPr>
              <a:t>In order to complete this project, I commenced recording from 3:38 PM and concluded at 5:33 PM, totaling approximately 2 hours. The next step involves exporting the GPX file recorded on the smartphone to both Google Maps and uTrack dedicated to visualization services.</a:t>
            </a:r>
            <a:endParaRPr lang="en-US" altLang="zh-CN" sz="1800" b="1" dirty="0">
              <a:solidFill>
                <a:schemeClr val="tx1">
                  <a:lumMod val="95000"/>
                  <a:lumOff val="5000"/>
                </a:schemeClr>
              </a:solidFill>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809625" y="13970"/>
            <a:ext cx="3023870" cy="6550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3565"/>
          </a:xfrm>
          <a:prstGeom prst="rect">
            <a:avLst/>
          </a:prstGeom>
          <a:noFill/>
        </p:spPr>
        <p:txBody>
          <a:bodyPr wrap="square">
            <a:spAutoFit/>
          </a:bodyPr>
          <a:lstStyle/>
          <a:p>
            <a:pPr algn="ctr"/>
            <a:r>
              <a:rPr lang="en-US" altLang="zh-CN" sz="3200" b="1" dirty="0">
                <a:solidFill>
                  <a:schemeClr val="bg1"/>
                </a:solidFill>
                <a:latin typeface="江城律动宋" panose="02020700000000000000" pitchFamily="18" charset="-122"/>
                <a:ea typeface="江城律动宋" panose="02020700000000000000" pitchFamily="18" charset="-122"/>
                <a:sym typeface="+mn-ea"/>
              </a:rPr>
              <a:t>About GPX file</a:t>
            </a:r>
            <a:endParaRPr lang="zh-CN" altLang="en-US" sz="3200" dirty="0">
              <a:solidFill>
                <a:schemeClr val="bg1"/>
              </a:solidFill>
              <a:latin typeface="江城律动宋" panose="02020700000000000000" pitchFamily="18" charset="-122"/>
              <a:ea typeface="江城律动宋" panose="02020700000000000000" pitchFamily="18" charset="-122"/>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03</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
        <p:nvSpPr>
          <p:cNvPr id="16" name="文本框 15"/>
          <p:cNvSpPr txBox="1"/>
          <p:nvPr/>
        </p:nvSpPr>
        <p:spPr>
          <a:xfrm>
            <a:off x="2565400" y="46094134"/>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5445760" y="1564640"/>
            <a:ext cx="5616575" cy="4410075"/>
          </a:xfrm>
          <a:prstGeom prst="rect">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文本框 88"/>
          <p:cNvSpPr txBox="1"/>
          <p:nvPr/>
        </p:nvSpPr>
        <p:spPr>
          <a:xfrm>
            <a:off x="5857704" y="1869286"/>
            <a:ext cx="4536504" cy="400494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indent="0" algn="just">
              <a:lnSpc>
                <a:spcPct val="130000"/>
              </a:lnSpc>
              <a:buFont typeface="Wingdings" panose="05000000000000000000" pitchFamily="2" charset="2"/>
              <a:buNone/>
            </a:pPr>
            <a:r>
              <a:rPr lang="en-US" altLang="zh-CN" dirty="0">
                <a:solidFill>
                  <a:schemeClr val="bg1"/>
                </a:solidFill>
                <a:latin typeface="宋体" panose="02010600030101010101" pitchFamily="2" charset="-122"/>
                <a:ea typeface="宋体" panose="02010600030101010101" pitchFamily="2" charset="-122"/>
                <a:cs typeface="+mn-ea"/>
                <a:sym typeface="+mn-lt"/>
              </a:rPr>
              <a:t>· </a:t>
            </a:r>
            <a:r>
              <a:rPr lang="en-US" altLang="zh-CN" dirty="0">
                <a:solidFill>
                  <a:schemeClr val="bg1"/>
                </a:solidFill>
                <a:latin typeface="+mn-lt"/>
                <a:ea typeface="+mn-ea"/>
                <a:cs typeface="+mn-ea"/>
                <a:sym typeface="+mn-lt"/>
              </a:rPr>
              <a:t>GPX, which stands for GPS Exchange Format, is a common geospatial data format typically used for storing and exchanging GPS data. It is a text-based file format written in XML, making it easily shareable and perseable across various devices and applications.</a:t>
            </a: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r>
              <a:rPr lang="en-US" altLang="zh-CN" dirty="0">
                <a:solidFill>
                  <a:schemeClr val="bg1"/>
                </a:solidFill>
                <a:latin typeface="宋体" panose="02010600030101010101" pitchFamily="2" charset="-122"/>
                <a:ea typeface="宋体" panose="02010600030101010101" pitchFamily="2" charset="-122"/>
                <a:cs typeface="+mn-ea"/>
                <a:sym typeface="+mn-lt"/>
              </a:rPr>
              <a:t>· </a:t>
            </a:r>
            <a:r>
              <a:rPr lang="en-US" altLang="zh-CN" dirty="0">
                <a:solidFill>
                  <a:schemeClr val="bg1"/>
                </a:solidFill>
                <a:latin typeface="+mn-lt"/>
                <a:ea typeface="+mn-ea"/>
                <a:cs typeface="+mn-ea"/>
                <a:sym typeface="+mn-lt"/>
              </a:rPr>
              <a:t>GPX files typically contain the following information:</a:t>
            </a:r>
            <a:endParaRPr lang="en-US" altLang="zh-CN" dirty="0">
              <a:solidFill>
                <a:schemeClr val="bg1"/>
              </a:solidFill>
              <a:latin typeface="+mn-lt"/>
              <a:ea typeface="+mn-ea"/>
              <a:cs typeface="+mn-ea"/>
              <a:sym typeface="+mn-lt"/>
            </a:endParaRPr>
          </a:p>
          <a:p>
            <a:pPr indent="0" algn="just">
              <a:lnSpc>
                <a:spcPct val="130000"/>
              </a:lnSpc>
              <a:buFont typeface="Wingdings" panose="05000000000000000000" pitchFamily="2" charset="2"/>
              <a:buNone/>
            </a:pPr>
            <a:endParaRPr lang="en-US" altLang="zh-CN" dirty="0">
              <a:solidFill>
                <a:schemeClr val="bg1"/>
              </a:solidFill>
              <a:latin typeface="+mn-lt"/>
              <a:ea typeface="+mn-ea"/>
              <a:cs typeface="+mn-ea"/>
              <a:sym typeface="+mn-lt"/>
            </a:endParaRPr>
          </a:p>
          <a:p>
            <a:pPr indent="457200" algn="just">
              <a:lnSpc>
                <a:spcPct val="130000"/>
              </a:lnSpc>
              <a:buFont typeface="Wingdings" panose="05000000000000000000" pitchFamily="2" charset="2"/>
              <a:buNone/>
            </a:pPr>
            <a:r>
              <a:rPr lang="en-US" altLang="zh-CN" dirty="0">
                <a:solidFill>
                  <a:schemeClr val="bg1"/>
                </a:solidFill>
                <a:latin typeface="+mn-lt"/>
                <a:ea typeface="+mn-ea"/>
                <a:cs typeface="+mn-ea"/>
                <a:sym typeface="+mn-lt"/>
              </a:rPr>
              <a:t>Track Data: This encompasses information such as longitude, latitude, altitude and date-time recorded by a GPS receiver, along with potential speed and direction data. These data are usally represented in the form of a series of GPS coordinate points and can be used for plotting tracks on maps.</a:t>
            </a:r>
            <a:endParaRPr lang="en-US" altLang="zh-CN" dirty="0">
              <a:solidFill>
                <a:schemeClr val="bg1"/>
              </a:solidFill>
              <a:latin typeface="+mn-lt"/>
              <a:ea typeface="+mn-ea"/>
              <a:cs typeface="+mn-ea"/>
              <a:sym typeface="+mn-lt"/>
            </a:endParaRPr>
          </a:p>
        </p:txBody>
      </p:sp>
      <p:sp>
        <p:nvSpPr>
          <p:cNvPr id="18" name="文本框 17"/>
          <p:cNvSpPr txBox="1"/>
          <p:nvPr/>
        </p:nvSpPr>
        <p:spPr>
          <a:xfrm>
            <a:off x="3898900" y="370840"/>
            <a:ext cx="4394835" cy="521970"/>
          </a:xfrm>
          <a:prstGeom prst="rect">
            <a:avLst/>
          </a:prstGeom>
          <a:noFill/>
        </p:spPr>
        <p:txBody>
          <a:bodyPr wrap="square">
            <a:spAutoFit/>
          </a:bodyPr>
          <a:lstStyle/>
          <a:p>
            <a:pPr algn="ctr"/>
            <a:r>
              <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rPr>
              <a:t>About GPX file format</a:t>
            </a:r>
            <a:endParaRPr lang="en-US" altLang="zh-CN" sz="2800" dirty="0">
              <a:solidFill>
                <a:schemeClr val="tx1">
                  <a:lumMod val="95000"/>
                  <a:lumOff val="5000"/>
                </a:schemeClr>
              </a:solidFill>
              <a:latin typeface="江城律动宋" panose="02020700000000000000" pitchFamily="18" charset="-122"/>
              <a:ea typeface="江城律动宋" panose="02020700000000000000" pitchFamily="18" charset="-122"/>
            </a:endParaRPr>
          </a:p>
        </p:txBody>
      </p:sp>
      <p:pic>
        <p:nvPicPr>
          <p:cNvPr id="102" name="图片 101"/>
          <p:cNvPicPr/>
          <p:nvPr/>
        </p:nvPicPr>
        <p:blipFill>
          <a:blip r:embed="rId1"/>
          <a:stretch>
            <a:fillRect/>
          </a:stretch>
        </p:blipFill>
        <p:spPr>
          <a:xfrm>
            <a:off x="427990" y="1564640"/>
            <a:ext cx="5017135" cy="410400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commondata" val="eyJoZGlkIjoiN2VkMzYxMzAzNDI5YmY1OWJiN2Y2ZTgwMDE4MjcyOG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46">
      <a:dk1>
        <a:sysClr val="windowText" lastClr="000000"/>
      </a:dk1>
      <a:lt1>
        <a:sysClr val="window" lastClr="FFFFFF"/>
      </a:lt1>
      <a:dk2>
        <a:srgbClr val="44546A"/>
      </a:dk2>
      <a:lt2>
        <a:srgbClr val="E7E6E6"/>
      </a:lt2>
      <a:accent1>
        <a:srgbClr val="178BC5"/>
      </a:accent1>
      <a:accent2>
        <a:srgbClr val="63BFED"/>
      </a:accent2>
      <a:accent3>
        <a:srgbClr val="18537E"/>
      </a:accent3>
      <a:accent4>
        <a:srgbClr val="4A9FDC"/>
      </a:accent4>
      <a:accent5>
        <a:srgbClr val="FFC000"/>
      </a:accent5>
      <a:accent6>
        <a:srgbClr val="70AD47"/>
      </a:accent6>
      <a:hlink>
        <a:srgbClr val="0563C1"/>
      </a:hlink>
      <a:folHlink>
        <a:srgbClr val="954F72"/>
      </a:folHlink>
    </a:clrScheme>
    <a:fontScheme name="mwqgvaa0">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6240</Words>
  <Application>WPS 演示</Application>
  <PresentationFormat>宽屏</PresentationFormat>
  <Paragraphs>278</Paragraphs>
  <Slides>23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江城律动宋</vt:lpstr>
      <vt:lpstr>微软雅黑</vt:lpstr>
      <vt:lpstr>Arial Unicode MS</vt:lpstr>
      <vt:lpstr>阿里巴巴普惠体 2.0 55 Regular</vt:lpstr>
      <vt:lpstr>Segoe Print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WPS_1575886852</cp:lastModifiedBy>
  <cp:revision>159</cp:revision>
  <dcterms:created xsi:type="dcterms:W3CDTF">2018-03-28T11:53:00Z</dcterms:created>
  <dcterms:modified xsi:type="dcterms:W3CDTF">2023-10-01T05:44:08Z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AF2E85B73823432AB78FCF3A851E6555_12</vt:lpwstr>
  </property>
  <property fmtid="{D5CDD505-2E9C-101B-9397-08002B2CF9AE}" pid="3" name="KSOProductBuildVer">
    <vt:lpwstr>2052-12.1.0.15374</vt:lpwstr>
  </property>
</Properties>
</file>