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1" r:id="rId2"/>
    <p:sldId id="513" r:id="rId3"/>
    <p:sldId id="514" r:id="rId4"/>
    <p:sldId id="517" r:id="rId5"/>
    <p:sldId id="515" r:id="rId6"/>
    <p:sldId id="518" r:id="rId7"/>
    <p:sldId id="516" r:id="rId8"/>
    <p:sldId id="519" r:id="rId9"/>
    <p:sldId id="520" r:id="rId10"/>
    <p:sldId id="521" r:id="rId11"/>
    <p:sldId id="522" r:id="rId12"/>
    <p:sldId id="524" r:id="rId13"/>
    <p:sldId id="525" r:id="rId14"/>
    <p:sldId id="529" r:id="rId15"/>
    <p:sldId id="523" r:id="rId16"/>
    <p:sldId id="526" r:id="rId17"/>
    <p:sldId id="527" r:id="rId18"/>
    <p:sldId id="528" r:id="rId19"/>
    <p:sldId id="512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a4gh.org/%23/" TargetMode="External"/><Relationship Id="rId4" Type="http://schemas.openxmlformats.org/officeDocument/2006/relationships/hyperlink" Target="https://github.com/ga4gh" TargetMode="External"/><Relationship Id="rId5" Type="http://schemas.openxmlformats.org/officeDocument/2006/relationships/hyperlink" Target="http://ga4gh.org/%23/beac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nomicsandhealth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alaxyproject.org/" TargetMode="External"/><Relationship Id="rId3" Type="http://schemas.openxmlformats.org/officeDocument/2006/relationships/hyperlink" Target="https://usegalaxy.org/u/mwolfien/w/rnaseq-wolfien-pipelin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basespace.illumina.co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www.dnanexus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ome/gms" TargetMode="External"/><Relationship Id="rId4" Type="http://schemas.openxmlformats.org/officeDocument/2006/relationships/hyperlink" Target="https://arvados.org/" TargetMode="External"/><Relationship Id="rId5" Type="http://schemas.openxmlformats.org/officeDocument/2006/relationships/hyperlink" Target="https://bcbio-nextgen.readthedocs.org/en/lates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kno.m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spreadsheets/d/1o8iYwYUy0V7IECmu21Und3XALwQihioj23WGv-w0itk/pub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What is an application programming interface (API)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</a:t>
            </a:r>
            <a:r>
              <a:rPr lang="en-US" dirty="0" smtClean="0"/>
              <a:t> GA4GH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3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6632"/>
            <a:ext cx="8839200" cy="1143000"/>
          </a:xfrm>
        </p:spPr>
        <p:txBody>
          <a:bodyPr/>
          <a:lstStyle/>
          <a:p>
            <a:r>
              <a:rPr lang="en-US" dirty="0" smtClean="0"/>
              <a:t>What is distributed </a:t>
            </a:r>
            <a:r>
              <a:rPr lang="en-US" dirty="0"/>
              <a:t>storage and processing (e.g. ‘</a:t>
            </a:r>
            <a:r>
              <a:rPr lang="en-US" dirty="0" err="1"/>
              <a:t>Hadoop</a:t>
            </a:r>
            <a:r>
              <a:rPr lang="en-US" dirty="0"/>
              <a:t>’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6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5760"/>
            <a:ext cx="8839200" cy="1143000"/>
          </a:xfrm>
        </p:spPr>
        <p:txBody>
          <a:bodyPr/>
          <a:lstStyle/>
          <a:p>
            <a:r>
              <a:rPr lang="en-US" dirty="0" smtClean="0"/>
              <a:t>What is ‘</a:t>
            </a:r>
            <a:r>
              <a:rPr lang="en-US" dirty="0" err="1" smtClean="0"/>
              <a:t>Docker</a:t>
            </a:r>
            <a:r>
              <a:rPr lang="en-US" dirty="0" smtClean="0"/>
              <a:t>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30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24744"/>
            <a:ext cx="8839200" cy="519985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Assuming you have some NGS data, how should you analyze it?</a:t>
            </a:r>
          </a:p>
          <a:p>
            <a:r>
              <a:rPr lang="en-US" dirty="0" smtClean="0"/>
              <a:t>The informatics spectrum</a:t>
            </a:r>
          </a:p>
          <a:p>
            <a:pPr lvl="1"/>
            <a:r>
              <a:rPr lang="en-US" dirty="0" smtClean="0"/>
              <a:t>Build a completely novel process, a custom pipeline, develop algorithms, write software, etc.</a:t>
            </a:r>
          </a:p>
          <a:p>
            <a:pPr lvl="2"/>
            <a:r>
              <a:rPr lang="en-US" dirty="0" smtClean="0"/>
              <a:t>Maximum flexibility, performance and scalability are determined by how well you engineer it.</a:t>
            </a:r>
          </a:p>
          <a:p>
            <a:pPr lvl="1"/>
            <a:r>
              <a:rPr lang="en-US" dirty="0" smtClean="0"/>
              <a:t>Build on top of someone else genome analysis platform</a:t>
            </a:r>
          </a:p>
          <a:p>
            <a:pPr lvl="2"/>
            <a:r>
              <a:rPr lang="en-US" dirty="0" smtClean="0"/>
              <a:t>Don’t have to start from scratch but still have a lot of flexibility.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 GMS, </a:t>
            </a:r>
            <a:r>
              <a:rPr lang="en-US" dirty="0" err="1" smtClean="0"/>
              <a:t>Arvados</a:t>
            </a:r>
            <a:r>
              <a:rPr lang="en-US" dirty="0" smtClean="0"/>
              <a:t>, DNA Nexus, etc.</a:t>
            </a:r>
          </a:p>
          <a:p>
            <a:pPr lvl="1"/>
            <a:r>
              <a:rPr lang="en-US" dirty="0" smtClean="0"/>
              <a:t>Upload data in web browser, use graphical user interface</a:t>
            </a:r>
          </a:p>
          <a:p>
            <a:pPr lvl="2"/>
            <a:r>
              <a:rPr lang="en-US" dirty="0" smtClean="0"/>
              <a:t>Sacrifices flexibility for ease of use</a:t>
            </a:r>
          </a:p>
          <a:p>
            <a:pPr lvl="2"/>
            <a:r>
              <a:rPr lang="en-US" dirty="0" smtClean="0"/>
              <a:t>Galaxy, </a:t>
            </a:r>
            <a:r>
              <a:rPr lang="en-US" dirty="0" err="1" smtClean="0"/>
              <a:t>Illumina</a:t>
            </a:r>
            <a:r>
              <a:rPr lang="en-US" dirty="0" smtClean="0"/>
              <a:t> </a:t>
            </a:r>
            <a:r>
              <a:rPr lang="en-US" dirty="0" err="1" smtClean="0"/>
              <a:t>BaseSpace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0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Global Alliance for Genomics Health (ga4gh)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international coalition, formed to enable the </a:t>
            </a:r>
            <a:r>
              <a:rPr lang="en-US" u="sng" dirty="0"/>
              <a:t>sharing</a:t>
            </a:r>
            <a:r>
              <a:rPr lang="en-US" dirty="0"/>
              <a:t> of genomic and clinical data</a:t>
            </a:r>
            <a:r>
              <a:rPr lang="en-US" dirty="0" smtClean="0"/>
              <a:t>.</a:t>
            </a:r>
          </a:p>
          <a:p>
            <a:r>
              <a:rPr lang="en-US" dirty="0"/>
              <a:t>Work on data models and APIs for Genomic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 yet entirely clear what is available to be used by end users beyond the ‘beacon’ project:</a:t>
            </a:r>
          </a:p>
          <a:p>
            <a:r>
              <a:rPr lang="en-US" dirty="0" smtClean="0">
                <a:hlinkClick r:id="rId2"/>
              </a:rPr>
              <a:t>http://genomicsandhealth.org/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://ga4gh.org/#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https://github.com/</a:t>
            </a:r>
            <a:r>
              <a:rPr lang="en-US" dirty="0" smtClean="0">
                <a:hlinkClick r:id="rId4"/>
              </a:rPr>
              <a:t>ga4gh</a:t>
            </a:r>
            <a:endParaRPr lang="en-US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sz="2800" dirty="0" smtClean="0">
                <a:hlinkClick r:id="rId5"/>
              </a:rPr>
              <a:t>http</a:t>
            </a:r>
            <a:r>
              <a:rPr lang="en-US" sz="2800" dirty="0">
                <a:hlinkClick r:id="rId5"/>
              </a:rPr>
              <a:t>://ga4gh.org/#/</a:t>
            </a:r>
            <a:r>
              <a:rPr lang="en-US" sz="2800" dirty="0" smtClean="0">
                <a:hlinkClick r:id="rId5"/>
              </a:rPr>
              <a:t>beacon</a:t>
            </a:r>
            <a:endParaRPr lang="en-US" sz="2800" dirty="0" smtClean="0"/>
          </a:p>
          <a:p>
            <a:pPr marL="342900" lvl="1" indent="-342900">
              <a:buFont typeface="Arial" charset="0"/>
              <a:buChar char="•"/>
            </a:pPr>
            <a:endParaRPr lang="en-US" dirty="0">
              <a:hlinkClick r:id="rId2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4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Galaxy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http://galaxyproject.org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Open Source academic project.</a:t>
            </a:r>
          </a:p>
          <a:p>
            <a:r>
              <a:rPr lang="en-US" dirty="0" smtClean="0"/>
              <a:t>Example RNA-seq workflow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://usegalaxy.org/u/mwolfien/w/rnaseq-wolfien-</a:t>
            </a:r>
            <a:r>
              <a:rPr lang="en-US" dirty="0" smtClean="0">
                <a:hlinkClick r:id="rId3"/>
              </a:rPr>
              <a:t>pipeline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web based interface that allows you to run existing workflows or create custom analyses by combining tools in the Galaxy ‘toolshed’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88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 </a:t>
            </a:r>
            <a:r>
              <a:rPr lang="en-US" dirty="0" err="1" smtClean="0"/>
              <a:t>BaseSpace</a:t>
            </a:r>
            <a:endParaRPr lang="en-US" dirty="0"/>
          </a:p>
        </p:txBody>
      </p:sp>
      <p:pic>
        <p:nvPicPr>
          <p:cNvPr id="4" name="Content Placeholder 3" descr="basespac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48" b="-1948"/>
          <a:stretch>
            <a:fillRect/>
          </a:stretch>
        </p:blipFill>
        <p:spPr>
          <a:xfrm>
            <a:off x="755576" y="980728"/>
            <a:ext cx="7875984" cy="4209578"/>
          </a:xfrm>
        </p:spPr>
      </p:pic>
      <p:sp>
        <p:nvSpPr>
          <p:cNvPr id="5" name="TextBox 4"/>
          <p:cNvSpPr txBox="1"/>
          <p:nvPr/>
        </p:nvSpPr>
        <p:spPr>
          <a:xfrm>
            <a:off x="799460" y="5229200"/>
            <a:ext cx="5852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Use integrated ‘apps’ and automated pipelines.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Graphical interface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basespace.illumina.com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6077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DNA Nexus Platform</a:t>
            </a:r>
            <a:endParaRPr lang="en-US" dirty="0"/>
          </a:p>
        </p:txBody>
      </p:sp>
      <p:pic>
        <p:nvPicPr>
          <p:cNvPr id="4" name="Content Placeholder 3" descr="DNA Nexu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82" r="-8682"/>
          <a:stretch>
            <a:fillRect/>
          </a:stretch>
        </p:blipFill>
        <p:spPr>
          <a:xfrm>
            <a:off x="872480" y="1081698"/>
            <a:ext cx="7659960" cy="4094117"/>
          </a:xfrm>
        </p:spPr>
      </p:pic>
      <p:sp>
        <p:nvSpPr>
          <p:cNvPr id="5" name="TextBox 4"/>
          <p:cNvSpPr txBox="1"/>
          <p:nvPr/>
        </p:nvSpPr>
        <p:spPr>
          <a:xfrm>
            <a:off x="799460" y="5229200"/>
            <a:ext cx="6288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 smtClean="0"/>
              <a:t>Build your own pipeline or use an existing one</a:t>
            </a:r>
          </a:p>
          <a:p>
            <a:pPr marL="342900" indent="-342900">
              <a:buFontTx/>
              <a:buChar char="-"/>
            </a:pPr>
            <a:r>
              <a:rPr lang="en-US" sz="2000" dirty="0" smtClean="0"/>
              <a:t>DNA Nexus handles cloud deployment, etc. for you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hlinkClick r:id="rId3"/>
              </a:rPr>
              <a:t>https://www.dnanexus.com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40395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6632"/>
            <a:ext cx="8839200" cy="1143000"/>
          </a:xfrm>
        </p:spPr>
        <p:txBody>
          <a:bodyPr/>
          <a:lstStyle/>
          <a:p>
            <a:r>
              <a:rPr lang="en-US" dirty="0" smtClean="0"/>
              <a:t>Other pipeline development platforms to build on top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Gkno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://gkno.me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Genome Modeling System (GMS)</a:t>
            </a:r>
          </a:p>
          <a:p>
            <a:pPr lvl="1"/>
            <a:r>
              <a:rPr lang="en-US" dirty="0">
                <a:hlinkClick r:id="rId3"/>
              </a:rPr>
              <a:t>https://github.com/genome/</a:t>
            </a:r>
            <a:r>
              <a:rPr lang="en-US" dirty="0" smtClean="0">
                <a:hlinkClick r:id="rId3"/>
              </a:rPr>
              <a:t>gms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Arvados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https://arvados.org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Bcbio-nextgen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https://bcbio-nextgen.readthedocs.org/en/latest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59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Genome Analysis Platforms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What is a genome analysis ‘platform’?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24744"/>
            <a:ext cx="8839200" cy="519985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Means different things to different people…</a:t>
            </a:r>
          </a:p>
          <a:p>
            <a:pPr lvl="1"/>
            <a:r>
              <a:rPr lang="en-US" dirty="0" smtClean="0"/>
              <a:t>Many confusion buzzwords!</a:t>
            </a:r>
            <a:endParaRPr lang="en-US" dirty="0"/>
          </a:p>
          <a:p>
            <a:r>
              <a:rPr lang="en-US" dirty="0" smtClean="0"/>
              <a:t>Pipeline</a:t>
            </a:r>
          </a:p>
          <a:p>
            <a:r>
              <a:rPr lang="en-US" dirty="0" smtClean="0"/>
              <a:t>Cloud computing</a:t>
            </a:r>
          </a:p>
          <a:p>
            <a:pPr lvl="1"/>
            <a:r>
              <a:rPr lang="en-US" dirty="0" smtClean="0"/>
              <a:t>‘Private clouds’</a:t>
            </a:r>
            <a:endParaRPr lang="en-US" dirty="0" smtClean="0"/>
          </a:p>
          <a:p>
            <a:pPr lvl="1"/>
            <a:r>
              <a:rPr lang="en-US" dirty="0" smtClean="0"/>
              <a:t>‘Public clouds’ - Amazon AWS, Google Cloud, digital ocean, etc.</a:t>
            </a:r>
            <a:endParaRPr lang="en-US" dirty="0" smtClean="0"/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‘Dell Genomic Data Analysis Platform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Virtualization and virtual machines</a:t>
            </a:r>
          </a:p>
          <a:p>
            <a:pPr lvl="1"/>
            <a:r>
              <a:rPr lang="en-US" dirty="0" err="1" smtClean="0"/>
              <a:t>VirtualBox</a:t>
            </a:r>
            <a:r>
              <a:rPr lang="en-US" dirty="0" smtClean="0"/>
              <a:t> (vagrant), </a:t>
            </a:r>
            <a:r>
              <a:rPr lang="en-US" dirty="0" err="1" smtClean="0"/>
              <a:t>OpenStack</a:t>
            </a:r>
            <a:r>
              <a:rPr lang="en-US" dirty="0" smtClean="0"/>
              <a:t>, </a:t>
            </a:r>
            <a:r>
              <a:rPr lang="en-US" dirty="0" err="1" smtClean="0"/>
              <a:t>VMWare</a:t>
            </a:r>
            <a:endParaRPr lang="en-US" dirty="0" smtClean="0"/>
          </a:p>
          <a:p>
            <a:r>
              <a:rPr lang="en-US" dirty="0" smtClean="0"/>
              <a:t>Workflow management systems</a:t>
            </a:r>
          </a:p>
          <a:p>
            <a:r>
              <a:rPr lang="en-US" dirty="0" smtClean="0"/>
              <a:t>Software development kits (SDKs)</a:t>
            </a:r>
          </a:p>
          <a:p>
            <a:r>
              <a:rPr lang="en-US" dirty="0" smtClean="0"/>
              <a:t>Application programming interfaces (APIs)</a:t>
            </a:r>
          </a:p>
          <a:p>
            <a:r>
              <a:rPr lang="en-US" dirty="0" smtClean="0"/>
              <a:t>Distributed storage and processing (e.g. ‘</a:t>
            </a:r>
            <a:r>
              <a:rPr lang="en-US" dirty="0" err="1" smtClean="0"/>
              <a:t>Hadoop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Job scheduler.  </a:t>
            </a:r>
            <a:r>
              <a:rPr lang="en-US" dirty="0"/>
              <a:t>e</a:t>
            </a:r>
            <a:r>
              <a:rPr lang="en-US" dirty="0" smtClean="0"/>
              <a:t>.g. </a:t>
            </a:r>
            <a:r>
              <a:rPr lang="en-US" dirty="0" err="1" smtClean="0"/>
              <a:t>pbs</a:t>
            </a:r>
            <a:r>
              <a:rPr lang="en-US" dirty="0" smtClean="0"/>
              <a:t>, </a:t>
            </a:r>
            <a:r>
              <a:rPr lang="en-US" dirty="0" err="1" smtClean="0"/>
              <a:t>lsf</a:t>
            </a:r>
            <a:r>
              <a:rPr lang="en-US" dirty="0" smtClean="0"/>
              <a:t>, </a:t>
            </a:r>
            <a:r>
              <a:rPr lang="en-US" dirty="0" err="1" smtClean="0"/>
              <a:t>sge</a:t>
            </a:r>
            <a:r>
              <a:rPr lang="en-US" dirty="0" smtClean="0"/>
              <a:t>, </a:t>
            </a:r>
            <a:r>
              <a:rPr lang="en-US" dirty="0" err="1" smtClean="0"/>
              <a:t>openlava</a:t>
            </a:r>
            <a:r>
              <a:rPr lang="en-US" dirty="0" smtClean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14143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existing genome analysis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https://docs.google.com/spreadsheets/d/1o8iYwYUy0V7IECmu21Und3XALwQihioj23WGv-w0itk/</a:t>
            </a:r>
            <a:r>
              <a:rPr lang="en-US" dirty="0" smtClean="0">
                <a:hlinkClick r:id="rId2"/>
              </a:rPr>
              <a:t>pubhtml</a:t>
            </a:r>
            <a:endParaRPr lang="en-US" dirty="0" smtClean="0"/>
          </a:p>
          <a:p>
            <a:r>
              <a:rPr lang="en-US" dirty="0"/>
              <a:t>Genome Modeling System (GMS</a:t>
            </a:r>
            <a:r>
              <a:rPr lang="en-US" dirty="0" smtClean="0"/>
              <a:t>), Galaxy, </a:t>
            </a:r>
            <a:r>
              <a:rPr lang="en-US" dirty="0" err="1" smtClean="0"/>
              <a:t>bcbio</a:t>
            </a:r>
            <a:r>
              <a:rPr lang="en-US" dirty="0" err="1"/>
              <a:t>-</a:t>
            </a:r>
            <a:r>
              <a:rPr lang="en-US" dirty="0" err="1" smtClean="0"/>
              <a:t>nextgen</a:t>
            </a:r>
            <a:r>
              <a:rPr lang="en-US" dirty="0" smtClean="0"/>
              <a:t>, </a:t>
            </a:r>
            <a:r>
              <a:rPr lang="en-US" dirty="0" err="1" smtClean="0"/>
              <a:t>Omics</a:t>
            </a:r>
            <a:r>
              <a:rPr lang="en-US" dirty="0" smtClean="0"/>
              <a:t> Pipe, </a:t>
            </a:r>
            <a:r>
              <a:rPr lang="en-US" dirty="0" err="1" smtClean="0"/>
              <a:t>Illumina</a:t>
            </a:r>
            <a:r>
              <a:rPr lang="en-US" dirty="0" smtClean="0"/>
              <a:t> </a:t>
            </a:r>
            <a:r>
              <a:rPr lang="en-US" dirty="0" err="1" smtClean="0"/>
              <a:t>BaseSpace</a:t>
            </a:r>
            <a:r>
              <a:rPr lang="en-US" dirty="0" smtClean="0"/>
              <a:t>, BINA </a:t>
            </a:r>
            <a:r>
              <a:rPr lang="en-US" dirty="0"/>
              <a:t>Genomic </a:t>
            </a:r>
            <a:r>
              <a:rPr lang="en-US" dirty="0" smtClean="0"/>
              <a:t>Analysis System, </a:t>
            </a:r>
            <a:r>
              <a:rPr lang="en-US" dirty="0" err="1" smtClean="0"/>
              <a:t>SeqWare</a:t>
            </a:r>
            <a:r>
              <a:rPr lang="en-US" dirty="0" smtClean="0"/>
              <a:t>, DNA </a:t>
            </a:r>
            <a:r>
              <a:rPr lang="en-US" dirty="0"/>
              <a:t>Nexus </a:t>
            </a:r>
            <a:r>
              <a:rPr lang="en-US" dirty="0" smtClean="0"/>
              <a:t>Platform, </a:t>
            </a:r>
            <a:r>
              <a:rPr lang="en-US" dirty="0" err="1" smtClean="0"/>
              <a:t>gkno</a:t>
            </a:r>
            <a:r>
              <a:rPr lang="en-US" dirty="0" smtClean="0"/>
              <a:t>, NGSANE, </a:t>
            </a:r>
            <a:r>
              <a:rPr lang="en-US" dirty="0" err="1" smtClean="0"/>
              <a:t>Appistry's</a:t>
            </a:r>
            <a:r>
              <a:rPr lang="en-US" dirty="0" smtClean="0"/>
              <a:t> </a:t>
            </a:r>
            <a:r>
              <a:rPr lang="en-US" dirty="0" err="1" smtClean="0"/>
              <a:t>Ayrris</a:t>
            </a:r>
            <a:r>
              <a:rPr lang="en-US" dirty="0" smtClean="0"/>
              <a:t>, GATK's Queue, </a:t>
            </a:r>
            <a:r>
              <a:rPr lang="en-US" dirty="0" err="1" smtClean="0"/>
              <a:t>Curoverse's</a:t>
            </a:r>
            <a:r>
              <a:rPr lang="en-US" dirty="0" smtClean="0"/>
              <a:t> </a:t>
            </a:r>
            <a:r>
              <a:rPr lang="en-US" dirty="0" err="1" smtClean="0"/>
              <a:t>Arvados</a:t>
            </a:r>
            <a:r>
              <a:rPr lang="en-US" dirty="0" smtClean="0"/>
              <a:t>, CGA's </a:t>
            </a:r>
            <a:r>
              <a:rPr lang="en-US" dirty="0" err="1" smtClean="0"/>
              <a:t>Firehose</a:t>
            </a:r>
            <a:r>
              <a:rPr lang="en-US" dirty="0" smtClean="0"/>
              <a:t>, Seven </a:t>
            </a:r>
            <a:r>
              <a:rPr lang="en-US" dirty="0"/>
              <a:t>Bridges </a:t>
            </a:r>
            <a:r>
              <a:rPr lang="en-US" dirty="0" smtClean="0"/>
              <a:t>Genomics, MIT STAR, </a:t>
            </a:r>
            <a:r>
              <a:rPr lang="en-US" dirty="0" err="1" smtClean="0"/>
              <a:t>GenomOncology</a:t>
            </a:r>
            <a:r>
              <a:rPr lang="en-US" dirty="0" smtClean="0"/>
              <a:t>, ga4gh, IBM's </a:t>
            </a:r>
            <a:r>
              <a:rPr lang="en-US" dirty="0" err="1"/>
              <a:t>PowerGene</a:t>
            </a:r>
            <a:r>
              <a:rPr lang="en-US" dirty="0"/>
              <a:t> </a:t>
            </a:r>
            <a:r>
              <a:rPr lang="en-US" dirty="0" smtClean="0"/>
              <a:t>Orchestrator,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What is a job scheduler?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What is a virtual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6632"/>
            <a:ext cx="8839200" cy="1143000"/>
          </a:xfrm>
        </p:spPr>
        <p:txBody>
          <a:bodyPr/>
          <a:lstStyle/>
          <a:p>
            <a:r>
              <a:rPr lang="en-US" dirty="0" smtClean="0"/>
              <a:t>What is a workflow management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What is a software development kit (SDK)?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 DNA Nexus Platforms provides software development kit with support for several programming languages.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8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9901</TotalTime>
  <Words>655</Words>
  <Application>Microsoft Macintosh PowerPoint</Application>
  <PresentationFormat>On-screen Show (4:3)</PresentationFormat>
  <Paragraphs>80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Advanced Sequencing Technologies &amp; Applications</vt:lpstr>
      <vt:lpstr>PowerPoint Presentation</vt:lpstr>
      <vt:lpstr>What is a genome analysis ‘platform’?</vt:lpstr>
      <vt:lpstr>List of existing genome analysis platforms</vt:lpstr>
      <vt:lpstr>What is a job scheduler?</vt:lpstr>
      <vt:lpstr>What is cloud computing?</vt:lpstr>
      <vt:lpstr>What is a virtual machine?</vt:lpstr>
      <vt:lpstr>What is a workflow management system?</vt:lpstr>
      <vt:lpstr>What is a software development kit (SDK)?</vt:lpstr>
      <vt:lpstr>What is an application programming interface (API)</vt:lpstr>
      <vt:lpstr>What is distributed storage and processing (e.g. ‘Hadoop’)?</vt:lpstr>
      <vt:lpstr>What is ‘Docker’?</vt:lpstr>
      <vt:lpstr>Examples</vt:lpstr>
      <vt:lpstr>The Global Alliance for Genomics Health (ga4gh)</vt:lpstr>
      <vt:lpstr>Galaxy</vt:lpstr>
      <vt:lpstr>Illumina BaseSpace</vt:lpstr>
      <vt:lpstr>DNA Nexus Platform</vt:lpstr>
      <vt:lpstr>Other pipeline development platforms to build on top of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656</cp:revision>
  <dcterms:created xsi:type="dcterms:W3CDTF">2011-11-14T19:50:16Z</dcterms:created>
  <dcterms:modified xsi:type="dcterms:W3CDTF">2014-11-18T21:15:59Z</dcterms:modified>
</cp:coreProperties>
</file>