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1" r:id="rId2"/>
    <p:sldId id="342" r:id="rId3"/>
    <p:sldId id="257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3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40" r:id="rId26"/>
    <p:sldId id="537" r:id="rId27"/>
    <p:sldId id="538" r:id="rId28"/>
    <p:sldId id="541" r:id="rId29"/>
    <p:sldId id="512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65" d="100"/>
          <a:sy n="165" d="100"/>
        </p:scale>
        <p:origin x="-1528" y="-112"/>
      </p:cViewPr>
      <p:guideLst>
        <p:guide orient="horz" pos="1597"/>
        <p:guide pos="2538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BDC629-4797-8448-B07F-D6AB3088A817}" type="slidenum">
              <a:rPr lang="en-US" sz="130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Arial" charset="0"/>
              </a:rPr>
              <a:pPr eaLnBrk="1" hangingPunct="1"/>
              <a:t>6</a:t>
            </a:fld>
            <a:endParaRPr lang="en-US" sz="1300">
              <a:solidFill>
                <a:srgbClr val="000000"/>
              </a:solidFill>
              <a:ea typeface="ヒラギノ角ゴ ProN W3" charset="0"/>
              <a:cs typeface="ヒラギノ角ゴ ProN W3" charset="0"/>
              <a:sym typeface="Arial" charset="0"/>
            </a:endParaRPr>
          </a:p>
        </p:txBody>
      </p:sp>
      <p:sp>
        <p:nvSpPr>
          <p:cNvPr id="14339" name="Text Box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40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59300"/>
            <a:ext cx="5853112" cy="4319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0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6/1/15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7020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ws.amazon.com/consol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hyperlink" Target="http://bioinformatics.ca/workshop_wiki/index.php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hyperlink" Target="http://bioinformatics.ca/workshop_wiki/index.ph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hyperlink" Target="http://www.rnaseq.wiki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ioinformatics.ca/workshop_wiki/index.php/Informatics_for_RNA-seq_Analysis_2015_Workshop_Wiki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iffithlab/rnaseq_tutorial/wiki/Intro-to-AWS-Cloud-Comput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59614" y="2845296"/>
            <a:ext cx="7772400" cy="1447800"/>
          </a:xfrm>
        </p:spPr>
        <p:txBody>
          <a:bodyPr/>
          <a:lstStyle/>
          <a:p>
            <a:pPr eaLnBrk="1" hangingPunct="1"/>
            <a:r>
              <a:rPr lang="en-US" b="0" dirty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pic>
        <p:nvPicPr>
          <p:cNvPr id="8" name="Picture 7" descr="bioinformatics.ca-logo-white-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96752"/>
            <a:ext cx="2480338" cy="104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5616" y="4166071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</a:rPr>
              <a:t>Some of the challenges of cloud computing: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52400" y="1368425"/>
            <a:ext cx="8839200" cy="4724400"/>
          </a:xfrm>
        </p:spPr>
        <p:txBody>
          <a:bodyPr/>
          <a:lstStyle/>
          <a:p>
            <a:r>
              <a:rPr lang="en-US">
                <a:ea typeface="ＭＳ Ｐゴシック" charset="0"/>
              </a:rPr>
              <a:t>Not cheap! </a:t>
            </a:r>
          </a:p>
          <a:p>
            <a:r>
              <a:rPr lang="en-US">
                <a:ea typeface="ＭＳ Ｐゴシック" charset="0"/>
              </a:rPr>
              <a:t>Getting files to and from there</a:t>
            </a:r>
          </a:p>
          <a:p>
            <a:r>
              <a:rPr lang="en-US">
                <a:ea typeface="ＭＳ Ｐゴシック" charset="0"/>
              </a:rPr>
              <a:t>Not the best solution for everybody</a:t>
            </a:r>
          </a:p>
          <a:p>
            <a:r>
              <a:rPr lang="en-US">
                <a:ea typeface="ＭＳ Ｐゴシック" charset="0"/>
              </a:rPr>
              <a:t>Standardization</a:t>
            </a:r>
          </a:p>
          <a:p>
            <a:r>
              <a:rPr lang="en-US">
                <a:ea typeface="ＭＳ Ｐゴシック" charset="0"/>
              </a:rPr>
              <a:t>PHI: personal health information &amp; security concerns</a:t>
            </a:r>
          </a:p>
          <a:p>
            <a:r>
              <a:rPr lang="en-US">
                <a:ea typeface="ＭＳ Ｐゴシック" charset="0"/>
              </a:rPr>
              <a:t>In the USA: HIPAA act, PSQIA act, HITECH act, Patriot act, CLIA and CAP programs, etc.</a:t>
            </a:r>
          </a:p>
          <a:p>
            <a:pPr lvl="1"/>
            <a:r>
              <a:rPr lang="en-US">
                <a:ea typeface="ＭＳ Ｐゴシック" charset="0"/>
                <a:hlinkClick r:id="rId2"/>
              </a:rPr>
              <a:t>http://www.biostars.org/p/70204/</a:t>
            </a:r>
            <a:endParaRPr lang="en-US">
              <a:ea typeface="ＭＳ Ｐゴシック" charset="0"/>
            </a:endParaRPr>
          </a:p>
          <a:p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 dirty="0">
                <a:ea typeface="ＭＳ Ｐゴシック" charset="0"/>
              </a:rPr>
              <a:t>Some of the advantages of cloud computing: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52400" y="1152525"/>
            <a:ext cx="8839200" cy="4724400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We </a:t>
            </a:r>
            <a:r>
              <a:rPr lang="en-US" dirty="0">
                <a:ea typeface="ＭＳ Ｐゴシック" charset="0"/>
              </a:rPr>
              <a:t>received a grant from Amazon, so supported by ‘AWS in Education grant </a:t>
            </a:r>
            <a:r>
              <a:rPr lang="en-US" dirty="0" smtClean="0">
                <a:ea typeface="ＭＳ Ｐゴシック" charset="0"/>
              </a:rPr>
              <a:t>award’.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There are better ways of transferring large files, and now AWS makes it free to upload files.</a:t>
            </a:r>
          </a:p>
          <a:p>
            <a:r>
              <a:rPr lang="en-US" dirty="0">
                <a:ea typeface="ＭＳ Ｐゴシック" charset="0"/>
              </a:rPr>
              <a:t>A number of datasets exist on AWS (e.g. 1000 genome data).</a:t>
            </a:r>
          </a:p>
          <a:p>
            <a:r>
              <a:rPr lang="en-US" dirty="0">
                <a:ea typeface="ＭＳ Ｐゴシック" charset="0"/>
              </a:rPr>
              <a:t>Many useful bioinformatics AMI’s (Amazon Machine Images) exist on AWS: e.g. </a:t>
            </a:r>
            <a:r>
              <a:rPr lang="en-US" dirty="0" err="1">
                <a:ea typeface="ＭＳ Ｐゴシック" charset="0"/>
              </a:rPr>
              <a:t>cloudbiolinux</a:t>
            </a:r>
            <a:r>
              <a:rPr lang="en-US" dirty="0">
                <a:ea typeface="ＭＳ Ｐゴシック" charset="0"/>
              </a:rPr>
              <a:t> &amp; </a:t>
            </a:r>
            <a:r>
              <a:rPr lang="en-US" dirty="0" err="1">
                <a:ea typeface="ＭＳ Ｐゴシック" charset="0"/>
              </a:rPr>
              <a:t>CloudMan</a:t>
            </a:r>
            <a:r>
              <a:rPr lang="en-US" dirty="0">
                <a:ea typeface="ＭＳ Ｐゴシック" charset="0"/>
              </a:rPr>
              <a:t> (Galaxy</a:t>
            </a:r>
            <a:r>
              <a:rPr lang="en-US" dirty="0" smtClean="0">
                <a:ea typeface="ＭＳ Ｐゴシック" charset="0"/>
              </a:rPr>
              <a:t>) – now one for this course!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Many flavors of cloud available, not just AWS 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8047038" y="5949950"/>
            <a:ext cx="1096962" cy="431800"/>
            <a:chOff x="7668344" y="5661244"/>
            <a:chExt cx="1475656" cy="720080"/>
          </a:xfrm>
        </p:grpSpPr>
        <p:sp>
          <p:nvSpPr>
            <p:cNvPr id="5" name="Rectangle 4"/>
            <p:cNvSpPr/>
            <p:nvPr/>
          </p:nvSpPr>
          <p:spPr>
            <a:xfrm>
              <a:off x="7668344" y="5661244"/>
              <a:ext cx="1475656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latin typeface="Calibri"/>
                <a:cs typeface="Calibri"/>
              </a:endParaRPr>
            </a:p>
          </p:txBody>
        </p:sp>
        <p:pic>
          <p:nvPicPr>
            <p:cNvPr id="19461" name="Picture 5" descr="aw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360" y="5805264"/>
              <a:ext cx="1171656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17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0080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In this workshop: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950" y="1052513"/>
            <a:ext cx="8839200" cy="472440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tools</a:t>
            </a:r>
            <a:r>
              <a:rPr lang="pl-PL" dirty="0"/>
              <a:t> (data) </a:t>
            </a:r>
            <a:r>
              <a:rPr lang="pl-PL" dirty="0" err="1"/>
              <a:t>are</a:t>
            </a:r>
            <a:r>
              <a:rPr lang="pl-PL" dirty="0"/>
              <a:t> 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computer</a:t>
            </a:r>
            <a:endParaRPr lang="pl-PL" dirty="0"/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web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pl-PL" dirty="0"/>
              <a:t>on the </a:t>
            </a:r>
            <a:r>
              <a:rPr lang="pl-PL" dirty="0" err="1"/>
              <a:t>cloud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become</a:t>
            </a:r>
            <a:r>
              <a:rPr lang="pl-PL" dirty="0"/>
              <a:t> </a:t>
            </a:r>
            <a:r>
              <a:rPr lang="pl-PL" dirty="0" err="1"/>
              <a:t>efficient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traversing</a:t>
            </a:r>
            <a:r>
              <a:rPr lang="pl-PL" dirty="0"/>
              <a:t>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spaces</a:t>
            </a:r>
            <a:r>
              <a:rPr lang="pl-PL" dirty="0"/>
              <a:t>, and </a:t>
            </a:r>
            <a:r>
              <a:rPr lang="pl-PL" dirty="0" err="1"/>
              <a:t>finding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, and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for </a:t>
            </a:r>
            <a:r>
              <a:rPr lang="pl-PL" dirty="0" err="1"/>
              <a:t>you</a:t>
            </a:r>
            <a:r>
              <a:rPr lang="pl-PL" dirty="0"/>
              <a:t>.</a:t>
            </a:r>
          </a:p>
          <a:p>
            <a:pPr>
              <a:buFont typeface="Arial"/>
              <a:buChar char="•"/>
              <a:defRPr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/>
              <a:t>ways</a:t>
            </a:r>
            <a:r>
              <a:rPr lang="pl-PL" dirty="0"/>
              <a:t> of </a:t>
            </a:r>
            <a:r>
              <a:rPr lang="pl-PL" dirty="0" err="1"/>
              <a:t>using</a:t>
            </a:r>
            <a:r>
              <a:rPr lang="pl-PL" dirty="0"/>
              <a:t> the </a:t>
            </a:r>
            <a:r>
              <a:rPr lang="pl-PL" dirty="0" err="1"/>
              <a:t>cloud</a:t>
            </a:r>
            <a:r>
              <a:rPr lang="pl-PL" dirty="0"/>
              <a:t>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err="1" smtClean="0"/>
              <a:t>Command</a:t>
            </a:r>
            <a:r>
              <a:rPr lang="pl-PL" dirty="0" smtClean="0"/>
              <a:t> </a:t>
            </a:r>
            <a:r>
              <a:rPr lang="pl-PL" dirty="0" err="1"/>
              <a:t>line</a:t>
            </a:r>
            <a:r>
              <a:rPr lang="pl-PL" dirty="0"/>
              <a:t> (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own</a:t>
            </a:r>
            <a:r>
              <a:rPr lang="pl-PL" dirty="0"/>
              <a:t>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 smtClean="0"/>
              <a:t>powerful</a:t>
            </a:r>
            <a:r>
              <a:rPr lang="pl-PL" dirty="0" smtClean="0"/>
              <a:t> Unix </a:t>
            </a:r>
            <a:r>
              <a:rPr lang="pl-PL" dirty="0" err="1"/>
              <a:t>box</a:t>
            </a:r>
            <a:r>
              <a:rPr lang="pl-PL" dirty="0"/>
              <a:t>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l-PL" dirty="0" smtClean="0"/>
              <a:t>With </a:t>
            </a:r>
            <a:r>
              <a:rPr lang="pl-PL" dirty="0"/>
              <a:t>a web-</a:t>
            </a:r>
            <a:r>
              <a:rPr lang="pl-PL" dirty="0" err="1"/>
              <a:t>browser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e.g</a:t>
            </a:r>
            <a:r>
              <a:rPr lang="pl-PL" dirty="0" smtClean="0"/>
              <a:t>. </a:t>
            </a:r>
            <a:r>
              <a:rPr lang="pl-PL" dirty="0" err="1" smtClean="0"/>
              <a:t>Galaxy</a:t>
            </a:r>
            <a:r>
              <a:rPr lang="pl-PL" dirty="0"/>
              <a:t>): not </a:t>
            </a:r>
            <a:r>
              <a:rPr lang="pl-PL" dirty="0" smtClean="0"/>
              <a:t>in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/>
              <a:t>workshop</a:t>
            </a:r>
            <a:endParaRPr lang="pl-PL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Things we have set up: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Loaded data files to an </a:t>
            </a:r>
            <a:r>
              <a:rPr lang="en-US" dirty="0" smtClean="0">
                <a:ea typeface="ＭＳ Ｐゴシック" charset="0"/>
              </a:rPr>
              <a:t>ftp server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We brought up an Ubuntu (Linux) instance, and loaded a whole bunch of software for NGS analysis.</a:t>
            </a:r>
          </a:p>
          <a:p>
            <a:r>
              <a:rPr lang="en-US" dirty="0">
                <a:ea typeface="ＭＳ Ｐゴシック" charset="0"/>
              </a:rPr>
              <a:t>We then cloned this, and made separate instances for everybody in the class. </a:t>
            </a:r>
          </a:p>
          <a:p>
            <a:r>
              <a:rPr lang="en-US" dirty="0">
                <a:ea typeface="ＭＳ Ｐゴシック" charset="0"/>
              </a:rPr>
              <a:t>We’ve simplified the security: you basically all have the same login and file access, and opened ports. In your own world you would be more secure.</a:t>
            </a:r>
          </a:p>
        </p:txBody>
      </p:sp>
    </p:spTree>
    <p:extLst>
      <p:ext uri="{BB962C8B-B14F-4D97-AF65-F5344CB8AC3E}">
        <p14:creationId xmlns:p14="http://schemas.microsoft.com/office/powerpoint/2010/main" val="71892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AWS Management Console – quick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http</a:t>
            </a:r>
            <a:r>
              <a:rPr lang="en-US" sz="4400" dirty="0">
                <a:hlinkClick r:id="rId2"/>
              </a:rPr>
              <a:t>://aws.amazon.com/console</a:t>
            </a:r>
            <a:r>
              <a:rPr lang="en-US" sz="4400" dirty="0" smtClean="0">
                <a:hlinkClick r:id="rId2"/>
              </a:rPr>
              <a:t>/</a:t>
            </a: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144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5.4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6245455" cy="3426151"/>
          </a:xfrm>
          <a:prstGeom prst="rect">
            <a:avLst/>
          </a:prstGeom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For this workshop: all on Wiki!</a:t>
            </a:r>
          </a:p>
        </p:txBody>
      </p:sp>
      <p:sp>
        <p:nvSpPr>
          <p:cNvPr id="22531" name="Content Placeholder 2"/>
          <p:cNvSpPr>
            <a:spLocks noGrp="1"/>
          </p:cNvSpPr>
          <p:nvPr/>
        </p:nvSpPr>
        <p:spPr bwMode="auto">
          <a:xfrm>
            <a:off x="304800" y="1484313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571500" indent="-5715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3600">
              <a:latin typeface="Calibri"/>
              <a:cs typeface="Calibri"/>
            </a:endParaRPr>
          </a:p>
        </p:txBody>
      </p:sp>
      <p:sp>
        <p:nvSpPr>
          <p:cNvPr id="22532" name="Content Placeholder 2"/>
          <p:cNvSpPr>
            <a:spLocks noGrp="1"/>
          </p:cNvSpPr>
          <p:nvPr/>
        </p:nvSpPr>
        <p:spPr bwMode="auto">
          <a:xfrm>
            <a:off x="107950" y="1123950"/>
            <a:ext cx="8496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http://bioinformatics.ca/workshop_wiki/index.php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</a:rPr>
              <a:t>	</a:t>
            </a:r>
            <a:r>
              <a:rPr lang="en-US" sz="2800" dirty="0" smtClean="0">
                <a:latin typeface="Calibri"/>
                <a:cs typeface="Calibri"/>
              </a:rPr>
              <a:t>Login: </a:t>
            </a:r>
            <a:r>
              <a:rPr lang="en-US" sz="2800" dirty="0" err="1">
                <a:latin typeface="Calibri"/>
                <a:cs typeface="Calibri"/>
              </a:rPr>
              <a:t>FirstnameLastname</a:t>
            </a:r>
            <a:endParaRPr lang="en-US" sz="2800" dirty="0" smtClean="0">
              <a:latin typeface="Calibri"/>
              <a:cs typeface="Calibri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</a:rPr>
              <a:t>	Password: </a:t>
            </a:r>
            <a:r>
              <a:rPr lang="en-US" sz="2800" dirty="0" smtClean="0">
                <a:latin typeface="Calibri"/>
                <a:cs typeface="Calibri"/>
              </a:rPr>
              <a:t>‘guest’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7" name="Frame 6"/>
          <p:cNvSpPr/>
          <p:nvPr/>
        </p:nvSpPr>
        <p:spPr>
          <a:xfrm>
            <a:off x="2051720" y="3861048"/>
            <a:ext cx="2952328" cy="792088"/>
          </a:xfrm>
          <a:prstGeom prst="fram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10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0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290555" cy="479940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6876256" y="3717032"/>
            <a:ext cx="64807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main CBW Wiki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251520" y="5589240"/>
            <a:ext cx="84963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http://bioinformatics.ca/workshop_wiki/index.php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35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6-01 at 6.04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08720"/>
            <a:ext cx="5688632" cy="48435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627784" y="2276872"/>
            <a:ext cx="648072" cy="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7950" y="115888"/>
            <a:ext cx="8839200" cy="725487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The RNA-seq wiki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 bwMode="auto">
          <a:xfrm>
            <a:off x="251520" y="5589240"/>
            <a:ext cx="84963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2800" dirty="0">
                <a:latin typeface="Calibri"/>
                <a:cs typeface="Calibri"/>
                <a:hlinkClick r:id="rId3"/>
              </a:rPr>
              <a:t>http://www.rnaseq.wiki</a:t>
            </a:r>
            <a:r>
              <a:rPr lang="en-US" sz="2800" dirty="0" smtClean="0">
                <a:latin typeface="Calibri"/>
                <a:cs typeface="Calibri"/>
                <a:hlinkClick r:id="rId3"/>
              </a:rPr>
              <a:t>/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22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Macintosh users</a:t>
            </a:r>
          </a:p>
        </p:txBody>
      </p:sp>
      <p:pic>
        <p:nvPicPr>
          <p:cNvPr id="24578" name="Picture 1" descr="apple_ipa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341438"/>
            <a:ext cx="369570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88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3" descr="Terminal 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765175"/>
            <a:ext cx="32766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3" descr="Terminal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36613"/>
            <a:ext cx="44577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nut 10"/>
          <p:cNvSpPr/>
          <p:nvPr/>
        </p:nvSpPr>
        <p:spPr>
          <a:xfrm>
            <a:off x="1042988" y="4725988"/>
            <a:ext cx="1223962" cy="935037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2" name="Donut 11"/>
          <p:cNvSpPr/>
          <p:nvPr/>
        </p:nvSpPr>
        <p:spPr>
          <a:xfrm>
            <a:off x="1044575" y="1844675"/>
            <a:ext cx="1223963" cy="935038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3" name="Donut 12"/>
          <p:cNvSpPr/>
          <p:nvPr/>
        </p:nvSpPr>
        <p:spPr>
          <a:xfrm>
            <a:off x="6300788" y="908050"/>
            <a:ext cx="1223962" cy="936625"/>
          </a:xfrm>
          <a:prstGeom prst="donut">
            <a:avLst>
              <a:gd name="adj" fmla="val 8941"/>
            </a:avLst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5606" name="Picture 6" descr="Terminal 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440237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Opening a ‘terminal session’</a:t>
            </a:r>
          </a:p>
        </p:txBody>
      </p:sp>
    </p:spTree>
    <p:extLst>
      <p:ext uri="{BB962C8B-B14F-4D97-AF65-F5344CB8AC3E}">
        <p14:creationId xmlns:p14="http://schemas.microsoft.com/office/powerpoint/2010/main" val="203258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Creating a working directory on your </a:t>
            </a:r>
            <a:r>
              <a:rPr lang="en-US" sz="3200" dirty="0" smtClean="0">
                <a:ea typeface="ＭＳ Ｐゴシック" charset="0"/>
              </a:rPr>
              <a:t>mac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3" name="Picture 2" descr="Screen Shot 2015-06-01 at 6.16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532440" cy="433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2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6-01 at 6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05064"/>
            <a:ext cx="5256584" cy="2173045"/>
          </a:xfrm>
          <a:prstGeom prst="rect">
            <a:avLst/>
          </a:prstGeom>
        </p:spPr>
      </p:pic>
      <p:pic>
        <p:nvPicPr>
          <p:cNvPr id="5" name="Picture 4" descr="Screen Shot 2015-06-01 at 6.13.4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74"/>
          <a:stretch/>
        </p:blipFill>
        <p:spPr>
          <a:xfrm>
            <a:off x="323528" y="908720"/>
            <a:ext cx="8352928" cy="1300310"/>
          </a:xfrm>
          <a:prstGeom prst="rect">
            <a:avLst/>
          </a:prstGeom>
        </p:spPr>
      </p:pic>
      <p:sp>
        <p:nvSpPr>
          <p:cNvPr id="4" name="Line Callout 2 3"/>
          <p:cNvSpPr/>
          <p:nvPr/>
        </p:nvSpPr>
        <p:spPr>
          <a:xfrm>
            <a:off x="2411760" y="2924944"/>
            <a:ext cx="1439863" cy="792162"/>
          </a:xfrm>
          <a:prstGeom prst="borderCallout2">
            <a:avLst>
              <a:gd name="adj1" fmla="val 51107"/>
              <a:gd name="adj2" fmla="val 99297"/>
              <a:gd name="adj3" fmla="val -17069"/>
              <a:gd name="adj4" fmla="val 139231"/>
              <a:gd name="adj5" fmla="val -123815"/>
              <a:gd name="adj6" fmla="val 1431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Mac: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Control+ </a:t>
            </a:r>
          </a:p>
        </p:txBody>
      </p:sp>
      <p:sp>
        <p:nvSpPr>
          <p:cNvPr id="27653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Obtaining your AWS ‘key’ file from the wiki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084168" y="2924944"/>
            <a:ext cx="1439863" cy="792162"/>
          </a:xfrm>
          <a:prstGeom prst="borderCallout2">
            <a:avLst>
              <a:gd name="adj1" fmla="val 51107"/>
              <a:gd name="adj2" fmla="val -666"/>
              <a:gd name="adj3" fmla="val -60793"/>
              <a:gd name="adj4" fmla="val -19534"/>
              <a:gd name="adj5" fmla="val -95637"/>
              <a:gd name="adj6" fmla="val -589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Calibri"/>
                <a:cs typeface="Calibri"/>
              </a:rPr>
              <a:t>On </a:t>
            </a:r>
            <a:r>
              <a:rPr lang="en-US" dirty="0" smtClean="0">
                <a:latin typeface="Calibri"/>
                <a:cs typeface="Calibri"/>
              </a:rPr>
              <a:t>Windows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4077072"/>
            <a:ext cx="29523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Save key file to your new ‘</a:t>
            </a:r>
            <a:r>
              <a:rPr lang="en-US" b="1" dirty="0" err="1" smtClean="0"/>
              <a:t>cbw</a:t>
            </a:r>
            <a:r>
              <a:rPr lang="en-US" b="1" dirty="0" smtClean="0"/>
              <a:t>’ directory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05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07950" y="-26988"/>
            <a:ext cx="8839200" cy="8636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Viewing the ‘key’ file once downloaded</a:t>
            </a:r>
          </a:p>
        </p:txBody>
      </p:sp>
      <p:pic>
        <p:nvPicPr>
          <p:cNvPr id="3" name="Picture 2" descr="Screen Shot 2015-06-01 at 6.22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87848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1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052513"/>
            <a:ext cx="8839200" cy="51847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 -l (long listing)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err="1"/>
              <a:t>drwx</a:t>
            </a:r>
            <a:r>
              <a:rPr lang="en-US" sz="1800" dirty="0"/>
              <a:t>------+ 67 francis  staff  2278 22 May 21:25 ../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-r--r--@  1 francis  staff  1696 22 May 21:31 </a:t>
            </a:r>
            <a:r>
              <a:rPr lang="en-US" sz="1800" dirty="0" err="1" smtClean="0"/>
              <a:t>CBW.pem</a:t>
            </a:r>
            <a:endParaRPr lang="en-US" sz="18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 </a:t>
            </a:r>
            <a:r>
              <a:rPr lang="en-US" sz="1800" dirty="0" err="1" smtClean="0"/>
              <a:t>rwx</a:t>
            </a:r>
            <a:r>
              <a:rPr lang="en-US" sz="1800" dirty="0" smtClean="0"/>
              <a:t> : owner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rwx</a:t>
            </a:r>
            <a:r>
              <a:rPr lang="en-US" sz="1800" dirty="0" smtClean="0"/>
              <a:t> : group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rwx</a:t>
            </a:r>
            <a:r>
              <a:rPr lang="en-US" sz="1800" dirty="0" smtClean="0"/>
              <a:t>: world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r read    (4)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w write   (2)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/>
              <a:t> </a:t>
            </a:r>
            <a:r>
              <a:rPr lang="en-US" sz="1800" dirty="0" smtClean="0"/>
              <a:t>x execute (1)</a:t>
            </a:r>
          </a:p>
          <a:p>
            <a:pPr marL="0" indent="0">
              <a:buFont typeface="Arial" charset="0"/>
              <a:buNone/>
              <a:defRPr/>
            </a:pP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Which ever way you add these 3 numbers, you know which integers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were used (6 is always 4+2, 5 is 4+1, 4 is by itself, 0 is none of them </a:t>
            </a:r>
            <a:r>
              <a:rPr lang="en-US" sz="1800" dirty="0" err="1" smtClean="0"/>
              <a:t>etc</a:t>
            </a:r>
            <a:r>
              <a:rPr lang="en-US" sz="1800" dirty="0" smtClean="0"/>
              <a:t> …)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So, when you have: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</a:rPr>
              <a:t>c</a:t>
            </a:r>
            <a:r>
              <a:rPr lang="en-US" sz="1800" b="1" dirty="0" err="1" smtClean="0">
                <a:solidFill>
                  <a:srgbClr val="800000"/>
                </a:solidFill>
              </a:rPr>
              <a:t>hmod</a:t>
            </a:r>
            <a:r>
              <a:rPr lang="en-US" sz="1800" b="1" dirty="0" smtClean="0">
                <a:solidFill>
                  <a:srgbClr val="800000"/>
                </a:solidFill>
              </a:rPr>
              <a:t> 600 &lt;file name&gt;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1800" dirty="0" smtClean="0"/>
              <a:t>It is “</a:t>
            </a:r>
            <a:r>
              <a:rPr lang="en-US" sz="1800" dirty="0" err="1" smtClean="0"/>
              <a:t>rw</a:t>
            </a:r>
            <a:r>
              <a:rPr lang="en-US" sz="1800" dirty="0" smtClean="0"/>
              <a:t>” for the the file owner </a:t>
            </a:r>
            <a:r>
              <a:rPr lang="en-US" sz="1800" b="1" dirty="0" smtClean="0"/>
              <a:t>only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07950" y="44450"/>
            <a:ext cx="8839200" cy="863600"/>
          </a:xfrm>
        </p:spPr>
        <p:txBody>
          <a:bodyPr/>
          <a:lstStyle/>
          <a:p>
            <a:r>
              <a:rPr lang="en-US" sz="3200" dirty="0">
                <a:ea typeface="ＭＳ Ｐゴシック" charset="0"/>
              </a:rPr>
              <a:t>Changing file permissions of your ‘key’ file</a:t>
            </a:r>
          </a:p>
        </p:txBody>
      </p:sp>
    </p:spTree>
    <p:extLst>
      <p:ext uri="{BB962C8B-B14F-4D97-AF65-F5344CB8AC3E}">
        <p14:creationId xmlns:p14="http://schemas.microsoft.com/office/powerpoint/2010/main" val="1640638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2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8784076" cy="3899786"/>
          </a:xfrm>
          <a:prstGeom prst="rect">
            <a:avLst/>
          </a:prstGeom>
        </p:spPr>
      </p:pic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 (Mac)</a:t>
            </a:r>
            <a:endParaRPr lang="en-US" dirty="0">
              <a:ea typeface="ＭＳ Ｐゴシック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87624" y="4509120"/>
            <a:ext cx="792088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23728" y="4509120"/>
            <a:ext cx="720080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87824" y="4509120"/>
            <a:ext cx="172819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4067944" y="3861048"/>
            <a:ext cx="2628900" cy="30797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/>
              <a:t>Use your assigned student # </a:t>
            </a:r>
          </a:p>
        </p:txBody>
      </p:sp>
      <p:cxnSp>
        <p:nvCxnSpPr>
          <p:cNvPr id="23" name="Straight Arrow Connector 22"/>
          <p:cNvCxnSpPr>
            <a:stCxn id="30726" idx="1"/>
          </p:cNvCxnSpPr>
          <p:nvPr/>
        </p:nvCxnSpPr>
        <p:spPr>
          <a:xfrm flipH="1">
            <a:off x="3294831" y="4015036"/>
            <a:ext cx="773113" cy="206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9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Logging </a:t>
            </a:r>
            <a:r>
              <a:rPr lang="en-US" dirty="0" smtClean="0">
                <a:ea typeface="ＭＳ Ｐゴシック" charset="0"/>
              </a:rPr>
              <a:t>into AWS (Windows)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3" name="Picture 2" descr="Screen Shot 2015-06-01 at 6.2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463060" cy="42622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5661248"/>
            <a:ext cx="870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Follow complete instructions on Wiki:</a:t>
            </a:r>
          </a:p>
          <a:p>
            <a:r>
              <a:rPr lang="en-US" sz="1400" dirty="0">
                <a:hlinkClick r:id="rId3"/>
              </a:rPr>
              <a:t>http://bioinformatics.ca/workshop_wiki/index.php/Informatics_for_RNA-</a:t>
            </a:r>
            <a:r>
              <a:rPr lang="en-US" sz="1400" dirty="0" smtClean="0">
                <a:hlinkClick r:id="rId3"/>
              </a:rPr>
              <a:t>seq_Analysis_2015_Workshop_Wiki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484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6-01 at 6.2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8827821" cy="3284103"/>
          </a:xfrm>
          <a:prstGeom prst="rect">
            <a:avLst/>
          </a:prstGeom>
        </p:spPr>
      </p:pic>
      <p:sp>
        <p:nvSpPr>
          <p:cNvPr id="31746" name="Title 2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200">
                <a:ea typeface="ＭＳ Ｐゴシック" charset="0"/>
              </a:rPr>
              <a:t>Copying files from AWS to your computer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67544" y="3429000"/>
            <a:ext cx="504825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1720" y="3429000"/>
            <a:ext cx="2592288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87624" y="3429000"/>
            <a:ext cx="64807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44008" y="3357563"/>
            <a:ext cx="14446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99945" y="3429000"/>
            <a:ext cx="144463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8024" y="3429000"/>
            <a:ext cx="3168352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536" y="4869160"/>
            <a:ext cx="2664296" cy="0"/>
          </a:xfrm>
          <a:prstGeom prst="line">
            <a:avLst/>
          </a:prstGeom>
          <a:ln w="571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3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So, at this point: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Your laptop is ready for the workshop</a:t>
            </a:r>
          </a:p>
          <a:p>
            <a:r>
              <a:rPr lang="en-US" dirty="0">
                <a:ea typeface="ＭＳ Ｐゴシック" charset="0"/>
              </a:rPr>
              <a:t>If it is not, you know where to get the information you need</a:t>
            </a:r>
          </a:p>
          <a:p>
            <a:r>
              <a:rPr lang="en-US" dirty="0">
                <a:ea typeface="ＭＳ Ｐゴシック" charset="0"/>
              </a:rPr>
              <a:t>You know how to use the wiki for this workshop</a:t>
            </a:r>
          </a:p>
          <a:p>
            <a:r>
              <a:rPr lang="en-US" dirty="0">
                <a:ea typeface="ＭＳ Ｐゴシック" charset="0"/>
              </a:rPr>
              <a:t>You know where all of the lectures are</a:t>
            </a:r>
          </a:p>
          <a:p>
            <a:r>
              <a:rPr lang="en-US" dirty="0">
                <a:ea typeface="ＭＳ Ｐゴシック" charset="0"/>
              </a:rPr>
              <a:t>You have read all of the pre-lecture material</a:t>
            </a:r>
          </a:p>
          <a:p>
            <a:r>
              <a:rPr lang="en-US" dirty="0">
                <a:ea typeface="ＭＳ Ｐゴシック" charset="0"/>
              </a:rPr>
              <a:t>If not, you know where the papers are, and you are a speed reader</a:t>
            </a:r>
          </a:p>
          <a:p>
            <a:r>
              <a:rPr lang="en-US" dirty="0">
                <a:ea typeface="ＭＳ Ｐゴシック" charset="0"/>
              </a:rPr>
              <a:t>You know how to login to AWS</a:t>
            </a: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38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much more detailed tutorial on AWS cloud computing…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://github.com/griffithlab/rnaseq_tutorial/wiki/Intro-to-AWS-Cloud-</a:t>
            </a:r>
            <a:r>
              <a:rPr lang="en-US" dirty="0" smtClean="0">
                <a:hlinkClick r:id="rId2"/>
              </a:rPr>
              <a:t>Computing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27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2535238"/>
          </a:xfrm>
          <a:solidFill>
            <a:schemeClr val="tx1"/>
          </a:solidFill>
        </p:spPr>
        <p:txBody>
          <a:bodyPr anchor="ctr"/>
          <a:lstStyle/>
          <a:p>
            <a:pPr algn="ctr">
              <a:buFont typeface="Arial" charset="0"/>
              <a:buNone/>
            </a:pPr>
            <a:r>
              <a:rPr lang="en-US" sz="4400" dirty="0" smtClean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We </a:t>
            </a:r>
            <a:r>
              <a:rPr lang="en-US" sz="4400" dirty="0">
                <a:solidFill>
                  <a:schemeClr val="bg1"/>
                </a:solidFill>
                <a:latin typeface="Calibri" charset="0"/>
                <a:ea typeface="ＭＳ Ｐゴシック" charset="0"/>
              </a:rPr>
              <a:t>are on a Coffee Break &amp; Networking Session</a:t>
            </a:r>
          </a:p>
        </p:txBody>
      </p:sp>
      <p:pic>
        <p:nvPicPr>
          <p:cNvPr id="2" name="Picture 1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97" y="3728007"/>
            <a:ext cx="2823006" cy="12131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  <a:p>
            <a:pPr algn="r" eaLnBrk="1" hangingPunct="1"/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cloud computing</a:t>
            </a:r>
          </a:p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(slides modified with permission from Francis Ouellette)</a:t>
            </a:r>
            <a:endParaRPr lang="en-US" sz="2000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Malachi </a:t>
            </a:r>
            <a:r>
              <a:rPr lang="en-US" sz="1600" dirty="0" smtClean="0">
                <a:latin typeface="Calibri"/>
                <a:cs typeface="Calibri"/>
              </a:rPr>
              <a:t>Griffith &amp; </a:t>
            </a:r>
            <a:r>
              <a:rPr lang="en-US" sz="1600" dirty="0">
                <a:latin typeface="Calibri"/>
                <a:cs typeface="Calibri"/>
              </a:rPr>
              <a:t>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Informatics for RNA-seq </a:t>
            </a: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June 8-9, 2015</a:t>
            </a:r>
          </a:p>
        </p:txBody>
      </p:sp>
      <p:pic>
        <p:nvPicPr>
          <p:cNvPr id="4" name="Picture 3" descr="bioinformatics-ca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223713"/>
            <a:ext cx="2339752" cy="1005487"/>
          </a:xfrm>
          <a:prstGeom prst="rect">
            <a:avLst/>
          </a:prstGeom>
        </p:spPr>
      </p:pic>
      <p:pic>
        <p:nvPicPr>
          <p:cNvPr id="8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Module 0: Introduction to cloud computing</a:t>
            </a:r>
          </a:p>
          <a:p>
            <a:pPr>
              <a:defRPr/>
            </a:pPr>
            <a:r>
              <a:rPr lang="en-US" dirty="0" smtClean="0"/>
              <a:t>Module 1: </a:t>
            </a:r>
            <a:r>
              <a:rPr lang="en-US" dirty="0"/>
              <a:t>Introduction to RNA sequencing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2: </a:t>
            </a:r>
            <a:r>
              <a:rPr lang="en-US" dirty="0"/>
              <a:t>RNA-seq alignment and visualization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3: </a:t>
            </a:r>
            <a:r>
              <a:rPr lang="en-US" dirty="0"/>
              <a:t>Expression and Differential Expression</a:t>
            </a:r>
          </a:p>
          <a:p>
            <a:pPr>
              <a:defRPr/>
            </a:pPr>
            <a:r>
              <a:rPr lang="en-US" dirty="0"/>
              <a:t>Module </a:t>
            </a:r>
            <a:r>
              <a:rPr lang="en-US" dirty="0" smtClean="0"/>
              <a:t>4: </a:t>
            </a:r>
            <a:r>
              <a:rPr lang="en-US" dirty="0"/>
              <a:t>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Learning Objectives of </a:t>
            </a:r>
            <a:r>
              <a:rPr lang="en-US" dirty="0" smtClean="0">
                <a:ea typeface="ＭＳ Ｐゴシック" charset="0"/>
              </a:rPr>
              <a:t>module 0</a:t>
            </a:r>
            <a:endParaRPr lang="en-US" dirty="0">
              <a:ea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Introduction to cloud computing</a:t>
            </a:r>
          </a:p>
          <a:p>
            <a:r>
              <a:rPr lang="en-US" dirty="0">
                <a:ea typeface="ＭＳ Ｐゴシック" charset="0"/>
              </a:rPr>
              <a:t>Use of the </a:t>
            </a:r>
            <a:r>
              <a:rPr lang="en-US" dirty="0" smtClean="0">
                <a:ea typeface="ＭＳ Ｐゴシック" charset="0"/>
              </a:rPr>
              <a:t>wiki(s) </a:t>
            </a:r>
            <a:r>
              <a:rPr lang="en-US" dirty="0">
                <a:ea typeface="ＭＳ Ｐゴシック" charset="0"/>
              </a:rPr>
              <a:t>in this workshop</a:t>
            </a:r>
          </a:p>
          <a:p>
            <a:r>
              <a:rPr lang="en-US" dirty="0">
                <a:ea typeface="ＭＳ Ｐゴシック" charset="0"/>
              </a:rPr>
              <a:t>How to log into the cloud</a:t>
            </a:r>
          </a:p>
        </p:txBody>
      </p:sp>
    </p:spTree>
    <p:extLst>
      <p:ext uri="{BB962C8B-B14F-4D97-AF65-F5344CB8AC3E}">
        <p14:creationId xmlns:p14="http://schemas.microsoft.com/office/powerpoint/2010/main" val="21502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/>
          <p:cNvSpPr/>
          <p:nvPr/>
        </p:nvSpPr>
        <p:spPr bwMode="auto">
          <a:xfrm>
            <a:off x="0" y="-26988"/>
            <a:ext cx="9144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ヒラギノ角ゴ ProN W3" charset="-128"/>
              <a:cs typeface="ヒラギノ角ゴ ProN W3" charset="-128"/>
            </a:endParaRPr>
          </a:p>
        </p:txBody>
      </p:sp>
      <p:sp>
        <p:nvSpPr>
          <p:cNvPr id="13314" name="Freeform 6"/>
          <p:cNvSpPr>
            <a:spLocks/>
          </p:cNvSpPr>
          <p:nvPr/>
        </p:nvSpPr>
        <p:spPr bwMode="auto">
          <a:xfrm>
            <a:off x="942975" y="1201738"/>
            <a:ext cx="6856413" cy="4945062"/>
          </a:xfrm>
          <a:custGeom>
            <a:avLst/>
            <a:gdLst>
              <a:gd name="T0" fmla="*/ 2147483647 w 4761"/>
              <a:gd name="T1" fmla="*/ 2147483647 h 3433"/>
              <a:gd name="T2" fmla="*/ 0 w 4761"/>
              <a:gd name="T3" fmla="*/ 2147483647 h 3433"/>
              <a:gd name="T4" fmla="*/ 0 w 4761"/>
              <a:gd name="T5" fmla="*/ 0 h 3433"/>
              <a:gd name="T6" fmla="*/ 2147483647 w 4761"/>
              <a:gd name="T7" fmla="*/ 0 h 3433"/>
              <a:gd name="T8" fmla="*/ 2147483647 w 4761"/>
              <a:gd name="T9" fmla="*/ 2147483647 h 3433"/>
              <a:gd name="T10" fmla="*/ 2147483647 w 4761"/>
              <a:gd name="T11" fmla="*/ 2147483647 h 34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1"/>
              <a:gd name="T19" fmla="*/ 0 h 3433"/>
              <a:gd name="T20" fmla="*/ 4761 w 4761"/>
              <a:gd name="T21" fmla="*/ 3433 h 34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1" h="3433">
                <a:moveTo>
                  <a:pt x="2380" y="3433"/>
                </a:moveTo>
                <a:lnTo>
                  <a:pt x="0" y="3433"/>
                </a:lnTo>
                <a:lnTo>
                  <a:pt x="0" y="0"/>
                </a:lnTo>
                <a:lnTo>
                  <a:pt x="4761" y="0"/>
                </a:lnTo>
                <a:lnTo>
                  <a:pt x="4761" y="3433"/>
                </a:lnTo>
                <a:lnTo>
                  <a:pt x="2380" y="3433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5" name="Line 7"/>
          <p:cNvSpPr>
            <a:spLocks noChangeShapeType="1"/>
          </p:cNvSpPr>
          <p:nvPr/>
        </p:nvSpPr>
        <p:spPr bwMode="auto">
          <a:xfrm flipH="1"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 flipH="1"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942975" y="47386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 flipH="1">
            <a:off x="942975" y="40290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>
            <a:off x="942975" y="33210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0" name="Line 12"/>
          <p:cNvSpPr>
            <a:spLocks noChangeShapeType="1"/>
          </p:cNvSpPr>
          <p:nvPr/>
        </p:nvSpPr>
        <p:spPr bwMode="auto">
          <a:xfrm flipH="1">
            <a:off x="942975" y="26130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 flipH="1">
            <a:off x="942975" y="19113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 flipH="1">
            <a:off x="942975" y="12017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 flipH="1">
            <a:off x="942975" y="58261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 flipH="1">
            <a:off x="942975" y="56769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 flipH="1">
            <a:off x="942975" y="558006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 flipH="1">
            <a:off x="942975" y="54991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 flipH="1">
            <a:off x="942975" y="5126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 flipH="1">
            <a:off x="942975" y="49688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 flipH="1">
            <a:off x="942975" y="48720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 flipH="1">
            <a:off x="942975" y="4797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 flipH="1">
            <a:off x="942975" y="44164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2" name="Line 24"/>
          <p:cNvSpPr>
            <a:spLocks noChangeShapeType="1"/>
          </p:cNvSpPr>
          <p:nvPr/>
        </p:nvSpPr>
        <p:spPr bwMode="auto">
          <a:xfrm flipH="1">
            <a:off x="942975" y="42672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3" name="Line 25"/>
          <p:cNvSpPr>
            <a:spLocks noChangeShapeType="1"/>
          </p:cNvSpPr>
          <p:nvPr/>
        </p:nvSpPr>
        <p:spPr bwMode="auto">
          <a:xfrm flipH="1">
            <a:off x="942975" y="41640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4" name="Line 26"/>
          <p:cNvSpPr>
            <a:spLocks noChangeShapeType="1"/>
          </p:cNvSpPr>
          <p:nvPr/>
        </p:nvSpPr>
        <p:spPr bwMode="auto">
          <a:xfrm flipH="1">
            <a:off x="942975" y="40878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5" name="Line 27"/>
          <p:cNvSpPr>
            <a:spLocks noChangeShapeType="1"/>
          </p:cNvSpPr>
          <p:nvPr/>
        </p:nvSpPr>
        <p:spPr bwMode="auto">
          <a:xfrm flipH="1">
            <a:off x="942975" y="37084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H="1">
            <a:off x="942975" y="35591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 flipH="1">
            <a:off x="942975" y="346233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8" name="Line 30"/>
          <p:cNvSpPr>
            <a:spLocks noChangeShapeType="1"/>
          </p:cNvSpPr>
          <p:nvPr/>
        </p:nvSpPr>
        <p:spPr bwMode="auto">
          <a:xfrm flipH="1">
            <a:off x="942975" y="3379788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39" name="Line 31"/>
          <p:cNvSpPr>
            <a:spLocks noChangeShapeType="1"/>
          </p:cNvSpPr>
          <p:nvPr/>
        </p:nvSpPr>
        <p:spPr bwMode="auto">
          <a:xfrm flipH="1">
            <a:off x="942975" y="300672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0" name="Line 32"/>
          <p:cNvSpPr>
            <a:spLocks noChangeShapeType="1"/>
          </p:cNvSpPr>
          <p:nvPr/>
        </p:nvSpPr>
        <p:spPr bwMode="auto">
          <a:xfrm flipH="1">
            <a:off x="942975" y="28511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1" name="Line 33"/>
          <p:cNvSpPr>
            <a:spLocks noChangeShapeType="1"/>
          </p:cNvSpPr>
          <p:nvPr/>
        </p:nvSpPr>
        <p:spPr bwMode="auto">
          <a:xfrm flipH="1">
            <a:off x="942975" y="27543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2" name="Line 34"/>
          <p:cNvSpPr>
            <a:spLocks noChangeShapeType="1"/>
          </p:cNvSpPr>
          <p:nvPr/>
        </p:nvSpPr>
        <p:spPr bwMode="auto">
          <a:xfrm flipH="1">
            <a:off x="942975" y="2678113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3" name="Line 35"/>
          <p:cNvSpPr>
            <a:spLocks noChangeShapeType="1"/>
          </p:cNvSpPr>
          <p:nvPr/>
        </p:nvSpPr>
        <p:spPr bwMode="auto">
          <a:xfrm flipH="1">
            <a:off x="942975" y="2298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 flipH="1">
            <a:off x="942975" y="21494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 flipH="1">
            <a:off x="942975" y="204470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 flipH="1">
            <a:off x="942975" y="1971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 flipH="1">
            <a:off x="942975" y="1590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8" name="Line 40"/>
          <p:cNvSpPr>
            <a:spLocks noChangeShapeType="1"/>
          </p:cNvSpPr>
          <p:nvPr/>
        </p:nvSpPr>
        <p:spPr bwMode="auto">
          <a:xfrm flipH="1">
            <a:off x="942975" y="14414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 flipH="1">
            <a:off x="942975" y="13366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 flipH="1">
            <a:off x="942975" y="1263650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51" name="Rectangle 43"/>
          <p:cNvSpPr>
            <a:spLocks noChangeArrowheads="1"/>
          </p:cNvSpPr>
          <p:nvPr/>
        </p:nvSpPr>
        <p:spPr bwMode="auto">
          <a:xfrm>
            <a:off x="8048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2" name="Rectangle 45"/>
          <p:cNvSpPr>
            <a:spLocks noChangeArrowheads="1"/>
          </p:cNvSpPr>
          <p:nvPr/>
        </p:nvSpPr>
        <p:spPr bwMode="auto">
          <a:xfrm>
            <a:off x="14303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3" name="Rectangle 47"/>
          <p:cNvSpPr>
            <a:spLocks noChangeArrowheads="1"/>
          </p:cNvSpPr>
          <p:nvPr/>
        </p:nvSpPr>
        <p:spPr bwMode="auto">
          <a:xfrm>
            <a:off x="2038350" y="626268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4" name="Rectangle 49"/>
          <p:cNvSpPr>
            <a:spLocks noChangeArrowheads="1"/>
          </p:cNvSpPr>
          <p:nvPr/>
        </p:nvSpPr>
        <p:spPr bwMode="auto">
          <a:xfrm>
            <a:off x="267970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5" name="Rectangle 51"/>
          <p:cNvSpPr>
            <a:spLocks noChangeArrowheads="1"/>
          </p:cNvSpPr>
          <p:nvPr/>
        </p:nvSpPr>
        <p:spPr bwMode="auto">
          <a:xfrm>
            <a:off x="33035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1998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6" name="Rectangle 53"/>
          <p:cNvSpPr>
            <a:spLocks noChangeArrowheads="1"/>
          </p:cNvSpPr>
          <p:nvPr/>
        </p:nvSpPr>
        <p:spPr bwMode="auto">
          <a:xfrm>
            <a:off x="389731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7" name="Rectangle 55"/>
          <p:cNvSpPr>
            <a:spLocks noChangeArrowheads="1"/>
          </p:cNvSpPr>
          <p:nvPr/>
        </p:nvSpPr>
        <p:spPr bwMode="auto">
          <a:xfrm>
            <a:off x="452278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2003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8" name="Rectangle 57"/>
          <p:cNvSpPr>
            <a:spLocks noChangeArrowheads="1"/>
          </p:cNvSpPr>
          <p:nvPr/>
        </p:nvSpPr>
        <p:spPr bwMode="auto">
          <a:xfrm>
            <a:off x="5148263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2004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59" name="Rectangle 59"/>
          <p:cNvSpPr>
            <a:spLocks noChangeArrowheads="1"/>
          </p:cNvSpPr>
          <p:nvPr/>
        </p:nvSpPr>
        <p:spPr bwMode="auto">
          <a:xfrm>
            <a:off x="57737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2006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0" name="Rectangle 61"/>
          <p:cNvSpPr>
            <a:spLocks noChangeArrowheads="1"/>
          </p:cNvSpPr>
          <p:nvPr/>
        </p:nvSpPr>
        <p:spPr bwMode="auto">
          <a:xfrm>
            <a:off x="6396038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2008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1" name="Rectangle 62"/>
          <p:cNvSpPr>
            <a:spLocks noChangeArrowheads="1"/>
          </p:cNvSpPr>
          <p:nvPr/>
        </p:nvSpPr>
        <p:spPr bwMode="auto">
          <a:xfrm>
            <a:off x="6816725" y="6243638"/>
            <a:ext cx="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2" name="Rectangle 63"/>
          <p:cNvSpPr>
            <a:spLocks noChangeArrowheads="1"/>
          </p:cNvSpPr>
          <p:nvPr/>
        </p:nvSpPr>
        <p:spPr bwMode="auto">
          <a:xfrm>
            <a:off x="7013575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3" name="Rectangle 65"/>
          <p:cNvSpPr>
            <a:spLocks noChangeArrowheads="1"/>
          </p:cNvSpPr>
          <p:nvPr/>
        </p:nvSpPr>
        <p:spPr bwMode="auto">
          <a:xfrm>
            <a:off x="7639050" y="6243638"/>
            <a:ext cx="2859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2012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64" name="Line 67"/>
          <p:cNvSpPr>
            <a:spLocks noChangeShapeType="1"/>
          </p:cNvSpPr>
          <p:nvPr/>
        </p:nvSpPr>
        <p:spPr bwMode="auto">
          <a:xfrm flipV="1">
            <a:off x="12557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5" name="Line 68"/>
          <p:cNvSpPr>
            <a:spLocks noChangeShapeType="1"/>
          </p:cNvSpPr>
          <p:nvPr/>
        </p:nvSpPr>
        <p:spPr bwMode="auto">
          <a:xfrm flipV="1">
            <a:off x="15684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6" name="Line 69"/>
          <p:cNvSpPr>
            <a:spLocks noChangeShapeType="1"/>
          </p:cNvSpPr>
          <p:nvPr/>
        </p:nvSpPr>
        <p:spPr bwMode="auto">
          <a:xfrm flipV="1">
            <a:off x="18811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7" name="Line 70"/>
          <p:cNvSpPr>
            <a:spLocks noChangeShapeType="1"/>
          </p:cNvSpPr>
          <p:nvPr/>
        </p:nvSpPr>
        <p:spPr bwMode="auto">
          <a:xfrm flipV="1">
            <a:off x="21923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8" name="Line 71"/>
          <p:cNvSpPr>
            <a:spLocks noChangeShapeType="1"/>
          </p:cNvSpPr>
          <p:nvPr/>
        </p:nvSpPr>
        <p:spPr bwMode="auto">
          <a:xfrm flipV="1">
            <a:off x="2503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69" name="Line 72"/>
          <p:cNvSpPr>
            <a:spLocks noChangeShapeType="1"/>
          </p:cNvSpPr>
          <p:nvPr/>
        </p:nvSpPr>
        <p:spPr bwMode="auto">
          <a:xfrm flipV="1">
            <a:off x="28162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0" name="Line 73"/>
          <p:cNvSpPr>
            <a:spLocks noChangeShapeType="1"/>
          </p:cNvSpPr>
          <p:nvPr/>
        </p:nvSpPr>
        <p:spPr bwMode="auto">
          <a:xfrm flipV="1">
            <a:off x="31289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1" name="Line 74"/>
          <p:cNvSpPr>
            <a:spLocks noChangeShapeType="1"/>
          </p:cNvSpPr>
          <p:nvPr/>
        </p:nvSpPr>
        <p:spPr bwMode="auto">
          <a:xfrm flipV="1">
            <a:off x="34417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2" name="Line 75"/>
          <p:cNvSpPr>
            <a:spLocks noChangeShapeType="1"/>
          </p:cNvSpPr>
          <p:nvPr/>
        </p:nvSpPr>
        <p:spPr bwMode="auto">
          <a:xfrm flipV="1">
            <a:off x="37544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3" name="Line 76"/>
          <p:cNvSpPr>
            <a:spLocks noChangeShapeType="1"/>
          </p:cNvSpPr>
          <p:nvPr/>
        </p:nvSpPr>
        <p:spPr bwMode="auto">
          <a:xfrm flipV="1">
            <a:off x="4057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4" name="Line 77"/>
          <p:cNvSpPr>
            <a:spLocks noChangeShapeType="1"/>
          </p:cNvSpPr>
          <p:nvPr/>
        </p:nvSpPr>
        <p:spPr bwMode="auto">
          <a:xfrm flipV="1">
            <a:off x="4370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5" name="Line 78"/>
          <p:cNvSpPr>
            <a:spLocks noChangeShapeType="1"/>
          </p:cNvSpPr>
          <p:nvPr/>
        </p:nvSpPr>
        <p:spPr bwMode="auto">
          <a:xfrm flipV="1">
            <a:off x="468312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6" name="Line 79"/>
          <p:cNvSpPr>
            <a:spLocks noChangeShapeType="1"/>
          </p:cNvSpPr>
          <p:nvPr/>
        </p:nvSpPr>
        <p:spPr bwMode="auto">
          <a:xfrm flipV="1">
            <a:off x="499586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7" name="Line 80"/>
          <p:cNvSpPr>
            <a:spLocks noChangeShapeType="1"/>
          </p:cNvSpPr>
          <p:nvPr/>
        </p:nvSpPr>
        <p:spPr bwMode="auto">
          <a:xfrm flipV="1">
            <a:off x="530860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8" name="Line 81"/>
          <p:cNvSpPr>
            <a:spLocks noChangeShapeType="1"/>
          </p:cNvSpPr>
          <p:nvPr/>
        </p:nvSpPr>
        <p:spPr bwMode="auto">
          <a:xfrm flipV="1">
            <a:off x="56197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79" name="Line 82"/>
          <p:cNvSpPr>
            <a:spLocks noChangeShapeType="1"/>
          </p:cNvSpPr>
          <p:nvPr/>
        </p:nvSpPr>
        <p:spPr bwMode="auto">
          <a:xfrm flipV="1">
            <a:off x="59324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0" name="Line 83"/>
          <p:cNvSpPr>
            <a:spLocks noChangeShapeType="1"/>
          </p:cNvSpPr>
          <p:nvPr/>
        </p:nvSpPr>
        <p:spPr bwMode="auto">
          <a:xfrm flipV="1">
            <a:off x="624363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1" name="Line 84"/>
          <p:cNvSpPr>
            <a:spLocks noChangeShapeType="1"/>
          </p:cNvSpPr>
          <p:nvPr/>
        </p:nvSpPr>
        <p:spPr bwMode="auto">
          <a:xfrm flipV="1">
            <a:off x="65563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2" name="Line 85"/>
          <p:cNvSpPr>
            <a:spLocks noChangeShapeType="1"/>
          </p:cNvSpPr>
          <p:nvPr/>
        </p:nvSpPr>
        <p:spPr bwMode="auto">
          <a:xfrm flipV="1">
            <a:off x="6861175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3" name="Line 86"/>
          <p:cNvSpPr>
            <a:spLocks noChangeShapeType="1"/>
          </p:cNvSpPr>
          <p:nvPr/>
        </p:nvSpPr>
        <p:spPr bwMode="auto">
          <a:xfrm flipV="1">
            <a:off x="7173913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4" name="Line 87"/>
          <p:cNvSpPr>
            <a:spLocks noChangeShapeType="1"/>
          </p:cNvSpPr>
          <p:nvPr/>
        </p:nvSpPr>
        <p:spPr bwMode="auto">
          <a:xfrm flipV="1">
            <a:off x="7486650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5" name="Line 88"/>
          <p:cNvSpPr>
            <a:spLocks noChangeShapeType="1"/>
          </p:cNvSpPr>
          <p:nvPr/>
        </p:nvSpPr>
        <p:spPr bwMode="auto">
          <a:xfrm flipV="1">
            <a:off x="7799388" y="6102350"/>
            <a:ext cx="0" cy="80963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6" name="Line 89"/>
          <p:cNvSpPr>
            <a:spLocks noChangeShapeType="1"/>
          </p:cNvSpPr>
          <p:nvPr/>
        </p:nvSpPr>
        <p:spPr bwMode="auto">
          <a:xfrm>
            <a:off x="942975" y="6146800"/>
            <a:ext cx="6856413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87" name="Line 90"/>
          <p:cNvSpPr>
            <a:spLocks noChangeShapeType="1"/>
          </p:cNvSpPr>
          <p:nvPr/>
        </p:nvSpPr>
        <p:spPr bwMode="auto">
          <a:xfrm>
            <a:off x="942975" y="5438775"/>
            <a:ext cx="6856413" cy="0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88" name="Rectangle 91"/>
          <p:cNvSpPr>
            <a:spLocks noChangeArrowheads="1"/>
          </p:cNvSpPr>
          <p:nvPr/>
        </p:nvSpPr>
        <p:spPr bwMode="auto">
          <a:xfrm>
            <a:off x="762000" y="6083300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89" name="Rectangle 92"/>
          <p:cNvSpPr>
            <a:spLocks noChangeArrowheads="1"/>
          </p:cNvSpPr>
          <p:nvPr/>
        </p:nvSpPr>
        <p:spPr bwMode="auto">
          <a:xfrm>
            <a:off x="762000" y="5375275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0" name="Rectangle 93"/>
          <p:cNvSpPr>
            <a:spLocks noChangeArrowheads="1"/>
          </p:cNvSpPr>
          <p:nvPr/>
        </p:nvSpPr>
        <p:spPr bwMode="auto">
          <a:xfrm>
            <a:off x="685800" y="4675188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1" name="Rectangle 94"/>
          <p:cNvSpPr>
            <a:spLocks noChangeArrowheads="1"/>
          </p:cNvSpPr>
          <p:nvPr/>
        </p:nvSpPr>
        <p:spPr bwMode="auto">
          <a:xfrm>
            <a:off x="609600" y="3965575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2" name="Rectangle 95"/>
          <p:cNvSpPr>
            <a:spLocks noChangeArrowheads="1"/>
          </p:cNvSpPr>
          <p:nvPr/>
        </p:nvSpPr>
        <p:spPr bwMode="auto">
          <a:xfrm>
            <a:off x="493713" y="3257550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3" name="Rectangle 96"/>
          <p:cNvSpPr>
            <a:spLocks noChangeArrowheads="1"/>
          </p:cNvSpPr>
          <p:nvPr/>
        </p:nvSpPr>
        <p:spPr bwMode="auto">
          <a:xfrm>
            <a:off x="417513" y="25558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4" name="Rectangle 97"/>
          <p:cNvSpPr>
            <a:spLocks noChangeArrowheads="1"/>
          </p:cNvSpPr>
          <p:nvPr/>
        </p:nvSpPr>
        <p:spPr bwMode="auto">
          <a:xfrm>
            <a:off x="341313" y="1847850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5" name="Rectangle 98"/>
          <p:cNvSpPr>
            <a:spLocks noChangeArrowheads="1"/>
          </p:cNvSpPr>
          <p:nvPr/>
        </p:nvSpPr>
        <p:spPr bwMode="auto">
          <a:xfrm>
            <a:off x="225425" y="1139825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  <a:latin typeface="Calibri"/>
                <a:cs typeface="Calibri"/>
              </a:rPr>
              <a:t>1,000,000</a:t>
            </a:r>
            <a:endParaRPr lang="en-US" sz="1100" b="1">
              <a:latin typeface="Calibri"/>
              <a:cs typeface="Calibri"/>
            </a:endParaRPr>
          </a:p>
        </p:txBody>
      </p:sp>
      <p:sp>
        <p:nvSpPr>
          <p:cNvPr id="13396" name="Line 100"/>
          <p:cNvSpPr>
            <a:spLocks noChangeShapeType="1"/>
          </p:cNvSpPr>
          <p:nvPr/>
        </p:nvSpPr>
        <p:spPr bwMode="auto">
          <a:xfrm>
            <a:off x="906463" y="54387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7" name="Line 101"/>
          <p:cNvSpPr>
            <a:spLocks noChangeShapeType="1"/>
          </p:cNvSpPr>
          <p:nvPr/>
        </p:nvSpPr>
        <p:spPr bwMode="auto">
          <a:xfrm>
            <a:off x="906463" y="473868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8" name="Line 102"/>
          <p:cNvSpPr>
            <a:spLocks noChangeShapeType="1"/>
          </p:cNvSpPr>
          <p:nvPr/>
        </p:nvSpPr>
        <p:spPr bwMode="auto">
          <a:xfrm>
            <a:off x="906463" y="402907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399" name="Line 103"/>
          <p:cNvSpPr>
            <a:spLocks noChangeShapeType="1"/>
          </p:cNvSpPr>
          <p:nvPr/>
        </p:nvSpPr>
        <p:spPr bwMode="auto">
          <a:xfrm>
            <a:off x="906463" y="33210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0" name="Line 104"/>
          <p:cNvSpPr>
            <a:spLocks noChangeShapeType="1"/>
          </p:cNvSpPr>
          <p:nvPr/>
        </p:nvSpPr>
        <p:spPr bwMode="auto">
          <a:xfrm>
            <a:off x="906463" y="2613025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1" name="Line 105"/>
          <p:cNvSpPr>
            <a:spLocks noChangeShapeType="1"/>
          </p:cNvSpPr>
          <p:nvPr/>
        </p:nvSpPr>
        <p:spPr bwMode="auto">
          <a:xfrm>
            <a:off x="906463" y="1911350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2" name="Line 106"/>
          <p:cNvSpPr>
            <a:spLocks noChangeShapeType="1"/>
          </p:cNvSpPr>
          <p:nvPr/>
        </p:nvSpPr>
        <p:spPr bwMode="auto">
          <a:xfrm>
            <a:off x="906463" y="1201738"/>
            <a:ext cx="809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3" name="Line 108"/>
          <p:cNvSpPr>
            <a:spLocks noChangeShapeType="1"/>
          </p:cNvSpPr>
          <p:nvPr/>
        </p:nvSpPr>
        <p:spPr bwMode="auto">
          <a:xfrm>
            <a:off x="912813" y="56769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4" name="Line 109"/>
          <p:cNvSpPr>
            <a:spLocks noChangeShapeType="1"/>
          </p:cNvSpPr>
          <p:nvPr/>
        </p:nvSpPr>
        <p:spPr bwMode="auto">
          <a:xfrm>
            <a:off x="912813" y="558006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5" name="Line 110"/>
          <p:cNvSpPr>
            <a:spLocks noChangeShapeType="1"/>
          </p:cNvSpPr>
          <p:nvPr/>
        </p:nvSpPr>
        <p:spPr bwMode="auto">
          <a:xfrm>
            <a:off x="912813" y="54991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6" name="Line 111"/>
          <p:cNvSpPr>
            <a:spLocks noChangeShapeType="1"/>
          </p:cNvSpPr>
          <p:nvPr/>
        </p:nvSpPr>
        <p:spPr bwMode="auto">
          <a:xfrm>
            <a:off x="912813" y="5126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7" name="Line 112"/>
          <p:cNvSpPr>
            <a:spLocks noChangeShapeType="1"/>
          </p:cNvSpPr>
          <p:nvPr/>
        </p:nvSpPr>
        <p:spPr bwMode="auto">
          <a:xfrm>
            <a:off x="912813" y="49688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8" name="Line 113"/>
          <p:cNvSpPr>
            <a:spLocks noChangeShapeType="1"/>
          </p:cNvSpPr>
          <p:nvPr/>
        </p:nvSpPr>
        <p:spPr bwMode="auto">
          <a:xfrm>
            <a:off x="912813" y="48720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09" name="Line 114"/>
          <p:cNvSpPr>
            <a:spLocks noChangeShapeType="1"/>
          </p:cNvSpPr>
          <p:nvPr/>
        </p:nvSpPr>
        <p:spPr bwMode="auto">
          <a:xfrm>
            <a:off x="912813" y="4797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0" name="Line 115"/>
          <p:cNvSpPr>
            <a:spLocks noChangeShapeType="1"/>
          </p:cNvSpPr>
          <p:nvPr/>
        </p:nvSpPr>
        <p:spPr bwMode="auto">
          <a:xfrm>
            <a:off x="912813" y="44164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1" name="Line 116"/>
          <p:cNvSpPr>
            <a:spLocks noChangeShapeType="1"/>
          </p:cNvSpPr>
          <p:nvPr/>
        </p:nvSpPr>
        <p:spPr bwMode="auto">
          <a:xfrm>
            <a:off x="912813" y="42672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2" name="Line 117"/>
          <p:cNvSpPr>
            <a:spLocks noChangeShapeType="1"/>
          </p:cNvSpPr>
          <p:nvPr/>
        </p:nvSpPr>
        <p:spPr bwMode="auto">
          <a:xfrm>
            <a:off x="912813" y="41640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3" name="Line 118"/>
          <p:cNvSpPr>
            <a:spLocks noChangeShapeType="1"/>
          </p:cNvSpPr>
          <p:nvPr/>
        </p:nvSpPr>
        <p:spPr bwMode="auto">
          <a:xfrm>
            <a:off x="912813" y="40878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4" name="Line 119"/>
          <p:cNvSpPr>
            <a:spLocks noChangeShapeType="1"/>
          </p:cNvSpPr>
          <p:nvPr/>
        </p:nvSpPr>
        <p:spPr bwMode="auto">
          <a:xfrm>
            <a:off x="912813" y="37084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5" name="Line 120"/>
          <p:cNvSpPr>
            <a:spLocks noChangeShapeType="1"/>
          </p:cNvSpPr>
          <p:nvPr/>
        </p:nvSpPr>
        <p:spPr bwMode="auto">
          <a:xfrm>
            <a:off x="912813" y="35591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6" name="Line 121"/>
          <p:cNvSpPr>
            <a:spLocks noChangeShapeType="1"/>
          </p:cNvSpPr>
          <p:nvPr/>
        </p:nvSpPr>
        <p:spPr bwMode="auto">
          <a:xfrm>
            <a:off x="912813" y="346233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7" name="Line 122"/>
          <p:cNvSpPr>
            <a:spLocks noChangeShapeType="1"/>
          </p:cNvSpPr>
          <p:nvPr/>
        </p:nvSpPr>
        <p:spPr bwMode="auto">
          <a:xfrm>
            <a:off x="912813" y="3379788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8" name="Line 123"/>
          <p:cNvSpPr>
            <a:spLocks noChangeShapeType="1"/>
          </p:cNvSpPr>
          <p:nvPr/>
        </p:nvSpPr>
        <p:spPr bwMode="auto">
          <a:xfrm>
            <a:off x="912813" y="300672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19" name="Line 124"/>
          <p:cNvSpPr>
            <a:spLocks noChangeShapeType="1"/>
          </p:cNvSpPr>
          <p:nvPr/>
        </p:nvSpPr>
        <p:spPr bwMode="auto">
          <a:xfrm>
            <a:off x="912813" y="28511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0" name="Line 125"/>
          <p:cNvSpPr>
            <a:spLocks noChangeShapeType="1"/>
          </p:cNvSpPr>
          <p:nvPr/>
        </p:nvSpPr>
        <p:spPr bwMode="auto">
          <a:xfrm>
            <a:off x="912813" y="27543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1" name="Line 126"/>
          <p:cNvSpPr>
            <a:spLocks noChangeShapeType="1"/>
          </p:cNvSpPr>
          <p:nvPr/>
        </p:nvSpPr>
        <p:spPr bwMode="auto">
          <a:xfrm>
            <a:off x="912813" y="2678113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2" name="Line 127"/>
          <p:cNvSpPr>
            <a:spLocks noChangeShapeType="1"/>
          </p:cNvSpPr>
          <p:nvPr/>
        </p:nvSpPr>
        <p:spPr bwMode="auto">
          <a:xfrm>
            <a:off x="912813" y="2298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3" name="Line 128"/>
          <p:cNvSpPr>
            <a:spLocks noChangeShapeType="1"/>
          </p:cNvSpPr>
          <p:nvPr/>
        </p:nvSpPr>
        <p:spPr bwMode="auto">
          <a:xfrm>
            <a:off x="912813" y="21494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4" name="Line 129"/>
          <p:cNvSpPr>
            <a:spLocks noChangeShapeType="1"/>
          </p:cNvSpPr>
          <p:nvPr/>
        </p:nvSpPr>
        <p:spPr bwMode="auto">
          <a:xfrm>
            <a:off x="912813" y="204470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5" name="Line 130"/>
          <p:cNvSpPr>
            <a:spLocks noChangeShapeType="1"/>
          </p:cNvSpPr>
          <p:nvPr/>
        </p:nvSpPr>
        <p:spPr bwMode="auto">
          <a:xfrm>
            <a:off x="912813" y="1971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6" name="Line 131"/>
          <p:cNvSpPr>
            <a:spLocks noChangeShapeType="1"/>
          </p:cNvSpPr>
          <p:nvPr/>
        </p:nvSpPr>
        <p:spPr bwMode="auto">
          <a:xfrm>
            <a:off x="912813" y="1590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7" name="Line 132"/>
          <p:cNvSpPr>
            <a:spLocks noChangeShapeType="1"/>
          </p:cNvSpPr>
          <p:nvPr/>
        </p:nvSpPr>
        <p:spPr bwMode="auto">
          <a:xfrm>
            <a:off x="912813" y="14414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8" name="Line 133"/>
          <p:cNvSpPr>
            <a:spLocks noChangeShapeType="1"/>
          </p:cNvSpPr>
          <p:nvPr/>
        </p:nvSpPr>
        <p:spPr bwMode="auto">
          <a:xfrm>
            <a:off x="912813" y="1336675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29" name="Line 134"/>
          <p:cNvSpPr>
            <a:spLocks noChangeShapeType="1"/>
          </p:cNvSpPr>
          <p:nvPr/>
        </p:nvSpPr>
        <p:spPr bwMode="auto">
          <a:xfrm>
            <a:off x="912813" y="1263650"/>
            <a:ext cx="68262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0" name="Line 135"/>
          <p:cNvSpPr>
            <a:spLocks noChangeShapeType="1"/>
          </p:cNvSpPr>
          <p:nvPr/>
        </p:nvSpPr>
        <p:spPr bwMode="auto">
          <a:xfrm flipV="1">
            <a:off x="942975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31" name="Rectangle 136"/>
          <p:cNvSpPr>
            <a:spLocks noChangeArrowheads="1"/>
          </p:cNvSpPr>
          <p:nvPr/>
        </p:nvSpPr>
        <p:spPr bwMode="auto">
          <a:xfrm>
            <a:off x="7872413" y="6081713"/>
            <a:ext cx="714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3432" name="Rectangle 137"/>
          <p:cNvSpPr>
            <a:spLocks noChangeArrowheads="1"/>
          </p:cNvSpPr>
          <p:nvPr/>
        </p:nvSpPr>
        <p:spPr bwMode="auto">
          <a:xfrm>
            <a:off x="7872413" y="5530850"/>
            <a:ext cx="1429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3433" name="Rectangle 138"/>
          <p:cNvSpPr>
            <a:spLocks noChangeArrowheads="1"/>
          </p:cNvSpPr>
          <p:nvPr/>
        </p:nvSpPr>
        <p:spPr bwMode="auto">
          <a:xfrm>
            <a:off x="7872413" y="4986338"/>
            <a:ext cx="2144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</a:t>
            </a:r>
          </a:p>
        </p:txBody>
      </p:sp>
      <p:sp>
        <p:nvSpPr>
          <p:cNvPr id="13434" name="Rectangle 139"/>
          <p:cNvSpPr>
            <a:spLocks noChangeArrowheads="1"/>
          </p:cNvSpPr>
          <p:nvPr/>
        </p:nvSpPr>
        <p:spPr bwMode="auto">
          <a:xfrm>
            <a:off x="7872413" y="4433888"/>
            <a:ext cx="3223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</a:t>
            </a:r>
          </a:p>
        </p:txBody>
      </p:sp>
      <p:sp>
        <p:nvSpPr>
          <p:cNvPr id="13435" name="Rectangle 140"/>
          <p:cNvSpPr>
            <a:spLocks noChangeArrowheads="1"/>
          </p:cNvSpPr>
          <p:nvPr/>
        </p:nvSpPr>
        <p:spPr bwMode="auto">
          <a:xfrm>
            <a:off x="7872413" y="3889375"/>
            <a:ext cx="3938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</a:t>
            </a:r>
          </a:p>
        </p:txBody>
      </p:sp>
      <p:sp>
        <p:nvSpPr>
          <p:cNvPr id="13436" name="Rectangle 141"/>
          <p:cNvSpPr>
            <a:spLocks noChangeArrowheads="1"/>
          </p:cNvSpPr>
          <p:nvPr/>
        </p:nvSpPr>
        <p:spPr bwMode="auto">
          <a:xfrm>
            <a:off x="7872413" y="3338513"/>
            <a:ext cx="4653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</a:t>
            </a:r>
          </a:p>
        </p:txBody>
      </p:sp>
      <p:sp>
        <p:nvSpPr>
          <p:cNvPr id="13437" name="Rectangle 142"/>
          <p:cNvSpPr>
            <a:spLocks noChangeArrowheads="1"/>
          </p:cNvSpPr>
          <p:nvPr/>
        </p:nvSpPr>
        <p:spPr bwMode="auto">
          <a:xfrm>
            <a:off x="7872413" y="2786063"/>
            <a:ext cx="57321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1,000,000</a:t>
            </a:r>
          </a:p>
        </p:txBody>
      </p:sp>
      <p:sp>
        <p:nvSpPr>
          <p:cNvPr id="13438" name="Rectangle 143"/>
          <p:cNvSpPr>
            <a:spLocks noChangeArrowheads="1"/>
          </p:cNvSpPr>
          <p:nvPr/>
        </p:nvSpPr>
        <p:spPr bwMode="auto">
          <a:xfrm>
            <a:off x="7872413" y="2241550"/>
            <a:ext cx="644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10,000,000</a:t>
            </a:r>
          </a:p>
        </p:txBody>
      </p:sp>
      <p:sp>
        <p:nvSpPr>
          <p:cNvPr id="13439" name="Rectangle 144"/>
          <p:cNvSpPr>
            <a:spLocks noChangeArrowheads="1"/>
          </p:cNvSpPr>
          <p:nvPr/>
        </p:nvSpPr>
        <p:spPr bwMode="auto">
          <a:xfrm>
            <a:off x="7872413" y="1689100"/>
            <a:ext cx="71620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100,000,000</a:t>
            </a:r>
          </a:p>
        </p:txBody>
      </p:sp>
      <p:sp>
        <p:nvSpPr>
          <p:cNvPr id="13440" name="Rectangle 145"/>
          <p:cNvSpPr>
            <a:spLocks noChangeArrowheads="1"/>
          </p:cNvSpPr>
          <p:nvPr/>
        </p:nvSpPr>
        <p:spPr bwMode="auto">
          <a:xfrm>
            <a:off x="7872413" y="1138238"/>
            <a:ext cx="82406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alibri"/>
                <a:cs typeface="Calibri"/>
              </a:rPr>
              <a:t>1,000,000,000</a:t>
            </a:r>
          </a:p>
        </p:txBody>
      </p:sp>
      <p:sp>
        <p:nvSpPr>
          <p:cNvPr id="13441" name="Line 146"/>
          <p:cNvSpPr>
            <a:spLocks noChangeShapeType="1"/>
          </p:cNvSpPr>
          <p:nvPr/>
        </p:nvSpPr>
        <p:spPr bwMode="auto">
          <a:xfrm flipH="1">
            <a:off x="7799388" y="61468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2" name="Line 147"/>
          <p:cNvSpPr>
            <a:spLocks noChangeShapeType="1"/>
          </p:cNvSpPr>
          <p:nvPr/>
        </p:nvSpPr>
        <p:spPr bwMode="auto">
          <a:xfrm flipH="1">
            <a:off x="7799388" y="55943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3" name="Line 148"/>
          <p:cNvSpPr>
            <a:spLocks noChangeShapeType="1"/>
          </p:cNvSpPr>
          <p:nvPr/>
        </p:nvSpPr>
        <p:spPr bwMode="auto">
          <a:xfrm flipH="1">
            <a:off x="7799388" y="50498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4" name="Line 149"/>
          <p:cNvSpPr>
            <a:spLocks noChangeShapeType="1"/>
          </p:cNvSpPr>
          <p:nvPr/>
        </p:nvSpPr>
        <p:spPr bwMode="auto">
          <a:xfrm flipH="1">
            <a:off x="7799388" y="4498975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5" name="Line 150"/>
          <p:cNvSpPr>
            <a:spLocks noChangeShapeType="1"/>
          </p:cNvSpPr>
          <p:nvPr/>
        </p:nvSpPr>
        <p:spPr bwMode="auto">
          <a:xfrm flipH="1">
            <a:off x="7799388" y="3948113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6" name="Line 151"/>
          <p:cNvSpPr>
            <a:spLocks noChangeShapeType="1"/>
          </p:cNvSpPr>
          <p:nvPr/>
        </p:nvSpPr>
        <p:spPr bwMode="auto">
          <a:xfrm flipH="1">
            <a:off x="7799388" y="34036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7" name="Line 152"/>
          <p:cNvSpPr>
            <a:spLocks noChangeShapeType="1"/>
          </p:cNvSpPr>
          <p:nvPr/>
        </p:nvSpPr>
        <p:spPr bwMode="auto">
          <a:xfrm flipH="1">
            <a:off x="7799388" y="285115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8" name="Line 153"/>
          <p:cNvSpPr>
            <a:spLocks noChangeShapeType="1"/>
          </p:cNvSpPr>
          <p:nvPr/>
        </p:nvSpPr>
        <p:spPr bwMode="auto">
          <a:xfrm flipH="1">
            <a:off x="7799388" y="2298700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49" name="Line 154"/>
          <p:cNvSpPr>
            <a:spLocks noChangeShapeType="1"/>
          </p:cNvSpPr>
          <p:nvPr/>
        </p:nvSpPr>
        <p:spPr bwMode="auto">
          <a:xfrm flipH="1">
            <a:off x="7799388" y="175418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0" name="Line 155"/>
          <p:cNvSpPr>
            <a:spLocks noChangeShapeType="1"/>
          </p:cNvSpPr>
          <p:nvPr/>
        </p:nvSpPr>
        <p:spPr bwMode="auto">
          <a:xfrm flipH="1">
            <a:off x="7799388" y="1201738"/>
            <a:ext cx="44450" cy="0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1" name="Line 156"/>
          <p:cNvSpPr>
            <a:spLocks noChangeShapeType="1"/>
          </p:cNvSpPr>
          <p:nvPr/>
        </p:nvSpPr>
        <p:spPr bwMode="auto">
          <a:xfrm flipV="1">
            <a:off x="7799388" y="1201738"/>
            <a:ext cx="0" cy="4945062"/>
          </a:xfrm>
          <a:prstGeom prst="line">
            <a:avLst/>
          </a:prstGeom>
          <a:noFill/>
          <a:ln w="0">
            <a:solidFill>
              <a:srgbClr val="B3B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452" name="Rectangle 224"/>
          <p:cNvSpPr>
            <a:spLocks noChangeArrowheads="1"/>
          </p:cNvSpPr>
          <p:nvPr/>
        </p:nvSpPr>
        <p:spPr bwMode="auto">
          <a:xfrm>
            <a:off x="147638" y="663575"/>
            <a:ext cx="863600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1A1A1A"/>
                </a:solidFill>
              </a:rPr>
              <a:t>Disk Storage</a:t>
            </a:r>
          </a:p>
          <a:p>
            <a:r>
              <a:rPr lang="en-US" sz="1100" b="1">
                <a:solidFill>
                  <a:srgbClr val="1A1A1A"/>
                </a:solidFill>
              </a:rPr>
              <a:t>(Mbytes/$)</a:t>
            </a:r>
            <a:endParaRPr lang="en-US" sz="1100" b="1"/>
          </a:p>
        </p:txBody>
      </p:sp>
      <p:sp>
        <p:nvSpPr>
          <p:cNvPr id="13453" name="Rectangle 225"/>
          <p:cNvSpPr>
            <a:spLocks noChangeArrowheads="1"/>
          </p:cNvSpPr>
          <p:nvPr/>
        </p:nvSpPr>
        <p:spPr bwMode="auto">
          <a:xfrm>
            <a:off x="7889875" y="663575"/>
            <a:ext cx="1254125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DNA</a:t>
            </a:r>
          </a:p>
          <a:p>
            <a:r>
              <a:rPr lang="en-US" sz="1100" b="1">
                <a:solidFill>
                  <a:srgbClr val="FF0000"/>
                </a:solidFill>
                <a:latin typeface="Calibri"/>
                <a:cs typeface="Calibri"/>
              </a:rPr>
              <a:t>Sequencing (bp/$)</a:t>
            </a:r>
          </a:p>
        </p:txBody>
      </p:sp>
      <p:grpSp>
        <p:nvGrpSpPr>
          <p:cNvPr id="2" name="Group 312"/>
          <p:cNvGrpSpPr>
            <a:grpSpLocks/>
          </p:cNvGrpSpPr>
          <p:nvPr/>
        </p:nvGrpSpPr>
        <p:grpSpPr bwMode="auto">
          <a:xfrm>
            <a:off x="906463" y="1911350"/>
            <a:ext cx="6892925" cy="4271963"/>
            <a:chOff x="629" y="1327"/>
            <a:chExt cx="4787" cy="2967"/>
          </a:xfrm>
        </p:grpSpPr>
        <p:sp>
          <p:nvSpPr>
            <p:cNvPr id="3385" name="Text Box 313"/>
            <p:cNvSpPr txBox="1">
              <a:spLocks noChangeArrowheads="1"/>
            </p:cNvSpPr>
            <p:nvPr/>
          </p:nvSpPr>
          <p:spPr bwMode="auto">
            <a:xfrm>
              <a:off x="1322" y="2008"/>
              <a:ext cx="1592" cy="3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Hard disk storage (MB/$)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time=14 mo</a:t>
              </a:r>
            </a:p>
          </p:txBody>
        </p:sp>
        <p:sp>
          <p:nvSpPr>
            <p:cNvPr id="13498" name="Line 314"/>
            <p:cNvSpPr>
              <a:spLocks noChangeShapeType="1"/>
            </p:cNvSpPr>
            <p:nvPr/>
          </p:nvSpPr>
          <p:spPr bwMode="auto">
            <a:xfrm>
              <a:off x="2839" y="233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99" name="Group 315"/>
            <p:cNvGrpSpPr>
              <a:grpSpLocks/>
            </p:cNvGrpSpPr>
            <p:nvPr/>
          </p:nvGrpSpPr>
          <p:grpSpPr bwMode="auto">
            <a:xfrm>
              <a:off x="629" y="1327"/>
              <a:ext cx="4787" cy="2967"/>
              <a:chOff x="629" y="1327"/>
              <a:chExt cx="4787" cy="2967"/>
            </a:xfrm>
          </p:grpSpPr>
          <p:grpSp>
            <p:nvGrpSpPr>
              <p:cNvPr id="13500" name="Group 316"/>
              <p:cNvGrpSpPr>
                <a:grpSpLocks/>
              </p:cNvGrpSpPr>
              <p:nvPr/>
            </p:nvGrpSpPr>
            <p:grpSpPr bwMode="auto">
              <a:xfrm>
                <a:off x="629" y="4222"/>
                <a:ext cx="57" cy="72"/>
                <a:chOff x="629" y="4222"/>
                <a:chExt cx="57" cy="72"/>
              </a:xfrm>
            </p:grpSpPr>
            <p:sp>
              <p:nvSpPr>
                <p:cNvPr id="13551" name="Line 317"/>
                <p:cNvSpPr>
                  <a:spLocks noChangeShapeType="1"/>
                </p:cNvSpPr>
                <p:nvPr/>
              </p:nvSpPr>
              <p:spPr bwMode="auto">
                <a:xfrm flipV="1">
                  <a:off x="655" y="4237"/>
                  <a:ext cx="0" cy="57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2" name="Line 318"/>
                <p:cNvSpPr>
                  <a:spLocks noChangeShapeType="1"/>
                </p:cNvSpPr>
                <p:nvPr/>
              </p:nvSpPr>
              <p:spPr bwMode="auto">
                <a:xfrm>
                  <a:off x="629" y="4268"/>
                  <a:ext cx="57" cy="0"/>
                </a:xfrm>
                <a:prstGeom prst="line">
                  <a:avLst/>
                </a:prstGeom>
                <a:noFill/>
                <a:ln w="0">
                  <a:solidFill>
                    <a:srgbClr val="B3B3B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3" name="Rectangle 319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4" name="Rectangle 320"/>
                <p:cNvSpPr>
                  <a:spLocks noChangeArrowheads="1"/>
                </p:cNvSpPr>
                <p:nvPr/>
              </p:nvSpPr>
              <p:spPr bwMode="auto">
                <a:xfrm>
                  <a:off x="634" y="4222"/>
                  <a:ext cx="47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1" name="Group 321"/>
              <p:cNvGrpSpPr>
                <a:grpSpLocks/>
              </p:cNvGrpSpPr>
              <p:nvPr/>
            </p:nvGrpSpPr>
            <p:grpSpPr bwMode="auto">
              <a:xfrm>
                <a:off x="851" y="4165"/>
                <a:ext cx="47" cy="51"/>
                <a:chOff x="851" y="4165"/>
                <a:chExt cx="47" cy="51"/>
              </a:xfrm>
            </p:grpSpPr>
            <p:sp>
              <p:nvSpPr>
                <p:cNvPr id="13549" name="Rectangle 322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0" name="Rectangle 323"/>
                <p:cNvSpPr>
                  <a:spLocks noChangeArrowheads="1"/>
                </p:cNvSpPr>
                <p:nvPr/>
              </p:nvSpPr>
              <p:spPr bwMode="auto">
                <a:xfrm>
                  <a:off x="851" y="4165"/>
                  <a:ext cx="47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2" name="Group 324"/>
              <p:cNvGrpSpPr>
                <a:grpSpLocks/>
              </p:cNvGrpSpPr>
              <p:nvPr/>
            </p:nvGrpSpPr>
            <p:grpSpPr bwMode="auto">
              <a:xfrm>
                <a:off x="1068" y="4045"/>
                <a:ext cx="46" cy="52"/>
                <a:chOff x="1068" y="4045"/>
                <a:chExt cx="46" cy="52"/>
              </a:xfrm>
            </p:grpSpPr>
            <p:sp>
              <p:nvSpPr>
                <p:cNvPr id="13547" name="Rectangle 325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8" name="Rectangle 326"/>
                <p:cNvSpPr>
                  <a:spLocks noChangeArrowheads="1"/>
                </p:cNvSpPr>
                <p:nvPr/>
              </p:nvSpPr>
              <p:spPr bwMode="auto">
                <a:xfrm>
                  <a:off x="1068" y="4045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3" name="Group 327"/>
              <p:cNvGrpSpPr>
                <a:grpSpLocks/>
              </p:cNvGrpSpPr>
              <p:nvPr/>
            </p:nvGrpSpPr>
            <p:grpSpPr bwMode="auto">
              <a:xfrm>
                <a:off x="1280" y="3900"/>
                <a:ext cx="51" cy="47"/>
                <a:chOff x="1280" y="3900"/>
                <a:chExt cx="51" cy="47"/>
              </a:xfrm>
            </p:grpSpPr>
            <p:sp>
              <p:nvSpPr>
                <p:cNvPr id="13545" name="Rectangle 328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6" name="Rectangle 329"/>
                <p:cNvSpPr>
                  <a:spLocks noChangeArrowheads="1"/>
                </p:cNvSpPr>
                <p:nvPr/>
              </p:nvSpPr>
              <p:spPr bwMode="auto">
                <a:xfrm>
                  <a:off x="1280" y="3900"/>
                  <a:ext cx="51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4" name="Group 330"/>
              <p:cNvGrpSpPr>
                <a:grpSpLocks/>
              </p:cNvGrpSpPr>
              <p:nvPr/>
            </p:nvGrpSpPr>
            <p:grpSpPr bwMode="auto">
              <a:xfrm>
                <a:off x="1497" y="3724"/>
                <a:ext cx="268" cy="68"/>
                <a:chOff x="1497" y="3724"/>
                <a:chExt cx="268" cy="68"/>
              </a:xfrm>
            </p:grpSpPr>
            <p:sp>
              <p:nvSpPr>
                <p:cNvPr id="13541" name="Rectangle 331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2" name="Rectangle 332"/>
                <p:cNvSpPr>
                  <a:spLocks noChangeArrowheads="1"/>
                </p:cNvSpPr>
                <p:nvPr/>
              </p:nvSpPr>
              <p:spPr bwMode="auto">
                <a:xfrm>
                  <a:off x="1497" y="37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3" name="Rectangle 333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4" name="Rectangle 334"/>
                <p:cNvSpPr>
                  <a:spLocks noChangeArrowheads="1"/>
                </p:cNvSpPr>
                <p:nvPr/>
              </p:nvSpPr>
              <p:spPr bwMode="auto">
                <a:xfrm>
                  <a:off x="1713" y="3724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5" name="Group 335"/>
              <p:cNvGrpSpPr>
                <a:grpSpLocks/>
              </p:cNvGrpSpPr>
              <p:nvPr/>
            </p:nvGrpSpPr>
            <p:grpSpPr bwMode="auto">
              <a:xfrm>
                <a:off x="1930" y="3238"/>
                <a:ext cx="481" cy="300"/>
                <a:chOff x="1930" y="3238"/>
                <a:chExt cx="481" cy="300"/>
              </a:xfrm>
            </p:grpSpPr>
            <p:sp>
              <p:nvSpPr>
                <p:cNvPr id="13535" name="Rectangle 336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6" name="Rectangle 337"/>
                <p:cNvSpPr>
                  <a:spLocks noChangeArrowheads="1"/>
                </p:cNvSpPr>
                <p:nvPr/>
              </p:nvSpPr>
              <p:spPr bwMode="auto">
                <a:xfrm>
                  <a:off x="1930" y="3491"/>
                  <a:ext cx="52" cy="47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7" name="Rectangle 338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8" name="Rectangle 339"/>
                <p:cNvSpPr>
                  <a:spLocks noChangeArrowheads="1"/>
                </p:cNvSpPr>
                <p:nvPr/>
              </p:nvSpPr>
              <p:spPr bwMode="auto">
                <a:xfrm>
                  <a:off x="2147" y="335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9" name="Rectangle 340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0" name="Rectangle 341"/>
                <p:cNvSpPr>
                  <a:spLocks noChangeArrowheads="1"/>
                </p:cNvSpPr>
                <p:nvPr/>
              </p:nvSpPr>
              <p:spPr bwMode="auto">
                <a:xfrm>
                  <a:off x="2364" y="3238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6" name="Group 342"/>
              <p:cNvGrpSpPr>
                <a:grpSpLocks/>
              </p:cNvGrpSpPr>
              <p:nvPr/>
            </p:nvGrpSpPr>
            <p:grpSpPr bwMode="auto">
              <a:xfrm>
                <a:off x="2581" y="2699"/>
                <a:ext cx="480" cy="404"/>
                <a:chOff x="2581" y="2699"/>
                <a:chExt cx="480" cy="404"/>
              </a:xfrm>
            </p:grpSpPr>
            <p:sp>
              <p:nvSpPr>
                <p:cNvPr id="13529" name="Rectangle 343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0" name="Rectangle 344"/>
                <p:cNvSpPr>
                  <a:spLocks noChangeArrowheads="1"/>
                </p:cNvSpPr>
                <p:nvPr/>
              </p:nvSpPr>
              <p:spPr bwMode="auto">
                <a:xfrm>
                  <a:off x="2581" y="3057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1" name="Rectangle 345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2" name="Rectangle 346"/>
                <p:cNvSpPr>
                  <a:spLocks noChangeArrowheads="1"/>
                </p:cNvSpPr>
                <p:nvPr/>
              </p:nvSpPr>
              <p:spPr bwMode="auto">
                <a:xfrm>
                  <a:off x="2798" y="2720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3" name="Rectangle 347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4" name="Rectangle 348"/>
                <p:cNvSpPr>
                  <a:spLocks noChangeArrowheads="1"/>
                </p:cNvSpPr>
                <p:nvPr/>
              </p:nvSpPr>
              <p:spPr bwMode="auto">
                <a:xfrm>
                  <a:off x="3015" y="2699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7" name="Group 349"/>
              <p:cNvGrpSpPr>
                <a:grpSpLocks/>
              </p:cNvGrpSpPr>
              <p:nvPr/>
            </p:nvGrpSpPr>
            <p:grpSpPr bwMode="auto">
              <a:xfrm>
                <a:off x="3226" y="2389"/>
                <a:ext cx="486" cy="222"/>
                <a:chOff x="3226" y="2389"/>
                <a:chExt cx="486" cy="222"/>
              </a:xfrm>
            </p:grpSpPr>
            <p:sp>
              <p:nvSpPr>
                <p:cNvPr id="13523" name="Rectangle 350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4" name="Rectangle 351"/>
                <p:cNvSpPr>
                  <a:spLocks noChangeArrowheads="1"/>
                </p:cNvSpPr>
                <p:nvPr/>
              </p:nvSpPr>
              <p:spPr bwMode="auto">
                <a:xfrm>
                  <a:off x="3226" y="2559"/>
                  <a:ext cx="52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5" name="Rectangle 352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6" name="Rectangle 353"/>
                <p:cNvSpPr>
                  <a:spLocks noChangeArrowheads="1"/>
                </p:cNvSpPr>
                <p:nvPr/>
              </p:nvSpPr>
              <p:spPr bwMode="auto">
                <a:xfrm>
                  <a:off x="3443" y="2425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7" name="Rectangle 354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8" name="Rectangle 355"/>
                <p:cNvSpPr>
                  <a:spLocks noChangeArrowheads="1"/>
                </p:cNvSpPr>
                <p:nvPr/>
              </p:nvSpPr>
              <p:spPr bwMode="auto">
                <a:xfrm>
                  <a:off x="3660" y="2389"/>
                  <a:ext cx="52" cy="51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08" name="Group 356"/>
              <p:cNvGrpSpPr>
                <a:grpSpLocks/>
              </p:cNvGrpSpPr>
              <p:nvPr/>
            </p:nvGrpSpPr>
            <p:grpSpPr bwMode="auto">
              <a:xfrm>
                <a:off x="3877" y="2140"/>
                <a:ext cx="268" cy="62"/>
                <a:chOff x="3877" y="2140"/>
                <a:chExt cx="268" cy="62"/>
              </a:xfrm>
            </p:grpSpPr>
            <p:sp>
              <p:nvSpPr>
                <p:cNvPr id="13519" name="Rectangle 357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0" name="Rectangle 358"/>
                <p:cNvSpPr>
                  <a:spLocks noChangeArrowheads="1"/>
                </p:cNvSpPr>
                <p:nvPr/>
              </p:nvSpPr>
              <p:spPr bwMode="auto">
                <a:xfrm>
                  <a:off x="3877" y="2156"/>
                  <a:ext cx="52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1" name="Rectangle 359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2" name="Rectangle 360"/>
                <p:cNvSpPr>
                  <a:spLocks noChangeArrowheads="1"/>
                </p:cNvSpPr>
                <p:nvPr/>
              </p:nvSpPr>
              <p:spPr bwMode="auto">
                <a:xfrm>
                  <a:off x="4094" y="2140"/>
                  <a:ext cx="51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509" name="Line 361"/>
              <p:cNvSpPr>
                <a:spLocks noChangeShapeType="1"/>
              </p:cNvSpPr>
              <p:nvPr/>
            </p:nvSpPr>
            <p:spPr bwMode="auto">
              <a:xfrm flipV="1">
                <a:off x="707" y="1327"/>
                <a:ext cx="4709" cy="2941"/>
              </a:xfrm>
              <a:prstGeom prst="line">
                <a:avLst/>
              </a:prstGeom>
              <a:noFill/>
              <a:ln w="0">
                <a:solidFill>
                  <a:srgbClr val="00458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10" name="Group 362"/>
              <p:cNvGrpSpPr>
                <a:grpSpLocks/>
              </p:cNvGrpSpPr>
              <p:nvPr/>
            </p:nvGrpSpPr>
            <p:grpSpPr bwMode="auto">
              <a:xfrm>
                <a:off x="4744" y="1767"/>
                <a:ext cx="47" cy="52"/>
                <a:chOff x="4744" y="1767"/>
                <a:chExt cx="47" cy="52"/>
              </a:xfrm>
            </p:grpSpPr>
            <p:sp>
              <p:nvSpPr>
                <p:cNvPr id="13517" name="Rectangle 363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8" name="Rectangle 364"/>
                <p:cNvSpPr>
                  <a:spLocks noChangeArrowheads="1"/>
                </p:cNvSpPr>
                <p:nvPr/>
              </p:nvSpPr>
              <p:spPr bwMode="auto">
                <a:xfrm>
                  <a:off x="4744" y="1767"/>
                  <a:ext cx="47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1" name="Group 365"/>
              <p:cNvGrpSpPr>
                <a:grpSpLocks/>
              </p:cNvGrpSpPr>
              <p:nvPr/>
            </p:nvGrpSpPr>
            <p:grpSpPr bwMode="auto">
              <a:xfrm>
                <a:off x="4528" y="1923"/>
                <a:ext cx="46" cy="46"/>
                <a:chOff x="4528" y="1923"/>
                <a:chExt cx="46" cy="46"/>
              </a:xfrm>
            </p:grpSpPr>
            <p:sp>
              <p:nvSpPr>
                <p:cNvPr id="13515" name="Rectangle 366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6" name="Rectangle 367"/>
                <p:cNvSpPr>
                  <a:spLocks noChangeArrowheads="1"/>
                </p:cNvSpPr>
                <p:nvPr/>
              </p:nvSpPr>
              <p:spPr bwMode="auto">
                <a:xfrm>
                  <a:off x="4528" y="1923"/>
                  <a:ext cx="46" cy="46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12" name="Group 368"/>
              <p:cNvGrpSpPr>
                <a:grpSpLocks/>
              </p:cNvGrpSpPr>
              <p:nvPr/>
            </p:nvGrpSpPr>
            <p:grpSpPr bwMode="auto">
              <a:xfrm>
                <a:off x="4311" y="2104"/>
                <a:ext cx="46" cy="52"/>
                <a:chOff x="4311" y="2104"/>
                <a:chExt cx="46" cy="52"/>
              </a:xfrm>
            </p:grpSpPr>
            <p:sp>
              <p:nvSpPr>
                <p:cNvPr id="13513" name="Rectangle 369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solidFill>
                  <a:srgbClr val="0045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14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11" y="2104"/>
                  <a:ext cx="46" cy="52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455" name="Group 402"/>
          <p:cNvGrpSpPr>
            <a:grpSpLocks/>
          </p:cNvGrpSpPr>
          <p:nvPr/>
        </p:nvGrpSpPr>
        <p:grpSpPr bwMode="auto">
          <a:xfrm>
            <a:off x="912813" y="3679825"/>
            <a:ext cx="6907212" cy="2206625"/>
            <a:chOff x="634" y="2555"/>
            <a:chExt cx="4797" cy="1532"/>
          </a:xfrm>
        </p:grpSpPr>
        <p:grpSp>
          <p:nvGrpSpPr>
            <p:cNvPr id="13478" name="Group 376"/>
            <p:cNvGrpSpPr>
              <a:grpSpLocks/>
            </p:cNvGrpSpPr>
            <p:nvPr/>
          </p:nvGrpSpPr>
          <p:grpSpPr bwMode="auto">
            <a:xfrm>
              <a:off x="634" y="4035"/>
              <a:ext cx="47" cy="52"/>
              <a:chOff x="634" y="4035"/>
              <a:chExt cx="47" cy="52"/>
            </a:xfrm>
          </p:grpSpPr>
          <p:sp>
            <p:nvSpPr>
              <p:cNvPr id="13494" name="Line 377"/>
              <p:cNvSpPr>
                <a:spLocks noChangeShapeType="1"/>
              </p:cNvSpPr>
              <p:nvPr/>
            </p:nvSpPr>
            <p:spPr bwMode="auto">
              <a:xfrm>
                <a:off x="634" y="4045"/>
                <a:ext cx="47" cy="0"/>
              </a:xfrm>
              <a:prstGeom prst="line">
                <a:avLst/>
              </a:prstGeom>
              <a:noFill/>
              <a:ln w="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5" name="Freeform 378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6" name="Freeform 379"/>
              <p:cNvSpPr>
                <a:spLocks/>
              </p:cNvSpPr>
              <p:nvPr/>
            </p:nvSpPr>
            <p:spPr bwMode="auto">
              <a:xfrm>
                <a:off x="634" y="4035"/>
                <a:ext cx="47" cy="52"/>
              </a:xfrm>
              <a:custGeom>
                <a:avLst/>
                <a:gdLst>
                  <a:gd name="T0" fmla="*/ 0 w 47"/>
                  <a:gd name="T1" fmla="*/ 0 h 52"/>
                  <a:gd name="T2" fmla="*/ 21 w 47"/>
                  <a:gd name="T3" fmla="*/ 52 h 52"/>
                  <a:gd name="T4" fmla="*/ 47 w 47"/>
                  <a:gd name="T5" fmla="*/ 0 h 52"/>
                  <a:gd name="T6" fmla="*/ 0 w 47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52"/>
                  <a:gd name="T14" fmla="*/ 47 w 47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52">
                    <a:moveTo>
                      <a:pt x="0" y="0"/>
                    </a:moveTo>
                    <a:lnTo>
                      <a:pt x="21" y="52"/>
                    </a:lnTo>
                    <a:lnTo>
                      <a:pt x="4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79" name="Group 380"/>
            <p:cNvGrpSpPr>
              <a:grpSpLocks/>
            </p:cNvGrpSpPr>
            <p:nvPr/>
          </p:nvGrpSpPr>
          <p:grpSpPr bwMode="auto">
            <a:xfrm>
              <a:off x="1713" y="3642"/>
              <a:ext cx="269" cy="62"/>
              <a:chOff x="1713" y="3642"/>
              <a:chExt cx="269" cy="62"/>
            </a:xfrm>
          </p:grpSpPr>
          <p:sp>
            <p:nvSpPr>
              <p:cNvPr id="13490" name="Freeform 381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1" name="Freeform 382"/>
              <p:cNvSpPr>
                <a:spLocks/>
              </p:cNvSpPr>
              <p:nvPr/>
            </p:nvSpPr>
            <p:spPr bwMode="auto">
              <a:xfrm>
                <a:off x="1713" y="365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2" name="Freeform 383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3" name="Freeform 384"/>
              <p:cNvSpPr>
                <a:spLocks/>
              </p:cNvSpPr>
              <p:nvPr/>
            </p:nvSpPr>
            <p:spPr bwMode="auto">
              <a:xfrm>
                <a:off x="1930" y="3642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80" name="Group 385"/>
            <p:cNvGrpSpPr>
              <a:grpSpLocks/>
            </p:cNvGrpSpPr>
            <p:nvPr/>
          </p:nvGrpSpPr>
          <p:grpSpPr bwMode="auto">
            <a:xfrm>
              <a:off x="3226" y="3072"/>
              <a:ext cx="486" cy="192"/>
              <a:chOff x="3226" y="3072"/>
              <a:chExt cx="486" cy="192"/>
            </a:xfrm>
          </p:grpSpPr>
          <p:sp>
            <p:nvSpPr>
              <p:cNvPr id="13484" name="Freeform 386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5" name="Freeform 387"/>
              <p:cNvSpPr>
                <a:spLocks/>
              </p:cNvSpPr>
              <p:nvPr/>
            </p:nvSpPr>
            <p:spPr bwMode="auto">
              <a:xfrm>
                <a:off x="3226" y="321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6" name="Freeform 388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7" name="Freeform 389"/>
              <p:cNvSpPr>
                <a:spLocks/>
              </p:cNvSpPr>
              <p:nvPr/>
            </p:nvSpPr>
            <p:spPr bwMode="auto">
              <a:xfrm>
                <a:off x="3443" y="3155"/>
                <a:ext cx="52" cy="46"/>
              </a:xfrm>
              <a:custGeom>
                <a:avLst/>
                <a:gdLst>
                  <a:gd name="T0" fmla="*/ 0 w 52"/>
                  <a:gd name="T1" fmla="*/ 0 h 46"/>
                  <a:gd name="T2" fmla="*/ 26 w 52"/>
                  <a:gd name="T3" fmla="*/ 46 h 46"/>
                  <a:gd name="T4" fmla="*/ 52 w 52"/>
                  <a:gd name="T5" fmla="*/ 0 h 46"/>
                  <a:gd name="T6" fmla="*/ 0 w 52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46"/>
                  <a:gd name="T14" fmla="*/ 52 w 52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46">
                    <a:moveTo>
                      <a:pt x="0" y="0"/>
                    </a:moveTo>
                    <a:lnTo>
                      <a:pt x="26" y="46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8" name="Freeform 390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9" name="Freeform 391"/>
              <p:cNvSpPr>
                <a:spLocks/>
              </p:cNvSpPr>
              <p:nvPr/>
            </p:nvSpPr>
            <p:spPr bwMode="auto">
              <a:xfrm>
                <a:off x="3660" y="3072"/>
                <a:ext cx="52" cy="52"/>
              </a:xfrm>
              <a:custGeom>
                <a:avLst/>
                <a:gdLst>
                  <a:gd name="T0" fmla="*/ 0 w 52"/>
                  <a:gd name="T1" fmla="*/ 0 h 52"/>
                  <a:gd name="T2" fmla="*/ 26 w 52"/>
                  <a:gd name="T3" fmla="*/ 52 h 52"/>
                  <a:gd name="T4" fmla="*/ 52 w 52"/>
                  <a:gd name="T5" fmla="*/ 0 h 52"/>
                  <a:gd name="T6" fmla="*/ 0 w 52"/>
                  <a:gd name="T7" fmla="*/ 0 h 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"/>
                  <a:gd name="T13" fmla="*/ 0 h 52"/>
                  <a:gd name="T14" fmla="*/ 52 w 52"/>
                  <a:gd name="T15" fmla="*/ 52 h 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" h="52">
                    <a:moveTo>
                      <a:pt x="0" y="0"/>
                    </a:moveTo>
                    <a:lnTo>
                      <a:pt x="26" y="52"/>
                    </a:lnTo>
                    <a:lnTo>
                      <a:pt x="5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33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81" name="Line 392"/>
            <p:cNvSpPr>
              <a:spLocks noChangeShapeType="1"/>
            </p:cNvSpPr>
            <p:nvPr/>
          </p:nvSpPr>
          <p:spPr bwMode="auto">
            <a:xfrm flipV="1">
              <a:off x="655" y="2555"/>
              <a:ext cx="4776" cy="1496"/>
            </a:xfrm>
            <a:prstGeom prst="line">
              <a:avLst/>
            </a:prstGeom>
            <a:noFill/>
            <a:ln w="0">
              <a:solidFill>
                <a:srgbClr val="FFD3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5" name="Text Box 393"/>
            <p:cNvSpPr txBox="1">
              <a:spLocks noChangeArrowheads="1"/>
            </p:cNvSpPr>
            <p:nvPr/>
          </p:nvSpPr>
          <p:spPr bwMode="auto">
            <a:xfrm>
              <a:off x="2407" y="3598"/>
              <a:ext cx="1105" cy="4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Pre-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32" charset="-128"/>
                  <a:cs typeface="Calibri"/>
                  <a:sym typeface="Arial" pitchFamily="32" charset="0"/>
                </a:rPr>
                <a:t>Doubling time=19 mo</a:t>
              </a:r>
            </a:p>
          </p:txBody>
        </p:sp>
        <p:sp>
          <p:nvSpPr>
            <p:cNvPr id="13483" name="Line 394"/>
            <p:cNvSpPr>
              <a:spLocks noChangeShapeType="1"/>
            </p:cNvSpPr>
            <p:nvPr/>
          </p:nvSpPr>
          <p:spPr bwMode="auto">
            <a:xfrm flipV="1">
              <a:off x="2839" y="338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401"/>
          <p:cNvGrpSpPr>
            <a:grpSpLocks/>
          </p:cNvGrpSpPr>
          <p:nvPr/>
        </p:nvGrpSpPr>
        <p:grpSpPr bwMode="auto">
          <a:xfrm>
            <a:off x="5184775" y="1201738"/>
            <a:ext cx="2532063" cy="3817937"/>
            <a:chOff x="3601" y="835"/>
            <a:chExt cx="1758" cy="2651"/>
          </a:xfrm>
        </p:grpSpPr>
        <p:sp>
          <p:nvSpPr>
            <p:cNvPr id="3304" name="Text Box 232"/>
            <p:cNvSpPr txBox="1">
              <a:spLocks noChangeArrowheads="1"/>
            </p:cNvSpPr>
            <p:nvPr/>
          </p:nvSpPr>
          <p:spPr bwMode="auto">
            <a:xfrm>
              <a:off x="4069" y="3016"/>
              <a:ext cx="1006" cy="4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Nextgen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 sequencing (</a:t>
              </a:r>
              <a:r>
                <a:rPr lang="en-US" sz="1300" dirty="0" err="1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bp</a:t>
              </a:r>
              <a:r>
                <a:rPr lang="en-US" sz="1300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/$)</a:t>
              </a:r>
            </a:p>
            <a:p>
              <a:pPr>
                <a:defRPr/>
              </a:pPr>
              <a:r>
                <a:rPr lang="en-US" sz="1100" i="1" dirty="0">
                  <a:latin typeface="Calibri"/>
                  <a:ea typeface="ヒラギノ角ゴ ProN W3" pitchFamily="-110" charset="-128"/>
                  <a:cs typeface="Calibri"/>
                  <a:sym typeface="Arial" pitchFamily="-110" charset="0"/>
                </a:rPr>
                <a:t>Doubling time=4 mo0</a:t>
              </a:r>
            </a:p>
          </p:txBody>
        </p:sp>
        <p:sp>
          <p:nvSpPr>
            <p:cNvPr id="13460" name="Line 233"/>
            <p:cNvSpPr>
              <a:spLocks noChangeShapeType="1"/>
            </p:cNvSpPr>
            <p:nvPr/>
          </p:nvSpPr>
          <p:spPr bwMode="auto">
            <a:xfrm flipH="1" flipV="1">
              <a:off x="4069" y="2687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61" name="Group 400"/>
            <p:cNvGrpSpPr>
              <a:grpSpLocks/>
            </p:cNvGrpSpPr>
            <p:nvPr/>
          </p:nvGrpSpPr>
          <p:grpSpPr bwMode="auto">
            <a:xfrm>
              <a:off x="3601" y="835"/>
              <a:ext cx="1758" cy="2362"/>
              <a:chOff x="3601" y="835"/>
              <a:chExt cx="1758" cy="2362"/>
            </a:xfrm>
          </p:grpSpPr>
          <p:grpSp>
            <p:nvGrpSpPr>
              <p:cNvPr id="13462" name="Group 395"/>
              <p:cNvGrpSpPr>
                <a:grpSpLocks/>
              </p:cNvGrpSpPr>
              <p:nvPr/>
            </p:nvGrpSpPr>
            <p:grpSpPr bwMode="auto">
              <a:xfrm>
                <a:off x="3877" y="2870"/>
                <a:ext cx="52" cy="47"/>
                <a:chOff x="3877" y="2870"/>
                <a:chExt cx="52" cy="47"/>
              </a:xfrm>
            </p:grpSpPr>
            <p:sp>
              <p:nvSpPr>
                <p:cNvPr id="13476" name="Freeform 211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7" name="Freeform 212"/>
                <p:cNvSpPr>
                  <a:spLocks/>
                </p:cNvSpPr>
                <p:nvPr/>
              </p:nvSpPr>
              <p:spPr bwMode="auto">
                <a:xfrm>
                  <a:off x="3877" y="2870"/>
                  <a:ext cx="52" cy="47"/>
                </a:xfrm>
                <a:custGeom>
                  <a:avLst/>
                  <a:gdLst>
                    <a:gd name="T0" fmla="*/ 0 w 52"/>
                    <a:gd name="T1" fmla="*/ 26 h 47"/>
                    <a:gd name="T2" fmla="*/ 26 w 52"/>
                    <a:gd name="T3" fmla="*/ 47 h 47"/>
                    <a:gd name="T4" fmla="*/ 52 w 52"/>
                    <a:gd name="T5" fmla="*/ 26 h 47"/>
                    <a:gd name="T6" fmla="*/ 26 w 52"/>
                    <a:gd name="T7" fmla="*/ 0 h 47"/>
                    <a:gd name="T8" fmla="*/ 0 w 52"/>
                    <a:gd name="T9" fmla="*/ 26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47"/>
                    <a:gd name="T17" fmla="*/ 52 w 52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47">
                      <a:moveTo>
                        <a:pt x="0" y="26"/>
                      </a:moveTo>
                      <a:lnTo>
                        <a:pt x="26" y="47"/>
                      </a:lnTo>
                      <a:lnTo>
                        <a:pt x="52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3" name="Group 396"/>
              <p:cNvGrpSpPr>
                <a:grpSpLocks/>
              </p:cNvGrpSpPr>
              <p:nvPr/>
            </p:nvGrpSpPr>
            <p:grpSpPr bwMode="auto">
              <a:xfrm>
                <a:off x="4094" y="2368"/>
                <a:ext cx="51" cy="46"/>
                <a:chOff x="4094" y="2368"/>
                <a:chExt cx="51" cy="46"/>
              </a:xfrm>
            </p:grpSpPr>
            <p:sp>
              <p:nvSpPr>
                <p:cNvPr id="13474" name="Freeform 213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5" name="Freeform 214"/>
                <p:cNvSpPr>
                  <a:spLocks/>
                </p:cNvSpPr>
                <p:nvPr/>
              </p:nvSpPr>
              <p:spPr bwMode="auto">
                <a:xfrm>
                  <a:off x="4094" y="2368"/>
                  <a:ext cx="51" cy="46"/>
                </a:xfrm>
                <a:custGeom>
                  <a:avLst/>
                  <a:gdLst>
                    <a:gd name="T0" fmla="*/ 0 w 51"/>
                    <a:gd name="T1" fmla="*/ 26 h 46"/>
                    <a:gd name="T2" fmla="*/ 26 w 51"/>
                    <a:gd name="T3" fmla="*/ 46 h 46"/>
                    <a:gd name="T4" fmla="*/ 51 w 51"/>
                    <a:gd name="T5" fmla="*/ 26 h 46"/>
                    <a:gd name="T6" fmla="*/ 26 w 51"/>
                    <a:gd name="T7" fmla="*/ 0 h 46"/>
                    <a:gd name="T8" fmla="*/ 0 w 51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"/>
                    <a:gd name="T16" fmla="*/ 0 h 46"/>
                    <a:gd name="T17" fmla="*/ 51 w 51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" h="46">
                      <a:moveTo>
                        <a:pt x="0" y="26"/>
                      </a:moveTo>
                      <a:lnTo>
                        <a:pt x="26" y="46"/>
                      </a:lnTo>
                      <a:lnTo>
                        <a:pt x="51" y="26"/>
                      </a:lnTo>
                      <a:lnTo>
                        <a:pt x="26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4" name="Group 397"/>
              <p:cNvGrpSpPr>
                <a:grpSpLocks/>
              </p:cNvGrpSpPr>
              <p:nvPr/>
            </p:nvGrpSpPr>
            <p:grpSpPr bwMode="auto">
              <a:xfrm>
                <a:off x="4311" y="2135"/>
                <a:ext cx="46" cy="52"/>
                <a:chOff x="4311" y="2135"/>
                <a:chExt cx="46" cy="52"/>
              </a:xfrm>
            </p:grpSpPr>
            <p:sp>
              <p:nvSpPr>
                <p:cNvPr id="13472" name="Freeform 215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3" name="Freeform 216"/>
                <p:cNvSpPr>
                  <a:spLocks/>
                </p:cNvSpPr>
                <p:nvPr/>
              </p:nvSpPr>
              <p:spPr bwMode="auto">
                <a:xfrm>
                  <a:off x="4311" y="2135"/>
                  <a:ext cx="46" cy="52"/>
                </a:xfrm>
                <a:custGeom>
                  <a:avLst/>
                  <a:gdLst>
                    <a:gd name="T0" fmla="*/ 0 w 46"/>
                    <a:gd name="T1" fmla="*/ 26 h 52"/>
                    <a:gd name="T2" fmla="*/ 25 w 46"/>
                    <a:gd name="T3" fmla="*/ 52 h 52"/>
                    <a:gd name="T4" fmla="*/ 46 w 46"/>
                    <a:gd name="T5" fmla="*/ 26 h 52"/>
                    <a:gd name="T6" fmla="*/ 25 w 46"/>
                    <a:gd name="T7" fmla="*/ 0 h 52"/>
                    <a:gd name="T8" fmla="*/ 0 w 46"/>
                    <a:gd name="T9" fmla="*/ 26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52"/>
                    <a:gd name="T17" fmla="*/ 46 w 46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52">
                      <a:moveTo>
                        <a:pt x="0" y="26"/>
                      </a:moveTo>
                      <a:lnTo>
                        <a:pt x="25" y="52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5" name="Group 398"/>
              <p:cNvGrpSpPr>
                <a:grpSpLocks/>
              </p:cNvGrpSpPr>
              <p:nvPr/>
            </p:nvGrpSpPr>
            <p:grpSpPr bwMode="auto">
              <a:xfrm>
                <a:off x="4528" y="1897"/>
                <a:ext cx="46" cy="46"/>
                <a:chOff x="4528" y="1897"/>
                <a:chExt cx="46" cy="46"/>
              </a:xfrm>
            </p:grpSpPr>
            <p:sp>
              <p:nvSpPr>
                <p:cNvPr id="13470" name="Freeform 217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71" name="Freeform 218"/>
                <p:cNvSpPr>
                  <a:spLocks/>
                </p:cNvSpPr>
                <p:nvPr/>
              </p:nvSpPr>
              <p:spPr bwMode="auto">
                <a:xfrm>
                  <a:off x="4528" y="1897"/>
                  <a:ext cx="46" cy="46"/>
                </a:xfrm>
                <a:custGeom>
                  <a:avLst/>
                  <a:gdLst>
                    <a:gd name="T0" fmla="*/ 0 w 46"/>
                    <a:gd name="T1" fmla="*/ 26 h 46"/>
                    <a:gd name="T2" fmla="*/ 25 w 46"/>
                    <a:gd name="T3" fmla="*/ 46 h 46"/>
                    <a:gd name="T4" fmla="*/ 46 w 46"/>
                    <a:gd name="T5" fmla="*/ 26 h 46"/>
                    <a:gd name="T6" fmla="*/ 25 w 46"/>
                    <a:gd name="T7" fmla="*/ 0 h 46"/>
                    <a:gd name="T8" fmla="*/ 0 w 46"/>
                    <a:gd name="T9" fmla="*/ 26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46"/>
                    <a:gd name="T17" fmla="*/ 46 w 46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46">
                      <a:moveTo>
                        <a:pt x="0" y="26"/>
                      </a:moveTo>
                      <a:lnTo>
                        <a:pt x="25" y="46"/>
                      </a:lnTo>
                      <a:lnTo>
                        <a:pt x="46" y="26"/>
                      </a:lnTo>
                      <a:lnTo>
                        <a:pt x="25" y="0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466" name="Group 399"/>
              <p:cNvGrpSpPr>
                <a:grpSpLocks/>
              </p:cNvGrpSpPr>
              <p:nvPr/>
            </p:nvGrpSpPr>
            <p:grpSpPr bwMode="auto">
              <a:xfrm>
                <a:off x="4744" y="1653"/>
                <a:ext cx="47" cy="47"/>
                <a:chOff x="4744" y="1653"/>
                <a:chExt cx="47" cy="47"/>
              </a:xfrm>
            </p:grpSpPr>
            <p:sp>
              <p:nvSpPr>
                <p:cNvPr id="13468" name="Freeform 219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FF4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9" name="Freeform 220"/>
                <p:cNvSpPr>
                  <a:spLocks/>
                </p:cNvSpPr>
                <p:nvPr/>
              </p:nvSpPr>
              <p:spPr bwMode="auto">
                <a:xfrm>
                  <a:off x="4744" y="1653"/>
                  <a:ext cx="47" cy="47"/>
                </a:xfrm>
                <a:custGeom>
                  <a:avLst/>
                  <a:gdLst>
                    <a:gd name="T0" fmla="*/ 0 w 47"/>
                    <a:gd name="T1" fmla="*/ 21 h 47"/>
                    <a:gd name="T2" fmla="*/ 21 w 47"/>
                    <a:gd name="T3" fmla="*/ 47 h 47"/>
                    <a:gd name="T4" fmla="*/ 47 w 47"/>
                    <a:gd name="T5" fmla="*/ 21 h 47"/>
                    <a:gd name="T6" fmla="*/ 21 w 47"/>
                    <a:gd name="T7" fmla="*/ 0 h 47"/>
                    <a:gd name="T8" fmla="*/ 0 w 47"/>
                    <a:gd name="T9" fmla="*/ 21 h 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47"/>
                    <a:gd name="T17" fmla="*/ 47 w 47"/>
                    <a:gd name="T18" fmla="*/ 47 h 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47">
                      <a:moveTo>
                        <a:pt x="0" y="21"/>
                      </a:moveTo>
                      <a:lnTo>
                        <a:pt x="21" y="47"/>
                      </a:lnTo>
                      <a:lnTo>
                        <a:pt x="47" y="21"/>
                      </a:lnTo>
                      <a:lnTo>
                        <a:pt x="21" y="0"/>
                      </a:lnTo>
                      <a:lnTo>
                        <a:pt x="0" y="2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467" name="Line 222"/>
              <p:cNvSpPr>
                <a:spLocks noChangeShapeType="1"/>
              </p:cNvSpPr>
              <p:nvPr/>
            </p:nvSpPr>
            <p:spPr bwMode="auto">
              <a:xfrm flipV="1">
                <a:off x="3601" y="835"/>
                <a:ext cx="1758" cy="2362"/>
              </a:xfrm>
              <a:prstGeom prst="line">
                <a:avLst/>
              </a:prstGeom>
              <a:noFill/>
              <a:ln w="0">
                <a:solidFill>
                  <a:srgbClr val="FF42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" name="Picture 2" descr="Screen Shot 2013-05-22 at 10.0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" y="692150"/>
            <a:ext cx="4321175" cy="16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458" name="Title 1"/>
          <p:cNvSpPr txBox="1">
            <a:spLocks/>
          </p:cNvSpPr>
          <p:nvPr/>
        </p:nvSpPr>
        <p:spPr bwMode="auto">
          <a:xfrm>
            <a:off x="152400" y="53975"/>
            <a:ext cx="883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b="1" dirty="0">
                <a:solidFill>
                  <a:srgbClr val="1A1A1A"/>
                </a:solidFill>
                <a:latin typeface="Calibri"/>
                <a:cs typeface="Calibri"/>
              </a:rPr>
              <a:t>Disk Capacity </a:t>
            </a:r>
            <a:r>
              <a:rPr lang="en-US" sz="3200" b="1" dirty="0" err="1">
                <a:solidFill>
                  <a:srgbClr val="1A1A1A"/>
                </a:solidFill>
                <a:latin typeface="Calibri"/>
                <a:cs typeface="Calibri"/>
              </a:rPr>
              <a:t>vs</a:t>
            </a:r>
            <a:r>
              <a:rPr lang="en-US" sz="3200" b="1" dirty="0">
                <a:solidFill>
                  <a:srgbClr val="1A1A1A"/>
                </a:solidFill>
                <a:latin typeface="Calibri"/>
                <a:cs typeface="Calibri"/>
              </a:rPr>
              <a:t> Sequencing Capacity, 1990-2012</a:t>
            </a:r>
            <a:endParaRPr lang="en-US" sz="32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1380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/>
            <a:r>
              <a:rPr lang="en-US" dirty="0">
                <a:ea typeface="ＭＳ Ｐゴシック" charset="0"/>
              </a:rPr>
              <a:t>About DNA and computers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/>
            <a:r>
              <a:rPr lang="en-US" dirty="0">
                <a:ea typeface="ＭＳ Ｐゴシック" charset="0"/>
              </a:rPr>
              <a:t>We'll hit the $1000 genome during </a:t>
            </a:r>
            <a:r>
              <a:rPr lang="en-US" dirty="0" smtClean="0">
                <a:ea typeface="ＭＳ Ｐゴシック" charset="0"/>
              </a:rPr>
              <a:t>2015-</a:t>
            </a:r>
            <a:r>
              <a:rPr lang="en-US" dirty="0">
                <a:ea typeface="ＭＳ Ｐゴシック" charset="0"/>
              </a:rPr>
              <a:t>?, then need to think about the $100 genome.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sequencing has been ~5-6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storage and network bandwidth is ~12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doubling time of CPU speed is ~18 months. </a:t>
            </a:r>
          </a:p>
          <a:p>
            <a:pPr marL="457200" indent="-457200" eaLnBrk="1"/>
            <a:r>
              <a:rPr lang="en-US" dirty="0">
                <a:ea typeface="ＭＳ Ｐゴシック" charset="0"/>
              </a:rPr>
              <a:t>The cost of sequencing a base pair will eventually equal the cost of storing a base pair</a:t>
            </a:r>
          </a:p>
          <a:p>
            <a:pPr marL="457200" indent="-457200" eaLnBrk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0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53975"/>
            <a:ext cx="8839200" cy="11430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What is the general biomedical scientist to do?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sz="3600">
                <a:ea typeface="ＭＳ Ｐゴシック" charset="0"/>
              </a:rPr>
              <a:t>Lots of data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Poor IT infrastructure in many labs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Where do they go?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Write more grants?</a:t>
            </a:r>
          </a:p>
          <a:p>
            <a:pPr marL="571500" indent="-571500"/>
            <a:r>
              <a:rPr lang="en-US" sz="3600">
                <a:ea typeface="ＭＳ Ｐゴシック" charset="0"/>
              </a:rPr>
              <a:t>Get bigger hardware?</a:t>
            </a:r>
          </a:p>
        </p:txBody>
      </p:sp>
    </p:spTree>
    <p:extLst>
      <p:ext uri="{BB962C8B-B14F-4D97-AF65-F5344CB8AC3E}">
        <p14:creationId xmlns:p14="http://schemas.microsoft.com/office/powerpoint/2010/main" val="255324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Amazon Web Services (AWS)</a:t>
            </a:r>
          </a:p>
        </p:txBody>
      </p:sp>
      <p:sp>
        <p:nvSpPr>
          <p:cNvPr id="17410" name="Content Placeholder 2"/>
          <p:cNvSpPr>
            <a:spLocks noGrp="1"/>
          </p:cNvSpPr>
          <p:nvPr/>
        </p:nvSpPr>
        <p:spPr bwMode="auto">
          <a:xfrm>
            <a:off x="296863" y="1268413"/>
            <a:ext cx="82359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/>
              <a:cs typeface="Calibri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323850" y="1412875"/>
            <a:ext cx="8064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Infinite storage (scalable): S3 (simple storage service)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Compute per hour: EC2 (elastic cloud computing)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Ready when you are High Performance Computing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Multiple football fields of HPC throughout the world</a:t>
            </a:r>
          </a:p>
          <a:p>
            <a:pPr eaLnBrk="1" hangingPunct="1">
              <a:buFont typeface="Arial" charset="0"/>
              <a:buChar char="•"/>
            </a:pPr>
            <a:r>
              <a:rPr lang="en-US">
                <a:latin typeface="Calibri"/>
                <a:cs typeface="Calibri"/>
              </a:rPr>
              <a:t>HPC are expanded at one container at a time:</a:t>
            </a: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  <a:p>
            <a:pPr eaLnBrk="1" hangingPunct="1">
              <a:buFont typeface="Arial" charset="0"/>
              <a:buChar char="•"/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amazon-perdi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8" y="3573463"/>
            <a:ext cx="4783137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107950" y="6021388"/>
            <a:ext cx="141396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200">
                <a:latin typeface="Calibri"/>
                <a:cs typeface="Calibri"/>
              </a:rPr>
              <a:t>http://goo.gl/7PVAl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17414" name="Picture 6" descr="aw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35147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64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10079</TotalTime>
  <Words>1144</Words>
  <Application>Microsoft Macintosh PowerPoint</Application>
  <PresentationFormat>On-screen Show (4:3)</PresentationFormat>
  <Paragraphs>175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Canadian Bioinformatics Workshops</vt:lpstr>
      <vt:lpstr>PowerPoint Presentation</vt:lpstr>
      <vt:lpstr>PowerPoint Presentation</vt:lpstr>
      <vt:lpstr>Learning objectives of the course</vt:lpstr>
      <vt:lpstr>Learning Objectives of module 0</vt:lpstr>
      <vt:lpstr>PowerPoint Presentation</vt:lpstr>
      <vt:lpstr>About DNA and computers</vt:lpstr>
      <vt:lpstr>What is the general biomedical scientist to do?</vt:lpstr>
      <vt:lpstr>Amazon Web Services (AWS)</vt:lpstr>
      <vt:lpstr>Some of the challenges of cloud computing:</vt:lpstr>
      <vt:lpstr>Some of the advantages of cloud computing:</vt:lpstr>
      <vt:lpstr>In this workshop:</vt:lpstr>
      <vt:lpstr>Things we have set up:</vt:lpstr>
      <vt:lpstr>Amazon AWS Management Console – quick walkthrough</vt:lpstr>
      <vt:lpstr>For this workshop: all on Wiki!</vt:lpstr>
      <vt:lpstr>The main CBW Wiki</vt:lpstr>
      <vt:lpstr>The RNA-seq wiki</vt:lpstr>
      <vt:lpstr>Macintosh users</vt:lpstr>
      <vt:lpstr>Opening a ‘terminal session’</vt:lpstr>
      <vt:lpstr>Creating a working directory on your mac</vt:lpstr>
      <vt:lpstr>Obtaining your AWS ‘key’ file from the wiki</vt:lpstr>
      <vt:lpstr>Viewing the ‘key’ file once downloaded</vt:lpstr>
      <vt:lpstr>Changing file permissions of your ‘key’ file</vt:lpstr>
      <vt:lpstr>Logging into AWS (Mac)</vt:lpstr>
      <vt:lpstr>Logging into AWS (Windows)</vt:lpstr>
      <vt:lpstr>Copying files from AWS to your computer</vt:lpstr>
      <vt:lpstr>So, at this point:</vt:lpstr>
      <vt:lpstr>A much more detailed tutorial on AWS cloud computing…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661</cp:revision>
  <dcterms:created xsi:type="dcterms:W3CDTF">2010-04-21T18:53:51Z</dcterms:created>
  <dcterms:modified xsi:type="dcterms:W3CDTF">2015-06-02T00:11:40Z</dcterms:modified>
</cp:coreProperties>
</file>