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41" r:id="rId2"/>
    <p:sldId id="342" r:id="rId3"/>
    <p:sldId id="257" r:id="rId4"/>
    <p:sldId id="535"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12"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61" autoAdjust="0"/>
  </p:normalViewPr>
  <p:slideViewPr>
    <p:cSldViewPr showGuides="1">
      <p:cViewPr varScale="1">
        <p:scale>
          <a:sx n="62" d="100"/>
          <a:sy n="62" d="100"/>
        </p:scale>
        <p:origin x="-2208"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5/22/18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5/22/18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smtClean="0"/>
              <a:t>Overview of the flow of the </a:t>
            </a:r>
            <a:r>
              <a:rPr lang="en-US" dirty="0" err="1" smtClean="0"/>
              <a:t>StringTie</a:t>
            </a:r>
            <a:r>
              <a:rPr lang="en-US" dirty="0" smtClean="0"/>
              <a:t> algorithm, compared to Cufflinks and </a:t>
            </a:r>
            <a:r>
              <a:rPr lang="en-US" dirty="0" err="1" smtClean="0"/>
              <a:t>Traph</a:t>
            </a:r>
            <a:r>
              <a:rPr lang="en-US" dirty="0" smtClean="0"/>
              <a:t>. </a:t>
            </a:r>
          </a:p>
          <a:p>
            <a:pPr marL="228600" indent="-228600">
              <a:buAutoNum type="alphaLcParenBoth"/>
            </a:pPr>
            <a:endParaRPr lang="en-US" dirty="0" smtClean="0"/>
          </a:p>
          <a:p>
            <a:pPr marL="0" indent="0">
              <a:buNone/>
            </a:pPr>
            <a:r>
              <a:rPr lang="en-US" dirty="0" smtClean="0"/>
              <a:t>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first groups reads into clusters. Then it creates a splice</a:t>
            </a:r>
            <a:r>
              <a:rPr lang="en-US" baseline="0" dirty="0" smtClean="0"/>
              <a:t> graph for each cluster (nodes represent exons or parts of exons, and paths through the graph represent possible splice variants).</a:t>
            </a:r>
            <a:r>
              <a:rPr lang="en-US" dirty="0" smtClean="0"/>
              <a:t> </a:t>
            </a:r>
            <a:r>
              <a:rPr lang="en-US" dirty="0" err="1" smtClean="0"/>
              <a:t>StringTie</a:t>
            </a:r>
            <a:r>
              <a:rPr lang="en-US" dirty="0" smtClean="0"/>
              <a:t> iteratively extracts the heaviest path from the splice graph, constructs a flow network, computes maximum flow to estimate abundance, and then updates the splice graph by removing reads that were assigned by the flow algorithm. This process repeats until all reads have been assigned.</a:t>
            </a:r>
          </a:p>
          <a:p>
            <a:pPr marL="0" indent="0">
              <a:buNone/>
            </a:pPr>
            <a:endParaRPr lang="en-US" dirty="0" smtClean="0"/>
          </a:p>
          <a:p>
            <a:pPr marL="0" indent="0">
              <a:buNone/>
            </a:pPr>
            <a:r>
              <a:rPr lang="en-US" dirty="0" smtClean="0"/>
              <a:t>(</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40445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seq</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92496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smtClean="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dirty="0" smtClean="0"/>
              <a:t>The maximum flow problem is a well-studied problem in optimization theory.</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11</a:t>
            </a:fld>
            <a:endParaRPr lang="en-US"/>
          </a:p>
        </p:txBody>
      </p:sp>
    </p:spTree>
    <p:extLst>
      <p:ext uri="{BB962C8B-B14F-4D97-AF65-F5344CB8AC3E}">
        <p14:creationId xmlns:p14="http://schemas.microsoft.com/office/powerpoint/2010/main" val="379175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recommend </a:t>
            </a:r>
            <a:r>
              <a:rPr lang="en-US" dirty="0" err="1" smtClean="0"/>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17</a:t>
            </a:fld>
            <a:endParaRPr lang="en-US"/>
          </a:p>
        </p:txBody>
      </p:sp>
    </p:spTree>
    <p:extLst>
      <p:ext uri="{BB962C8B-B14F-4D97-AF65-F5344CB8AC3E}">
        <p14:creationId xmlns:p14="http://schemas.microsoft.com/office/powerpoint/2010/main" val="382793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5/22/18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4" Type="http://schemas.openxmlformats.org/officeDocument/2006/relationships/hyperlink" Target="https://www.ncbi.nlm.nih.gov/pubmed/22872506"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899593" y="667233"/>
            <a:ext cx="7488831" cy="5642087"/>
          </a:xfrm>
        </p:spPr>
      </p:pic>
      <p:sp>
        <p:nvSpPr>
          <p:cNvPr id="5" name="Title 1"/>
          <p:cNvSpPr>
            <a:spLocks noGrp="1"/>
          </p:cNvSpPr>
          <p:nvPr>
            <p:ph type="title"/>
          </p:nvPr>
        </p:nvSpPr>
        <p:spPr>
          <a:xfrm>
            <a:off x="152400" y="44624"/>
            <a:ext cx="8839200" cy="490066"/>
          </a:xfrm>
        </p:spPr>
        <p:txBody>
          <a:bodyPr/>
          <a:lstStyle/>
          <a:p>
            <a:r>
              <a:rPr lang="en-US" sz="2000" dirty="0" smtClean="0"/>
              <a:t>Construct splice graph, identify path with heaviest coverage, construct flow network, assemble transcript, remove reads and repeat</a:t>
            </a:r>
            <a:endParaRPr lang="en-US" sz="2000" dirty="0"/>
          </a:p>
        </p:txBody>
      </p:sp>
    </p:spTree>
    <p:extLst>
      <p:ext uri="{BB962C8B-B14F-4D97-AF65-F5344CB8AC3E}">
        <p14:creationId xmlns:p14="http://schemas.microsoft.com/office/powerpoint/2010/main" val="28057124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008112"/>
          </a:xfrm>
        </p:spPr>
        <p:txBody>
          <a:bodyPr/>
          <a:lstStyle/>
          <a:p>
            <a:r>
              <a:rPr lang="en-US" sz="2800" dirty="0" smtClean="0"/>
              <a:t>From flow network for each transcript, maximum flow is used to assemble transcript and estimate abundance </a:t>
            </a:r>
            <a:endParaRPr lang="en-US" sz="2800" dirty="0"/>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1115616" y="980728"/>
            <a:ext cx="6480720" cy="4926544"/>
          </a:xfrm>
        </p:spPr>
      </p:pic>
      <p:sp>
        <p:nvSpPr>
          <p:cNvPr id="5" name="Rectangle 4"/>
          <p:cNvSpPr/>
          <p:nvPr/>
        </p:nvSpPr>
        <p:spPr>
          <a:xfrm>
            <a:off x="179512" y="5877272"/>
            <a:ext cx="8964488" cy="523220"/>
          </a:xfrm>
          <a:prstGeom prst="rect">
            <a:avLst/>
          </a:prstGeom>
        </p:spPr>
        <p:txBody>
          <a:bodyPr wrap="square">
            <a:spAutoFit/>
          </a:bodyPr>
          <a:lstStyle/>
          <a:p>
            <a:r>
              <a:rPr lang="en-US" sz="1400" dirty="0" err="1" smtClean="0"/>
              <a:t>StringTie</a:t>
            </a:r>
            <a:r>
              <a:rPr lang="en-US" sz="1400" dirty="0"/>
              <a:t> </a:t>
            </a:r>
            <a:r>
              <a:rPr lang="en-US" sz="1400" dirty="0" smtClean="0"/>
              <a:t>uses basic graph theory (splice graph), custom heuristics (heaviest path), more graph theory (flow network) and optimization theory (maximum flow). See </a:t>
            </a:r>
            <a:r>
              <a:rPr lang="en-US" sz="1400" dirty="0" err="1" smtClean="0"/>
              <a:t>StringTie</a:t>
            </a:r>
            <a:r>
              <a:rPr lang="en-US" sz="1400" dirty="0" smtClean="0"/>
              <a:t> paper for </a:t>
            </a:r>
            <a:r>
              <a:rPr lang="en-US" sz="1400" dirty="0" err="1" smtClean="0"/>
              <a:t>defintions</a:t>
            </a:r>
            <a:r>
              <a:rPr lang="en-US" sz="1400" dirty="0" smtClean="0"/>
              <a:t> and math.</a:t>
            </a:r>
            <a:endParaRPr lang="en-US" sz="1400" dirty="0"/>
          </a:p>
        </p:txBody>
      </p:sp>
    </p:spTree>
    <p:extLst>
      <p:ext uri="{BB962C8B-B14F-4D97-AF65-F5344CB8AC3E}">
        <p14:creationId xmlns:p14="http://schemas.microsoft.com/office/powerpoint/2010/main" val="2098244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41359714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4538599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22374729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7906415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5666903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839200" cy="936104"/>
          </a:xfrm>
        </p:spPr>
        <p:txBody>
          <a:bodyPr/>
          <a:lstStyle/>
          <a:p>
            <a:r>
              <a:rPr lang="en-US" sz="2800" dirty="0" err="1" smtClean="0"/>
              <a:t>HTSeq</a:t>
            </a:r>
            <a:r>
              <a:rPr lang="en-US" sz="2800" dirty="0" smtClean="0"/>
              <a:t>-count basically counts reads supporting a feature (exon, gene) by assessing overlapping coordinates</a:t>
            </a:r>
            <a:endParaRPr lang="en-US" sz="2800" dirty="0"/>
          </a:p>
        </p:txBody>
      </p:sp>
      <p:pic>
        <p:nvPicPr>
          <p:cNvPr id="4" name="Picture 3"/>
          <p:cNvPicPr>
            <a:picLocks noChangeAspect="1"/>
          </p:cNvPicPr>
          <p:nvPr/>
        </p:nvPicPr>
        <p:blipFill>
          <a:blip r:embed="rId3"/>
          <a:stretch>
            <a:fillRect/>
          </a:stretch>
        </p:blipFill>
        <p:spPr>
          <a:xfrm>
            <a:off x="1729280" y="1124744"/>
            <a:ext cx="5290992" cy="4752528"/>
          </a:xfrm>
          <a:prstGeom prst="rect">
            <a:avLst/>
          </a:prstGeom>
        </p:spPr>
      </p:pic>
      <p:sp>
        <p:nvSpPr>
          <p:cNvPr id="5" name="TextBox 4"/>
          <p:cNvSpPr txBox="1"/>
          <p:nvPr/>
        </p:nvSpPr>
        <p:spPr>
          <a:xfrm>
            <a:off x="323527" y="5939988"/>
            <a:ext cx="8712969" cy="369332"/>
          </a:xfrm>
          <a:prstGeom prst="rect">
            <a:avLst/>
          </a:prstGeom>
          <a:noFill/>
        </p:spPr>
        <p:txBody>
          <a:bodyPr wrap="square" rtlCol="0">
            <a:spAutoFit/>
          </a:bodyPr>
          <a:lstStyle/>
          <a:p>
            <a:r>
              <a:rPr lang="en-US" sz="1800" dirty="0" smtClean="0"/>
              <a:t>Whether a read is counted depends on the nature of overlap and “mode” selected</a:t>
            </a:r>
            <a:endParaRPr lang="en-US" sz="1800" dirty="0"/>
          </a:p>
        </p:txBody>
      </p:sp>
    </p:spTree>
    <p:extLst>
      <p:ext uri="{BB962C8B-B14F-4D97-AF65-F5344CB8AC3E}">
        <p14:creationId xmlns:p14="http://schemas.microsoft.com/office/powerpoint/2010/main" val="1824632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smtClean="0">
                <a:latin typeface="Calibri" charset="0"/>
                <a:ea typeface="ＭＳ Ｐゴシック" charset="0"/>
              </a:rPr>
              <a:t>DESeq2 </a:t>
            </a:r>
            <a:r>
              <a:rPr lang="en-US" dirty="0">
                <a:latin typeface="Calibri" charset="0"/>
                <a:ea typeface="ＭＳ Ｐゴシック" charset="0"/>
              </a:rPr>
              <a:t>-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6536175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864096"/>
          </a:xfrm>
        </p:spPr>
        <p:txBody>
          <a:bodyPr/>
          <a:lstStyle/>
          <a:p>
            <a:r>
              <a:rPr lang="en-US" sz="3600" dirty="0">
                <a:latin typeface="Calibri" charset="0"/>
                <a:ea typeface="ＭＳ Ｐゴシック" charset="0"/>
              </a:rPr>
              <a:t>‘FPKM’ expression estimates vs. ‘raw’ counts</a:t>
            </a:r>
          </a:p>
        </p:txBody>
      </p:sp>
      <p:sp>
        <p:nvSpPr>
          <p:cNvPr id="31746" name="Content Placeholder 2"/>
          <p:cNvSpPr>
            <a:spLocks noGrp="1"/>
          </p:cNvSpPr>
          <p:nvPr>
            <p:ph idx="1"/>
          </p:nvPr>
        </p:nvSpPr>
        <p:spPr>
          <a:xfrm>
            <a:off x="179512" y="908720"/>
            <a:ext cx="8839200" cy="5328592"/>
          </a:xfrm>
        </p:spPr>
        <p:txBody>
          <a:bodyPr/>
          <a:lstStyle/>
          <a:p>
            <a:r>
              <a:rPr lang="en-US" dirty="0">
                <a:latin typeface="Calibri" charset="0"/>
                <a:ea typeface="ＭＳ Ｐゴシック" charset="0"/>
              </a:rPr>
              <a:t>Which should I use</a:t>
            </a:r>
            <a:r>
              <a:rPr lang="en-US" dirty="0" smtClean="0">
                <a:latin typeface="Calibri" charset="0"/>
                <a:ea typeface="ＭＳ Ｐゴシック" charset="0"/>
              </a:rPr>
              <a:t>?</a:t>
            </a:r>
          </a:p>
          <a:p>
            <a:pPr lvl="1"/>
            <a:r>
              <a:rPr lang="en-US" dirty="0" smtClean="0">
                <a:latin typeface="Calibri" charset="0"/>
                <a:ea typeface="ＭＳ Ｐゴシック" charset="0"/>
              </a:rPr>
              <a:t>Long running debate with countless blogs and analyses arguing the advantages of each. The general consensus:</a:t>
            </a:r>
            <a:endParaRPr lang="en-US" dirty="0">
              <a:latin typeface="Calibri" charset="0"/>
              <a:ea typeface="ＭＳ Ｐゴシック" charset="0"/>
            </a:endParaRP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a:t>
            </a:r>
            <a:r>
              <a:rPr lang="en-US" dirty="0" smtClean="0">
                <a:latin typeface="Calibri" charset="0"/>
                <a:ea typeface="ＭＳ Ｐゴシック" charset="0"/>
              </a:rPr>
              <a:t>suite</a:t>
            </a:r>
          </a:p>
          <a:p>
            <a:pPr lvl="2"/>
            <a:r>
              <a:rPr lang="en-US" dirty="0" smtClean="0">
                <a:latin typeface="Calibri" charset="0"/>
                <a:ea typeface="ＭＳ Ｐゴシック" charset="0"/>
              </a:rPr>
              <a:t>Isoform </a:t>
            </a:r>
            <a:r>
              <a:rPr lang="en-US" dirty="0" err="1" smtClean="0">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28040777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10742565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8936785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36922647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24570803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35635855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31025252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Expression and Differential Expression (lecture)</a:t>
            </a:r>
            <a:endParaRPr lang="en-US" sz="2000"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and Obi Griffith</a:t>
            </a:r>
          </a:p>
          <a:p>
            <a:pPr fontAlgn="auto">
              <a:spcAft>
                <a:spcPts val="0"/>
              </a:spcAft>
              <a:defRPr/>
            </a:pPr>
            <a:r>
              <a:rPr lang="en-US" sz="1600" dirty="0">
                <a:ln w="1270">
                  <a:solidFill>
                    <a:schemeClr val="tx1">
                      <a:alpha val="38000"/>
                    </a:schemeClr>
                  </a:solidFill>
                </a:ln>
                <a:latin typeface="Calibri"/>
                <a:cs typeface="Calibri"/>
              </a:rPr>
              <a:t>Informatics for RNA-seq Analysis</a:t>
            </a:r>
            <a:br>
              <a:rPr lang="en-US" sz="1600" dirty="0">
                <a:ln w="1270">
                  <a:solidFill>
                    <a:schemeClr val="tx1">
                      <a:alpha val="38000"/>
                    </a:schemeClr>
                  </a:solidFill>
                </a:ln>
                <a:latin typeface="Calibri"/>
                <a:cs typeface="Calibri"/>
              </a:rPr>
            </a:br>
            <a:r>
              <a:rPr lang="en-US" sz="1400" dirty="0" smtClean="0">
                <a:ln w="1270">
                  <a:solidFill>
                    <a:schemeClr val="tx1">
                      <a:alpha val="38000"/>
                    </a:schemeClr>
                  </a:solidFill>
                </a:ln>
                <a:latin typeface="Calibri"/>
                <a:cs typeface="Calibri"/>
              </a:rPr>
              <a:t>May 28-30, 2018</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20000"/>
          </a:bodyPr>
          <a:lstStyle/>
          <a:p>
            <a:pPr>
              <a:defRPr/>
            </a:pPr>
            <a:r>
              <a:rPr lang="en-US" dirty="0" smtClean="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a:t>
            </a:r>
            <a:r>
              <a:rPr lang="en-US" b="1" dirty="0" smtClean="0"/>
              <a:t>Expression</a:t>
            </a:r>
          </a:p>
          <a:p>
            <a:pPr>
              <a:defRPr/>
            </a:pPr>
            <a:r>
              <a:rPr lang="en-US" dirty="0" smtClean="0"/>
              <a:t>Module 4: Alignment Free Expression Estimation</a:t>
            </a:r>
            <a:endParaRPr lang="en-US" dirty="0"/>
          </a:p>
          <a:p>
            <a:pPr>
              <a:defRPr/>
            </a:pPr>
            <a:r>
              <a:rPr lang="en-US" dirty="0"/>
              <a:t>Module 5</a:t>
            </a:r>
            <a:r>
              <a:rPr lang="en-US" dirty="0" smtClean="0"/>
              <a:t>: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10269608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dirty="0">
                <a:latin typeface="Calibri" charset="0"/>
                <a:ea typeface="ＭＳ Ｐゴシック" charset="0"/>
              </a:rPr>
              <a:t>of </a:t>
            </a:r>
            <a:r>
              <a:rPr lang="en-US" dirty="0">
                <a:latin typeface="Calibri" charset="0"/>
                <a:ea typeface="ＭＳ Ｐゴシック" charset="0"/>
              </a:rPr>
              <a:t>m</a:t>
            </a:r>
            <a:r>
              <a:rPr lang="en-US" dirty="0" smtClean="0">
                <a:latin typeface="Calibri" charset="0"/>
                <a:ea typeface="ＭＳ Ｐゴシック" charset="0"/>
              </a:rPr>
              <a:t>odule 3</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42013361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12074699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323278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968552"/>
          </a:xfrm>
        </p:spPr>
        <p:txBody>
          <a:bodyPr>
            <a:normAutofit fontScale="85000" lnSpcReduction="20000"/>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Determine total sample fragment count and divide by 1,000,000</a:t>
            </a:r>
          </a:p>
          <a:p>
            <a:pPr lvl="3"/>
            <a:r>
              <a:rPr lang="en-US" dirty="0" smtClean="0"/>
              <a:t>“per million” scaling factor</a:t>
            </a:r>
          </a:p>
          <a:p>
            <a:pPr lvl="2"/>
            <a:r>
              <a:rPr lang="en-US" dirty="0" smtClean="0"/>
              <a:t>2) Divide each gene/transcript fragment count by #1</a:t>
            </a:r>
          </a:p>
          <a:p>
            <a:pPr lvl="3"/>
            <a:r>
              <a:rPr lang="en-US" dirty="0" smtClean="0"/>
              <a:t>fragments per million, FPM</a:t>
            </a:r>
          </a:p>
          <a:p>
            <a:pPr lvl="2"/>
            <a:r>
              <a:rPr lang="en-US" dirty="0" smtClean="0"/>
              <a:t>3) Divide each FPM by length of each gene/transcript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each fragment count by length of each transcript in </a:t>
            </a:r>
            <a:r>
              <a:rPr lang="en-US" dirty="0" err="1" smtClean="0"/>
              <a:t>kilobases</a:t>
            </a:r>
            <a:endParaRPr lang="en-US" dirty="0" smtClean="0"/>
          </a:p>
          <a:p>
            <a:pPr lvl="3"/>
            <a:r>
              <a:rPr lang="en-US" dirty="0" smtClean="0"/>
              <a:t>fragments per </a:t>
            </a:r>
            <a:r>
              <a:rPr lang="en-US" dirty="0" err="1"/>
              <a:t>k</a:t>
            </a:r>
            <a:r>
              <a:rPr lang="en-US" dirty="0" err="1" smtClean="0"/>
              <a:t>ilobase</a:t>
            </a:r>
            <a:r>
              <a:rPr lang="en-US" dirty="0" smtClean="0"/>
              <a:t>, FPK</a:t>
            </a:r>
          </a:p>
          <a:p>
            <a:pPr lvl="2"/>
            <a:r>
              <a:rPr lang="en-US" dirty="0" smtClean="0"/>
              <a:t>2) Sum all FPK values for the sample and divide by 1,000,000</a:t>
            </a:r>
          </a:p>
          <a:p>
            <a:pPr lvl="3"/>
            <a:r>
              <a:rPr lang="en-US" dirty="0" smtClean="0"/>
              <a:t>“per million” scaling factor</a:t>
            </a:r>
          </a:p>
          <a:p>
            <a:pPr lvl="2"/>
            <a:r>
              <a:rPr lang="en-US" dirty="0" smtClean="0"/>
              <a:t>3) Divide #1 by #2 (TPM)</a:t>
            </a:r>
          </a:p>
          <a:p>
            <a:pPr lvl="2"/>
            <a:endParaRPr lang="en-US" dirty="0" smtClean="0"/>
          </a:p>
          <a:p>
            <a:r>
              <a:rPr lang="en-US" sz="2100" dirty="0" smtClean="0"/>
              <a:t>The </a:t>
            </a:r>
            <a:r>
              <a:rPr lang="en-US" sz="2100" dirty="0"/>
              <a:t>sum of all TPMs in each sample </a:t>
            </a:r>
            <a:r>
              <a:rPr lang="en-US" sz="2100" dirty="0" smtClean="0"/>
              <a:t>is </a:t>
            </a:r>
            <a:r>
              <a:rPr lang="en-US" sz="2100" dirty="0"/>
              <a:t>the same. </a:t>
            </a:r>
            <a:r>
              <a:rPr lang="en-US" sz="2100" dirty="0" smtClean="0"/>
              <a:t>Easier </a:t>
            </a:r>
            <a:r>
              <a:rPr lang="en-US" sz="2100" dirty="0"/>
              <a:t>to compare </a:t>
            </a:r>
            <a:r>
              <a:rPr lang="en-US" sz="2100" dirty="0" smtClean="0"/>
              <a:t>across samples!</a:t>
            </a:r>
            <a:endParaRPr lang="en-US" sz="2100" dirty="0" smtClean="0">
              <a:hlinkClick r:id="rId3"/>
            </a:endParaRPr>
          </a:p>
          <a:p>
            <a:r>
              <a:rPr lang="en-US" sz="1800" dirty="0" smtClean="0">
                <a:hlinkClick r:id="rId3"/>
              </a:rPr>
              <a:t>http</a:t>
            </a:r>
            <a:r>
              <a:rPr lang="en-US" sz="1800" dirty="0">
                <a:hlinkClick r:id="rId3"/>
              </a:rPr>
              <a:t>://www.rna-seqblog.com/rpkm-fpkm-and-tpm-clearly-explained</a:t>
            </a:r>
            <a:r>
              <a:rPr lang="en-US" sz="1800" dirty="0" smtClean="0">
                <a:hlinkClick r:id="rId3"/>
              </a:rPr>
              <a:t>/</a:t>
            </a:r>
            <a:endParaRPr lang="en-US" sz="1800" dirty="0" smtClean="0"/>
          </a:p>
          <a:p>
            <a:r>
              <a:rPr lang="en-US" sz="1800" dirty="0">
                <a:hlinkClick r:id="rId4"/>
              </a:rPr>
              <a:t>https://www.ncbi.nlm.nih.gov/pubmed/</a:t>
            </a:r>
            <a:r>
              <a:rPr lang="en-US" sz="1800" dirty="0" smtClean="0">
                <a:hlinkClick r:id="rId4"/>
              </a:rPr>
              <a:t>22872506</a:t>
            </a:r>
            <a:r>
              <a:rPr lang="en-US" sz="1800" dirty="0" smtClean="0"/>
              <a:t> </a:t>
            </a:r>
          </a:p>
        </p:txBody>
      </p:sp>
    </p:spTree>
    <p:extLst>
      <p:ext uri="{BB962C8B-B14F-4D97-AF65-F5344CB8AC3E}">
        <p14:creationId xmlns:p14="http://schemas.microsoft.com/office/powerpoint/2010/main" val="41847856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403648" y="1019215"/>
            <a:ext cx="9083859" cy="4855166"/>
          </a:xfrm>
        </p:spPr>
      </p:pic>
      <p:sp>
        <p:nvSpPr>
          <p:cNvPr id="7" name="TextBox 6"/>
          <p:cNvSpPr txBox="1"/>
          <p:nvPr/>
        </p:nvSpPr>
        <p:spPr>
          <a:xfrm>
            <a:off x="3723" y="1535881"/>
            <a:ext cx="2840085" cy="3693319"/>
          </a:xfrm>
          <a:prstGeom prst="rect">
            <a:avLst/>
          </a:prstGeom>
          <a:noFill/>
        </p:spPr>
        <p:txBody>
          <a:bodyPr wrap="square" rtlCol="0">
            <a:spAutoFit/>
          </a:bodyPr>
          <a:lstStyle/>
          <a:p>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
        <p:nvSpPr>
          <p:cNvPr id="5" name="TextBox 4"/>
          <p:cNvSpPr txBox="1"/>
          <p:nvPr/>
        </p:nvSpPr>
        <p:spPr>
          <a:xfrm>
            <a:off x="7308304" y="2060848"/>
            <a:ext cx="1440160" cy="523220"/>
          </a:xfrm>
          <a:prstGeom prst="rect">
            <a:avLst/>
          </a:prstGeom>
          <a:noFill/>
        </p:spPr>
        <p:txBody>
          <a:bodyPr wrap="square" rtlCol="0">
            <a:spAutoFit/>
          </a:bodyPr>
          <a:lstStyle/>
          <a:p>
            <a:r>
              <a:rPr lang="en-US" sz="1400" dirty="0" smtClean="0"/>
              <a:t>Group reads into clusters</a:t>
            </a:r>
            <a:endParaRPr lang="en-US" sz="1400" dirty="0"/>
          </a:p>
        </p:txBody>
      </p:sp>
    </p:spTree>
    <p:extLst>
      <p:ext uri="{BB962C8B-B14F-4D97-AF65-F5344CB8AC3E}">
        <p14:creationId xmlns:p14="http://schemas.microsoft.com/office/powerpoint/2010/main" val="7242035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10079</TotalTime>
  <Words>2179</Words>
  <Application>Microsoft Macintosh PowerPoint</Application>
  <PresentationFormat>On-screen Show (4:3)</PresentationFormat>
  <Paragraphs>197</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Canadian Bioinformatics Workshops</vt:lpstr>
      <vt:lpstr>PowerPoint Presentation</vt:lpstr>
      <vt:lpstr>PowerPoint Presentation</vt:lpstr>
      <vt:lpstr>Learning objectives of the course</vt:lpstr>
      <vt:lpstr>Learning objectives of module 3</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 expression estimates vs. ‘raw’ counts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684</cp:revision>
  <dcterms:created xsi:type="dcterms:W3CDTF">2010-04-21T18:53:51Z</dcterms:created>
  <dcterms:modified xsi:type="dcterms:W3CDTF">2018-05-22T22:54:34Z</dcterms:modified>
</cp:coreProperties>
</file>