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12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22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21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22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16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17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02F50-1D6A-A245-BA9C-F7B17D6FE937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find the papers above using their PMID, go to PubMed and enter the ID in the search box</a:t>
            </a:r>
          </a:p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http://www.ncbi.nlm.nih.gov/pubmed</a:t>
            </a:r>
          </a:p>
          <a:p>
            <a:pPr marL="171450" indent="-171450" eaLnBrk="1" hangingPunct="1">
              <a:buFontTx/>
              <a:buChar char="-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4" Type="http://schemas.openxmlformats.org/officeDocument/2006/relationships/hyperlink" Target="http://www.biostar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EQanswers" TargetMode="External"/><Relationship Id="rId4" Type="http://schemas.openxmlformats.org/officeDocument/2006/relationships/hyperlink" Target="http://seqanswers.com/wiki/Software" TargetMode="External"/><Relationship Id="rId5" Type="http://schemas.openxmlformats.org/officeDocument/2006/relationships/hyperlink" Target="http://seqanswers.com/wiki/Special:Browse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mutations that affect what mRNA isoform is expressed and how much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e.g. splice sites, promoters, exonic/intronic splicing motifs, etc.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Prioritizing 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expressed but only from the wild type allele, this might suggest loss-of-function (haploinsufficiency)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360123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28889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There are many RNA-seq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39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315243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7233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Tool recommendations</a:t>
            </a:r>
          </a:p>
        </p:txBody>
      </p:sp>
      <p:sp>
        <p:nvSpPr>
          <p:cNvPr id="33794" name="Content Placeholder 6"/>
          <p:cNvSpPr>
            <a:spLocks noGrp="1"/>
          </p:cNvSpPr>
          <p:nvPr>
            <p:ph idx="1"/>
          </p:nvPr>
        </p:nvSpPr>
        <p:spPr>
          <a:xfrm>
            <a:off x="152400" y="1114425"/>
            <a:ext cx="8839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Alignment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BWA (PMID: 20080505)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Align to genome + junction database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Tophat (PMID: 19289445), STAR (PMID: </a:t>
            </a:r>
            <a:r>
              <a:rPr lang="en-US" sz="1600">
                <a:latin typeface="Calibri" charset="0"/>
                <a:ea typeface="ＭＳ Ｐゴシック" charset="0"/>
              </a:rPr>
              <a:t>23104886</a:t>
            </a:r>
            <a:r>
              <a:rPr lang="en-US" sz="1500">
                <a:latin typeface="Calibri" charset="0"/>
                <a:ea typeface="ＭＳ Ｐゴシック" charset="0"/>
              </a:rPr>
              <a:t>), MapSplice (PMID: </a:t>
            </a:r>
            <a:r>
              <a:rPr lang="en-US" sz="1600">
                <a:latin typeface="Calibri" charset="0"/>
                <a:ea typeface="ＭＳ Ｐゴシック" charset="0"/>
              </a:rPr>
              <a:t>20802226</a:t>
            </a:r>
            <a:r>
              <a:rPr lang="en-US" sz="1500">
                <a:latin typeface="Calibri" charset="0"/>
                <a:ea typeface="ＭＳ Ｐゴシック" charset="0"/>
              </a:rPr>
              <a:t>), hmmSplicer (PMID: 21079731)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Spliced alignment to genome</a:t>
            </a:r>
            <a:endParaRPr lang="en-US" sz="17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Expression, differential expression alternative expression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Cufflinks/Cuffdiff (PMID: 20436464), ALEXA-seq (PMID: 20835245), RUM (PMID:  21775302)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Fusion detection</a:t>
            </a:r>
          </a:p>
          <a:p>
            <a:pPr lvl="1">
              <a:lnSpc>
                <a:spcPct val="80000"/>
              </a:lnSpc>
            </a:pPr>
            <a:r>
              <a:rPr lang="es-ES_tradnl" sz="1500">
                <a:latin typeface="Calibri" charset="0"/>
                <a:ea typeface="ＭＳ Ｐゴシック" charset="0"/>
              </a:rPr>
              <a:t>Tophat-fusion (PMID: 21835007), ChimeraScan (PMID:  21840877), Defuse (PMID: 21625565), Comrad (PMID: 21478487)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Transcript assembly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Trinity (PMID:  21572440), Oases (PMID:  22368243), Trans-ABySS  (PMID: 20935650)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Visit the </a:t>
            </a:r>
            <a:r>
              <a:rPr lang="ja-JP" altLang="en-US" sz="1800">
                <a:latin typeface="Calibri" charset="0"/>
                <a:ea typeface="ＭＳ Ｐゴシック" charset="0"/>
              </a:rPr>
              <a:t>‘</a:t>
            </a:r>
            <a:r>
              <a:rPr lang="en-US" altLang="ja-JP" sz="1800">
                <a:latin typeface="Calibri" charset="0"/>
                <a:ea typeface="ＭＳ Ｐゴシック" charset="0"/>
              </a:rPr>
              <a:t>SeqAnswers</a:t>
            </a:r>
            <a:r>
              <a:rPr lang="ja-JP" altLang="en-US" sz="1800">
                <a:latin typeface="Calibri" charset="0"/>
                <a:ea typeface="ＭＳ Ｐゴシック" charset="0"/>
              </a:rPr>
              <a:t>’</a:t>
            </a:r>
            <a:r>
              <a:rPr lang="en-US" altLang="ja-JP" sz="1800">
                <a:latin typeface="Calibri" charset="0"/>
                <a:ea typeface="ＭＳ Ｐゴシック" charset="0"/>
              </a:rPr>
              <a:t> or ‘BioStar’ forums for more recommendations and discussion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3"/>
              </a:rPr>
              <a:t>http://seqanswers.com/</a:t>
            </a:r>
            <a:r>
              <a:rPr lang="en-US" sz="150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4"/>
              </a:rPr>
              <a:t>http://www.biostars.org/</a:t>
            </a:r>
            <a:endParaRPr lang="en-US" sz="15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4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SeqAnswers exercise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to: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http://seqanswers.com/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Click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Wiki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link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http://seqanswers.com/wiki/SEQanswers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Visit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Software Hub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http://seqanswers.com/wiki/Software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Browse the software that has been added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5"/>
              </a:rPr>
              <a:t>http://seqanswers.com/wiki/Special:BrowseData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Use the tag cloud to identify tools related to your area of interest. e.g. RNA-seq alignment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4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Concern.  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Assess library complexity and decide…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you do remove them, assess duplicates at the level of paired-end reads (fragments) not single end reads</a:t>
            </a:r>
          </a:p>
        </p:txBody>
      </p:sp>
    </p:spTree>
    <p:extLst>
      <p:ext uri="{BB962C8B-B14F-4D97-AF65-F5344CB8AC3E}">
        <p14:creationId xmlns:p14="http://schemas.microsoft.com/office/powerpoint/2010/main" val="154420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262830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&lt;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Assembly strategy may also work (e.g. Trans-ABySS)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&gt;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Spliced aligner such as Bowtie/TopHat</a:t>
            </a:r>
          </a:p>
        </p:txBody>
      </p:sp>
    </p:spTree>
    <p:extLst>
      <p:ext uri="{BB962C8B-B14F-4D97-AF65-F5344CB8AC3E}">
        <p14:creationId xmlns:p14="http://schemas.microsoft.com/office/powerpoint/2010/main" val="25526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Visualization of spliced alignment of RNA-seq data</a:t>
            </a:r>
          </a:p>
        </p:txBody>
      </p:sp>
      <p:pic>
        <p:nvPicPr>
          <p:cNvPr id="43010" name="Content Placeholder 3" descr="TNRC6B IG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0402" b="3903"/>
          <a:stretch>
            <a:fillRect/>
          </a:stretch>
        </p:blipFill>
        <p:spPr>
          <a:xfrm>
            <a:off x="558800" y="952500"/>
            <a:ext cx="7907338" cy="5359400"/>
          </a:xfrm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758825" y="3592513"/>
            <a:ext cx="135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WGS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58825" y="2092325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Normal WGS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58825" y="5116513"/>
            <a:ext cx="174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RNA-seq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632325" y="2968625"/>
            <a:ext cx="165100" cy="1651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21263" y="48529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21263" y="5421313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5021263" y="50434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4741863" y="2901950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Acceptor site mutation</a:t>
            </a:r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 rot="-5400000">
            <a:off x="7889875" y="3568701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IGV screenshot</a:t>
            </a:r>
          </a:p>
        </p:txBody>
      </p:sp>
    </p:spTree>
    <p:extLst>
      <p:ext uri="{BB962C8B-B14F-4D97-AF65-F5344CB8AC3E}">
        <p14:creationId xmlns:p14="http://schemas.microsoft.com/office/powerpoint/2010/main" val="419332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" y="125413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how reliable are expression predictions from RNA-seq?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novel exon-exon junctions real?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What proportion validate by RT-PCR and Sanger sequencing?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differential/alternative expression changes observed between tissues accurate?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How well do DE values correlate with qPCR?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384 validations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qPCR, RT-PCR, Sanger sequencing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See ALEXA-Seq publication for details: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Also includes comparison to microarrays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Griffith et al.  </a:t>
            </a:r>
            <a:r>
              <a:rPr lang="en-US" i="1">
                <a:latin typeface="Calibri" charset="0"/>
                <a:ea typeface="ＭＳ Ｐゴシック" charset="0"/>
              </a:rPr>
              <a:t>Alternative expression analysis by RNA sequencing</a:t>
            </a:r>
            <a:r>
              <a:rPr lang="en-US">
                <a:latin typeface="Calibri" charset="0"/>
                <a:ea typeface="ＭＳ Ｐゴシック" charset="0"/>
              </a:rPr>
              <a:t>. Nature Methods. 2010 Oct;7(10):843-847.</a:t>
            </a:r>
          </a:p>
        </p:txBody>
      </p:sp>
    </p:spTree>
    <p:extLst>
      <p:ext uri="{BB962C8B-B14F-4D97-AF65-F5344CB8AC3E}">
        <p14:creationId xmlns:p14="http://schemas.microsoft.com/office/powerpoint/2010/main" val="81109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(qualitative)</a:t>
            </a:r>
          </a:p>
        </p:txBody>
      </p:sp>
      <p:pic>
        <p:nvPicPr>
          <p:cNvPr id="45058" name="Picture 5" descr="QualitativeAssayResult-Pan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>
            <a:fillRect/>
          </a:stretch>
        </p:blipFill>
        <p:spPr bwMode="auto">
          <a:xfrm>
            <a:off x="1044575" y="1125538"/>
            <a:ext cx="68119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00100" y="5805488"/>
            <a:ext cx="702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33 of 192 assays shown.  Overall validation rate = 85%</a:t>
            </a:r>
          </a:p>
        </p:txBody>
      </p:sp>
    </p:spTree>
    <p:extLst>
      <p:ext uri="{BB962C8B-B14F-4D97-AF65-F5344CB8AC3E}">
        <p14:creationId xmlns:p14="http://schemas.microsoft.com/office/powerpoint/2010/main" val="18577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(quantitative)</a:t>
            </a:r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940425" y="1943100"/>
            <a:ext cx="2339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qPCR of 192 exons identified as alternatively expressed by ALEXA-Seq</a:t>
            </a:r>
          </a:p>
        </p:txBody>
      </p:sp>
      <p:pic>
        <p:nvPicPr>
          <p:cNvPr id="46083" name="Picture 6" descr="QuantitativeAssay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5"/>
            <a:ext cx="497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5651500" y="434022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Validation rate = 88%</a:t>
            </a:r>
          </a:p>
        </p:txBody>
      </p:sp>
    </p:spTree>
    <p:extLst>
      <p:ext uri="{BB962C8B-B14F-4D97-AF65-F5344CB8AC3E}">
        <p14:creationId xmlns:p14="http://schemas.microsoft.com/office/powerpoint/2010/main" val="22493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2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326711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2)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7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568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b="1" dirty="0" smtClean="0"/>
              <a:t>Module 1: </a:t>
            </a:r>
            <a:r>
              <a:rPr lang="en-US" b="1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/>
              <a:t>Module </a:t>
            </a:r>
            <a:r>
              <a:rPr lang="en-US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8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2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25711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15362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4813"/>
            <a:ext cx="44640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1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140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1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(normal colon)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89088" y="2997200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2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(colon tumor)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00450" y="1400175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Isolate RNAs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162675" y="3213100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Sequence ends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53543" r="4185" b="30112"/>
          <a:stretch>
            <a:fillRect/>
          </a:stretch>
        </p:blipFill>
        <p:spPr bwMode="auto">
          <a:xfrm>
            <a:off x="7153275" y="4391025"/>
            <a:ext cx="170973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"/>
          <a:stretch>
            <a:fillRect/>
          </a:stretch>
        </p:blipFill>
        <p:spPr bwMode="auto">
          <a:xfrm>
            <a:off x="6497638" y="3506788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84888" y="5491163"/>
            <a:ext cx="298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100s of millions of paired reads</a:t>
            </a:r>
          </a:p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10s of billions bases of sequence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107113" y="1392238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Generate cDNA, fragment, size select, add linkers</a:t>
            </a:r>
          </a:p>
        </p:txBody>
      </p:sp>
      <p:pic>
        <p:nvPicPr>
          <p:cNvPr id="17418" name="Picture 13" descr="Typical Exons and Transcrip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820863"/>
            <a:ext cx="2349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1300" y="1577975"/>
            <a:ext cx="272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Samples of interest</a:t>
            </a: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6034088" y="2244725"/>
            <a:ext cx="7397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7370763" y="28543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6002338" y="5187950"/>
            <a:ext cx="94932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3097213" y="2460625"/>
            <a:ext cx="469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4" name="Picture 19" descr="RNA Fragm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058988"/>
            <a:ext cx="987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0" descr="Sequence Pai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635500"/>
            <a:ext cx="184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Line 23"/>
          <p:cNvSpPr>
            <a:spLocks noChangeShapeType="1"/>
          </p:cNvSpPr>
          <p:nvPr/>
        </p:nvSpPr>
        <p:spPr bwMode="auto">
          <a:xfrm flipH="1" flipV="1">
            <a:off x="2909888" y="4862513"/>
            <a:ext cx="914400" cy="21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1193800" y="4249738"/>
            <a:ext cx="1812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Map to genome, transcriptome, and predicted exon junctions</a:t>
            </a:r>
          </a:p>
        </p:txBody>
      </p:sp>
      <p:pic>
        <p:nvPicPr>
          <p:cNvPr id="17428" name="Picture 1" descr="ColonTumorHi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368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" descr="kw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>
            <a:fillRect/>
          </a:stretch>
        </p:blipFill>
        <p:spPr bwMode="auto">
          <a:xfrm>
            <a:off x="179388" y="1989138"/>
            <a:ext cx="1370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Line 18"/>
          <p:cNvSpPr>
            <a:spLocks noChangeShapeType="1"/>
          </p:cNvSpPr>
          <p:nvPr/>
        </p:nvSpPr>
        <p:spPr bwMode="auto">
          <a:xfrm rot="5400000">
            <a:off x="1815307" y="5607844"/>
            <a:ext cx="46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8"/>
          <p:cNvSpPr txBox="1">
            <a:spLocks noChangeArrowheads="1"/>
          </p:cNvSpPr>
          <p:nvPr/>
        </p:nvSpPr>
        <p:spPr bwMode="auto">
          <a:xfrm>
            <a:off x="685800" y="5876925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421671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1879</Words>
  <Application>Microsoft Macintosh PowerPoint</Application>
  <PresentationFormat>On-screen Show (4:3)</PresentationFormat>
  <Paragraphs>260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the course</vt:lpstr>
      <vt:lpstr>Learning objectives of module 2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Replicates</vt:lpstr>
      <vt:lpstr>Common analysis goals of RNA-Seq  analysis (what can you ask of the data?)</vt:lpstr>
      <vt:lpstr>General themes of RNA-seq workflows</vt:lpstr>
      <vt:lpstr>Tool recommendations</vt:lpstr>
      <vt:lpstr>SeqAnswers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Visualization of spliced alignment of RNA-seq data</vt:lpstr>
      <vt:lpstr>Common questions: how reliable are expression predictions from RNA-seq?</vt:lpstr>
      <vt:lpstr>Validation (qualitative)</vt:lpstr>
      <vt:lpstr>Validation (quantitative)</vt:lpstr>
      <vt:lpstr>Common questions: What if I don’t have a reference genome for my species?</vt:lpstr>
      <vt:lpstr>BioStar exercise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653</cp:revision>
  <dcterms:created xsi:type="dcterms:W3CDTF">2010-04-21T18:53:51Z</dcterms:created>
  <dcterms:modified xsi:type="dcterms:W3CDTF">2015-03-07T22:13:34Z</dcterms:modified>
</cp:coreProperties>
</file>