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341" r:id="rId2"/>
    <p:sldId id="516" r:id="rId3"/>
    <p:sldId id="342" r:id="rId4"/>
    <p:sldId id="257" r:id="rId5"/>
    <p:sldId id="517" r:id="rId6"/>
    <p:sldId id="518" r:id="rId7"/>
    <p:sldId id="519" r:id="rId8"/>
    <p:sldId id="520" r:id="rId9"/>
    <p:sldId id="521" r:id="rId10"/>
    <p:sldId id="522" r:id="rId11"/>
    <p:sldId id="523" r:id="rId12"/>
    <p:sldId id="524" r:id="rId13"/>
    <p:sldId id="525" r:id="rId14"/>
    <p:sldId id="526" r:id="rId15"/>
    <p:sldId id="527" r:id="rId16"/>
    <p:sldId id="528" r:id="rId17"/>
    <p:sldId id="529" r:id="rId18"/>
    <p:sldId id="530" r:id="rId19"/>
    <p:sldId id="531" r:id="rId20"/>
    <p:sldId id="532" r:id="rId21"/>
    <p:sldId id="533" r:id="rId22"/>
    <p:sldId id="534" r:id="rId23"/>
    <p:sldId id="535" r:id="rId24"/>
    <p:sldId id="536" r:id="rId25"/>
    <p:sldId id="537" r:id="rId26"/>
    <p:sldId id="538" r:id="rId27"/>
    <p:sldId id="539" r:id="rId28"/>
    <p:sldId id="540" r:id="rId29"/>
    <p:sldId id="512" r:id="rId3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22" d="100"/>
          <a:sy n="122" d="100"/>
        </p:scale>
        <p:origin x="-344" y="-96"/>
      </p:cViewPr>
      <p:guideLst>
        <p:guide orient="horz" pos="1597"/>
        <p:guide pos="2538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E87875E-BE80-9745-B369-4F4A7AB5E016}" type="datetime1">
              <a:rPr lang="en-US"/>
              <a:pPr>
                <a:defRPr/>
              </a:pPr>
              <a:t>3/7/15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4961A077-CBFC-8247-8C5F-B9A3C2BF59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17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3D7B332-3177-764B-A596-DBF05F42396E}" type="datetime1">
              <a:rPr lang="en-US"/>
              <a:pPr>
                <a:defRPr/>
              </a:pPr>
              <a:t>3/7/15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F3969550-FBCF-404B-9FAA-7B1DCDF2C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2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62183E1-3D03-AA4D-B1B0-8663466EA307}" type="slidenum">
              <a:rPr lang="en-US" sz="1300">
                <a:latin typeface="Calibri" charset="0"/>
              </a:rPr>
              <a:pPr eaLnBrk="1" hangingPunct="1"/>
              <a:t>6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5290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52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12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90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15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FECFAEAF-3726-E641-9B5B-3F8EA05B09A3}" type="datetime1">
              <a:rPr lang="en-US"/>
              <a:pPr>
                <a:defRPr/>
              </a:pPr>
              <a:t>3/7/15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18C1412E-69E1-864D-A0DF-94DDC7C80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3" Type="http://schemas.openxmlformats.org/officeDocument/2006/relationships/hyperlink" Target="http://wwwdev.ebi.ac.uk/fg/hts_mappers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stars.org/p/1701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amtools.sourceforge.net/SAM1.pdf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roadinstitute.github.io/picard/explain-flags.html" TargetMode="External"/><Relationship Id="rId3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Relationship Id="rId3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enome.ucsc.edu/FAQ/FAQformat.html%23format1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stars.org/p/12752/" TargetMode="External"/><Relationship Id="rId3" Type="http://schemas.openxmlformats.org/officeDocument/2006/relationships/hyperlink" Target="http://www.biostars.org/p/71300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jpe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stars.org/p/60478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59614" y="2845296"/>
            <a:ext cx="7772400" cy="1447800"/>
          </a:xfrm>
        </p:spPr>
        <p:txBody>
          <a:bodyPr/>
          <a:lstStyle/>
          <a:p>
            <a:pPr eaLnBrk="1" hangingPunct="1"/>
            <a:r>
              <a:rPr lang="en-US" b="0" dirty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Canadian Bioinformatics Workshops</a:t>
            </a:r>
          </a:p>
        </p:txBody>
      </p:sp>
      <p:pic>
        <p:nvPicPr>
          <p:cNvPr id="8" name="Picture 7" descr="bioinformatics.ca-logo-white-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196752"/>
            <a:ext cx="2480338" cy="1043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115616" y="4166071"/>
            <a:ext cx="67786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charset="0"/>
              <a:buNone/>
            </a:pPr>
            <a:r>
              <a:rPr lang="en-US" smtClean="0">
                <a:latin typeface="Calibri" charset="0"/>
                <a:ea typeface="ＭＳ Ｐゴシック" charset="0"/>
                <a:cs typeface="ＭＳ Ｐゴシック" charset="0"/>
              </a:rPr>
              <a:t>www.bioinformatics.ca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Which read aligner should I use?</a:t>
            </a:r>
          </a:p>
        </p:txBody>
      </p:sp>
      <p:pic>
        <p:nvPicPr>
          <p:cNvPr id="18434" name="Content Placeholder 5" descr="mappers_timeline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5" t="12167" r="5742" b="2191"/>
          <a:stretch>
            <a:fillRect/>
          </a:stretch>
        </p:blipFill>
        <p:spPr>
          <a:xfrm>
            <a:off x="1763713" y="1196975"/>
            <a:ext cx="5472112" cy="4718050"/>
          </a:xfrm>
        </p:spPr>
      </p:pic>
      <p:sp>
        <p:nvSpPr>
          <p:cNvPr id="18435" name="TextBox 6"/>
          <p:cNvSpPr txBox="1">
            <a:spLocks noChangeArrowheads="1"/>
          </p:cNvSpPr>
          <p:nvPr/>
        </p:nvSpPr>
        <p:spPr bwMode="auto">
          <a:xfrm>
            <a:off x="2536825" y="5949950"/>
            <a:ext cx="39798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hlinkClick r:id="rId3"/>
              </a:rPr>
              <a:t>http://wwwdev.ebi.ac.uk/fg/hts_mappers/</a:t>
            </a:r>
            <a:endParaRPr lang="en-US" sz="1600"/>
          </a:p>
        </p:txBody>
      </p:sp>
      <p:sp>
        <p:nvSpPr>
          <p:cNvPr id="2" name="TextBox 1"/>
          <p:cNvSpPr txBox="1"/>
          <p:nvPr/>
        </p:nvSpPr>
        <p:spPr>
          <a:xfrm>
            <a:off x="7524750" y="3933825"/>
            <a:ext cx="1108075" cy="1076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FF0000"/>
                </a:solidFill>
              </a:rPr>
              <a:t>RNA</a:t>
            </a:r>
          </a:p>
          <a:p>
            <a:pPr>
              <a:defRPr/>
            </a:pPr>
            <a:r>
              <a:rPr lang="en-US" sz="1600" dirty="0">
                <a:solidFill>
                  <a:srgbClr val="E652DA"/>
                </a:solidFill>
              </a:rPr>
              <a:t>Bisulfite</a:t>
            </a:r>
          </a:p>
          <a:p>
            <a:pPr>
              <a:defRPr/>
            </a:pPr>
            <a:r>
              <a:rPr lang="en-US" sz="1600" dirty="0">
                <a:solidFill>
                  <a:srgbClr val="0000FF"/>
                </a:solidFill>
              </a:rPr>
              <a:t>DNA</a:t>
            </a:r>
          </a:p>
          <a:p>
            <a:pPr>
              <a:defRPr/>
            </a:pPr>
            <a:r>
              <a:rPr lang="en-US" sz="1600" dirty="0">
                <a:solidFill>
                  <a:srgbClr val="20FF38"/>
                </a:solidFill>
              </a:rPr>
              <a:t>microRNA</a:t>
            </a:r>
          </a:p>
        </p:txBody>
      </p:sp>
    </p:spTree>
    <p:extLst>
      <p:ext uri="{BB962C8B-B14F-4D97-AF65-F5344CB8AC3E}">
        <p14:creationId xmlns:p14="http://schemas.microsoft.com/office/powerpoint/2010/main" val="1511660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Should I use a splice-aware or unspliced mapper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RNA-seq reads may span large introns</a:t>
            </a:r>
          </a:p>
          <a:p>
            <a:pPr>
              <a:defRPr/>
            </a:pPr>
            <a:r>
              <a:rPr lang="en-US" dirty="0" smtClean="0"/>
              <a:t>The fragments being sequenced in RNA-seq represent mRNA and therefore the introns are removed</a:t>
            </a:r>
          </a:p>
          <a:p>
            <a:pPr>
              <a:defRPr/>
            </a:pPr>
            <a:r>
              <a:rPr lang="en-US" dirty="0" smtClean="0"/>
              <a:t>But we are usually aligning these reads back to the reference genome</a:t>
            </a:r>
          </a:p>
          <a:p>
            <a:pPr>
              <a:defRPr/>
            </a:pPr>
            <a:r>
              <a:rPr lang="en-US" dirty="0" smtClean="0"/>
              <a:t>Unless your reads are short (&lt;50bp) you should use a splice-aware aligner</a:t>
            </a:r>
          </a:p>
          <a:p>
            <a:pPr lvl="1">
              <a:defRPr/>
            </a:pPr>
            <a:r>
              <a:rPr lang="en-US" dirty="0" smtClean="0"/>
              <a:t>TopHat, STAR, MapSplice, etc. </a:t>
            </a:r>
            <a:endParaRPr lang="en-US" dirty="0"/>
          </a:p>
        </p:txBody>
      </p:sp>
      <p:pic>
        <p:nvPicPr>
          <p:cNvPr id="19459" name="Picture 5" descr="Figur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274"/>
          <a:stretch>
            <a:fillRect/>
          </a:stretch>
        </p:blipFill>
        <p:spPr bwMode="auto">
          <a:xfrm>
            <a:off x="4643438" y="1844675"/>
            <a:ext cx="4014787" cy="309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6112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Bowtie/TopHat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xfrm>
            <a:off x="152400" y="1341438"/>
            <a:ext cx="4059238" cy="47244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TopHat is a ‘splice-aware’ RNA-seq read aligner</a:t>
            </a: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Requires a reference genome</a:t>
            </a: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Breaks reads into pieces, </a:t>
            </a:r>
            <a:r>
              <a:rPr lang="en-US" dirty="0">
                <a:latin typeface="Calibri" charset="0"/>
                <a:ea typeface="ＭＳ Ｐゴシック" charset="0"/>
              </a:rPr>
              <a:t>u</a:t>
            </a:r>
            <a:r>
              <a:rPr lang="en-US" dirty="0" smtClean="0">
                <a:latin typeface="Calibri" charset="0"/>
                <a:ea typeface="ＭＳ Ｐゴシック" charset="0"/>
              </a:rPr>
              <a:t>ses ‘bowtie’ aligner to first align these pieces</a:t>
            </a: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Then extends alignments from these seeds and resolves exon edges (splice junctions)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20483" name="Picture 3" descr="TopHat Alignment Diagr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1268413"/>
            <a:ext cx="3633788" cy="465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TextBox 4"/>
          <p:cNvSpPr txBox="1">
            <a:spLocks noChangeArrowheads="1"/>
          </p:cNvSpPr>
          <p:nvPr/>
        </p:nvSpPr>
        <p:spPr bwMode="auto">
          <a:xfrm>
            <a:off x="5508625" y="5949950"/>
            <a:ext cx="21510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Trapnell et al. 2009</a:t>
            </a:r>
          </a:p>
        </p:txBody>
      </p:sp>
    </p:spTree>
    <p:extLst>
      <p:ext uri="{BB962C8B-B14F-4D97-AF65-F5344CB8AC3E}">
        <p14:creationId xmlns:p14="http://schemas.microsoft.com/office/powerpoint/2010/main" val="319961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Should I allow ‘multi-mapped’ reads?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12875"/>
            <a:ext cx="8839200" cy="47244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Depends on the application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In *DNA* analysis it is common to use a mapper to randomly select alignments from a series of equally good alignments</a:t>
            </a:r>
          </a:p>
          <a:p>
            <a:pPr>
              <a:defRPr/>
            </a:pPr>
            <a:r>
              <a:rPr lang="en-US" dirty="0" smtClean="0"/>
              <a:t>In *RNA* analysis this is less common</a:t>
            </a:r>
          </a:p>
          <a:p>
            <a:pPr lvl="1">
              <a:defRPr/>
            </a:pPr>
            <a:r>
              <a:rPr lang="en-US" dirty="0" smtClean="0"/>
              <a:t>Perhaps disallow multi-mapped reads if you are variant calling</a:t>
            </a:r>
          </a:p>
          <a:p>
            <a:pPr lvl="1">
              <a:defRPr/>
            </a:pPr>
            <a:r>
              <a:rPr lang="en-US" dirty="0" smtClean="0"/>
              <a:t>Definitely should allow multi-mapped reads for expression analysis with TopHat/Cufflinks</a:t>
            </a:r>
          </a:p>
          <a:p>
            <a:pPr lvl="1">
              <a:defRPr/>
            </a:pPr>
            <a:r>
              <a:rPr lang="en-US" dirty="0" smtClean="0"/>
              <a:t>Definitely should allow multi-mapped reads for gene fusion discovery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138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What is the output of bowtie/tophat?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152400" y="1412875"/>
            <a:ext cx="8839200" cy="47244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A SAM/BAM file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SAM stands for Sequence Alignment/Map format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BAM is the binary version of a SAM file</a:t>
            </a:r>
          </a:p>
          <a:p>
            <a:pPr>
              <a:defRPr/>
            </a:pPr>
            <a:endParaRPr lang="en-US" dirty="0" smtClean="0">
              <a:latin typeface="Calibri" charset="0"/>
              <a:ea typeface="ＭＳ Ｐゴシック" charset="0"/>
            </a:endParaRPr>
          </a:p>
          <a:p>
            <a:pPr marL="342900" lvl="1" indent="-342900">
              <a:buFont typeface="Arial" charset="0"/>
              <a:buChar char="•"/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Remember, compressed files require special handling compared to plain text </a:t>
            </a:r>
            <a:r>
              <a:rPr lang="en-US" dirty="0" smtClean="0">
                <a:latin typeface="Calibri" charset="0"/>
                <a:ea typeface="ＭＳ Ｐゴシック" charset="0"/>
              </a:rPr>
              <a:t>files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How can I convert BAM to SAM?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http://www.biostars.org/p/1701/</a:t>
            </a: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926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Example of SAM/BAM file format</a:t>
            </a:r>
          </a:p>
        </p:txBody>
      </p:sp>
      <p:pic>
        <p:nvPicPr>
          <p:cNvPr id="23554" name="Content Placeholder 3" descr="BAM File Example Alignment Sec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9" b="937"/>
          <a:stretch>
            <a:fillRect/>
          </a:stretch>
        </p:blipFill>
        <p:spPr>
          <a:xfrm>
            <a:off x="323850" y="3206750"/>
            <a:ext cx="8424863" cy="2817813"/>
          </a:xfrm>
        </p:spPr>
      </p:pic>
      <p:pic>
        <p:nvPicPr>
          <p:cNvPr id="23555" name="Picture 4" descr="BAM File Example Header Sec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549400"/>
            <a:ext cx="8424863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Box 5"/>
          <p:cNvSpPr txBox="1">
            <a:spLocks noChangeArrowheads="1"/>
          </p:cNvSpPr>
          <p:nvPr/>
        </p:nvSpPr>
        <p:spPr bwMode="auto">
          <a:xfrm>
            <a:off x="250825" y="1196975"/>
            <a:ext cx="46561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Example SAM/BAM header section (abbreviated)</a:t>
            </a:r>
          </a:p>
        </p:txBody>
      </p:sp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246063" y="2852738"/>
            <a:ext cx="61960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Example SAM/BAM alignment section (only 10 alignments shown)</a:t>
            </a:r>
          </a:p>
        </p:txBody>
      </p:sp>
    </p:spTree>
    <p:extLst>
      <p:ext uri="{BB962C8B-B14F-4D97-AF65-F5344CB8AC3E}">
        <p14:creationId xmlns:p14="http://schemas.microsoft.com/office/powerpoint/2010/main" val="482368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Introduction to the SAM/BAM format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152400" y="1412875"/>
            <a:ext cx="8839200" cy="47244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The specification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http://samtools.sourceforge.net/SAM1.</a:t>
            </a:r>
            <a:r>
              <a:rPr lang="en-US" dirty="0" smtClean="0">
                <a:latin typeface="Calibri" charset="0"/>
                <a:ea typeface="ＭＳ Ｐゴシック" charset="0"/>
                <a:hlinkClick r:id="rId2"/>
              </a:rPr>
              <a:t>pdf</a:t>
            </a: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The SAM format consists of two sections: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Header section</a:t>
            </a:r>
          </a:p>
          <a:p>
            <a:pPr lvl="2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Used to describe source of data, reference sequence, method of alignment, etc.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Alignment section</a:t>
            </a:r>
          </a:p>
          <a:p>
            <a:pPr lvl="2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Used to describe the read, quality of the read, and nature alignment of the read to a region of the genome</a:t>
            </a: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BAM is a compressed version of SAM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Compressed using lossless BGZF format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Other BAM compression strategies are a subject of research.  See ‘CRAM’ format for example</a:t>
            </a:r>
          </a:p>
          <a:p>
            <a:pPr>
              <a:defRPr/>
            </a:pPr>
            <a:r>
              <a:rPr lang="en-US" dirty="0" smtClean="0"/>
              <a:t>BAM files are usually ‘indexed’</a:t>
            </a:r>
          </a:p>
          <a:p>
            <a:pPr lvl="1">
              <a:defRPr/>
            </a:pPr>
            <a:r>
              <a:rPr lang="en-US" dirty="0" smtClean="0"/>
              <a:t>A ‘.bai’ file will be found beside the ‘.bam’ file </a:t>
            </a:r>
          </a:p>
          <a:p>
            <a:pPr lvl="1">
              <a:defRPr/>
            </a:pPr>
            <a:r>
              <a:rPr lang="en-US" dirty="0" smtClean="0"/>
              <a:t>Indexing </a:t>
            </a:r>
            <a:r>
              <a:rPr lang="en-US" dirty="0"/>
              <a:t>aims to achieve fast retrieval of alignments overlapping a </a:t>
            </a:r>
            <a:r>
              <a:rPr lang="en-US" dirty="0" smtClean="0"/>
              <a:t>specified </a:t>
            </a:r>
            <a:r>
              <a:rPr lang="en-US" dirty="0"/>
              <a:t>region without </a:t>
            </a:r>
            <a:r>
              <a:rPr lang="en-US" dirty="0" smtClean="0"/>
              <a:t>going through </a:t>
            </a:r>
            <a:r>
              <a:rPr lang="en-US" dirty="0"/>
              <a:t>the whole alignments. BAM must be sorted by the reference ID and then the </a:t>
            </a:r>
            <a:r>
              <a:rPr lang="en-US" dirty="0" smtClean="0"/>
              <a:t>leftmost coordinate </a:t>
            </a:r>
            <a:r>
              <a:rPr lang="en-US" dirty="0"/>
              <a:t>before </a:t>
            </a:r>
            <a:r>
              <a:rPr lang="en-US" dirty="0" smtClean="0"/>
              <a:t>indexing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478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SAM/BAM header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89585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/>
              <a:t>Used to describe source of data, reference sequence, method of alignment, etc.</a:t>
            </a:r>
          </a:p>
          <a:p>
            <a:pPr>
              <a:defRPr/>
            </a:pPr>
            <a:r>
              <a:rPr lang="en-US" dirty="0" smtClean="0"/>
              <a:t>Each section begins </a:t>
            </a:r>
            <a:r>
              <a:rPr lang="en-US" dirty="0"/>
              <a:t>with character </a:t>
            </a:r>
            <a:r>
              <a:rPr lang="en-US" dirty="0" smtClean="0"/>
              <a:t>‘@’ </a:t>
            </a:r>
            <a:r>
              <a:rPr lang="en-US" dirty="0"/>
              <a:t>followed by a two-letter record type code</a:t>
            </a:r>
            <a:r>
              <a:rPr lang="en-US" dirty="0" smtClean="0"/>
              <a:t>.  These are followed by two-letter tags and values </a:t>
            </a:r>
          </a:p>
          <a:p>
            <a:pPr lvl="1">
              <a:defRPr/>
            </a:pPr>
            <a:r>
              <a:rPr lang="en-US" dirty="0" smtClean="0"/>
              <a:t>@HD  The header line</a:t>
            </a:r>
          </a:p>
          <a:p>
            <a:pPr lvl="2">
              <a:defRPr/>
            </a:pPr>
            <a:r>
              <a:rPr lang="en-US" dirty="0" smtClean="0"/>
              <a:t>VN: format version</a:t>
            </a:r>
          </a:p>
          <a:p>
            <a:pPr lvl="2">
              <a:defRPr/>
            </a:pPr>
            <a:r>
              <a:rPr lang="en-US" dirty="0" smtClean="0"/>
              <a:t>SO: Sorting order of alignments</a:t>
            </a:r>
          </a:p>
          <a:p>
            <a:pPr lvl="1">
              <a:defRPr/>
            </a:pPr>
            <a:r>
              <a:rPr lang="en-US" dirty="0" smtClean="0"/>
              <a:t>@SQ  Reference sequence dictionary</a:t>
            </a:r>
          </a:p>
          <a:p>
            <a:pPr lvl="2">
              <a:defRPr/>
            </a:pPr>
            <a:r>
              <a:rPr lang="en-US" dirty="0" smtClean="0"/>
              <a:t>SN: reference sequence name</a:t>
            </a:r>
          </a:p>
          <a:p>
            <a:pPr lvl="2">
              <a:defRPr/>
            </a:pPr>
            <a:r>
              <a:rPr lang="en-US" dirty="0" smtClean="0"/>
              <a:t>LN: reference sequence length</a:t>
            </a:r>
          </a:p>
          <a:p>
            <a:pPr lvl="2">
              <a:defRPr/>
            </a:pPr>
            <a:r>
              <a:rPr lang="en-US" dirty="0" smtClean="0"/>
              <a:t>SP: species</a:t>
            </a:r>
          </a:p>
          <a:p>
            <a:pPr lvl="1">
              <a:defRPr/>
            </a:pPr>
            <a:r>
              <a:rPr lang="en-US" dirty="0" smtClean="0"/>
              <a:t>@RG  Read group</a:t>
            </a:r>
          </a:p>
          <a:p>
            <a:pPr lvl="2">
              <a:defRPr/>
            </a:pPr>
            <a:r>
              <a:rPr lang="en-US" dirty="0" smtClean="0"/>
              <a:t>ID: read group identifier</a:t>
            </a:r>
          </a:p>
          <a:p>
            <a:pPr lvl="2">
              <a:defRPr/>
            </a:pPr>
            <a:r>
              <a:rPr lang="en-US" dirty="0" smtClean="0"/>
              <a:t>CN: name of sequencing center</a:t>
            </a:r>
          </a:p>
          <a:p>
            <a:pPr lvl="2">
              <a:defRPr/>
            </a:pPr>
            <a:r>
              <a:rPr lang="en-US" dirty="0" smtClean="0"/>
              <a:t>SM: sample name</a:t>
            </a:r>
          </a:p>
          <a:p>
            <a:pPr lvl="1">
              <a:defRPr/>
            </a:pPr>
            <a:r>
              <a:rPr lang="en-US" dirty="0" smtClean="0"/>
              <a:t>@PG  Program</a:t>
            </a:r>
          </a:p>
          <a:p>
            <a:pPr lvl="2">
              <a:defRPr/>
            </a:pPr>
            <a:r>
              <a:rPr lang="en-US" dirty="0" smtClean="0"/>
              <a:t>PN: program name</a:t>
            </a:r>
          </a:p>
          <a:p>
            <a:pPr lvl="2">
              <a:defRPr/>
            </a:pPr>
            <a:r>
              <a:rPr lang="en-US" dirty="0" smtClean="0"/>
              <a:t>VN: program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031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SAM/BAM alignment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062413"/>
            <a:ext cx="8839200" cy="2103437"/>
          </a:xfrm>
        </p:spPr>
        <p:txBody>
          <a:bodyPr>
            <a:normAutofit fontScale="32500" lnSpcReduction="20000"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US" sz="4300" b="1" dirty="0" smtClean="0">
                <a:latin typeface="Courier New"/>
                <a:cs typeface="Courier New"/>
              </a:rPr>
              <a:t>Example values</a:t>
            </a:r>
          </a:p>
          <a:p>
            <a:pPr marL="514350" indent="-514350">
              <a:buFont typeface="Wingdings" charset="2"/>
              <a:buAutoNum type="arabicPlain"/>
              <a:defRPr/>
            </a:pPr>
            <a:endParaRPr lang="en-US" dirty="0" smtClean="0">
              <a:latin typeface="Courier New"/>
              <a:cs typeface="Courier New"/>
            </a:endParaRP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 smtClean="0">
                <a:latin typeface="Courier New"/>
                <a:cs typeface="Courier New"/>
              </a:rPr>
              <a:t>QNAME  e.g.  HWI</a:t>
            </a:r>
            <a:r>
              <a:rPr lang="en-US" dirty="0">
                <a:latin typeface="Courier New"/>
                <a:cs typeface="Courier New"/>
              </a:rPr>
              <a:t>-ST495_129147882:1:2302:10269:</a:t>
            </a:r>
            <a:r>
              <a:rPr lang="en-US" dirty="0" smtClean="0">
                <a:latin typeface="Courier New"/>
                <a:cs typeface="Courier New"/>
              </a:rPr>
              <a:t>12362 (QNAME)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 smtClean="0">
                <a:latin typeface="Courier New"/>
                <a:cs typeface="Courier New"/>
              </a:rPr>
              <a:t>FLAG   e.g.  99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 smtClean="0">
                <a:latin typeface="Courier New"/>
                <a:cs typeface="Courier New"/>
              </a:rPr>
              <a:t>RNAME  e.g.  1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 smtClean="0">
                <a:latin typeface="Courier New"/>
                <a:cs typeface="Courier New"/>
              </a:rPr>
              <a:t>POS    e.g.  11623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 smtClean="0">
                <a:latin typeface="Courier New"/>
                <a:cs typeface="Courier New"/>
              </a:rPr>
              <a:t>MAPQ   e.g.  3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 smtClean="0">
                <a:latin typeface="Courier New"/>
                <a:cs typeface="Courier New"/>
              </a:rPr>
              <a:t>CIGAR  e.g.  100M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 smtClean="0">
                <a:latin typeface="Courier New"/>
                <a:cs typeface="Courier New"/>
              </a:rPr>
              <a:t>RNEXT  e.g.  = 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 smtClean="0">
                <a:latin typeface="Courier New"/>
                <a:cs typeface="Courier New"/>
              </a:rPr>
              <a:t>PNEXT  e.g.  11740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 smtClean="0">
                <a:latin typeface="Courier New"/>
                <a:cs typeface="Courier New"/>
              </a:rPr>
              <a:t>TLEN   e.g.  217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 smtClean="0">
                <a:latin typeface="Courier New"/>
                <a:cs typeface="Courier New"/>
              </a:rPr>
              <a:t>SEQ    e.g.  CCTGTTTCTCCACAAAGTGTTTACTTTTGGATTTTTGCCAGTCTAACAGGTGAAGCCCTGGAGATTCTTATTAGTGATTTGGGCTGGGGCCTGGCCATGT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 smtClean="0">
                <a:latin typeface="Courier New"/>
                <a:cs typeface="Courier New"/>
              </a:rPr>
              <a:t>QUAL   e.g.  CCCFFFFFHHHHHJJIJFIJJJJJJJJJJJHIJJJJJJJIJJJJJGGHIJHIJJJJJJJJJGHGGIJJJJJJIJEEHHHHFFFFCDCDDDDDDDB</a:t>
            </a:r>
            <a:r>
              <a:rPr lang="en-US" dirty="0">
                <a:latin typeface="Courier New"/>
                <a:cs typeface="Courier New"/>
              </a:rPr>
              <a:t>@</a:t>
            </a:r>
            <a:r>
              <a:rPr lang="en-US" dirty="0" smtClean="0">
                <a:latin typeface="Courier New"/>
                <a:cs typeface="Courier New"/>
              </a:rPr>
              <a:t>ACDD</a:t>
            </a:r>
            <a:endParaRPr lang="en-US" dirty="0">
              <a:latin typeface="Courier New"/>
              <a:cs typeface="Courier New"/>
            </a:endParaRPr>
          </a:p>
        </p:txBody>
      </p:sp>
      <p:pic>
        <p:nvPicPr>
          <p:cNvPr id="26627" name="Picture 3" descr="BAM Alignment Section Colum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063625"/>
            <a:ext cx="8170862" cy="271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5-Point Star 4"/>
          <p:cNvSpPr/>
          <p:nvPr/>
        </p:nvSpPr>
        <p:spPr>
          <a:xfrm>
            <a:off x="611188" y="1541463"/>
            <a:ext cx="144462" cy="144462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611188" y="2406650"/>
            <a:ext cx="144462" cy="142875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515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SAM/BAM flags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52513"/>
            <a:ext cx="8839200" cy="1798637"/>
          </a:xfrm>
        </p:spPr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dirty="0">
                <a:hlinkClick r:id="rId2"/>
              </a:rPr>
              <a:t>http://broadinstitute.github.io/picard/explain-</a:t>
            </a:r>
            <a:r>
              <a:rPr lang="en-US" dirty="0" smtClean="0">
                <a:hlinkClick r:id="rId2"/>
              </a:rPr>
              <a:t>flags.html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11 bitwise flags describing the alignment</a:t>
            </a:r>
          </a:p>
          <a:p>
            <a:pPr>
              <a:defRPr/>
            </a:pPr>
            <a:r>
              <a:rPr lang="en-US" dirty="0" smtClean="0"/>
              <a:t>These flags are stored as a binary string of length 11 instead of 11 columns of data</a:t>
            </a:r>
          </a:p>
          <a:p>
            <a:pPr>
              <a:defRPr/>
            </a:pPr>
            <a:r>
              <a:rPr lang="en-US" dirty="0" smtClean="0"/>
              <a:t>Value of ‘1’ indicates the flag is set.  e.g. 00100000000</a:t>
            </a:r>
          </a:p>
          <a:p>
            <a:pPr>
              <a:defRPr/>
            </a:pPr>
            <a:r>
              <a:rPr lang="en-US" dirty="0" smtClean="0"/>
              <a:t>All combinations can be represented as a number from 0 to 2047 (i.e. 2</a:t>
            </a:r>
            <a:r>
              <a:rPr lang="en-US" baseline="30000" dirty="0" smtClean="0"/>
              <a:t>11</a:t>
            </a:r>
            <a:r>
              <a:rPr lang="en-US" dirty="0" smtClean="0"/>
              <a:t>-1).  This number is used in the BAM/SAM file.  You can specify ‘required’ or ‘filter’ flags in samtools view using the ‘-f’ and ‘-F’ options respectively  </a:t>
            </a:r>
            <a:endParaRPr lang="en-US" dirty="0"/>
          </a:p>
        </p:txBody>
      </p:sp>
      <p:pic>
        <p:nvPicPr>
          <p:cNvPr id="27651" name="Picture 3" descr="SAM-BAM FLAG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5250"/>
            <a:ext cx="6480175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250825" y="5846763"/>
            <a:ext cx="84248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Note that to maximize confusion, each bit is described in the SAM specification using its hexadecimal representation (i.e., '0x10' = 16 and '0x40' = 64).</a:t>
            </a:r>
          </a:p>
        </p:txBody>
      </p:sp>
    </p:spTree>
    <p:extLst>
      <p:ext uri="{BB962C8B-B14F-4D97-AF65-F5344CB8AC3E}">
        <p14:creationId xmlns:p14="http://schemas.microsoft.com/office/powerpoint/2010/main" val="1422323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L_Logo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5445224"/>
            <a:ext cx="2594868" cy="99450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" name="Picture 2" descr="NYGC_logo.jpe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5013176"/>
            <a:ext cx="2224796" cy="1483197"/>
          </a:xfrm>
          <a:prstGeom prst="rect">
            <a:avLst/>
          </a:prstGeom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50839" y="3277344"/>
            <a:ext cx="77724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charset="0"/>
                <a:ea typeface="ＭＳ Ｐゴシック" pitchFamily="-28" charset="-128"/>
                <a:cs typeface="ＭＳ Ｐゴシック" pitchFamily="-28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charset="0"/>
                <a:ea typeface="ＭＳ Ｐゴシック" pitchFamily="-28" charset="-128"/>
                <a:cs typeface="ＭＳ Ｐゴシック" pitchFamily="-28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charset="0"/>
                <a:ea typeface="ＭＳ Ｐゴシック" pitchFamily="-28" charset="-128"/>
                <a:cs typeface="ＭＳ Ｐゴシック" pitchFamily="-28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charset="0"/>
                <a:ea typeface="ＭＳ Ｐゴシック" pitchFamily="-28" charset="-128"/>
                <a:cs typeface="ＭＳ Ｐゴシック" pitchFamily="-28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egoe UI" pitchFamily="34" charset="0"/>
                <a:ea typeface="ＭＳ Ｐゴシック" pitchFamily="-28" charset="-128"/>
                <a:cs typeface="ＭＳ Ｐゴシック" pitchFamily="-28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egoe UI" pitchFamily="34" charset="0"/>
                <a:ea typeface="ＭＳ Ｐゴシック" pitchFamily="-28" charset="-128"/>
                <a:cs typeface="ＭＳ Ｐゴシック" pitchFamily="-28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egoe UI" pitchFamily="34" charset="0"/>
                <a:ea typeface="ＭＳ Ｐゴシック" pitchFamily="-28" charset="-128"/>
                <a:cs typeface="ＭＳ Ｐゴシック" pitchFamily="-28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egoe UI" pitchFamily="34" charset="0"/>
                <a:ea typeface="ＭＳ Ｐゴシック" pitchFamily="-28" charset="-128"/>
                <a:cs typeface="ＭＳ Ｐゴシック" pitchFamily="-28" charset="-128"/>
              </a:defRPr>
            </a:lvl9pPr>
          </a:lstStyle>
          <a:p>
            <a:pPr eaLnBrk="1" hangingPunct="1"/>
            <a:r>
              <a:rPr lang="en-US" sz="3600" b="0" dirty="0" smtClean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Cold Spring Harbor Laboratory</a:t>
            </a:r>
          </a:p>
          <a:p>
            <a:pPr eaLnBrk="1" hangingPunct="1"/>
            <a:r>
              <a:rPr lang="en-US" sz="2800" b="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&amp;</a:t>
            </a:r>
            <a:endParaRPr lang="en-US" sz="2800" b="0" dirty="0" smtClean="0">
              <a:solidFill>
                <a:srgbClr val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3600" b="0" dirty="0" smtClean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New York Genome Center</a:t>
            </a:r>
            <a:endParaRPr lang="en-US" sz="3600" b="0" dirty="0">
              <a:solidFill>
                <a:srgbClr val="CA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141802" y="2780928"/>
            <a:ext cx="6778625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charset="0"/>
              <a:buNone/>
            </a:pP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In collaboration with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81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152400" y="-100013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CIGAR strings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4508500"/>
            <a:ext cx="8839200" cy="1728788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/>
              <a:t>The CIGAR string is a sequence of </a:t>
            </a:r>
            <a:r>
              <a:rPr lang="en-US" dirty="0" smtClean="0"/>
              <a:t>base </a:t>
            </a:r>
            <a:r>
              <a:rPr lang="en-US" dirty="0"/>
              <a:t>lengths and </a:t>
            </a:r>
            <a:r>
              <a:rPr lang="en-US" dirty="0" smtClean="0"/>
              <a:t>associated ‘operations’ that are </a:t>
            </a:r>
            <a:r>
              <a:rPr lang="en-US" dirty="0"/>
              <a:t>used to </a:t>
            </a:r>
            <a:r>
              <a:rPr lang="en-US" dirty="0" smtClean="0"/>
              <a:t>indicate which </a:t>
            </a:r>
            <a:r>
              <a:rPr lang="en-US" dirty="0"/>
              <a:t>bases align </a:t>
            </a:r>
            <a:r>
              <a:rPr lang="en-US" dirty="0" smtClean="0"/>
              <a:t>to the reference (</a:t>
            </a:r>
            <a:r>
              <a:rPr lang="en-US" dirty="0"/>
              <a:t>either a </a:t>
            </a:r>
            <a:r>
              <a:rPr lang="en-US" dirty="0" smtClean="0"/>
              <a:t>match or mismatch), </a:t>
            </a:r>
            <a:r>
              <a:rPr lang="en-US" dirty="0"/>
              <a:t>are </a:t>
            </a:r>
            <a:r>
              <a:rPr lang="en-US" dirty="0" smtClean="0"/>
              <a:t>deleted, are inserted, represent introns, etc.</a:t>
            </a:r>
          </a:p>
          <a:p>
            <a:pPr>
              <a:defRPr/>
            </a:pPr>
            <a:r>
              <a:rPr lang="en-US" dirty="0"/>
              <a:t>e.g. </a:t>
            </a:r>
            <a:r>
              <a:rPr lang="en-US" dirty="0" smtClean="0"/>
              <a:t>81M859N19M</a:t>
            </a:r>
          </a:p>
          <a:p>
            <a:pPr lvl="1">
              <a:defRPr/>
            </a:pPr>
            <a:r>
              <a:rPr lang="en-US" dirty="0" smtClean="0"/>
              <a:t>A 100 bp read consists of:  81 bases of alignment to reference, 859 bases skipped (an intron), 19 bases of alignment</a:t>
            </a:r>
            <a:endParaRPr lang="en-US" dirty="0"/>
          </a:p>
        </p:txBody>
      </p:sp>
      <p:pic>
        <p:nvPicPr>
          <p:cNvPr id="28675" name="Picture 4" descr="CIGAR operat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257300"/>
            <a:ext cx="8208962" cy="306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7126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52400" y="-17463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Introduction to the BED format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421188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When working with BAM files, it is very common to want to examine a focused subset of the reference genome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e.g. </a:t>
            </a:r>
            <a:r>
              <a:rPr lang="en-US" dirty="0" smtClean="0">
                <a:latin typeface="Calibri" charset="0"/>
                <a:ea typeface="ＭＳ Ｐゴシック" charset="0"/>
              </a:rPr>
              <a:t>the </a:t>
            </a:r>
            <a:r>
              <a:rPr lang="en-US" dirty="0">
                <a:latin typeface="Calibri" charset="0"/>
                <a:ea typeface="ＭＳ Ｐゴシック" charset="0"/>
              </a:rPr>
              <a:t>exons of a gene</a:t>
            </a: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These subsets are commonly specified in ‘BED’ files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https://genome.ucsc.edu/FAQ/FAQformat.html#format1</a:t>
            </a: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Many BAM manipulation tools accept regions of interest in BED format</a:t>
            </a: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Basic BED format (tab separated):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Chromosome name, start position, end </a:t>
            </a:r>
            <a:r>
              <a:rPr lang="en-US" dirty="0" smtClean="0">
                <a:latin typeface="Calibri" charset="0"/>
                <a:ea typeface="ＭＳ Ｐゴシック" charset="0"/>
              </a:rPr>
              <a:t>position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Coordinates in BED format are 0 based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18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Manipulation of SAM/BAM and BED files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152400" y="1412875"/>
            <a:ext cx="8839200" cy="47244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Several tools are used ubiquitously in sequence analysis to manipulate these files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SAM/BAM files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samtools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bamtools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picard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BED files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bedtools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bedops</a:t>
            </a:r>
          </a:p>
        </p:txBody>
      </p:sp>
    </p:spTree>
    <p:extLst>
      <p:ext uri="{BB962C8B-B14F-4D97-AF65-F5344CB8AC3E}">
        <p14:creationId xmlns:p14="http://schemas.microsoft.com/office/powerpoint/2010/main" val="4281894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How should I sort my SAM/BAM file?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152400" y="1341438"/>
            <a:ext cx="8839200" cy="47244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Generally BAM files are sorted by </a:t>
            </a:r>
            <a:r>
              <a:rPr lang="en-US" u="sng">
                <a:latin typeface="Calibri" charset="0"/>
                <a:ea typeface="ＭＳ Ｐゴシック" charset="0"/>
              </a:rPr>
              <a:t>position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This is for performance reasons</a:t>
            </a:r>
          </a:p>
          <a:p>
            <a:pPr lvl="2"/>
            <a:r>
              <a:rPr lang="en-US">
                <a:latin typeface="Calibri" charset="0"/>
                <a:ea typeface="ＭＳ Ｐゴシック" charset="0"/>
              </a:rPr>
              <a:t>When sorted and indexed, arbitrary positions in a massive BAM file can be accessed rapidly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Certain tools require a BAM sorted by </a:t>
            </a:r>
            <a:r>
              <a:rPr lang="en-US" u="sng">
                <a:latin typeface="Calibri" charset="0"/>
                <a:ea typeface="ＭＳ Ｐゴシック" charset="0"/>
              </a:rPr>
              <a:t>read name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Usually this is when we need to easily identify both reads of a pair</a:t>
            </a:r>
          </a:p>
          <a:p>
            <a:pPr lvl="2"/>
            <a:r>
              <a:rPr lang="en-US">
                <a:latin typeface="Calibri" charset="0"/>
                <a:ea typeface="ＭＳ Ｐゴシック" charset="0"/>
              </a:rPr>
              <a:t>The insert size between two reads may be large</a:t>
            </a:r>
          </a:p>
          <a:p>
            <a:pPr lvl="2"/>
            <a:r>
              <a:rPr lang="en-US">
                <a:latin typeface="Calibri" charset="0"/>
                <a:ea typeface="ＭＳ Ｐゴシック" charset="0"/>
              </a:rPr>
              <a:t>In fusion detection we are interested in read pairs that map to different chromosomes…</a:t>
            </a:r>
          </a:p>
        </p:txBody>
      </p:sp>
    </p:spTree>
    <p:extLst>
      <p:ext uri="{BB962C8B-B14F-4D97-AF65-F5344CB8AC3E}">
        <p14:creationId xmlns:p14="http://schemas.microsoft.com/office/powerpoint/2010/main" val="723715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Visualization of RNA-seq alignments in IGV browser</a:t>
            </a:r>
          </a:p>
        </p:txBody>
      </p:sp>
      <p:pic>
        <p:nvPicPr>
          <p:cNvPr id="32770" name="Content Placeholder 1" descr="IGV UMPS Screensh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63" r="-1563"/>
          <a:stretch>
            <a:fillRect/>
          </a:stretch>
        </p:blipFill>
        <p:spPr>
          <a:xfrm>
            <a:off x="827088" y="1700213"/>
            <a:ext cx="7815262" cy="4176712"/>
          </a:xfrm>
        </p:spPr>
      </p:pic>
      <p:cxnSp>
        <p:nvCxnSpPr>
          <p:cNvPr id="4" name="Straight Arrow Connector 3"/>
          <p:cNvCxnSpPr/>
          <p:nvPr/>
        </p:nvCxnSpPr>
        <p:spPr>
          <a:xfrm>
            <a:off x="1763713" y="1484313"/>
            <a:ext cx="431800" cy="504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2" name="TextBox 4"/>
          <p:cNvSpPr txBox="1">
            <a:spLocks noChangeArrowheads="1"/>
          </p:cNvSpPr>
          <p:nvPr/>
        </p:nvSpPr>
        <p:spPr bwMode="auto">
          <a:xfrm>
            <a:off x="1357313" y="1208088"/>
            <a:ext cx="838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Ideogram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427538" y="1484313"/>
            <a:ext cx="431800" cy="3603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4" name="TextBox 10"/>
          <p:cNvSpPr txBox="1">
            <a:spLocks noChangeArrowheads="1"/>
          </p:cNvSpPr>
          <p:nvPr/>
        </p:nvSpPr>
        <p:spPr bwMode="auto">
          <a:xfrm>
            <a:off x="4859338" y="1341438"/>
            <a:ext cx="14938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Control pop-up info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124075" y="5589588"/>
            <a:ext cx="431800" cy="43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6" name="TextBox 14"/>
          <p:cNvSpPr txBox="1">
            <a:spLocks noChangeArrowheads="1"/>
          </p:cNvSpPr>
          <p:nvPr/>
        </p:nvSpPr>
        <p:spPr bwMode="auto">
          <a:xfrm>
            <a:off x="1619250" y="6021388"/>
            <a:ext cx="9413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Gene track</a:t>
            </a:r>
          </a:p>
        </p:txBody>
      </p:sp>
      <p:sp>
        <p:nvSpPr>
          <p:cNvPr id="32777" name="TextBox 15"/>
          <p:cNvSpPr txBox="1">
            <a:spLocks noChangeArrowheads="1"/>
          </p:cNvSpPr>
          <p:nvPr/>
        </p:nvSpPr>
        <p:spPr bwMode="auto">
          <a:xfrm>
            <a:off x="34925" y="4508500"/>
            <a:ext cx="10064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Reads track</a:t>
            </a:r>
          </a:p>
        </p:txBody>
      </p:sp>
      <p:cxnSp>
        <p:nvCxnSpPr>
          <p:cNvPr id="17" name="Straight Arrow Connector 16"/>
          <p:cNvCxnSpPr>
            <a:stCxn id="32777" idx="0"/>
          </p:cNvCxnSpPr>
          <p:nvPr/>
        </p:nvCxnSpPr>
        <p:spPr>
          <a:xfrm flipV="1">
            <a:off x="538163" y="4149725"/>
            <a:ext cx="577850" cy="3587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9" name="TextBox 18"/>
          <p:cNvSpPr txBox="1">
            <a:spLocks noChangeArrowheads="1"/>
          </p:cNvSpPr>
          <p:nvPr/>
        </p:nvSpPr>
        <p:spPr bwMode="auto">
          <a:xfrm>
            <a:off x="34925" y="3079750"/>
            <a:ext cx="8524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Coverage </a:t>
            </a:r>
          </a:p>
          <a:p>
            <a:pPr algn="ctr" eaLnBrk="1" hangingPunct="1"/>
            <a:r>
              <a:rPr lang="en-US" sz="1200"/>
              <a:t>track</a:t>
            </a:r>
          </a:p>
        </p:txBody>
      </p:sp>
      <p:cxnSp>
        <p:nvCxnSpPr>
          <p:cNvPr id="20" name="Straight Arrow Connector 19"/>
          <p:cNvCxnSpPr>
            <a:stCxn id="32779" idx="0"/>
          </p:cNvCxnSpPr>
          <p:nvPr/>
        </p:nvCxnSpPr>
        <p:spPr>
          <a:xfrm flipV="1">
            <a:off x="461963" y="2719388"/>
            <a:ext cx="654050" cy="3603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6732588" y="3141663"/>
            <a:ext cx="214312" cy="5032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2" name="TextBox 22"/>
          <p:cNvSpPr txBox="1">
            <a:spLocks noChangeArrowheads="1"/>
          </p:cNvSpPr>
          <p:nvPr/>
        </p:nvSpPr>
        <p:spPr bwMode="auto">
          <a:xfrm>
            <a:off x="6481763" y="3644900"/>
            <a:ext cx="1114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Single reads, not spliced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779838" y="4652963"/>
            <a:ext cx="431800" cy="43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4" name="TextBox 25"/>
          <p:cNvSpPr txBox="1">
            <a:spLocks noChangeArrowheads="1"/>
          </p:cNvSpPr>
          <p:nvPr/>
        </p:nvSpPr>
        <p:spPr bwMode="auto">
          <a:xfrm>
            <a:off x="3132138" y="5013325"/>
            <a:ext cx="1114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Single reads, spliced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1763713" y="2636838"/>
            <a:ext cx="438150" cy="504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6" name="TextBox 28"/>
          <p:cNvSpPr txBox="1">
            <a:spLocks noChangeArrowheads="1"/>
          </p:cNvSpPr>
          <p:nvPr/>
        </p:nvSpPr>
        <p:spPr bwMode="auto">
          <a:xfrm>
            <a:off x="1331913" y="3111500"/>
            <a:ext cx="850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Coverage </a:t>
            </a:r>
          </a:p>
          <a:p>
            <a:pPr algn="ctr" eaLnBrk="1" hangingPunct="1"/>
            <a:r>
              <a:rPr lang="en-US" sz="1200"/>
              <a:t>scale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6084888" y="1557338"/>
            <a:ext cx="647700" cy="5032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8" name="TextBox 32"/>
          <p:cNvSpPr txBox="1">
            <a:spLocks noChangeArrowheads="1"/>
          </p:cNvSpPr>
          <p:nvPr/>
        </p:nvSpPr>
        <p:spPr bwMode="auto">
          <a:xfrm>
            <a:off x="6357938" y="1341438"/>
            <a:ext cx="1238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Viewer position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6516688" y="1628775"/>
            <a:ext cx="1439862" cy="1079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90" name="TextBox 35"/>
          <p:cNvSpPr txBox="1">
            <a:spLocks noChangeArrowheads="1"/>
          </p:cNvSpPr>
          <p:nvPr/>
        </p:nvSpPr>
        <p:spPr bwMode="auto">
          <a:xfrm>
            <a:off x="7740650" y="1196975"/>
            <a:ext cx="850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Coverage </a:t>
            </a:r>
          </a:p>
          <a:p>
            <a:pPr algn="ctr" eaLnBrk="1" hangingPunct="1"/>
            <a:r>
              <a:rPr lang="en-US" sz="1200"/>
              <a:t>pileup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7667625" y="3429000"/>
            <a:ext cx="144463" cy="5762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92" name="TextBox 38"/>
          <p:cNvSpPr txBox="1">
            <a:spLocks noChangeArrowheads="1"/>
          </p:cNvSpPr>
          <p:nvPr/>
        </p:nvSpPr>
        <p:spPr bwMode="auto">
          <a:xfrm>
            <a:off x="7343775" y="4005263"/>
            <a:ext cx="612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+ve</a:t>
            </a:r>
          </a:p>
          <a:p>
            <a:pPr eaLnBrk="1" hangingPunct="1"/>
            <a:r>
              <a:rPr lang="en-US" sz="1200"/>
              <a:t>strand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8118475" y="3500438"/>
            <a:ext cx="125413" cy="504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94" name="TextBox 40"/>
          <p:cNvSpPr txBox="1">
            <a:spLocks noChangeArrowheads="1"/>
          </p:cNvSpPr>
          <p:nvPr/>
        </p:nvSpPr>
        <p:spPr bwMode="auto">
          <a:xfrm>
            <a:off x="7991475" y="4005263"/>
            <a:ext cx="612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-ve</a:t>
            </a:r>
          </a:p>
          <a:p>
            <a:pPr eaLnBrk="1" hangingPunct="1"/>
            <a:r>
              <a:rPr lang="en-US" sz="1200"/>
              <a:t>strand</a:t>
            </a:r>
          </a:p>
        </p:txBody>
      </p:sp>
    </p:spTree>
    <p:extLst>
      <p:ext uri="{BB962C8B-B14F-4D97-AF65-F5344CB8AC3E}">
        <p14:creationId xmlns:p14="http://schemas.microsoft.com/office/powerpoint/2010/main" val="3147175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Alternative viewers to IGV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Alternative viewers to IGV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2"/>
              </a:rPr>
              <a:t>http://www.biostars.org/p/12752/</a:t>
            </a:r>
            <a:endParaRPr lang="en-US">
              <a:latin typeface="Calibri" charset="0"/>
              <a:ea typeface="ＭＳ Ｐゴシック" charset="0"/>
            </a:endParaRP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3"/>
              </a:rPr>
              <a:t>http://www.biostars.org/p/71300/</a:t>
            </a:r>
            <a:endParaRPr lang="en-US">
              <a:latin typeface="Calibri" charset="0"/>
              <a:ea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</a:rPr>
              <a:t>Artemis, BamView, Chipster, gbrowse2, GenoViewer, MagicViewer, </a:t>
            </a:r>
            <a:r>
              <a:rPr lang="en-US" b="1">
                <a:latin typeface="Calibri" charset="0"/>
                <a:ea typeface="ＭＳ Ｐゴシック" charset="0"/>
              </a:rPr>
              <a:t>Savant</a:t>
            </a:r>
            <a:r>
              <a:rPr lang="en-US">
                <a:latin typeface="Calibri" charset="0"/>
                <a:ea typeface="ＭＳ Ｐゴシック" charset="0"/>
              </a:rPr>
              <a:t>, Tablet, tview</a:t>
            </a:r>
          </a:p>
        </p:txBody>
      </p:sp>
    </p:spTree>
    <p:extLst>
      <p:ext uri="{BB962C8B-B14F-4D97-AF65-F5344CB8AC3E}">
        <p14:creationId xmlns:p14="http://schemas.microsoft.com/office/powerpoint/2010/main" val="3594012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BAM read counting and variant allele expression status</a:t>
            </a:r>
          </a:p>
        </p:txBody>
      </p:sp>
      <p:pic>
        <p:nvPicPr>
          <p:cNvPr id="34818" name="Content Placeholder 1" descr="IGV DNMT3A SNV Screensh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3" r="-487" b="8792"/>
          <a:stretch>
            <a:fillRect/>
          </a:stretch>
        </p:blipFill>
        <p:spPr>
          <a:xfrm>
            <a:off x="517525" y="1352550"/>
            <a:ext cx="8105775" cy="4308475"/>
          </a:xfrm>
        </p:spPr>
      </p:pic>
      <p:sp>
        <p:nvSpPr>
          <p:cNvPr id="34819" name="TextBox 2"/>
          <p:cNvSpPr txBox="1">
            <a:spLocks noChangeArrowheads="1"/>
          </p:cNvSpPr>
          <p:nvPr/>
        </p:nvSpPr>
        <p:spPr bwMode="auto">
          <a:xfrm>
            <a:off x="427038" y="5732463"/>
            <a:ext cx="82248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1450" indent="-171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sz="1200"/>
              <a:t>A variant C-&gt;T is observed in 12 of 25 reads covering this position.  Variant allele frequency (VAF) 12/25 = 48%.</a:t>
            </a:r>
          </a:p>
          <a:p>
            <a:pPr eaLnBrk="1" hangingPunct="1">
              <a:buFont typeface="Arial" charset="0"/>
              <a:buChar char="•"/>
            </a:pPr>
            <a:r>
              <a:rPr lang="en-US" sz="1200"/>
              <a:t>Both alleles appear to be expressed equally (not always the case) -&gt; heterozygous, no allele specific expression</a:t>
            </a:r>
          </a:p>
          <a:p>
            <a:pPr eaLnBrk="1" hangingPunct="1">
              <a:buFont typeface="Arial" charset="0"/>
              <a:buChar char="•"/>
            </a:pPr>
            <a:r>
              <a:rPr lang="en-US" sz="1200"/>
              <a:t>How can we determine variant read counts, depth of coverage, and VAF without manually viewing in IGV?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716463" y="4221163"/>
            <a:ext cx="431800" cy="43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8373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 b="1" dirty="0">
                <a:latin typeface="Calibri" charset="0"/>
                <a:ea typeface="ＭＳ Ｐゴシック" charset="0"/>
              </a:rPr>
              <a:t>Introduction to tutorial </a:t>
            </a:r>
          </a:p>
          <a:p>
            <a:pPr algn="ctr">
              <a:buFont typeface="Arial" charset="0"/>
              <a:buNone/>
            </a:pPr>
            <a:r>
              <a:rPr lang="en-US" sz="4400" b="1" dirty="0">
                <a:latin typeface="Calibri" charset="0"/>
                <a:ea typeface="ＭＳ Ｐゴシック" charset="0"/>
              </a:rPr>
              <a:t>(Module </a:t>
            </a:r>
            <a:r>
              <a:rPr lang="en-US" sz="4400" b="1" dirty="0" smtClean="0">
                <a:latin typeface="Calibri" charset="0"/>
                <a:ea typeface="ＭＳ Ｐゴシック" charset="0"/>
              </a:rPr>
              <a:t>3)</a:t>
            </a:r>
            <a:endParaRPr lang="en-US" sz="4400" b="1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72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>
          <a:xfrm>
            <a:off x="146050" y="2205038"/>
            <a:ext cx="3240088" cy="2087562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13000"/>
                </a:schemeClr>
              </a:gs>
              <a:gs pos="35000">
                <a:schemeClr val="dk1">
                  <a:tint val="37000"/>
                  <a:satMod val="300000"/>
                  <a:alpha val="13000"/>
                </a:schemeClr>
              </a:gs>
              <a:gs pos="100000">
                <a:schemeClr val="dk1">
                  <a:tint val="15000"/>
                  <a:satMod val="350000"/>
                  <a:alpha val="13000"/>
                </a:schemeClr>
              </a:gs>
            </a:gsLst>
            <a:lin ang="16200000" scaled="1"/>
            <a:tileRect/>
          </a:gradFill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n w="76200" cmpd="sng">
                <a:noFill/>
                <a:prstDash val="dot"/>
              </a:ln>
              <a:noFill/>
            </a:endParaRPr>
          </a:p>
        </p:txBody>
      </p:sp>
      <p:sp>
        <p:nvSpPr>
          <p:cNvPr id="43" name="Rounded Rectangle 42"/>
          <p:cNvSpPr/>
          <p:nvPr/>
        </p:nvSpPr>
        <p:spPr bwMode="auto">
          <a:xfrm>
            <a:off x="179388" y="4508500"/>
            <a:ext cx="4824412" cy="1008063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51000"/>
                </a:schemeClr>
              </a:gs>
              <a:gs pos="35000">
                <a:schemeClr val="dk1">
                  <a:tint val="37000"/>
                  <a:satMod val="300000"/>
                  <a:alpha val="51000"/>
                </a:schemeClr>
              </a:gs>
              <a:gs pos="100000">
                <a:schemeClr val="dk1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891" name="Title 4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Bowtie/Tophat/Cufflinks/Cuffdiff </a:t>
            </a:r>
            <a:br>
              <a:rPr lang="en-US">
                <a:latin typeface="Calibri" charset="0"/>
                <a:ea typeface="ＭＳ Ｐゴシック" charset="0"/>
              </a:rPr>
            </a:br>
            <a:r>
              <a:rPr lang="en-US">
                <a:latin typeface="Calibri" charset="0"/>
                <a:ea typeface="ＭＳ Ｐゴシック" charset="0"/>
              </a:rPr>
              <a:t>RNA-seq Pipeline</a:t>
            </a:r>
          </a:p>
        </p:txBody>
      </p:sp>
      <p:grpSp>
        <p:nvGrpSpPr>
          <p:cNvPr id="37892" name="Group 6"/>
          <p:cNvGrpSpPr>
            <a:grpSpLocks/>
          </p:cNvGrpSpPr>
          <p:nvPr/>
        </p:nvGrpSpPr>
        <p:grpSpPr bwMode="auto">
          <a:xfrm>
            <a:off x="250825" y="2789238"/>
            <a:ext cx="1368425" cy="1287462"/>
            <a:chOff x="251520" y="1926414"/>
            <a:chExt cx="1368152" cy="1286562"/>
          </a:xfrm>
        </p:grpSpPr>
        <p:sp>
          <p:nvSpPr>
            <p:cNvPr id="3" name="Rounded Rectangle 2"/>
            <p:cNvSpPr/>
            <p:nvPr/>
          </p:nvSpPr>
          <p:spPr>
            <a:xfrm>
              <a:off x="251520" y="2492755"/>
              <a:ext cx="1368152" cy="72022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RNA-seq reads (2 x 100 bp)</a:t>
              </a:r>
            </a:p>
          </p:txBody>
        </p:sp>
        <p:sp>
          <p:nvSpPr>
            <p:cNvPr id="37922" name="TextBox 3"/>
            <p:cNvSpPr txBox="1">
              <a:spLocks noChangeArrowheads="1"/>
            </p:cNvSpPr>
            <p:nvPr/>
          </p:nvSpPr>
          <p:spPr bwMode="auto">
            <a:xfrm>
              <a:off x="334504" y="1926414"/>
              <a:ext cx="12021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/>
                <a:t>Sequencing</a:t>
              </a:r>
            </a:p>
          </p:txBody>
        </p:sp>
      </p:grpSp>
      <p:grpSp>
        <p:nvGrpSpPr>
          <p:cNvPr id="37893" name="Group 16"/>
          <p:cNvGrpSpPr>
            <a:grpSpLocks/>
          </p:cNvGrpSpPr>
          <p:nvPr/>
        </p:nvGrpSpPr>
        <p:grpSpPr bwMode="auto">
          <a:xfrm>
            <a:off x="1916113" y="2682875"/>
            <a:ext cx="1368425" cy="1393825"/>
            <a:chOff x="1916196" y="1818692"/>
            <a:chExt cx="1368152" cy="1394284"/>
          </a:xfrm>
        </p:grpSpPr>
        <p:sp>
          <p:nvSpPr>
            <p:cNvPr id="8" name="Rounded Rectangle 7"/>
            <p:cNvSpPr/>
            <p:nvPr/>
          </p:nvSpPr>
          <p:spPr>
            <a:xfrm>
              <a:off x="1916196" y="2493602"/>
              <a:ext cx="1368152" cy="71937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Bowtie/TopHat alignment (genome)</a:t>
              </a:r>
            </a:p>
          </p:txBody>
        </p:sp>
        <p:sp>
          <p:nvSpPr>
            <p:cNvPr id="37920" name="TextBox 12"/>
            <p:cNvSpPr txBox="1">
              <a:spLocks noChangeArrowheads="1"/>
            </p:cNvSpPr>
            <p:nvPr/>
          </p:nvSpPr>
          <p:spPr bwMode="auto">
            <a:xfrm>
              <a:off x="1978694" y="1818692"/>
              <a:ext cx="12431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Read alignment</a:t>
              </a:r>
            </a:p>
          </p:txBody>
        </p:sp>
      </p:grpSp>
      <p:grpSp>
        <p:nvGrpSpPr>
          <p:cNvPr id="37894" name="Group 18"/>
          <p:cNvGrpSpPr>
            <a:grpSpLocks/>
          </p:cNvGrpSpPr>
          <p:nvPr/>
        </p:nvGrpSpPr>
        <p:grpSpPr bwMode="auto">
          <a:xfrm>
            <a:off x="3419475" y="2682875"/>
            <a:ext cx="1657350" cy="1393825"/>
            <a:chOff x="3563889" y="1818692"/>
            <a:chExt cx="1656184" cy="1394284"/>
          </a:xfrm>
        </p:grpSpPr>
        <p:sp>
          <p:nvSpPr>
            <p:cNvPr id="9" name="Rounded Rectangle 8"/>
            <p:cNvSpPr/>
            <p:nvPr/>
          </p:nvSpPr>
          <p:spPr>
            <a:xfrm>
              <a:off x="3708250" y="2493602"/>
              <a:ext cx="1367462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</a:t>
              </a:r>
            </a:p>
          </p:txBody>
        </p:sp>
        <p:sp>
          <p:nvSpPr>
            <p:cNvPr id="37918" name="TextBox 13"/>
            <p:cNvSpPr txBox="1">
              <a:spLocks noChangeArrowheads="1"/>
            </p:cNvSpPr>
            <p:nvPr/>
          </p:nvSpPr>
          <p:spPr bwMode="auto">
            <a:xfrm>
              <a:off x="3563889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Transcript compilation</a:t>
              </a:r>
            </a:p>
          </p:txBody>
        </p:sp>
      </p:grpSp>
      <p:grpSp>
        <p:nvGrpSpPr>
          <p:cNvPr id="37895" name="Group 19"/>
          <p:cNvGrpSpPr>
            <a:grpSpLocks/>
          </p:cNvGrpSpPr>
          <p:nvPr/>
        </p:nvGrpSpPr>
        <p:grpSpPr bwMode="auto">
          <a:xfrm>
            <a:off x="5076825" y="2682875"/>
            <a:ext cx="1655763" cy="1393825"/>
            <a:chOff x="5148064" y="1818692"/>
            <a:chExt cx="1656184" cy="1394284"/>
          </a:xfrm>
        </p:grpSpPr>
        <p:sp>
          <p:nvSpPr>
            <p:cNvPr id="10" name="Rounded Rectangle 9"/>
            <p:cNvSpPr/>
            <p:nvPr/>
          </p:nvSpPr>
          <p:spPr>
            <a:xfrm>
              <a:off x="5292564" y="2493602"/>
              <a:ext cx="1367185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 (cuffmerge)</a:t>
              </a:r>
            </a:p>
          </p:txBody>
        </p:sp>
        <p:sp>
          <p:nvSpPr>
            <p:cNvPr id="37916" name="TextBox 14"/>
            <p:cNvSpPr txBox="1">
              <a:spLocks noChangeArrowheads="1"/>
            </p:cNvSpPr>
            <p:nvPr/>
          </p:nvSpPr>
          <p:spPr bwMode="auto">
            <a:xfrm>
              <a:off x="5148064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Gene identification</a:t>
              </a:r>
            </a:p>
          </p:txBody>
        </p:sp>
      </p:grpSp>
      <p:grpSp>
        <p:nvGrpSpPr>
          <p:cNvPr id="37896" name="Group 20"/>
          <p:cNvGrpSpPr>
            <a:grpSpLocks/>
          </p:cNvGrpSpPr>
          <p:nvPr/>
        </p:nvGrpSpPr>
        <p:grpSpPr bwMode="auto">
          <a:xfrm>
            <a:off x="6804025" y="2682875"/>
            <a:ext cx="1655763" cy="1393825"/>
            <a:chOff x="6804248" y="1818692"/>
            <a:chExt cx="1656184" cy="1394284"/>
          </a:xfrm>
        </p:grpSpPr>
        <p:sp>
          <p:nvSpPr>
            <p:cNvPr id="11" name="Rounded Rectangle 10"/>
            <p:cNvSpPr/>
            <p:nvPr/>
          </p:nvSpPr>
          <p:spPr>
            <a:xfrm>
              <a:off x="6912225" y="2493602"/>
              <a:ext cx="1440229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Cuffdiff</a:t>
              </a:r>
            </a:p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(A:B comparison)</a:t>
              </a:r>
            </a:p>
          </p:txBody>
        </p:sp>
        <p:sp>
          <p:nvSpPr>
            <p:cNvPr id="37914" name="TextBox 15"/>
            <p:cNvSpPr txBox="1">
              <a:spLocks noChangeArrowheads="1"/>
            </p:cNvSpPr>
            <p:nvPr/>
          </p:nvSpPr>
          <p:spPr bwMode="auto">
            <a:xfrm>
              <a:off x="6804248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Differential expression</a:t>
              </a:r>
            </a:p>
          </p:txBody>
        </p:sp>
      </p:grpSp>
      <p:grpSp>
        <p:nvGrpSpPr>
          <p:cNvPr id="37897" name="Group 21"/>
          <p:cNvGrpSpPr>
            <a:grpSpLocks/>
          </p:cNvGrpSpPr>
          <p:nvPr/>
        </p:nvGrpSpPr>
        <p:grpSpPr bwMode="auto">
          <a:xfrm>
            <a:off x="6804025" y="4652963"/>
            <a:ext cx="1655763" cy="1171575"/>
            <a:chOff x="6804248" y="3861048"/>
            <a:chExt cx="1656184" cy="1171873"/>
          </a:xfrm>
        </p:grpSpPr>
        <p:sp>
          <p:nvSpPr>
            <p:cNvPr id="12" name="Rounded Rectangle 11"/>
            <p:cNvSpPr/>
            <p:nvPr/>
          </p:nvSpPr>
          <p:spPr>
            <a:xfrm>
              <a:off x="6948748" y="3861048"/>
              <a:ext cx="1367185" cy="719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CummRbund</a:t>
              </a:r>
            </a:p>
          </p:txBody>
        </p:sp>
        <p:sp>
          <p:nvSpPr>
            <p:cNvPr id="37912" name="TextBox 17"/>
            <p:cNvSpPr txBox="1">
              <a:spLocks noChangeArrowheads="1"/>
            </p:cNvSpPr>
            <p:nvPr/>
          </p:nvSpPr>
          <p:spPr bwMode="auto">
            <a:xfrm>
              <a:off x="6804248" y="4725144"/>
              <a:ext cx="16561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Visualization</a:t>
              </a:r>
            </a:p>
          </p:txBody>
        </p:sp>
      </p:grpSp>
      <p:cxnSp>
        <p:nvCxnSpPr>
          <p:cNvPr id="24" name="Straight Arrow Connector 23"/>
          <p:cNvCxnSpPr>
            <a:stCxn id="3" idx="3"/>
            <a:endCxn id="8" idx="1"/>
          </p:cNvCxnSpPr>
          <p:nvPr/>
        </p:nvCxnSpPr>
        <p:spPr>
          <a:xfrm>
            <a:off x="1619250" y="3716338"/>
            <a:ext cx="2968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9" idx="1"/>
          </p:cNvCxnSpPr>
          <p:nvPr/>
        </p:nvCxnSpPr>
        <p:spPr>
          <a:xfrm>
            <a:off x="3284538" y="3716338"/>
            <a:ext cx="279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10" idx="1"/>
          </p:cNvCxnSpPr>
          <p:nvPr/>
        </p:nvCxnSpPr>
        <p:spPr>
          <a:xfrm>
            <a:off x="4932363" y="3716338"/>
            <a:ext cx="2873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3"/>
            <a:endCxn id="11" idx="1"/>
          </p:cNvCxnSpPr>
          <p:nvPr/>
        </p:nvCxnSpPr>
        <p:spPr>
          <a:xfrm>
            <a:off x="6588125" y="3716338"/>
            <a:ext cx="3238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2"/>
            <a:endCxn id="12" idx="0"/>
          </p:cNvCxnSpPr>
          <p:nvPr/>
        </p:nvCxnSpPr>
        <p:spPr>
          <a:xfrm>
            <a:off x="7632700" y="40767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 bwMode="auto">
          <a:xfrm>
            <a:off x="3563938" y="46529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Gene annotation 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(.gtf file)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1908175" y="46529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Reference genome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(.fa file)</a:t>
            </a:r>
          </a:p>
        </p:txBody>
      </p:sp>
      <p:sp>
        <p:nvSpPr>
          <p:cNvPr id="35" name="Rounded Rectangle 34"/>
          <p:cNvSpPr/>
          <p:nvPr/>
        </p:nvSpPr>
        <p:spPr bwMode="auto">
          <a:xfrm>
            <a:off x="250825" y="46529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Raw sequence data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(.fastq files)</a:t>
            </a:r>
          </a:p>
        </p:txBody>
      </p:sp>
      <p:cxnSp>
        <p:nvCxnSpPr>
          <p:cNvPr id="37" name="Straight Arrow Connector 36"/>
          <p:cNvCxnSpPr>
            <a:stCxn id="35" idx="0"/>
            <a:endCxn id="3" idx="2"/>
          </p:cNvCxnSpPr>
          <p:nvPr/>
        </p:nvCxnSpPr>
        <p:spPr>
          <a:xfrm flipH="1" flipV="1">
            <a:off x="935038" y="40767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0"/>
            <a:endCxn id="8" idx="2"/>
          </p:cNvCxnSpPr>
          <p:nvPr/>
        </p:nvCxnSpPr>
        <p:spPr>
          <a:xfrm flipV="1">
            <a:off x="2592388" y="4076700"/>
            <a:ext cx="7937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1" idx="0"/>
            <a:endCxn id="9" idx="2"/>
          </p:cNvCxnSpPr>
          <p:nvPr/>
        </p:nvCxnSpPr>
        <p:spPr>
          <a:xfrm flipV="1">
            <a:off x="4248150" y="40767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909" name="TextBox 3"/>
          <p:cNvSpPr txBox="1">
            <a:spLocks noChangeArrowheads="1"/>
          </p:cNvSpPr>
          <p:nvPr/>
        </p:nvSpPr>
        <p:spPr bwMode="auto">
          <a:xfrm>
            <a:off x="2192338" y="5640388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/>
              <a:t>Inputs</a:t>
            </a:r>
          </a:p>
        </p:txBody>
      </p:sp>
      <p:sp>
        <p:nvSpPr>
          <p:cNvPr id="37910" name="TextBox 3"/>
          <p:cNvSpPr txBox="1">
            <a:spLocks noChangeArrowheads="1"/>
          </p:cNvSpPr>
          <p:nvPr/>
        </p:nvSpPr>
        <p:spPr bwMode="auto">
          <a:xfrm>
            <a:off x="1228725" y="1844675"/>
            <a:ext cx="10738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dirty="0"/>
              <a:t>Module </a:t>
            </a:r>
            <a:r>
              <a:rPr lang="en-US" sz="1600" b="1" dirty="0" smtClean="0"/>
              <a:t>3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403932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3"/>
          <p:cNvSpPr>
            <a:spLocks noGrp="1"/>
          </p:cNvSpPr>
          <p:nvPr>
            <p:ph idx="1"/>
          </p:nvPr>
        </p:nvSpPr>
        <p:spPr>
          <a:xfrm>
            <a:off x="0" y="0"/>
            <a:ext cx="9144000" cy="2535238"/>
          </a:xfrm>
          <a:solidFill>
            <a:schemeClr val="tx1"/>
          </a:solidFill>
        </p:spPr>
        <p:txBody>
          <a:bodyPr anchor="ctr"/>
          <a:lstStyle/>
          <a:p>
            <a:pPr algn="ctr">
              <a:buFont typeface="Arial" charset="0"/>
              <a:buNone/>
            </a:pPr>
            <a:r>
              <a:rPr lang="en-US" sz="4400" dirty="0" smtClean="0">
                <a:solidFill>
                  <a:schemeClr val="bg1"/>
                </a:solidFill>
                <a:latin typeface="Calibri" charset="0"/>
                <a:ea typeface="ＭＳ Ｐゴシック" charset="0"/>
              </a:rPr>
              <a:t>We </a:t>
            </a:r>
            <a:r>
              <a:rPr lang="en-US" sz="4400" dirty="0">
                <a:solidFill>
                  <a:schemeClr val="bg1"/>
                </a:solidFill>
                <a:latin typeface="Calibri" charset="0"/>
                <a:ea typeface="ＭＳ Ｐゴシック" charset="0"/>
              </a:rPr>
              <a:t>are on a Coffee Break &amp; Networking Session</a:t>
            </a:r>
          </a:p>
        </p:txBody>
      </p:sp>
      <p:pic>
        <p:nvPicPr>
          <p:cNvPr id="3" name="Picture 2" descr="CSHL_Logo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4869160"/>
            <a:ext cx="2594868" cy="99450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Picture 3" descr="NYGC_logo.jpe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437112"/>
            <a:ext cx="2224796" cy="1483197"/>
          </a:xfrm>
          <a:prstGeom prst="rect">
            <a:avLst/>
          </a:prstGeom>
        </p:spPr>
      </p:pic>
      <p:pic>
        <p:nvPicPr>
          <p:cNvPr id="2" name="Picture 1" descr="bioinformatics-ca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397" y="3151943"/>
            <a:ext cx="2823006" cy="121316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Number Placeholder 1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06D23BA9-5070-0648-A3DA-E6039966856F}" type="slidenum">
              <a:rPr lang="en-US" sz="1200"/>
              <a:pPr algn="r"/>
              <a:t>3</a:t>
            </a:fld>
            <a:endParaRPr lang="en-US" sz="1200"/>
          </a:p>
        </p:txBody>
      </p:sp>
      <p:sp>
        <p:nvSpPr>
          <p:cNvPr id="10242" name="Date Placeholder 2"/>
          <p:cNvSpPr txBox="1">
            <a:spLocks noGrp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/>
              <a:t>Module #: Title of Module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pic>
        <p:nvPicPr>
          <p:cNvPr id="10244" name="Content Placeholder 9" descr="Picture 1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73025"/>
            <a:ext cx="6858000" cy="6734175"/>
          </a:xfrm>
        </p:spPr>
      </p:pic>
      <p:sp>
        <p:nvSpPr>
          <p:cNvPr id="10245" name="Slide Number Placeholder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endParaRPr lang="en-US" sz="120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sp>
        <p:nvSpPr>
          <p:cNvPr id="11266" name="Title 1"/>
          <p:cNvSpPr txBox="1">
            <a:spLocks/>
          </p:cNvSpPr>
          <p:nvPr/>
        </p:nvSpPr>
        <p:spPr bwMode="auto">
          <a:xfrm>
            <a:off x="603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dirty="0">
                <a:solidFill>
                  <a:schemeClr val="bg1"/>
                </a:solidFill>
                <a:latin typeface="Calibri" charset="0"/>
                <a:cs typeface="Segoe UI" charset="0"/>
              </a:rPr>
              <a:t>Module </a:t>
            </a:r>
            <a:r>
              <a:rPr lang="en-US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2</a:t>
            </a:r>
            <a:r>
              <a:rPr lang="en-US" dirty="0">
                <a:solidFill>
                  <a:schemeClr val="bg1"/>
                </a:solidFill>
                <a:latin typeface="Calibri" charset="0"/>
                <a:cs typeface="Segoe UI" charset="0"/>
              </a:rPr>
              <a:t/>
            </a:r>
            <a:br>
              <a:rPr lang="en-US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dirty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seq</a:t>
            </a:r>
            <a:r>
              <a:rPr lang="en-US" dirty="0">
                <a:solidFill>
                  <a:schemeClr val="bg1"/>
                </a:solidFill>
                <a:latin typeface="Calibri" charset="0"/>
                <a:cs typeface="Segoe UI" charset="0"/>
              </a:rPr>
              <a:t> alignment and visualization (lecture)</a:t>
            </a:r>
            <a:endParaRPr lang="en-US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71600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latin typeface="Calibri"/>
                <a:cs typeface="Calibri"/>
              </a:rPr>
              <a:t>Malachi </a:t>
            </a:r>
            <a:r>
              <a:rPr lang="en-US" sz="1600" dirty="0" smtClean="0">
                <a:latin typeface="Calibri"/>
                <a:cs typeface="Calibri"/>
              </a:rPr>
              <a:t>Griffith &amp; </a:t>
            </a:r>
            <a:r>
              <a:rPr lang="en-US" sz="1600" dirty="0">
                <a:latin typeface="Calibri"/>
                <a:cs typeface="Calibri"/>
              </a:rPr>
              <a:t>Obi Griffith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j-ea"/>
                <a:cs typeface="Calibri"/>
              </a:rPr>
              <a:t>High-throughput Biology: From Sequence to Networks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April 27-May 3, 2015</a:t>
            </a:r>
          </a:p>
        </p:txBody>
      </p:sp>
      <p:pic>
        <p:nvPicPr>
          <p:cNvPr id="4" name="Picture 3" descr="bioinformatics-ca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708920"/>
            <a:ext cx="2339752" cy="1005487"/>
          </a:xfrm>
          <a:prstGeom prst="rect">
            <a:avLst/>
          </a:prstGeom>
        </p:spPr>
      </p:pic>
      <p:pic>
        <p:nvPicPr>
          <p:cNvPr id="9" name="Picture 8" descr="CSHL_Logo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4215061"/>
            <a:ext cx="2458204" cy="942131"/>
          </a:xfrm>
          <a:prstGeom prst="rect">
            <a:avLst/>
          </a:prstGeom>
          <a:noFill/>
        </p:spPr>
      </p:pic>
      <p:pic>
        <p:nvPicPr>
          <p:cNvPr id="10" name="Picture 9" descr="NYGC_logo.jpe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588" y="5288114"/>
            <a:ext cx="2224796" cy="1483197"/>
          </a:xfrm>
          <a:prstGeom prst="rect">
            <a:avLst/>
          </a:prstGeom>
        </p:spPr>
      </p:pic>
      <p:pic>
        <p:nvPicPr>
          <p:cNvPr id="8" name="Picture 1" descr="RNA-Seq-alignmen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42481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Learning objectives of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41438"/>
            <a:ext cx="8839200" cy="47244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0: </a:t>
            </a:r>
            <a:r>
              <a:rPr lang="en-US" dirty="0"/>
              <a:t>Introduction to cloud </a:t>
            </a:r>
            <a:r>
              <a:rPr lang="en-US" dirty="0" smtClean="0"/>
              <a:t>computing</a:t>
            </a:r>
          </a:p>
          <a:p>
            <a:pPr>
              <a:defRPr/>
            </a:pPr>
            <a:r>
              <a:rPr lang="en-US" dirty="0" smtClean="0"/>
              <a:t>Module 1: </a:t>
            </a:r>
            <a:r>
              <a:rPr lang="en-US" dirty="0"/>
              <a:t>Introduction to RNA sequencing</a:t>
            </a:r>
          </a:p>
          <a:p>
            <a:pPr>
              <a:defRPr/>
            </a:pPr>
            <a:r>
              <a:rPr lang="en-US" b="1" dirty="0"/>
              <a:t>Module </a:t>
            </a:r>
            <a:r>
              <a:rPr lang="en-US" b="1" dirty="0" smtClean="0"/>
              <a:t>2: </a:t>
            </a:r>
            <a:r>
              <a:rPr lang="en-US" b="1" dirty="0"/>
              <a:t>RNA-seq alignment and visualization</a:t>
            </a:r>
          </a:p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3: </a:t>
            </a:r>
            <a:r>
              <a:rPr lang="en-US" dirty="0"/>
              <a:t>Expression and Differential Expression</a:t>
            </a:r>
          </a:p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4: </a:t>
            </a:r>
            <a:r>
              <a:rPr lang="en-US" dirty="0"/>
              <a:t>Isoform discovery and alternative </a:t>
            </a:r>
            <a:r>
              <a:rPr lang="en-US" dirty="0" smtClean="0"/>
              <a:t>expression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Tutorials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Provide </a:t>
            </a:r>
            <a:r>
              <a:rPr lang="en-US" dirty="0">
                <a:latin typeface="Calibri" charset="0"/>
                <a:ea typeface="ＭＳ Ｐゴシック" charset="0"/>
              </a:rPr>
              <a:t>a working example of an RNA-seq analysis </a:t>
            </a:r>
            <a:r>
              <a:rPr lang="en-US" dirty="0" smtClean="0">
                <a:latin typeface="Calibri" charset="0"/>
                <a:ea typeface="ＭＳ Ｐゴシック" charset="0"/>
              </a:rPr>
              <a:t>pipeline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Run in a </a:t>
            </a:r>
            <a:r>
              <a:rPr lang="ja-JP" altLang="en-US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dirty="0">
                <a:latin typeface="Calibri" charset="0"/>
                <a:ea typeface="ＭＳ Ｐゴシック" charset="0"/>
              </a:rPr>
              <a:t>reasonable</a:t>
            </a:r>
            <a:r>
              <a:rPr lang="ja-JP" altLang="en-US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dirty="0">
                <a:latin typeface="Calibri" charset="0"/>
                <a:ea typeface="ＭＳ Ｐゴシック" charset="0"/>
              </a:rPr>
              <a:t> amount of time with modest computer </a:t>
            </a:r>
            <a:r>
              <a:rPr lang="en-US" altLang="ja-JP" dirty="0" smtClean="0">
                <a:latin typeface="Calibri" charset="0"/>
                <a:ea typeface="ＭＳ Ｐゴシック" charset="0"/>
              </a:rPr>
              <a:t>resources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Self contained, self explanatory, </a:t>
            </a:r>
            <a:r>
              <a:rPr lang="en-US" dirty="0" smtClean="0">
                <a:latin typeface="Calibri" charset="0"/>
                <a:ea typeface="ＭＳ Ｐゴシック" charset="0"/>
              </a:rPr>
              <a:t>portable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862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Learning Objectives of Module</a:t>
            </a: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152400" y="1412875"/>
            <a:ext cx="8839200" cy="47244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RNA-seq alignment challenges and common questions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Alignment strategies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Bowtie/TopHat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Introduction to the BAM and BED formats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Basic manipulation of BAMs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Visualization of RNA-seq alignments in IGV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BAM read counting and determination of variant allele expression status</a:t>
            </a:r>
          </a:p>
        </p:txBody>
      </p:sp>
    </p:spTree>
    <p:extLst>
      <p:ext uri="{BB962C8B-B14F-4D97-AF65-F5344CB8AC3E}">
        <p14:creationId xmlns:p14="http://schemas.microsoft.com/office/powerpoint/2010/main" val="1513399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RNA-seq alignment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41438"/>
            <a:ext cx="8839200" cy="47244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Computational cost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100’s of millions of reads</a:t>
            </a:r>
          </a:p>
          <a:p>
            <a:pPr marL="457200" lvl="1" indent="0">
              <a:buFont typeface="Arial" charset="0"/>
              <a:buNone/>
              <a:defRPr/>
            </a:pPr>
            <a:endParaRPr lang="en-US" dirty="0" smtClean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Introns!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Spliced vs. unspliced alignments</a:t>
            </a:r>
          </a:p>
          <a:p>
            <a:pPr>
              <a:defRPr/>
            </a:pPr>
            <a:endParaRPr lang="en-US" dirty="0" smtClean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Can I just align my data once using one approach and be done with it?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Unfortunately probably not</a:t>
            </a:r>
          </a:p>
          <a:p>
            <a:pPr lvl="1">
              <a:defRPr/>
            </a:pP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/>
              <a:t>Is </a:t>
            </a:r>
            <a:r>
              <a:rPr lang="en-US" dirty="0" smtClean="0"/>
              <a:t>TopHat </a:t>
            </a:r>
            <a:r>
              <a:rPr lang="en-US" dirty="0"/>
              <a:t>the only mapper to consider for RNA-seq data?</a:t>
            </a:r>
          </a:p>
          <a:p>
            <a:pPr lvl="1">
              <a:defRPr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://www.biostars.org/p/60478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6891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52400" y="-17463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Three RNA-seq mapping strategies</a:t>
            </a:r>
          </a:p>
        </p:txBody>
      </p:sp>
      <p:pic>
        <p:nvPicPr>
          <p:cNvPr id="16386" name="Content Placeholder 3" descr="AlignmentStrategie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9" t="38033" r="1949" b="34047"/>
          <a:stretch>
            <a:fillRect/>
          </a:stretch>
        </p:blipFill>
        <p:spPr>
          <a:xfrm>
            <a:off x="2916238" y="3970338"/>
            <a:ext cx="3240087" cy="2051050"/>
          </a:xfrm>
        </p:spPr>
      </p:pic>
      <p:pic>
        <p:nvPicPr>
          <p:cNvPr id="16387" name="Content Placeholder 3" descr="AlignmentStrategi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4" t="4387" r="2649" b="70277"/>
          <a:stretch>
            <a:fillRect/>
          </a:stretch>
        </p:blipFill>
        <p:spPr bwMode="auto">
          <a:xfrm>
            <a:off x="827088" y="1660525"/>
            <a:ext cx="2665412" cy="154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pic>
        <p:nvPicPr>
          <p:cNvPr id="16388" name="Content Placeholder 3" descr="AlignmentStrategi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8" t="71445" r="-2202"/>
          <a:stretch>
            <a:fillRect/>
          </a:stretch>
        </p:blipFill>
        <p:spPr bwMode="auto">
          <a:xfrm>
            <a:off x="5508625" y="1581150"/>
            <a:ext cx="2754313" cy="170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sp>
        <p:nvSpPr>
          <p:cNvPr id="16389" name="TextBox 3"/>
          <p:cNvSpPr txBox="1">
            <a:spLocks noChangeArrowheads="1"/>
          </p:cNvSpPr>
          <p:nvPr/>
        </p:nvSpPr>
        <p:spPr bwMode="auto">
          <a:xfrm>
            <a:off x="4643438" y="6021388"/>
            <a:ext cx="42814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Diagrams from Cloonan &amp; Grimmond, Nature Methods 2010</a:t>
            </a:r>
          </a:p>
        </p:txBody>
      </p:sp>
      <p:sp>
        <p:nvSpPr>
          <p:cNvPr id="16390" name="TextBox 5"/>
          <p:cNvSpPr txBox="1">
            <a:spLocks noChangeArrowheads="1"/>
          </p:cNvSpPr>
          <p:nvPr/>
        </p:nvSpPr>
        <p:spPr bwMode="auto">
          <a:xfrm>
            <a:off x="755650" y="1239838"/>
            <a:ext cx="27162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De novo assembly</a:t>
            </a:r>
          </a:p>
        </p:txBody>
      </p:sp>
      <p:sp>
        <p:nvSpPr>
          <p:cNvPr id="16391" name="TextBox 10"/>
          <p:cNvSpPr txBox="1">
            <a:spLocks noChangeArrowheads="1"/>
          </p:cNvSpPr>
          <p:nvPr/>
        </p:nvSpPr>
        <p:spPr bwMode="auto">
          <a:xfrm>
            <a:off x="5070475" y="1196975"/>
            <a:ext cx="31734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Align to transcriptome</a:t>
            </a:r>
          </a:p>
        </p:txBody>
      </p:sp>
      <p:sp>
        <p:nvSpPr>
          <p:cNvPr id="16392" name="TextBox 11"/>
          <p:cNvSpPr txBox="1">
            <a:spLocks noChangeArrowheads="1"/>
          </p:cNvSpPr>
          <p:nvPr/>
        </p:nvSpPr>
        <p:spPr bwMode="auto">
          <a:xfrm>
            <a:off x="2420938" y="3573463"/>
            <a:ext cx="38068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Align to reference genome</a:t>
            </a:r>
          </a:p>
        </p:txBody>
      </p:sp>
    </p:spTree>
    <p:extLst>
      <p:ext uri="{BB962C8B-B14F-4D97-AF65-F5344CB8AC3E}">
        <p14:creationId xmlns:p14="http://schemas.microsoft.com/office/powerpoint/2010/main" val="69405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52400" y="-17463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Which alignment strategy is best?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12875"/>
            <a:ext cx="8839200" cy="47244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dirty="0" smtClean="0"/>
              <a:t>De novo assembly</a:t>
            </a:r>
          </a:p>
          <a:p>
            <a:pPr lvl="1">
              <a:defRPr/>
            </a:pPr>
            <a:r>
              <a:rPr lang="en-US" dirty="0" smtClean="0"/>
              <a:t>If a reference genome does not exist for the species being studied</a:t>
            </a:r>
          </a:p>
          <a:p>
            <a:pPr lvl="1">
              <a:defRPr/>
            </a:pPr>
            <a:r>
              <a:rPr lang="en-US" dirty="0" smtClean="0"/>
              <a:t>If complex polymorphisms/mutations/haplotypes might be missed by comparing to the reference genome</a:t>
            </a:r>
          </a:p>
          <a:p>
            <a:pPr>
              <a:defRPr/>
            </a:pPr>
            <a:r>
              <a:rPr lang="en-US" dirty="0" smtClean="0"/>
              <a:t>Align to transcriptome</a:t>
            </a:r>
          </a:p>
          <a:p>
            <a:pPr lvl="1">
              <a:defRPr/>
            </a:pPr>
            <a:r>
              <a:rPr lang="en-US" dirty="0" smtClean="0"/>
              <a:t>If you have short reads (&lt; 50bp)</a:t>
            </a:r>
          </a:p>
          <a:p>
            <a:pPr>
              <a:defRPr/>
            </a:pPr>
            <a:r>
              <a:rPr lang="en-US" dirty="0" smtClean="0"/>
              <a:t>Align to reference genome</a:t>
            </a:r>
          </a:p>
          <a:p>
            <a:pPr lvl="1">
              <a:defRPr/>
            </a:pPr>
            <a:r>
              <a:rPr lang="en-US" dirty="0" smtClean="0"/>
              <a:t>All other cases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Each strategy involves different alignment/assembly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911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10028</TotalTime>
  <Words>1649</Words>
  <Application>Microsoft Macintosh PowerPoint</Application>
  <PresentationFormat>On-screen Show (4:3)</PresentationFormat>
  <Paragraphs>231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Canadian Bioinformatics Workshops</vt:lpstr>
      <vt:lpstr>PowerPoint Presentation</vt:lpstr>
      <vt:lpstr>PowerPoint Presentation</vt:lpstr>
      <vt:lpstr>PowerPoint Presentation</vt:lpstr>
      <vt:lpstr>Learning objectives of the course</vt:lpstr>
      <vt:lpstr>Learning Objectives of Module</vt:lpstr>
      <vt:lpstr>RNA-seq alignment challenges</vt:lpstr>
      <vt:lpstr>Three RNA-seq mapping strategies</vt:lpstr>
      <vt:lpstr>Which alignment strategy is best?</vt:lpstr>
      <vt:lpstr>Which read aligner should I use?</vt:lpstr>
      <vt:lpstr>Should I use a splice-aware or unspliced mapper</vt:lpstr>
      <vt:lpstr>Bowtie/TopHat</vt:lpstr>
      <vt:lpstr>Should I allow ‘multi-mapped’ reads?</vt:lpstr>
      <vt:lpstr>What is the output of bowtie/tophat?</vt:lpstr>
      <vt:lpstr>Example of SAM/BAM file format</vt:lpstr>
      <vt:lpstr>Introduction to the SAM/BAM format</vt:lpstr>
      <vt:lpstr>SAM/BAM header section</vt:lpstr>
      <vt:lpstr>SAM/BAM alignment section</vt:lpstr>
      <vt:lpstr>SAM/BAM flags explained</vt:lpstr>
      <vt:lpstr>CIGAR strings explained</vt:lpstr>
      <vt:lpstr>Introduction to the BED format</vt:lpstr>
      <vt:lpstr>Manipulation of SAM/BAM and BED files</vt:lpstr>
      <vt:lpstr>How should I sort my SAM/BAM file?</vt:lpstr>
      <vt:lpstr>Visualization of RNA-seq alignments in IGV browser</vt:lpstr>
      <vt:lpstr>Alternative viewers to IGV</vt:lpstr>
      <vt:lpstr>BAM read counting and variant allele expression status</vt:lpstr>
      <vt:lpstr>PowerPoint Presentation</vt:lpstr>
      <vt:lpstr>Bowtie/Tophat/Cufflinks/Cuffdiff  RNA-seq Pipeline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The  Genome Institute</cp:lastModifiedBy>
  <cp:revision>653</cp:revision>
  <dcterms:created xsi:type="dcterms:W3CDTF">2010-04-21T18:53:51Z</dcterms:created>
  <dcterms:modified xsi:type="dcterms:W3CDTF">2015-03-07T22:14:36Z</dcterms:modified>
</cp:coreProperties>
</file>