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41" r:id="rId2"/>
    <p:sldId id="513" r:id="rId3"/>
    <p:sldId id="514" r:id="rId4"/>
    <p:sldId id="51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 id="537" r:id="rId27"/>
    <p:sldId id="538" r:id="rId28"/>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76692" autoAdjust="0"/>
  </p:normalViewPr>
  <p:slideViewPr>
    <p:cSldViewPr>
      <p:cViewPr varScale="1">
        <p:scale>
          <a:sx n="91" d="100"/>
          <a:sy n="91" d="100"/>
        </p:scale>
        <p:origin x="-1408" y="-104"/>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11/13/17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11/13/17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17</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18</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20</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21</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22</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5</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6</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r>
              <a:rPr lang="en-US" dirty="0" smtClean="0">
                <a:latin typeface="Calibri" charset="0"/>
                <a:ea typeface="ＭＳ Ｐゴシック" charset="0"/>
                <a:cs typeface="ＭＳ Ｐゴシック" charset="0"/>
              </a:rPr>
              <a:t>Notes on paired</a:t>
            </a:r>
            <a:r>
              <a:rPr lang="en-US" baseline="0" dirty="0" smtClean="0">
                <a:latin typeface="Calibri" charset="0"/>
                <a:ea typeface="ＭＳ Ｐゴシック" charset="0"/>
                <a:cs typeface="ＭＳ Ｐゴシック" charset="0"/>
              </a:rPr>
              <a:t> end read depiction:</a:t>
            </a:r>
            <a:endParaRPr lang="en-US" dirty="0" smtClean="0">
              <a:latin typeface="Calibri" charset="0"/>
              <a:ea typeface="ＭＳ Ｐゴシック" charset="0"/>
              <a:cs typeface="ＭＳ Ｐゴシック" charset="0"/>
            </a:endParaRPr>
          </a:p>
          <a:p>
            <a:pPr marL="171450" indent="-171450" eaLnBrk="1" hangingPunct="1">
              <a:buFontTx/>
              <a:buChar char="-"/>
            </a:pPr>
            <a:r>
              <a:rPr lang="en-US" baseline="0" dirty="0" smtClean="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smtClean="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smtClean="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smtClean="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smtClean="0">
              <a:latin typeface="Calibri" charset="0"/>
              <a:ea typeface="ＭＳ Ｐゴシック" charset="0"/>
              <a:cs typeface="ＭＳ Ｐゴシック" charset="0"/>
            </a:endParaRPr>
          </a:p>
          <a:p>
            <a:pPr eaLnBrk="1" hangingPunct="1"/>
            <a:r>
              <a:rPr lang="en-US" dirty="0" smtClean="0">
                <a:latin typeface="Calibri" charset="0"/>
                <a:ea typeface="ＭＳ Ｐゴシック" charset="0"/>
                <a:cs typeface="ＭＳ Ｐゴシック" charset="0"/>
              </a:rPr>
              <a:t>Note the portio</a:t>
            </a:r>
            <a:r>
              <a:rPr lang="en-US" baseline="0" dirty="0" smtClean="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7</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8</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9</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US" baseline="0" dirty="0" smtClean="0"/>
              <a:t> </a:t>
            </a:r>
            <a:r>
              <a:rPr lang="en-US" dirty="0" smtClean="0"/>
              <a:t>RNA-seq library construction may</a:t>
            </a:r>
            <a:r>
              <a:rPr lang="en-US" baseline="0" dirty="0" smtClean="0"/>
              <a:t> </a:t>
            </a:r>
            <a:r>
              <a:rPr lang="en-US" dirty="0" smtClean="0"/>
              <a:t>involve both fragmentation and size selection. These procedures may be modified according to the integrity and amount of starting total RNA. The</a:t>
            </a:r>
            <a:r>
              <a:rPr lang="en-US" baseline="0" dirty="0" smtClean="0"/>
              <a:t> </a:t>
            </a:r>
            <a:r>
              <a:rPr lang="en-US" dirty="0" smtClean="0"/>
              <a:t>distributions of RNA molecule sizes are depicted for input total RNA and at various stages during the process of RNA/cDNA fragmentation and size selection.</a:t>
            </a:r>
            <a:r>
              <a:rPr lang="en-US" baseline="0" dirty="0" smtClean="0"/>
              <a:t> </a:t>
            </a:r>
            <a:r>
              <a:rPr lang="en-US" dirty="0" smtClean="0"/>
              <a:t>Commonly used methods for fragmentation and size selection are</a:t>
            </a:r>
            <a:r>
              <a:rPr lang="en-US" baseline="0" dirty="0" smtClean="0"/>
              <a:t> </a:t>
            </a:r>
            <a:r>
              <a:rPr lang="en-US" dirty="0" smtClean="0"/>
              <a:t>depicted along with the expected output of a quality-control assay at each stage (in the</a:t>
            </a:r>
            <a:r>
              <a:rPr lang="en-US" baseline="0" dirty="0" smtClean="0"/>
              <a:t> </a:t>
            </a:r>
            <a:r>
              <a:rPr lang="en-US" dirty="0" smtClean="0"/>
              <a:t>form of a capillary electrophoresis trace). Note that in the final library, it is typical that the majority of RNAs below a certain</a:t>
            </a:r>
            <a:r>
              <a:rPr lang="en-US" baseline="0" dirty="0" smtClean="0"/>
              <a:t> </a:t>
            </a:r>
            <a:r>
              <a:rPr lang="en-US" dirty="0" smtClean="0"/>
              <a:t>size (typically &lt;150–200 </a:t>
            </a:r>
            <a:r>
              <a:rPr lang="en-US" dirty="0" err="1" smtClean="0"/>
              <a:t>bp</a:t>
            </a:r>
            <a:r>
              <a:rPr lang="en-US" dirty="0" smtClean="0"/>
              <a:t>) are</a:t>
            </a:r>
            <a:r>
              <a:rPr lang="en-US" baseline="0" dirty="0" smtClean="0"/>
              <a:t> </a:t>
            </a:r>
            <a:r>
              <a:rPr lang="en-US" dirty="0" smtClean="0"/>
              <a:t>underrepresented. Refer to S3 Table and S7 Table for more details on many of the concepts depicted in this figure.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RNA-seq library enrichment strategies that influence interpretation and analysis. RNA-seq library construction protocols differ widely, and these</a:t>
            </a:r>
            <a:r>
              <a:rPr lang="en-US" baseline="0" dirty="0" smtClean="0"/>
              <a:t> </a:t>
            </a:r>
            <a:r>
              <a:rPr lang="en-US" dirty="0" smtClean="0"/>
              <a:t>differences have significant consequences for data interpretation and analysis. The figure above illustrates representative alignment results for either total</a:t>
            </a:r>
            <a:r>
              <a:rPr lang="en-US" baseline="0" dirty="0" smtClean="0"/>
              <a:t> </a:t>
            </a:r>
            <a:r>
              <a:rPr lang="en-US" dirty="0" smtClean="0"/>
              <a:t>RNA or one of three commonly used enrichment strategies at a hypothetical genomic locus with very highly expressed ribosomal RNA (pink), highly</a:t>
            </a:r>
            <a:r>
              <a:rPr lang="en-US" baseline="0" dirty="0" smtClean="0"/>
              <a:t> </a:t>
            </a:r>
            <a:r>
              <a:rPr lang="en-US" dirty="0" smtClean="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smtClean="0"/>
              <a:t> </a:t>
            </a:r>
            <a:r>
              <a:rPr lang="en-US" dirty="0" smtClean="0"/>
              <a:t>humans, ~95%–98% of all RNA molecules may be rRNAs. A significant amount of genomic DNA (</a:t>
            </a:r>
            <a:r>
              <a:rPr lang="en-US" dirty="0" err="1" smtClean="0"/>
              <a:t>gDNA</a:t>
            </a:r>
            <a:r>
              <a:rPr lang="en-US" dirty="0" smtClean="0"/>
              <a:t>) and unprocessed </a:t>
            </a:r>
            <a:r>
              <a:rPr lang="en-US" dirty="0" err="1" smtClean="0"/>
              <a:t>heteronuclear</a:t>
            </a:r>
            <a:r>
              <a:rPr lang="en-US" dirty="0" smtClean="0"/>
              <a:t> RNA (</a:t>
            </a:r>
            <a:r>
              <a:rPr lang="en-US" dirty="0" err="1" smtClean="0"/>
              <a:t>hnRNA</a:t>
            </a:r>
            <a:r>
              <a:rPr lang="en-US" dirty="0" smtClean="0"/>
              <a:t>, also</a:t>
            </a:r>
            <a:r>
              <a:rPr lang="en-US" baseline="0" dirty="0" smtClean="0"/>
              <a:t> </a:t>
            </a:r>
            <a:r>
              <a:rPr lang="en-US" dirty="0" smtClean="0"/>
              <a:t>known as pre-mRNA) contamination may also remain after typical RNA isolation procedures. As a result, most reads will align to intronic, intergenic, and</a:t>
            </a:r>
            <a:r>
              <a:rPr lang="en-US" baseline="0" dirty="0" smtClean="0"/>
              <a:t> </a:t>
            </a:r>
            <a:r>
              <a:rPr lang="en-US" dirty="0" smtClean="0"/>
              <a:t>especially to ribosomal gene regions. Since analysis of these molecules is rarely the target of RNA-seq, various enrichment strategies are commonly</a:t>
            </a:r>
            <a:r>
              <a:rPr lang="en-US" baseline="0" dirty="0" smtClean="0"/>
              <a:t> </a:t>
            </a:r>
            <a:r>
              <a:rPr lang="en-US" dirty="0" smtClean="0"/>
              <a:t>employed. The amount of </a:t>
            </a:r>
            <a:r>
              <a:rPr lang="en-US" dirty="0" err="1" smtClean="0"/>
              <a:t>gDNA</a:t>
            </a:r>
            <a:r>
              <a:rPr lang="en-US" dirty="0" smtClean="0"/>
              <a:t> contamination in total RNA can be reduced, but not entirely eliminated, by use of a </a:t>
            </a:r>
            <a:r>
              <a:rPr lang="en-US" dirty="0" err="1" smtClean="0"/>
              <a:t>deoxyribonuclease</a:t>
            </a:r>
            <a:r>
              <a:rPr lang="en-US" dirty="0" smtClean="0"/>
              <a:t> (</a:t>
            </a:r>
            <a:r>
              <a:rPr lang="en-US" dirty="0" err="1" smtClean="0"/>
              <a:t>DNase</a:t>
            </a:r>
            <a:r>
              <a:rPr lang="en-US" dirty="0" smtClean="0"/>
              <a:t>) treatment.</a:t>
            </a:r>
            <a:r>
              <a:rPr lang="en-US" baseline="0" dirty="0" smtClean="0"/>
              <a:t> </a:t>
            </a:r>
            <a:r>
              <a:rPr lang="en-US" dirty="0" smtClean="0"/>
              <a:t>The amount of unprocessed RNA can be reduced, but not entirely eliminated, by employing an RNA isolation method that attempts to keep nuclei intact and</a:t>
            </a:r>
            <a:r>
              <a:rPr lang="en-US" baseline="0" dirty="0" smtClean="0"/>
              <a:t> </a:t>
            </a:r>
            <a:r>
              <a:rPr lang="en-US" dirty="0" smtClean="0"/>
              <a:t>removing these to enrich for mature mRNAs present in the cytoplasmic compartment. Additional strategies are discussed in S3 Table. </a:t>
            </a:r>
          </a:p>
          <a:p>
            <a:endParaRPr lang="en-US" dirty="0" smtClean="0"/>
          </a:p>
          <a:p>
            <a:r>
              <a:rPr lang="en-US" dirty="0" smtClean="0"/>
              <a:t>*</a:t>
            </a:r>
            <a:r>
              <a:rPr lang="en-US" baseline="0" dirty="0" smtClean="0"/>
              <a:t> </a:t>
            </a:r>
            <a:r>
              <a:rPr lang="en-US" dirty="0" smtClean="0"/>
              <a:t>When sequencing</a:t>
            </a:r>
            <a:r>
              <a:rPr lang="en-US" baseline="0" dirty="0" smtClean="0"/>
              <a:t> </a:t>
            </a:r>
            <a:r>
              <a:rPr lang="en-US" dirty="0" smtClean="0"/>
              <a:t>total RNA, a complete representation of the transcriptome is theoretically present, but in practical terms, insufficient sequence reads are obtained to</a:t>
            </a:r>
            <a:r>
              <a:rPr lang="en-US" baseline="0" dirty="0" smtClean="0"/>
              <a:t> </a:t>
            </a:r>
            <a:r>
              <a:rPr lang="en-US" dirty="0" smtClean="0"/>
              <a:t>sufficiently sample all transcripts of all types, and some enrichment strategy is required to reduce extremely abundant rRNA species. (B) Selective rRNA</a:t>
            </a:r>
            <a:r>
              <a:rPr lang="en-US" baseline="0" dirty="0" smtClean="0"/>
              <a:t> </a:t>
            </a:r>
            <a:r>
              <a:rPr lang="en-US" dirty="0" smtClean="0"/>
              <a:t>reduction kits use oligonucleotides complementary to ribosomal sequences to specifically reduce the abundance of rRNAs while maintaining a broad</a:t>
            </a:r>
            <a:r>
              <a:rPr lang="en-US" baseline="0" dirty="0" smtClean="0"/>
              <a:t> </a:t>
            </a:r>
            <a:r>
              <a:rPr lang="en-US" dirty="0" smtClean="0"/>
              <a:t>representation of transcript species. Since the oligonucleotide probes used in these kits are only designed to bind to and deplete rRNA sequences, a</a:t>
            </a:r>
          </a:p>
          <a:p>
            <a:r>
              <a:rPr lang="en-US" dirty="0" smtClean="0"/>
              <a:t>significant amount of unprocessed RNA and </a:t>
            </a:r>
            <a:r>
              <a:rPr lang="en-US" dirty="0" err="1" smtClean="0"/>
              <a:t>gDNA</a:t>
            </a:r>
            <a:r>
              <a:rPr lang="en-US" dirty="0" smtClean="0"/>
              <a:t> contamination may remain. (C) Poly(A) selection and (D) cDNA capture methods specifically enrich for</a:t>
            </a:r>
            <a:r>
              <a:rPr lang="en-US" baseline="0" dirty="0" smtClean="0"/>
              <a:t> </a:t>
            </a:r>
            <a:r>
              <a:rPr lang="en-US" dirty="0" smtClean="0"/>
              <a:t>(primarily) mature </a:t>
            </a:r>
            <a:r>
              <a:rPr lang="en-US" dirty="0" err="1" smtClean="0"/>
              <a:t>polyadenylated</a:t>
            </a:r>
            <a:r>
              <a:rPr lang="en-US" dirty="0" smtClean="0"/>
              <a:t> RNA species or specific targets (e.g., all known transcript exons), respectively. Since poly(A) selection specifically targets</a:t>
            </a:r>
            <a:r>
              <a:rPr lang="en-US" baseline="0" dirty="0" smtClean="0"/>
              <a:t> </a:t>
            </a:r>
            <a:r>
              <a:rPr lang="en-US" dirty="0" smtClean="0"/>
              <a:t>RNAs that have been </a:t>
            </a:r>
            <a:r>
              <a:rPr lang="en-US" dirty="0" err="1" smtClean="0"/>
              <a:t>polyadenylated</a:t>
            </a:r>
            <a:r>
              <a:rPr lang="en-US" dirty="0" smtClean="0"/>
              <a:t>—a modification that happens at the end of the transcription process—poly(A) selection results in an enrichment for</a:t>
            </a:r>
            <a:r>
              <a:rPr lang="en-US" baseline="0" dirty="0" smtClean="0"/>
              <a:t> </a:t>
            </a:r>
            <a:r>
              <a:rPr lang="en-US" dirty="0" smtClean="0"/>
              <a:t>mature, completely processed RNAs. Poly(A) selection and cDNA capture methods sacrifice some transcriptome representation for increased signal to noise</a:t>
            </a:r>
            <a:r>
              <a:rPr lang="en-US" baseline="0" dirty="0" smtClean="0"/>
              <a:t> </a:t>
            </a:r>
            <a:r>
              <a:rPr lang="en-US" dirty="0" smtClean="0"/>
              <a:t>for transcripts of greater interest. Poly(A) methods will fail to represent most noncoding and other </a:t>
            </a:r>
            <a:r>
              <a:rPr lang="en-US" dirty="0" err="1" smtClean="0"/>
              <a:t>nonpolyadenylated</a:t>
            </a:r>
            <a:r>
              <a:rPr lang="en-US" dirty="0" smtClean="0"/>
              <a:t> RNAs. Capture methods on the other</a:t>
            </a:r>
            <a:r>
              <a:rPr lang="en-US" baseline="0" dirty="0" smtClean="0"/>
              <a:t> </a:t>
            </a:r>
            <a:r>
              <a:rPr lang="en-US" dirty="0" smtClean="0"/>
              <a:t>hand will under-represent any loci not specifically included in the capture design. For example, in this case the brown gene was not included in the design, and</a:t>
            </a:r>
            <a:r>
              <a:rPr lang="en-US" baseline="0" dirty="0" smtClean="0"/>
              <a:t> </a:t>
            </a:r>
            <a:r>
              <a:rPr lang="en-US" dirty="0" smtClean="0"/>
              <a:t>therefore, expression of this gene would be underestimated. Each of the methods depicted here has advantages and disadvantages (S3 Table and S7 Table).</a:t>
            </a:r>
            <a:r>
              <a:rPr lang="en-US" baseline="0" dirty="0" smtClean="0"/>
              <a:t> </a:t>
            </a:r>
            <a:r>
              <a:rPr lang="en-US" dirty="0" smtClean="0"/>
              <a:t>Furthermore, the relative amounts of each class of RNA depicted in each panel are hypothetical examples meant to demonstrate the goals and principles of</a:t>
            </a:r>
            <a:r>
              <a:rPr lang="en-US" baseline="0" dirty="0" smtClean="0"/>
              <a:t> </a:t>
            </a:r>
            <a:r>
              <a:rPr lang="en-US" dirty="0" smtClean="0"/>
              <a:t>each enrichment strategy and should not be interpreted quantitatively. Refer to S4 Table for additional information on the effect of each enrichment strategy.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Comparison of stranded and </a:t>
            </a:r>
            <a:r>
              <a:rPr lang="en-US" dirty="0" err="1" smtClean="0"/>
              <a:t>unstranded</a:t>
            </a:r>
            <a:r>
              <a:rPr lang="en-US" dirty="0" smtClean="0"/>
              <a:t> RNA-seq library methods and their influence on interpretation and analysis. (A) Many RNA-seq</a:t>
            </a:r>
            <a:r>
              <a:rPr lang="en-US" baseline="0" dirty="0" smtClean="0"/>
              <a:t> </a:t>
            </a:r>
            <a:r>
              <a:rPr lang="en-US" dirty="0" smtClean="0"/>
              <a:t>library construction protocols do not maintain the strand identity of RNA transcripts in the sequence data (S1 Table). In these “</a:t>
            </a:r>
            <a:r>
              <a:rPr lang="en-US" dirty="0" err="1" smtClean="0"/>
              <a:t>unstranded</a:t>
            </a:r>
            <a:r>
              <a:rPr lang="en-US" dirty="0" smtClean="0"/>
              <a:t>” strategies, </a:t>
            </a:r>
            <a:r>
              <a:rPr lang="en-US" dirty="0" err="1" smtClean="0"/>
              <a:t>doublestranded</a:t>
            </a:r>
            <a:r>
              <a:rPr lang="en-US" baseline="0" dirty="0" smtClean="0"/>
              <a:t> </a:t>
            </a:r>
            <a:r>
              <a:rPr lang="en-US" dirty="0" smtClean="0"/>
              <a:t>cDNA is sequenced, and knowledge of the transcription strand of the RNA molecule is lost. This results in an even mix of reads from both strands.</a:t>
            </a:r>
            <a:r>
              <a:rPr lang="en-US" baseline="0" dirty="0" smtClean="0"/>
              <a:t> </a:t>
            </a:r>
            <a:r>
              <a:rPr lang="en-US" dirty="0" smtClean="0"/>
              <a:t>In panel A, a gene transcribed on the positive strand is shown in green, a second gene transcribed on the negative strand is shown in brown, and a third gene</a:t>
            </a:r>
          </a:p>
          <a:p>
            <a:r>
              <a:rPr lang="en-US" dirty="0" smtClean="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smtClean="0"/>
              <a:t> </a:t>
            </a:r>
            <a:r>
              <a:rPr lang="en-US" dirty="0" smtClean="0"/>
              <a:t>read sequences (read 1 and read 2) are depicted as short colored bars connected by thin lines. The thin connecting line in each read pair depicts the portion</a:t>
            </a:r>
            <a:r>
              <a:rPr lang="en-US" baseline="0" dirty="0" smtClean="0"/>
              <a:t> </a:t>
            </a:r>
            <a:r>
              <a:rPr lang="en-US" dirty="0" smtClean="0"/>
              <a:t>of the cDNA fragment that remains </a:t>
            </a:r>
            <a:r>
              <a:rPr lang="en-US" dirty="0" err="1" smtClean="0"/>
              <a:t>unsequenced</a:t>
            </a:r>
            <a:r>
              <a:rPr lang="en-US" dirty="0" smtClean="0"/>
              <a:t> when the cDNA fragment is larger than two times the read length. Each read is colored according to the</a:t>
            </a:r>
            <a:r>
              <a:rPr lang="en-US" baseline="0" dirty="0" smtClean="0"/>
              <a:t> </a:t>
            </a:r>
            <a:r>
              <a:rPr lang="en-US" dirty="0" smtClean="0"/>
              <a:t>strand sequenced, blue for the positive (forward/sense) strand and red for the negative (reverse/antisense) strand. Using known annotations, the mapped</a:t>
            </a:r>
            <a:r>
              <a:rPr lang="en-US" baseline="0" dirty="0" smtClean="0"/>
              <a:t> </a:t>
            </a:r>
            <a:r>
              <a:rPr lang="en-US" dirty="0" smtClean="0"/>
              <a:t>position of each read, and knowledge of exon splicing patterns, the likely transcription strand of some reads can be inferred. However, for many aligned reads</a:t>
            </a:r>
            <a:r>
              <a:rPr lang="en-US" baseline="0" dirty="0" smtClean="0"/>
              <a:t> </a:t>
            </a:r>
            <a:r>
              <a:rPr lang="en-US" dirty="0" smtClean="0"/>
              <a:t>the transcription strand cannot be inferred and sense-antisense expression analysis is not possible. Note that for each gene, an approximately equal</a:t>
            </a:r>
            <a:r>
              <a:rPr lang="en-US" baseline="0" dirty="0" smtClean="0"/>
              <a:t> </a:t>
            </a:r>
            <a:r>
              <a:rPr lang="en-US" dirty="0" smtClean="0"/>
              <a:t>proportion of reads corresponding to each strand are observed. Also note that read pairing information can sometimes be used to infer which gene a read</a:t>
            </a:r>
            <a:r>
              <a:rPr lang="en-US" baseline="0" dirty="0" smtClean="0"/>
              <a:t> </a:t>
            </a:r>
            <a:r>
              <a:rPr lang="en-US" dirty="0" smtClean="0"/>
              <a:t>was likely derived from. These reads are referred to as “encompassing” read pairs, in which one read of a pair aligns within one exon and the second read of</a:t>
            </a:r>
            <a:r>
              <a:rPr lang="en-US" baseline="0" dirty="0" smtClean="0"/>
              <a:t> </a:t>
            </a:r>
            <a:r>
              <a:rPr lang="en-US" dirty="0" smtClean="0"/>
              <a:t>a pair aligns within another exon. However, reads that align within a region corresponding to overlapping genes cannot be unambiguously assigned to either</a:t>
            </a:r>
            <a:r>
              <a:rPr lang="en-US" baseline="0" dirty="0" smtClean="0"/>
              <a:t> </a:t>
            </a:r>
            <a:r>
              <a:rPr lang="en-US" dirty="0" smtClean="0"/>
              <a:t>gene (e.g., the portion of the brown and yellow genes that overlap). Note that in this figure we are not depicting any reads in which a single read of a read pair</a:t>
            </a:r>
            <a:r>
              <a:rPr lang="en-US" baseline="0" dirty="0" smtClean="0"/>
              <a:t> </a:t>
            </a:r>
            <a:r>
              <a:rPr lang="en-US" dirty="0" smtClean="0"/>
              <a:t>spans across an intron. These exon–exon “spanning” reads can usually be matched unambiguously to a transcript, even in an </a:t>
            </a:r>
            <a:r>
              <a:rPr lang="en-US" dirty="0" err="1" smtClean="0"/>
              <a:t>unstranded</a:t>
            </a:r>
            <a:r>
              <a:rPr lang="en-US" dirty="0" smtClean="0"/>
              <a:t> library, because</a:t>
            </a:r>
            <a:r>
              <a:rPr lang="en-US" baseline="0" dirty="0" smtClean="0"/>
              <a:t> </a:t>
            </a:r>
            <a:r>
              <a:rPr lang="en-US" dirty="0" smtClean="0"/>
              <a:t>the exon–exon junction alignments line up with known splice sites and exon boundaries. (B) More recent “stranded” RNA-seq library strategies allow the</a:t>
            </a:r>
            <a:r>
              <a:rPr lang="en-US" baseline="0" dirty="0" smtClean="0"/>
              <a:t> </a:t>
            </a:r>
            <a:r>
              <a:rPr lang="en-US" dirty="0" smtClean="0"/>
              <a:t>strand information to be retained. In the resulting alignments, depicted in panel B, the strand of the alignment corresponds in a predictable way to the</a:t>
            </a:r>
            <a:r>
              <a:rPr lang="en-US" baseline="0" dirty="0" smtClean="0"/>
              <a:t> </a:t>
            </a:r>
            <a:r>
              <a:rPr lang="en-US" dirty="0" smtClean="0"/>
              <a:t>transcription strand of the sequenced RNA molecule. Now we see that reads aligning within a gene are indicated as being derived from the expected</a:t>
            </a:r>
            <a:r>
              <a:rPr lang="en-US" baseline="0" dirty="0" smtClean="0"/>
              <a:t> </a:t>
            </a:r>
            <a:r>
              <a:rPr lang="en-US" dirty="0" smtClean="0"/>
              <a:t>transcription strand for that gene. Furthermore, in regions where two genes overlap on opposite strands, we can now unambiguously assign reads to each</a:t>
            </a:r>
            <a:r>
              <a:rPr lang="en-US" baseline="0" dirty="0" smtClean="0"/>
              <a:t> </a:t>
            </a:r>
            <a:r>
              <a:rPr lang="en-US" dirty="0" smtClean="0"/>
              <a:t>gene. (C) When strand</a:t>
            </a:r>
            <a:r>
              <a:rPr lang="en-US" baseline="0" dirty="0" smtClean="0"/>
              <a:t> </a:t>
            </a:r>
            <a:r>
              <a:rPr lang="en-US" dirty="0" smtClean="0"/>
              <a:t>information is maintained by the RNA-seq protocol, it can be visualized in genome browsers such as IGV [62]. For example, to make</a:t>
            </a:r>
            <a:r>
              <a:rPr lang="en-US" baseline="0" dirty="0" smtClean="0"/>
              <a:t> </a:t>
            </a:r>
            <a:r>
              <a:rPr lang="en-US" dirty="0" smtClean="0"/>
              <a:t>IGV color read alignments according to strand, use the “Color alignments” by “First-of-pair strand” setting (refer to S5 Table for more strand-</a:t>
            </a:r>
            <a:r>
              <a:rPr lang="en-US" smtClean="0"/>
              <a:t>related software</a:t>
            </a:r>
            <a:r>
              <a:rPr lang="en-US" baseline="0" smtClean="0"/>
              <a:t> </a:t>
            </a:r>
            <a:r>
              <a:rPr lang="en-US" smtClean="0"/>
              <a:t>settings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422821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hyperlink" Target="https://github.com/griffithlab/rnaseq_tutorial/wiki/Resources/Agilent_Trace_Examples.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wiki/Resources/ENCODE_RNAseq_standards_v1.0.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2_urls.md" TargetMode="External"/><Relationship Id="rId3" Type="http://schemas.openxmlformats.org/officeDocument/2006/relationships/hyperlink" Target="https://github.com/griffithlab/rnaseq_tutorial/wiki/Kallist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7.md" TargetMode="External"/><Relationship Id="rId3" Type="http://schemas.openxmlformats.org/officeDocument/2006/relationships/hyperlink" Target="http://journals.plos.org/ploscompbiol/article?id=10.1371/journal.pcbi.100439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52400" y="1600200"/>
            <a:ext cx="8839200" cy="1676400"/>
          </a:xfrm>
        </p:spPr>
        <p:txBody>
          <a:bodyPr/>
          <a:lstStyle/>
          <a:p>
            <a:r>
              <a:rPr lang="en-US" altLang="ja-JP" sz="1600" dirty="0">
                <a:latin typeface="Calibri" charset="0"/>
                <a:ea typeface="ＭＳ Ｐゴシック" charset="0"/>
                <a:hlinkClick r:id="rId2"/>
              </a:rPr>
              <a:t>https://github.com/griffithlab/rnaseq_tutorial/wiki/Resources/</a:t>
            </a:r>
            <a:r>
              <a:rPr lang="en-US" altLang="ja-JP" sz="1600" dirty="0" smtClean="0">
                <a:latin typeface="Calibri" charset="0"/>
                <a:ea typeface="ＭＳ Ｐゴシック" charset="0"/>
                <a:hlinkClick r:id="rId2"/>
              </a:rPr>
              <a:t>Agilent_Trace_Examples.pdf</a:t>
            </a:r>
            <a:endParaRPr lang="en-US" altLang="ja-JP" sz="1600" dirty="0" smtClean="0">
              <a:latin typeface="Calibri" charset="0"/>
              <a:ea typeface="ＭＳ Ｐゴシック" charset="0"/>
            </a:endParaRPr>
          </a:p>
          <a:p>
            <a:r>
              <a:rPr lang="ja-JP" altLang="en-US" sz="2400" dirty="0" smtClean="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38862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505200"/>
            <a:ext cx="398145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1477963" y="5486400"/>
            <a:ext cx="1493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5973763" y="5486400"/>
            <a:ext cx="1408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2232709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https://github.com/griffithlab/rnaseq_tutorial/wiki/Resources</a:t>
            </a:r>
            <a:r>
              <a:rPr lang="en-US" sz="1500" dirty="0" smtClean="0">
                <a:latin typeface="Calibri" charset="0"/>
                <a:ea typeface="ＭＳ Ｐゴシック" charset="0"/>
                <a:hlinkClick r:id="rId2"/>
              </a:rPr>
              <a:t>/</a:t>
            </a:r>
            <a:r>
              <a:rPr lang="en-US" sz="1500" dirty="0">
                <a:latin typeface="Calibri" charset="0"/>
                <a:ea typeface="ＭＳ Ｐゴシック" charset="0"/>
                <a:hlinkClick r:id="rId2"/>
              </a:rPr>
              <a:t>ENCODE_RNAseq_standards_v1.0.</a:t>
            </a:r>
            <a:r>
              <a:rPr lang="en-US" sz="1500" dirty="0" smtClean="0">
                <a:latin typeface="Calibri" charset="0"/>
                <a:ea typeface="ＭＳ Ｐゴシック" charset="0"/>
                <a:hlinkClick r:id="rId2"/>
              </a:rPr>
              <a:t>pdf</a:t>
            </a:r>
            <a:endParaRPr lang="en-US" sz="1500" dirty="0" smtClean="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t>
            </a:r>
            <a:r>
              <a:rPr lang="en-US" sz="2400" dirty="0" smtClean="0">
                <a:latin typeface="Calibri" charset="0"/>
                <a:ea typeface="ＭＳ Ｐゴシック" charset="0"/>
              </a:rPr>
              <a:t>additional initiatives </a:t>
            </a:r>
            <a:r>
              <a:rPr lang="en-US" sz="2400" dirty="0">
                <a:latin typeface="Calibri" charset="0"/>
                <a:ea typeface="ＭＳ Ｐゴシック" charset="0"/>
              </a:rPr>
              <a:t>are underway to develop standards and best practices that cover many of these concepts. These include: the Sequencing Quality Control (SEQC) </a:t>
            </a:r>
            <a:r>
              <a:rPr lang="en-US" sz="2400" dirty="0" smtClean="0">
                <a:latin typeface="Calibri" charset="0"/>
                <a:ea typeface="ＭＳ Ｐゴシック" charset="0"/>
              </a:rPr>
              <a:t>consortium, </a:t>
            </a:r>
            <a:r>
              <a:rPr lang="en-US" sz="2400" dirty="0">
                <a:latin typeface="Calibri" charset="0"/>
                <a:ea typeface="ＭＳ Ｐゴシック" charset="0"/>
              </a:rPr>
              <a:t>the Roadmap Epigenomics Mapping Consortium (REMC), and the Beta Cell Biology Consortium (BCBC).</a:t>
            </a:r>
            <a:endParaRPr lang="en-US" sz="2400" dirty="0" smtClean="0">
              <a:latin typeface="Calibri" charset="0"/>
              <a:ea typeface="ＭＳ Ｐゴシック" charset="0"/>
            </a:endParaRPr>
          </a:p>
        </p:txBody>
      </p:sp>
    </p:spTree>
    <p:extLst>
      <p:ext uri="{BB962C8B-B14F-4D97-AF65-F5344CB8AC3E}">
        <p14:creationId xmlns:p14="http://schemas.microsoft.com/office/powerpoint/2010/main" val="32158086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Total RNA versus </a:t>
            </a:r>
            <a:r>
              <a:rPr lang="en-US" dirty="0" err="1" smtClean="0"/>
              <a:t>polyA</a:t>
            </a:r>
            <a:r>
              <a:rPr lang="en-US" dirty="0" smtClean="0"/>
              <a:t>+ RNA?</a:t>
            </a:r>
          </a:p>
          <a:p>
            <a:pPr>
              <a:defRPr/>
            </a:pPr>
            <a:r>
              <a:rPr lang="en-US" dirty="0" err="1" smtClean="0"/>
              <a:t>Ribo</a:t>
            </a:r>
            <a:r>
              <a:rPr lang="en-US" dirty="0" smtClean="0"/>
              <a:t>-reduction?</a:t>
            </a:r>
          </a:p>
          <a:p>
            <a:pPr>
              <a:defRPr/>
            </a:pPr>
            <a:r>
              <a:rPr lang="en-US" dirty="0" smtClean="0"/>
              <a:t>Size selection (before and/or after </a:t>
            </a:r>
            <a:r>
              <a:rPr lang="en-US" dirty="0" err="1" smtClean="0"/>
              <a:t>cDNA</a:t>
            </a:r>
            <a:r>
              <a:rPr lang="en-US" dirty="0" smtClean="0"/>
              <a:t> synthesis)</a:t>
            </a:r>
          </a:p>
          <a:p>
            <a:pPr lvl="1">
              <a:defRPr/>
            </a:pPr>
            <a:r>
              <a:rPr lang="en-US" dirty="0" smtClean="0"/>
              <a:t>Small RNAs (microRNAs) vs. large RNAs?</a:t>
            </a:r>
          </a:p>
          <a:p>
            <a:pPr lvl="1">
              <a:defRPr/>
            </a:pPr>
            <a:r>
              <a:rPr lang="en-US" dirty="0" smtClean="0"/>
              <a:t>A narrow fragment size distribution vs. a broad one?</a:t>
            </a:r>
          </a:p>
          <a:p>
            <a:pPr>
              <a:defRPr/>
            </a:pPr>
            <a:r>
              <a:rPr lang="en-US" dirty="0" smtClean="0"/>
              <a:t>Linear amplification?</a:t>
            </a:r>
            <a:endParaRPr lang="en-US" dirty="0"/>
          </a:p>
          <a:p>
            <a:pPr>
              <a:defRPr/>
            </a:pPr>
            <a:r>
              <a:rPr lang="en-US" dirty="0" smtClean="0"/>
              <a:t>Stranded vs. un-stranded libraries</a:t>
            </a:r>
          </a:p>
          <a:p>
            <a:pPr>
              <a:defRPr/>
            </a:pPr>
            <a:r>
              <a:rPr lang="en-US" dirty="0" smtClean="0"/>
              <a:t>Exome captured vs. un-captured</a:t>
            </a:r>
          </a:p>
          <a:p>
            <a:pPr>
              <a:defRPr/>
            </a:pPr>
            <a:r>
              <a:rPr lang="en-US" dirty="0" smtClean="0"/>
              <a:t>Library normalization?</a:t>
            </a:r>
          </a:p>
          <a:p>
            <a:pPr>
              <a:defRPr/>
            </a:pPr>
            <a:endParaRPr lang="en-US" dirty="0" smtClean="0"/>
          </a:p>
          <a:p>
            <a:pPr>
              <a:defRPr/>
            </a:pPr>
            <a:r>
              <a:rPr lang="en-US" dirty="0" smtClean="0"/>
              <a:t>These details can affect analysis strategy</a:t>
            </a:r>
          </a:p>
          <a:p>
            <a:pPr lvl="1">
              <a:defRPr/>
            </a:pPr>
            <a:r>
              <a:rPr lang="en-US" dirty="0" smtClean="0"/>
              <a:t>Especially comparisons between libraries</a:t>
            </a:r>
            <a:endParaRPr lang="en-US" dirty="0"/>
          </a:p>
        </p:txBody>
      </p:sp>
    </p:spTree>
    <p:extLst>
      <p:ext uri="{BB962C8B-B14F-4D97-AF65-F5344CB8AC3E}">
        <p14:creationId xmlns:p14="http://schemas.microsoft.com/office/powerpoint/2010/main" val="40601460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88640"/>
            <a:ext cx="7272808" cy="6133334"/>
          </a:xfrm>
          <a:prstGeom prst="rect">
            <a:avLst/>
          </a:prstGeom>
        </p:spPr>
      </p:pic>
      <p:sp>
        <p:nvSpPr>
          <p:cNvPr id="7" name="Title 1"/>
          <p:cNvSpPr>
            <a:spLocks noGrp="1"/>
          </p:cNvSpPr>
          <p:nvPr>
            <p:ph type="title"/>
          </p:nvPr>
        </p:nvSpPr>
        <p:spPr>
          <a:xfrm>
            <a:off x="35496" y="44450"/>
            <a:ext cx="3456384" cy="864270"/>
          </a:xfrm>
        </p:spPr>
        <p:txBody>
          <a:bodyPr/>
          <a:lstStyle/>
          <a:p>
            <a:r>
              <a:rPr lang="en-US" sz="2800" dirty="0" smtClean="0">
                <a:latin typeface="Calibri" charset="0"/>
                <a:ea typeface="ＭＳ Ｐゴシック" charset="0"/>
              </a:rPr>
              <a:t>Fragmentation and size selection</a:t>
            </a:r>
            <a:endParaRPr lang="en-US" sz="2800" dirty="0">
              <a:latin typeface="Calibri" charset="0"/>
              <a:ea typeface="ＭＳ Ｐゴシック" charset="0"/>
            </a:endParaRPr>
          </a:p>
        </p:txBody>
      </p:sp>
    </p:spTree>
    <p:extLst>
      <p:ext uri="{BB962C8B-B14F-4D97-AF65-F5344CB8AC3E}">
        <p14:creationId xmlns:p14="http://schemas.microsoft.com/office/powerpoint/2010/main" val="19800180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0605"/>
            <a:ext cx="5904656" cy="6138715"/>
          </a:xfrm>
          <a:prstGeom prst="rect">
            <a:avLst/>
          </a:prstGeom>
        </p:spPr>
      </p:pic>
      <p:sp>
        <p:nvSpPr>
          <p:cNvPr id="7" name="Title 1"/>
          <p:cNvSpPr>
            <a:spLocks noGrp="1"/>
          </p:cNvSpPr>
          <p:nvPr>
            <p:ph type="title"/>
          </p:nvPr>
        </p:nvSpPr>
        <p:spPr>
          <a:xfrm>
            <a:off x="5652120" y="27692"/>
            <a:ext cx="3456384" cy="864270"/>
          </a:xfrm>
        </p:spPr>
        <p:txBody>
          <a:bodyPr/>
          <a:lstStyle/>
          <a:p>
            <a:r>
              <a:rPr lang="en-US" sz="2800" dirty="0" smtClean="0">
                <a:latin typeface="Calibri" charset="0"/>
                <a:ea typeface="ＭＳ Ｐゴシック" charset="0"/>
              </a:rPr>
              <a:t>RNA sequence selection/depletion</a:t>
            </a:r>
            <a:endParaRPr lang="en-US" sz="2800" dirty="0">
              <a:latin typeface="Calibri" charset="0"/>
              <a:ea typeface="ＭＳ Ｐゴシック" charset="0"/>
            </a:endParaRPr>
          </a:p>
        </p:txBody>
      </p:sp>
    </p:spTree>
    <p:extLst>
      <p:ext uri="{BB962C8B-B14F-4D97-AF65-F5344CB8AC3E}">
        <p14:creationId xmlns:p14="http://schemas.microsoft.com/office/powerpoint/2010/main" val="25582483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660232" y="0"/>
            <a:ext cx="2483768" cy="864270"/>
          </a:xfrm>
        </p:spPr>
        <p:txBody>
          <a:bodyPr/>
          <a:lstStyle/>
          <a:p>
            <a:r>
              <a:rPr lang="en-US" sz="2800" dirty="0" smtClean="0">
                <a:latin typeface="Calibri" charset="0"/>
                <a:ea typeface="ＭＳ Ｐゴシック" charset="0"/>
              </a:rPr>
              <a:t>Stranded vs. </a:t>
            </a:r>
            <a:r>
              <a:rPr lang="en-US" sz="2800" dirty="0" err="1" smtClean="0">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251520" y="105273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4644008" y="2132856"/>
            <a:ext cx="4143053" cy="2361921"/>
          </a:xfrm>
          <a:prstGeom prst="rect">
            <a:avLst/>
          </a:prstGeom>
        </p:spPr>
      </p:pic>
    </p:spTree>
    <p:extLst>
      <p:ext uri="{BB962C8B-B14F-4D97-AF65-F5344CB8AC3E}">
        <p14:creationId xmlns:p14="http://schemas.microsoft.com/office/powerpoint/2010/main" val="355238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227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4648200" y="1006475"/>
            <a:ext cx="4214813"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3578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152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28296350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152400" y="1301750"/>
            <a:ext cx="8839200" cy="4648200"/>
          </a:xfrm>
        </p:spPr>
        <p:txBody>
          <a:bodyPr/>
          <a:lstStyle/>
          <a:p>
            <a:r>
              <a:rPr lang="en-US" sz="250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a:latin typeface="Calibri" charset="0"/>
                <a:ea typeface="ＭＳ Ｐゴシック" charset="0"/>
              </a:rPr>
              <a:t>Obtain raw data (convert format)</a:t>
            </a:r>
          </a:p>
          <a:p>
            <a:pPr>
              <a:buFont typeface="Segoe UI" charset="0"/>
              <a:buAutoNum type="arabicPeriod"/>
            </a:pPr>
            <a:r>
              <a:rPr lang="en-US" sz="2500">
                <a:latin typeface="Calibri" charset="0"/>
                <a:ea typeface="ＭＳ Ｐゴシック" charset="0"/>
              </a:rPr>
              <a:t>Align/assemble reads</a:t>
            </a:r>
          </a:p>
          <a:p>
            <a:pPr>
              <a:buFont typeface="Segoe UI" charset="0"/>
              <a:buAutoNum type="arabicPeriod"/>
            </a:pPr>
            <a:r>
              <a:rPr lang="en-US" sz="2500">
                <a:latin typeface="Calibri" charset="0"/>
                <a:ea typeface="ＭＳ Ｐゴシック" charset="0"/>
              </a:rPr>
              <a:t>Process alignment with a tool specific to the goal </a:t>
            </a:r>
          </a:p>
          <a:p>
            <a:pPr marL="914400" lvl="1" indent="-514350">
              <a:buFont typeface="Arial" charset="0"/>
              <a:buChar char="•"/>
            </a:pPr>
            <a:r>
              <a:rPr lang="en-US" sz="2100">
                <a:latin typeface="Calibri" charset="0"/>
                <a:ea typeface="ＭＳ Ｐゴシック" charset="0"/>
              </a:rPr>
              <a:t>e.g. </a:t>
            </a:r>
            <a:r>
              <a:rPr lang="ja-JP" altLang="en-US" sz="2100">
                <a:latin typeface="Calibri" charset="0"/>
                <a:ea typeface="ＭＳ Ｐゴシック" charset="0"/>
              </a:rPr>
              <a:t>‘</a:t>
            </a:r>
            <a:r>
              <a:rPr lang="en-US" altLang="ja-JP" sz="2100">
                <a:latin typeface="Calibri" charset="0"/>
                <a:ea typeface="ＭＳ Ｐゴシック" charset="0"/>
              </a:rPr>
              <a:t>cufflinks</a:t>
            </a:r>
            <a:r>
              <a:rPr lang="ja-JP" altLang="en-US" sz="2100">
                <a:latin typeface="Calibri" charset="0"/>
                <a:ea typeface="ＭＳ Ｐゴシック" charset="0"/>
              </a:rPr>
              <a:t>’</a:t>
            </a:r>
            <a:r>
              <a:rPr lang="en-US" altLang="ja-JP" sz="2100">
                <a:latin typeface="Calibri" charset="0"/>
                <a:ea typeface="ＭＳ Ｐゴシック" charset="0"/>
              </a:rPr>
              <a:t> for expression analysis, </a:t>
            </a:r>
            <a:r>
              <a:rPr lang="ja-JP" altLang="en-US" sz="2100">
                <a:latin typeface="Calibri" charset="0"/>
                <a:ea typeface="ＭＳ Ｐゴシック" charset="0"/>
              </a:rPr>
              <a:t>‘</a:t>
            </a:r>
            <a:r>
              <a:rPr lang="en-US" altLang="ja-JP" sz="2100">
                <a:latin typeface="Calibri" charset="0"/>
                <a:ea typeface="ＭＳ Ｐゴシック" charset="0"/>
              </a:rPr>
              <a:t>defuse</a:t>
            </a:r>
            <a:r>
              <a:rPr lang="ja-JP" altLang="en-US" sz="2100">
                <a:latin typeface="Calibri" charset="0"/>
                <a:ea typeface="ＭＳ Ｐゴシック" charset="0"/>
              </a:rPr>
              <a:t>’</a:t>
            </a:r>
            <a:r>
              <a:rPr lang="en-US" altLang="ja-JP" sz="2100">
                <a:latin typeface="Calibri" charset="0"/>
                <a:ea typeface="ＭＳ Ｐゴシック" charset="0"/>
              </a:rPr>
              <a:t> for fusion detection, etc.</a:t>
            </a:r>
          </a:p>
          <a:p>
            <a:pPr>
              <a:buFont typeface="Segoe UI" charset="0"/>
              <a:buAutoNum type="arabicPeriod"/>
            </a:pPr>
            <a:r>
              <a:rPr lang="en-US" sz="2500">
                <a:latin typeface="Calibri" charset="0"/>
                <a:ea typeface="ＭＳ Ｐゴシック" charset="0"/>
              </a:rPr>
              <a:t>Post process</a:t>
            </a:r>
          </a:p>
          <a:p>
            <a:pPr marL="914400" lvl="1" indent="-514350">
              <a:buFont typeface="Arial" charset="0"/>
              <a:buChar char="•"/>
            </a:pPr>
            <a:r>
              <a:rPr lang="en-US" sz="2100">
                <a:latin typeface="Calibri" charset="0"/>
                <a:ea typeface="ＭＳ Ｐゴシック" charset="0"/>
              </a:rPr>
              <a:t>Import into downstream software (R, Matlab, Cytoscape, Ingenuity, etc.)</a:t>
            </a:r>
          </a:p>
          <a:p>
            <a:pPr>
              <a:buFont typeface="Segoe UI" charset="0"/>
              <a:buAutoNum type="arabicPeriod"/>
            </a:pPr>
            <a:r>
              <a:rPr lang="en-US" sz="2500">
                <a:latin typeface="Calibri" charset="0"/>
                <a:ea typeface="ＭＳ Ｐゴシック" charset="0"/>
              </a:rPr>
              <a:t>Summarize and visualize</a:t>
            </a:r>
          </a:p>
          <a:p>
            <a:pPr marL="914400" lvl="1" indent="-514350">
              <a:buFont typeface="Arial" charset="0"/>
              <a:buChar char="•"/>
            </a:pPr>
            <a:r>
              <a:rPr lang="en-US" sz="210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5269967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 y="0"/>
            <a:ext cx="8839200" cy="1143000"/>
          </a:xfrm>
        </p:spPr>
        <p:txBody>
          <a:bodyPr/>
          <a:lstStyle/>
          <a:p>
            <a:r>
              <a:rPr lang="en-US">
                <a:latin typeface="Calibri" charset="0"/>
                <a:ea typeface="ＭＳ Ｐゴシック" charset="0"/>
              </a:rPr>
              <a:t>BioStar exercise</a:t>
            </a:r>
          </a:p>
        </p:txBody>
      </p:sp>
      <p:sp>
        <p:nvSpPr>
          <p:cNvPr id="47106" name="Content Placeholder 2"/>
          <p:cNvSpPr>
            <a:spLocks noGrp="1"/>
          </p:cNvSpPr>
          <p:nvPr>
            <p:ph idx="1"/>
          </p:nvPr>
        </p:nvSpPr>
        <p:spPr>
          <a:xfrm>
            <a:off x="152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8501328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RNA-</a:t>
            </a:r>
            <a:r>
              <a:rPr lang="en-US" sz="2000" dirty="0" err="1">
                <a:solidFill>
                  <a:schemeClr val="bg1"/>
                </a:solidFill>
                <a:latin typeface="Calibri" charset="0"/>
                <a:cs typeface="Segoe UI" charset="0"/>
              </a:rPr>
              <a:t>S</a:t>
            </a:r>
            <a:r>
              <a:rPr lang="en-US" sz="2000" dirty="0" err="1" smtClean="0">
                <a:solidFill>
                  <a:schemeClr val="bg1"/>
                </a:solidFill>
                <a:latin typeface="Calibri" charset="0"/>
                <a:cs typeface="Segoe UI" charset="0"/>
              </a:rPr>
              <a:t>eq</a:t>
            </a:r>
            <a:r>
              <a:rPr lang="en-US" sz="2000" dirty="0" smtClean="0">
                <a:solidFill>
                  <a:schemeClr val="bg1"/>
                </a:solidFill>
                <a:latin typeface="Calibri" charset="0"/>
                <a:cs typeface="Segoe UI" charset="0"/>
              </a:rPr>
              <a:t> Module </a:t>
            </a:r>
            <a:r>
              <a:rPr lang="en-US" sz="2000" dirty="0">
                <a:solidFill>
                  <a:schemeClr val="bg1"/>
                </a:solidFill>
                <a:latin typeface="Calibri" charset="0"/>
                <a:cs typeface="Segoe UI" charset="0"/>
              </a:rPr>
              <a:t>1</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Introduction to RNA sequencing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 Jason Walker, Alex Wagner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ea typeface="+mn-ea"/>
                <a:cs typeface="Calibri"/>
              </a:rPr>
              <a:t>November </a:t>
            </a:r>
            <a:r>
              <a:rPr lang="en-US" sz="1400" dirty="0" smtClean="0">
                <a:ln w="1270">
                  <a:solidFill>
                    <a:schemeClr val="tx1">
                      <a:alpha val="38000"/>
                    </a:schemeClr>
                  </a:solidFill>
                </a:ln>
                <a:latin typeface="Calibri"/>
                <a:ea typeface="+mn-ea"/>
                <a:cs typeface="Calibri"/>
              </a:rPr>
              <a:t>7 </a:t>
            </a:r>
            <a:r>
              <a:rPr lang="en-US" sz="1400">
                <a:ln w="1270">
                  <a:solidFill>
                    <a:schemeClr val="tx1">
                      <a:alpha val="38000"/>
                    </a:schemeClr>
                  </a:solidFill>
                </a:ln>
                <a:latin typeface="Calibri"/>
                <a:ea typeface="+mn-ea"/>
                <a:cs typeface="Calibri"/>
              </a:rPr>
              <a:t>- </a:t>
            </a:r>
            <a:r>
              <a:rPr lang="en-US" sz="1400" smtClean="0">
                <a:ln w="1270">
                  <a:solidFill>
                    <a:schemeClr val="tx1">
                      <a:alpha val="38000"/>
                    </a:schemeClr>
                  </a:solidFill>
                </a:ln>
                <a:latin typeface="Calibri"/>
                <a:ea typeface="+mn-ea"/>
                <a:cs typeface="Calibri"/>
              </a:rPr>
              <a:t>18, 2017</a:t>
            </a:r>
            <a:endParaRPr lang="en-US" sz="1400" dirty="0" smtClean="0">
              <a:ln w="1270">
                <a:solidFill>
                  <a:schemeClr val="tx1">
                    <a:alpha val="38000"/>
                  </a:schemeClr>
                </a:solidFill>
              </a:ln>
              <a:latin typeface="Calibri"/>
              <a:ea typeface="+mn-ea"/>
              <a:cs typeface="Calibri"/>
            </a:endParaRP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152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Concern</a:t>
            </a:r>
            <a:r>
              <a:rPr lang="en-US" sz="2200" dirty="0">
                <a:latin typeface="Calibri" charset="0"/>
                <a:ea typeface="ＭＳ Ｐゴシック" charset="0"/>
              </a:rPr>
              <a:t>.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If </a:t>
            </a:r>
            <a:r>
              <a:rPr lang="en-US" sz="2200" dirty="0">
                <a:latin typeface="Calibri" charset="0"/>
                <a:ea typeface="ＭＳ Ｐゴシック" charset="0"/>
              </a:rPr>
              <a:t>you do remove them, assess duplicates at the level of paired-end reads (fragments) not single end </a:t>
            </a:r>
            <a:r>
              <a:rPr lang="en-US" sz="2200" dirty="0" smtClean="0">
                <a:latin typeface="Calibri" charset="0"/>
                <a:ea typeface="ＭＳ Ｐゴシック" charset="0"/>
              </a:rPr>
              <a:t>reads</a:t>
            </a:r>
          </a:p>
        </p:txBody>
      </p:sp>
    </p:spTree>
    <p:extLst>
      <p:ext uri="{BB962C8B-B14F-4D97-AF65-F5344CB8AC3E}">
        <p14:creationId xmlns:p14="http://schemas.microsoft.com/office/powerpoint/2010/main" val="253413881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152400" y="1600200"/>
            <a:ext cx="8839200" cy="4648200"/>
          </a:xfrm>
        </p:spPr>
        <p:txBody>
          <a:bodyPr/>
          <a:lstStyle/>
          <a:p>
            <a:pPr>
              <a:lnSpc>
                <a:spcPct val="80000"/>
              </a:lnSpc>
            </a:pPr>
            <a:r>
              <a:rPr lang="en-US" sz="2600">
                <a:latin typeface="Calibri" charset="0"/>
                <a:ea typeface="ＭＳ Ｐゴシック" charset="0"/>
              </a:rPr>
              <a:t>Depends on a number of factors:</a:t>
            </a:r>
          </a:p>
          <a:p>
            <a:pPr lvl="1">
              <a:lnSpc>
                <a:spcPct val="80000"/>
              </a:lnSpc>
            </a:pPr>
            <a:r>
              <a:rPr lang="en-US" sz="2200">
                <a:latin typeface="Calibri" charset="0"/>
                <a:ea typeface="ＭＳ Ｐゴシック" charset="0"/>
              </a:rPr>
              <a:t>Question being asked of the data.  Gene expression? Alternative expression?  Mutation calling?</a:t>
            </a:r>
          </a:p>
          <a:p>
            <a:pPr lvl="1">
              <a:lnSpc>
                <a:spcPct val="80000"/>
              </a:lnSpc>
            </a:pPr>
            <a:r>
              <a:rPr lang="en-US" sz="2200">
                <a:latin typeface="Calibri" charset="0"/>
                <a:ea typeface="ＭＳ Ｐゴシック" charset="0"/>
              </a:rPr>
              <a:t>Tissue type, RNA preparation, quality of input RNA, library construction method, etc. </a:t>
            </a:r>
          </a:p>
          <a:p>
            <a:pPr lvl="1">
              <a:lnSpc>
                <a:spcPct val="80000"/>
              </a:lnSpc>
            </a:pPr>
            <a:r>
              <a:rPr lang="en-US" sz="2200">
                <a:latin typeface="Calibri" charset="0"/>
                <a:ea typeface="ＭＳ Ｐゴシック" charset="0"/>
              </a:rPr>
              <a:t>Sequencing type: read length, paired vs. unpaired, etc.</a:t>
            </a:r>
          </a:p>
          <a:p>
            <a:pPr lvl="1">
              <a:lnSpc>
                <a:spcPct val="80000"/>
              </a:lnSpc>
            </a:pPr>
            <a:r>
              <a:rPr lang="en-US" sz="2200">
                <a:latin typeface="Calibri" charset="0"/>
                <a:ea typeface="ＭＳ Ｐゴシック" charset="0"/>
              </a:rPr>
              <a:t>Computational approach and resources</a:t>
            </a:r>
          </a:p>
          <a:p>
            <a:pPr>
              <a:lnSpc>
                <a:spcPct val="80000"/>
              </a:lnSpc>
            </a:pPr>
            <a:r>
              <a:rPr lang="en-US" sz="2600">
                <a:latin typeface="Calibri" charset="0"/>
                <a:ea typeface="ＭＳ Ｐゴシック" charset="0"/>
              </a:rPr>
              <a:t>Identify publications with similar goals</a:t>
            </a:r>
          </a:p>
          <a:p>
            <a:pPr>
              <a:lnSpc>
                <a:spcPct val="80000"/>
              </a:lnSpc>
            </a:pPr>
            <a:r>
              <a:rPr lang="en-US" sz="2600">
                <a:latin typeface="Calibri" charset="0"/>
                <a:ea typeface="ＭＳ Ｐゴシック" charset="0"/>
              </a:rPr>
              <a:t>Pilot experiment</a:t>
            </a:r>
          </a:p>
          <a:p>
            <a:pPr>
              <a:lnSpc>
                <a:spcPct val="80000"/>
              </a:lnSpc>
            </a:pPr>
            <a:r>
              <a:rPr lang="en-US" sz="2600">
                <a:latin typeface="Calibri" charset="0"/>
                <a:ea typeface="ＭＳ Ｐゴシック" charset="0"/>
              </a:rPr>
              <a:t>Good news:  1-2 lanes of recent Illumina HiSeq data should be enough for most purposes</a:t>
            </a:r>
          </a:p>
        </p:txBody>
      </p:sp>
    </p:spTree>
    <p:extLst>
      <p:ext uri="{BB962C8B-B14F-4D97-AF65-F5344CB8AC3E}">
        <p14:creationId xmlns:p14="http://schemas.microsoft.com/office/powerpoint/2010/main" val="428748351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152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smtClean="0">
                <a:latin typeface="Calibri" charset="0"/>
                <a:ea typeface="ＭＳ Ｐゴシック" charset="0"/>
              </a:rPr>
              <a:t>TopHat</a:t>
            </a:r>
            <a:r>
              <a:rPr lang="en-US" dirty="0" smtClean="0">
                <a:latin typeface="Calibri" charset="0"/>
                <a:ea typeface="ＭＳ Ｐゴシック" charset="0"/>
              </a:rPr>
              <a:t>, STAR, HISAT, etc.</a:t>
            </a:r>
            <a:endParaRPr lang="en-US" dirty="0">
              <a:latin typeface="Calibri" charset="0"/>
              <a:ea typeface="ＭＳ Ｐゴシック" charset="0"/>
            </a:endParaRPr>
          </a:p>
        </p:txBody>
      </p:sp>
    </p:spTree>
    <p:extLst>
      <p:ext uri="{BB962C8B-B14F-4D97-AF65-F5344CB8AC3E}">
        <p14:creationId xmlns:p14="http://schemas.microsoft.com/office/powerpoint/2010/main" val="20676195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Have you considered sequencing the genome of your species?</a:t>
            </a:r>
          </a:p>
          <a:p>
            <a:pPr>
              <a:defRPr/>
            </a:pPr>
            <a:endParaRPr lang="en-US" dirty="0"/>
          </a:p>
          <a:p>
            <a:pPr>
              <a:defRPr/>
            </a:pPr>
            <a:r>
              <a:rPr lang="en-US" dirty="0" smtClean="0"/>
              <a:t>If that is not practical or you simply prefer a transcript discovery approach that does not rely on prior knowledge of the genome or transcriptome there are some tools available ...</a:t>
            </a:r>
          </a:p>
          <a:p>
            <a:pPr lvl="1">
              <a:defRPr/>
            </a:pPr>
            <a:r>
              <a:rPr lang="en-US" dirty="0" smtClean="0"/>
              <a:t>Unfortunately de novo transcriptome assembly is currently beyond the scope of this workshop</a:t>
            </a:r>
          </a:p>
          <a:p>
            <a:pPr lvl="1">
              <a:defRPr/>
            </a:pPr>
            <a:r>
              <a:rPr lang="en-US" dirty="0" smtClean="0"/>
              <a:t>The good news is that the skills you learn here will help you figure out how to install and run those tools yourself</a:t>
            </a:r>
          </a:p>
          <a:p>
            <a:pPr lvl="1">
              <a:defRPr/>
            </a:pPr>
            <a:r>
              <a:rPr lang="en-US" dirty="0" smtClean="0"/>
              <a:t>Also we provide example tools in </a:t>
            </a:r>
            <a:r>
              <a:rPr lang="en-US" dirty="0" smtClean="0">
                <a:hlinkClick r:id="rId2"/>
              </a:rPr>
              <a:t>Supplementary Table 2</a:t>
            </a:r>
            <a:r>
              <a:rPr lang="en-US" dirty="0" smtClean="0"/>
              <a:t>.</a:t>
            </a:r>
          </a:p>
          <a:p>
            <a:pPr lvl="1">
              <a:defRPr/>
            </a:pPr>
            <a:r>
              <a:rPr lang="en-US" dirty="0">
                <a:hlinkClick r:id="rId3"/>
              </a:rPr>
              <a:t>https://github.com/griffithlab/rnaseq_tutorial/wiki/</a:t>
            </a:r>
            <a:r>
              <a:rPr lang="en-US" dirty="0" smtClean="0">
                <a:hlinkClick r:id="rId3"/>
              </a:rPr>
              <a:t>Kallisto</a:t>
            </a:r>
            <a:r>
              <a:rPr lang="en-US" dirty="0" smtClean="0"/>
              <a:t> </a:t>
            </a:r>
            <a:endParaRPr lang="en-US" dirty="0"/>
          </a:p>
        </p:txBody>
      </p:sp>
    </p:spTree>
    <p:extLst>
      <p:ext uri="{BB962C8B-B14F-4D97-AF65-F5344CB8AC3E}">
        <p14:creationId xmlns:p14="http://schemas.microsoft.com/office/powerpoint/2010/main" val="3286463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More common questions (and answers)</a:t>
            </a:r>
            <a:endParaRPr lang="en-US" dirty="0"/>
          </a:p>
        </p:txBody>
      </p:sp>
      <p:sp>
        <p:nvSpPr>
          <p:cNvPr id="3" name="Content Placeholder 2"/>
          <p:cNvSpPr>
            <a:spLocks noGrp="1"/>
          </p:cNvSpPr>
          <p:nvPr>
            <p:ph idx="1"/>
          </p:nvPr>
        </p:nvSpPr>
        <p:spPr/>
        <p:txBody>
          <a:bodyPr/>
          <a:lstStyle/>
          <a:p>
            <a:r>
              <a:rPr lang="en-US" dirty="0" smtClean="0">
                <a:hlinkClick r:id="rId2"/>
              </a:rPr>
              <a:t>Supplementary Table 7</a:t>
            </a:r>
            <a:endParaRPr lang="en-US" dirty="0" smtClean="0"/>
          </a:p>
          <a:p>
            <a:endParaRPr lang="en-US" dirty="0" smtClean="0"/>
          </a:p>
          <a:p>
            <a:r>
              <a:rPr lang="en-US" dirty="0" smtClean="0"/>
              <a:t>Malachi Griffith*, Jason R. Walker, Nicholas C. Spies, Benjamin J. Ainscough, Obi L. Griffith*. 2015. Informatics </a:t>
            </a:r>
            <a:r>
              <a:rPr lang="en-US" dirty="0"/>
              <a:t>for RNA-seq: A web resource for analysis on the cloud. 11(8):e1004393</a:t>
            </a:r>
            <a:r>
              <a:rPr lang="en-US" dirty="0" smtClean="0"/>
              <a:t>. 2015.</a:t>
            </a:r>
          </a:p>
          <a:p>
            <a:pPr lvl="1"/>
            <a:r>
              <a:rPr lang="en-US" dirty="0">
                <a:hlinkClick r:id="rId3"/>
              </a:rPr>
              <a:t>http://journals.plos.org/ploscompbiol/article?id=10.1371/journal.pcbi.</a:t>
            </a:r>
            <a:r>
              <a:rPr lang="en-US" dirty="0" smtClean="0">
                <a:hlinkClick r:id="rId3"/>
              </a:rPr>
              <a:t>1004393</a:t>
            </a:r>
            <a:endParaRPr lang="en-US" dirty="0" smtClean="0"/>
          </a:p>
        </p:txBody>
      </p:sp>
    </p:spTree>
    <p:extLst>
      <p:ext uri="{BB962C8B-B14F-4D97-AF65-F5344CB8AC3E}">
        <p14:creationId xmlns:p14="http://schemas.microsoft.com/office/powerpoint/2010/main" val="1175293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1)</a:t>
            </a:r>
            <a:endParaRPr lang="en-US" sz="4400" b="1" dirty="0">
              <a:latin typeface="Calibri" charset="0"/>
              <a:ea typeface="ＭＳ Ｐゴシック" charset="0"/>
            </a:endParaRPr>
          </a:p>
        </p:txBody>
      </p:sp>
    </p:spTree>
    <p:extLst>
      <p:ext uri="{BB962C8B-B14F-4D97-AF65-F5344CB8AC3E}">
        <p14:creationId xmlns:p14="http://schemas.microsoft.com/office/powerpoint/2010/main" val="428861003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smtClean="0">
                <a:latin typeface="Calibri" charset="0"/>
                <a:ea typeface="ＭＳ Ｐゴシック" charset="0"/>
              </a:rPr>
              <a:t> </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28" y="1628800"/>
            <a:ext cx="8783860" cy="3996688"/>
          </a:xfrm>
          <a:prstGeom prst="rect">
            <a:avLst/>
          </a:prstGeom>
        </p:spPr>
      </p:pic>
      <p:sp>
        <p:nvSpPr>
          <p:cNvPr id="41" name="TextBox 3"/>
          <p:cNvSpPr txBox="1">
            <a:spLocks noChangeArrowheads="1"/>
          </p:cNvSpPr>
          <p:nvPr/>
        </p:nvSpPr>
        <p:spPr bwMode="auto">
          <a:xfrm>
            <a:off x="2267744" y="5538788"/>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a:t>
            </a:r>
            <a:r>
              <a:rPr lang="en-US" sz="1600" b="1" dirty="0" smtClean="0"/>
              <a:t>1</a:t>
            </a:r>
            <a:endParaRPr lang="en-US" sz="1600" b="1" dirty="0"/>
          </a:p>
        </p:txBody>
      </p:sp>
    </p:spTree>
    <p:extLst>
      <p:ext uri="{BB962C8B-B14F-4D97-AF65-F5344CB8AC3E}">
        <p14:creationId xmlns:p14="http://schemas.microsoft.com/office/powerpoint/2010/main" val="344682497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40199516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b="1" dirty="0" smtClean="0"/>
              <a:t>Module 1: </a:t>
            </a:r>
            <a:r>
              <a:rPr lang="en-US" b="1" dirty="0"/>
              <a:t>Introduction to RNA </a:t>
            </a:r>
            <a:r>
              <a:rPr lang="en-US" b="1" dirty="0" smtClean="0"/>
              <a:t>Sequencing</a:t>
            </a:r>
            <a:endParaRPr lang="en-US" b="1" dirty="0"/>
          </a:p>
          <a:p>
            <a:pPr>
              <a:defRPr/>
            </a:pPr>
            <a:r>
              <a:rPr lang="en-US" dirty="0"/>
              <a:t>Module </a:t>
            </a:r>
            <a:r>
              <a:rPr lang="en-US" dirty="0" smtClean="0"/>
              <a:t>2: </a:t>
            </a:r>
            <a:r>
              <a:rPr lang="en-US" dirty="0"/>
              <a:t>A</a:t>
            </a:r>
            <a:r>
              <a:rPr lang="en-US" dirty="0" smtClean="0"/>
              <a:t>lignment </a:t>
            </a:r>
            <a:r>
              <a:rPr lang="en-US" dirty="0"/>
              <a:t>and </a:t>
            </a:r>
            <a:r>
              <a:rPr lang="en-US" dirty="0" smtClean="0"/>
              <a:t>Visualization</a:t>
            </a:r>
            <a:endParaRPr lang="en-US" dirty="0"/>
          </a:p>
          <a:p>
            <a:pPr>
              <a:defRPr/>
            </a:pPr>
            <a:r>
              <a:rPr lang="en-US" dirty="0"/>
              <a:t>Module </a:t>
            </a:r>
            <a:r>
              <a:rPr lang="en-US" dirty="0" smtClean="0"/>
              <a:t>3: </a:t>
            </a:r>
            <a:r>
              <a:rPr lang="en-US" dirty="0"/>
              <a:t>Expression and Differential Expression</a:t>
            </a:r>
          </a:p>
          <a:p>
            <a:pPr>
              <a:defRPr/>
            </a:pPr>
            <a:r>
              <a:rPr lang="en-US" dirty="0"/>
              <a:t>Module </a:t>
            </a:r>
            <a:r>
              <a:rPr lang="en-US" dirty="0" smtClean="0"/>
              <a:t>4: </a:t>
            </a:r>
            <a:r>
              <a:rPr lang="en-US" dirty="0"/>
              <a:t>Isoform </a:t>
            </a:r>
            <a:r>
              <a:rPr lang="en-US" dirty="0" smtClean="0"/>
              <a:t>Discovery </a:t>
            </a:r>
            <a:r>
              <a:rPr lang="en-US" dirty="0"/>
              <a:t>and </a:t>
            </a:r>
            <a:r>
              <a:rPr lang="en-US" dirty="0" smtClean="0"/>
              <a:t>Alternative </a:t>
            </a:r>
            <a:r>
              <a:rPr lang="en-US" dirty="0"/>
              <a:t>E</a:t>
            </a:r>
            <a:r>
              <a:rPr lang="en-US" dirty="0" smtClean="0"/>
              <a:t>xpression</a:t>
            </a:r>
            <a:endParaRPr lang="en-US" dirty="0"/>
          </a:p>
          <a:p>
            <a:pPr marL="0" indent="0">
              <a:buFont typeface="Arial" charse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3494706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115888"/>
            <a:ext cx="8839200" cy="1143000"/>
          </a:xfrm>
        </p:spPr>
        <p:txBody>
          <a:bodyPr/>
          <a:lstStyle/>
          <a:p>
            <a:r>
              <a:rPr lang="en-US" dirty="0">
                <a:latin typeface="Calibri" charset="0"/>
                <a:ea typeface="ＭＳ Ｐゴシック" charset="0"/>
              </a:rPr>
              <a:t>Learning objectives of module </a:t>
            </a:r>
            <a:r>
              <a:rPr lang="en-US" dirty="0" smtClean="0">
                <a:latin typeface="Calibri" charset="0"/>
                <a:ea typeface="ＭＳ Ｐゴシック" charset="0"/>
              </a:rPr>
              <a:t>1</a:t>
            </a:r>
            <a:endParaRPr lang="en-US" dirty="0">
              <a:latin typeface="Calibri" charset="0"/>
              <a:ea typeface="ＭＳ Ｐゴシック" charset="0"/>
            </a:endParaRP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37581881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52400"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16632"/>
            <a:ext cx="4890740" cy="6115475"/>
          </a:xfrm>
          <a:prstGeom prst="rect">
            <a:avLst/>
          </a:prstGeom>
        </p:spPr>
      </p:pic>
    </p:spTree>
    <p:extLst>
      <p:ext uri="{BB962C8B-B14F-4D97-AF65-F5344CB8AC3E}">
        <p14:creationId xmlns:p14="http://schemas.microsoft.com/office/powerpoint/2010/main" val="238956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2" name="Picture 1" descr="Figure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1196752"/>
            <a:ext cx="8136904" cy="4766371"/>
          </a:xfrm>
          <a:prstGeom prst="rect">
            <a:avLst/>
          </a:prstGeom>
        </p:spPr>
      </p:pic>
    </p:spTree>
    <p:extLst>
      <p:ext uri="{BB962C8B-B14F-4D97-AF65-F5344CB8AC3E}">
        <p14:creationId xmlns:p14="http://schemas.microsoft.com/office/powerpoint/2010/main" val="9694031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152400" y="1341438"/>
            <a:ext cx="8839200"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a:t>
            </a:r>
            <a:r>
              <a:rPr lang="en-US" dirty="0" smtClean="0">
                <a:latin typeface="Calibri" charset="0"/>
                <a:ea typeface="ＭＳ Ｐゴシック" charset="0"/>
              </a:rPr>
              <a:t>difficult</a:t>
            </a:r>
          </a:p>
          <a:p>
            <a:pPr lvl="1"/>
            <a:r>
              <a:rPr lang="en-US" dirty="0" smtClean="0">
                <a:latin typeface="Calibri" charset="0"/>
                <a:ea typeface="ＭＳ Ｐゴシック" charset="0"/>
              </a:rPr>
              <a:t>Gene annotation is revolutionized by RNA-seq</a:t>
            </a:r>
          </a:p>
          <a:p>
            <a:r>
              <a:rPr lang="en-US" dirty="0" smtClean="0">
                <a:latin typeface="Calibri" charset="0"/>
                <a:ea typeface="ＭＳ Ｐゴシック" charset="0"/>
              </a:rPr>
              <a:t>Some </a:t>
            </a:r>
            <a:r>
              <a:rPr lang="en-US" dirty="0">
                <a:latin typeface="Calibri" charset="0"/>
                <a:ea typeface="ＭＳ Ｐゴシック" charset="0"/>
              </a:rPr>
              <a:t>molecular features can only be observed at the RNA level</a:t>
            </a:r>
          </a:p>
          <a:p>
            <a:pPr lvl="1"/>
            <a:r>
              <a:rPr lang="en-US" dirty="0">
                <a:latin typeface="Calibri" charset="0"/>
                <a:ea typeface="ＭＳ Ｐゴシック" charset="0"/>
              </a:rPr>
              <a:t>Alternative isoforms, fusion transcripts, RNA </a:t>
            </a:r>
            <a:r>
              <a:rPr lang="en-US" dirty="0" smtClean="0">
                <a:latin typeface="Calibri" charset="0"/>
                <a:ea typeface="ＭＳ Ｐゴシック" charset="0"/>
              </a:rPr>
              <a:t>editing</a:t>
            </a:r>
            <a:endParaRPr lang="en-US" dirty="0">
              <a:latin typeface="Calibri" charset="0"/>
              <a:ea typeface="ＭＳ Ｐゴシック" charset="0"/>
            </a:endParaRPr>
          </a:p>
        </p:txBody>
      </p:sp>
    </p:spTree>
    <p:extLst>
      <p:ext uri="{BB962C8B-B14F-4D97-AF65-F5344CB8AC3E}">
        <p14:creationId xmlns:p14="http://schemas.microsoft.com/office/powerpoint/2010/main" val="37697005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152400" y="1341438"/>
            <a:ext cx="8839200"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smtClean="0">
                <a:latin typeface="Calibri" charset="0"/>
                <a:ea typeface="ＭＳ Ｐゴシック" charset="0"/>
              </a:rPr>
              <a:t>’</a:t>
            </a:r>
            <a:r>
              <a:rPr lang="en-US" altLang="ja-JP" sz="2200" dirty="0" smtClean="0">
                <a:latin typeface="Calibri" charset="0"/>
                <a:ea typeface="ＭＳ Ｐゴシック" charset="0"/>
              </a:rPr>
              <a:t> mutations </a:t>
            </a:r>
            <a:r>
              <a:rPr lang="en-US" altLang="ja-JP" sz="2200" dirty="0">
                <a:latin typeface="Calibri" charset="0"/>
                <a:ea typeface="ＭＳ Ｐゴシック" charset="0"/>
              </a:rPr>
              <a:t>that affect what mRNA isoform is expressed and how much </a:t>
            </a:r>
          </a:p>
          <a:p>
            <a:pPr>
              <a:lnSpc>
                <a:spcPct val="90000"/>
              </a:lnSpc>
            </a:pPr>
            <a:r>
              <a:rPr lang="en-US" sz="2600" dirty="0" smtClean="0">
                <a:latin typeface="Calibri" charset="0"/>
                <a:ea typeface="ＭＳ Ｐゴシック" charset="0"/>
              </a:rPr>
              <a:t>Prioritizing </a:t>
            </a:r>
            <a:r>
              <a:rPr lang="en-US" sz="2600" dirty="0">
                <a:latin typeface="Calibri" charset="0"/>
                <a:ea typeface="ＭＳ Ｐゴシック" charset="0"/>
              </a:rPr>
              <a:t>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41510783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52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52400" y="838200"/>
            <a:ext cx="8839200" cy="4708525"/>
          </a:xfrm>
        </p:spPr>
        <p:txBody>
          <a:bodyPr/>
          <a:lstStyle/>
          <a:p>
            <a:pPr>
              <a:lnSpc>
                <a:spcPct val="90000"/>
              </a:lnSpc>
            </a:pPr>
            <a:r>
              <a:rPr lang="en-US" sz="2600">
                <a:latin typeface="Calibri" charset="0"/>
                <a:ea typeface="ＭＳ Ｐゴシック" charset="0"/>
              </a:rPr>
              <a:t>Sample</a:t>
            </a:r>
          </a:p>
          <a:p>
            <a:pPr lvl="1">
              <a:lnSpc>
                <a:spcPct val="90000"/>
              </a:lnSpc>
            </a:pPr>
            <a:r>
              <a:rPr lang="en-US" sz="2200">
                <a:latin typeface="Calibri" charset="0"/>
                <a:ea typeface="ＭＳ Ｐゴシック" charset="0"/>
              </a:rPr>
              <a:t>Purity?, quantity?, quality?</a:t>
            </a:r>
          </a:p>
          <a:p>
            <a:pPr>
              <a:lnSpc>
                <a:spcPct val="90000"/>
              </a:lnSpc>
            </a:pPr>
            <a:r>
              <a:rPr lang="en-US" sz="2600">
                <a:latin typeface="Calibri" charset="0"/>
                <a:ea typeface="ＭＳ Ｐゴシック" charset="0"/>
              </a:rPr>
              <a:t>RNAs consist of small exons that may be separated by large introns</a:t>
            </a:r>
          </a:p>
          <a:p>
            <a:pPr lvl="1">
              <a:lnSpc>
                <a:spcPct val="90000"/>
              </a:lnSpc>
            </a:pPr>
            <a:r>
              <a:rPr lang="en-US" sz="2200">
                <a:latin typeface="Calibri" charset="0"/>
                <a:ea typeface="ＭＳ Ｐゴシック" charset="0"/>
              </a:rPr>
              <a:t>Mapping reads to genome is challenging</a:t>
            </a:r>
          </a:p>
          <a:p>
            <a:pPr>
              <a:lnSpc>
                <a:spcPct val="90000"/>
              </a:lnSpc>
            </a:pPr>
            <a:r>
              <a:rPr lang="en-US" sz="2600">
                <a:latin typeface="Calibri" charset="0"/>
                <a:ea typeface="ＭＳ Ｐゴシック" charset="0"/>
              </a:rPr>
              <a:t>The relative abundance of RNAs vary wildly</a:t>
            </a:r>
          </a:p>
          <a:p>
            <a:pPr lvl="1">
              <a:lnSpc>
                <a:spcPct val="90000"/>
              </a:lnSpc>
            </a:pPr>
            <a:r>
              <a:rPr lang="en-US" sz="2200">
                <a:latin typeface="Calibri" charset="0"/>
                <a:ea typeface="ＭＳ Ｐゴシック" charset="0"/>
              </a:rPr>
              <a:t>10</a:t>
            </a:r>
            <a:r>
              <a:rPr lang="en-US" sz="2200" baseline="30000">
                <a:latin typeface="Calibri" charset="0"/>
                <a:ea typeface="ＭＳ Ｐゴシック" charset="0"/>
              </a:rPr>
              <a:t>5</a:t>
            </a:r>
            <a:r>
              <a:rPr lang="en-US" sz="2200">
                <a:latin typeface="Calibri" charset="0"/>
                <a:ea typeface="ＭＳ Ｐゴシック" charset="0"/>
              </a:rPr>
              <a:t> – 10</a:t>
            </a:r>
            <a:r>
              <a:rPr lang="en-US" sz="2200" baseline="30000">
                <a:latin typeface="Calibri" charset="0"/>
                <a:ea typeface="ＭＳ Ｐゴシック" charset="0"/>
              </a:rPr>
              <a:t>7</a:t>
            </a:r>
            <a:r>
              <a:rPr lang="en-US" sz="2200">
                <a:latin typeface="Calibri" charset="0"/>
                <a:ea typeface="ＭＳ Ｐゴシック" charset="0"/>
              </a:rPr>
              <a:t> orders of magnitude</a:t>
            </a:r>
          </a:p>
          <a:p>
            <a:pPr lvl="1">
              <a:lnSpc>
                <a:spcPct val="90000"/>
              </a:lnSpc>
            </a:pPr>
            <a:r>
              <a:rPr lang="en-US" sz="220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a:latin typeface="Calibri" charset="0"/>
                <a:ea typeface="ＭＳ Ｐゴシック" charset="0"/>
              </a:rPr>
              <a:t>Ribosomal and mitochondrial genes</a:t>
            </a:r>
          </a:p>
          <a:p>
            <a:pPr>
              <a:lnSpc>
                <a:spcPct val="90000"/>
              </a:lnSpc>
            </a:pPr>
            <a:r>
              <a:rPr lang="en-US" sz="2600">
                <a:latin typeface="Calibri" charset="0"/>
                <a:ea typeface="ＭＳ Ｐゴシック" charset="0"/>
              </a:rPr>
              <a:t>RNAs come in a wide range of sizes</a:t>
            </a:r>
          </a:p>
          <a:p>
            <a:pPr lvl="1">
              <a:lnSpc>
                <a:spcPct val="90000"/>
              </a:lnSpc>
            </a:pPr>
            <a:r>
              <a:rPr lang="en-US" sz="2200">
                <a:latin typeface="Calibri" charset="0"/>
                <a:ea typeface="ＭＳ Ｐゴシック" charset="0"/>
              </a:rPr>
              <a:t>Small RNAs must be captured separately</a:t>
            </a:r>
          </a:p>
          <a:p>
            <a:pPr lvl="1">
              <a:lnSpc>
                <a:spcPct val="90000"/>
              </a:lnSpc>
            </a:pPr>
            <a:r>
              <a:rPr lang="en-US" sz="2200">
                <a:latin typeface="Calibri" charset="0"/>
                <a:ea typeface="ＭＳ Ｐゴシック" charset="0"/>
              </a:rPr>
              <a:t>PolyA selection of large RNAs may result in 3</a:t>
            </a:r>
            <a:r>
              <a:rPr lang="ja-JP" altLang="en-US" sz="2200">
                <a:latin typeface="Calibri" charset="0"/>
                <a:ea typeface="ＭＳ Ｐゴシック" charset="0"/>
              </a:rPr>
              <a:t>’</a:t>
            </a:r>
            <a:r>
              <a:rPr lang="en-US" altLang="ja-JP" sz="2200">
                <a:latin typeface="Calibri" charset="0"/>
                <a:ea typeface="ＭＳ Ｐゴシック" charset="0"/>
              </a:rPr>
              <a:t> end bias</a:t>
            </a:r>
          </a:p>
          <a:p>
            <a:pPr>
              <a:lnSpc>
                <a:spcPct val="90000"/>
              </a:lnSpc>
            </a:pPr>
            <a:r>
              <a:rPr lang="en-US" sz="2600">
                <a:latin typeface="Calibri" charset="0"/>
                <a:ea typeface="ＭＳ Ｐゴシック" charset="0"/>
              </a:rPr>
              <a:t>RNA is fragile compared to DNA (easily degraded)</a:t>
            </a:r>
          </a:p>
          <a:p>
            <a:pPr>
              <a:lnSpc>
                <a:spcPct val="90000"/>
              </a:lnSpc>
            </a:pPr>
            <a:endParaRPr lang="en-US" sz="2600">
              <a:latin typeface="Calibri" charset="0"/>
              <a:ea typeface="ＭＳ Ｐゴシック" charset="0"/>
            </a:endParaRPr>
          </a:p>
        </p:txBody>
      </p:sp>
    </p:spTree>
    <p:extLst>
      <p:ext uri="{BB962C8B-B14F-4D97-AF65-F5344CB8AC3E}">
        <p14:creationId xmlns:p14="http://schemas.microsoft.com/office/powerpoint/2010/main" val="17038277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9929</TotalTime>
  <Words>2980</Words>
  <Application>Microsoft Macintosh PowerPoint</Application>
  <PresentationFormat>On-screen Show (4:3)</PresentationFormat>
  <Paragraphs>196</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Advanced Sequencing Technologies &amp; Applications</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655</cp:revision>
  <dcterms:created xsi:type="dcterms:W3CDTF">2011-11-14T19:50:16Z</dcterms:created>
  <dcterms:modified xsi:type="dcterms:W3CDTF">2017-11-13T19:35:18Z</dcterms:modified>
</cp:coreProperties>
</file>