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9" r:id="rId18"/>
    <p:sldId id="530" r:id="rId19"/>
    <p:sldId id="531" r:id="rId20"/>
    <p:sldId id="532" r:id="rId21"/>
    <p:sldId id="543" r:id="rId22"/>
    <p:sldId id="533" r:id="rId23"/>
    <p:sldId id="534" r:id="rId24"/>
    <p:sldId id="535" r:id="rId25"/>
    <p:sldId id="536" r:id="rId26"/>
    <p:sldId id="548" r:id="rId27"/>
    <p:sldId id="545" r:id="rId28"/>
    <p:sldId id="546" r:id="rId29"/>
    <p:sldId id="547" r:id="rId30"/>
    <p:sldId id="537" r:id="rId31"/>
    <p:sldId id="538" r:id="rId32"/>
    <p:sldId id="541" r:id="rId33"/>
    <p:sldId id="512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664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onso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bioinformatics.ca/workshop_wiki/index.ph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://bioinformatics.ca/workshop_wiki/index.ph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hyperlink" Target="http://www.rnaseq.wik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Intro-to-AWS-Cloud-Computin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received a grant from Amazon, so supported by ‘AWS in Education grant </a:t>
            </a:r>
            <a:r>
              <a:rPr lang="en-US" dirty="0" smtClean="0">
                <a:ea typeface="ＭＳ Ｐゴシック" charset="0"/>
              </a:rPr>
              <a:t>award’.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 dirty="0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 dirty="0">
                <a:ea typeface="ＭＳ Ｐゴシック" charset="0"/>
              </a:rPr>
              <a:t>Many useful bioinformatics AMI’s (Amazon Machine Images) exist on AWS: e.g. </a:t>
            </a:r>
            <a:r>
              <a:rPr lang="en-US" dirty="0" err="1">
                <a:ea typeface="ＭＳ Ｐゴシック" charset="0"/>
              </a:rPr>
              <a:t>cloudbiolinux</a:t>
            </a:r>
            <a:r>
              <a:rPr lang="en-US" dirty="0">
                <a:ea typeface="ＭＳ Ｐゴシック" charset="0"/>
              </a:rPr>
              <a:t> &amp; </a:t>
            </a:r>
            <a:r>
              <a:rPr lang="en-US" dirty="0" err="1">
                <a:ea typeface="ＭＳ Ｐゴシック" charset="0"/>
              </a:rPr>
              <a:t>CloudMan</a:t>
            </a:r>
            <a:r>
              <a:rPr lang="en-US" dirty="0">
                <a:ea typeface="ＭＳ Ｐゴシック" charset="0"/>
              </a:rPr>
              <a:t> (Galaxy</a:t>
            </a:r>
            <a:r>
              <a:rPr lang="en-US" dirty="0" smtClean="0">
                <a:ea typeface="ＭＳ Ｐゴシック" charset="0"/>
              </a:rPr>
              <a:t>) – now one for this course!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Many flavors of cloud available, not just AWS 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Loaded data files to an </a:t>
            </a:r>
            <a:r>
              <a:rPr lang="en-US" dirty="0" smtClean="0">
                <a:ea typeface="ＭＳ Ｐゴシック" charset="0"/>
              </a:rPr>
              <a:t>ftp server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 dirty="0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 dirty="0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7189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 Management Console – quick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://aws.amazon.com/console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44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5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6245455" cy="3426151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800" dirty="0" smtClean="0">
                <a:latin typeface="Calibri"/>
                <a:cs typeface="Calibri"/>
              </a:rPr>
              <a:t>Login: </a:t>
            </a:r>
            <a:r>
              <a:rPr lang="en-US" sz="2800" dirty="0" err="1">
                <a:latin typeface="Calibri"/>
                <a:cs typeface="Calibri"/>
              </a:rPr>
              <a:t>FirstnameLastname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Password: </a:t>
            </a:r>
            <a:r>
              <a:rPr lang="en-US" sz="2800" dirty="0" smtClean="0">
                <a:latin typeface="Calibri"/>
                <a:cs typeface="Calibri"/>
              </a:rPr>
              <a:t>‘guest’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051720" y="3861048"/>
            <a:ext cx="2952328" cy="792088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1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290555" cy="4799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371703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CBW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01 at 6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688632" cy="4843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7784" y="227687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RNA-seq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http://www.rnaseq.wiki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839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Logging into Amazon AWS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Opening a ‘terminal session’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89038"/>
            <a:ext cx="2160588" cy="4710112"/>
          </a:xfrm>
          <a:prstGeom prst="rect">
            <a:avLst/>
          </a:prstGeom>
          <a:noFill/>
          <a:ln>
            <a:noFill/>
          </a:ln>
          <a:effectLst>
            <a:outerShdw blurRad="63500" dist="139498" dir="2700000" algn="ctr" rotWithShape="0">
              <a:srgbClr val="333333">
                <a:alpha val="6501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035050" y="26971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1096963" y="4846638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448175" y="660400"/>
            <a:ext cx="1588" cy="5211763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209675"/>
            <a:ext cx="35147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4572000" y="10969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59632" y="739552"/>
            <a:ext cx="7556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940152" y="741140"/>
            <a:ext cx="1416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032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directory </a:t>
            </a:r>
            <a:r>
              <a:rPr lang="en-US" sz="3200" dirty="0" smtClean="0">
                <a:ea typeface="ＭＳ Ｐゴシック" charset="0"/>
              </a:rPr>
              <a:t>(Mac/Linux)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3" name="Picture 2" descr="Screen Shot 2015-06-01 at 6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2440" cy="43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</a:t>
            </a:r>
            <a:r>
              <a:rPr lang="en-US" sz="3200" dirty="0" smtClean="0">
                <a:ea typeface="ＭＳ Ｐゴシック" charset="0"/>
              </a:rPr>
              <a:t>directory (Windows)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303078" cy="447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28" y="2204864"/>
            <a:ext cx="2483768" cy="7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6-01 at 6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5256584" cy="2173045"/>
          </a:xfrm>
          <a:prstGeom prst="rect">
            <a:avLst/>
          </a:prstGeom>
        </p:spPr>
      </p:pic>
      <p:pic>
        <p:nvPicPr>
          <p:cNvPr id="5" name="Picture 4" descr="Screen Shot 2015-06-01 at 6.13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4"/>
          <a:stretch/>
        </p:blipFill>
        <p:spPr>
          <a:xfrm>
            <a:off x="323528" y="908720"/>
            <a:ext cx="8352928" cy="130031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2411760" y="2924944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-17069"/>
              <a:gd name="adj4" fmla="val 139231"/>
              <a:gd name="adj5" fmla="val -123815"/>
              <a:gd name="adj6" fmla="val 143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Obtaining your AWS ‘key’ file from the </a:t>
            </a:r>
            <a:r>
              <a:rPr lang="en-US" sz="3200" dirty="0" smtClean="0">
                <a:ea typeface="ＭＳ Ｐゴシック" charset="0"/>
              </a:rPr>
              <a:t>CBW wiki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084168" y="2924944"/>
            <a:ext cx="1439863" cy="792162"/>
          </a:xfrm>
          <a:prstGeom prst="borderCallout2">
            <a:avLst>
              <a:gd name="adj1" fmla="val 51107"/>
              <a:gd name="adj2" fmla="val -666"/>
              <a:gd name="adj3" fmla="val -60793"/>
              <a:gd name="adj4" fmla="val -19534"/>
              <a:gd name="adj5" fmla="val -95637"/>
              <a:gd name="adj6" fmla="val -58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</a:t>
            </a:r>
            <a:r>
              <a:rPr lang="en-US" dirty="0" smtClean="0">
                <a:latin typeface="Calibri"/>
                <a:cs typeface="Calibri"/>
              </a:rPr>
              <a:t>Windows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295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key file to your new ‘</a:t>
            </a:r>
            <a:r>
              <a:rPr lang="en-US" b="1" dirty="0" err="1" smtClean="0"/>
              <a:t>cbw</a:t>
            </a:r>
            <a:r>
              <a:rPr lang="en-US" b="1" dirty="0" smtClean="0"/>
              <a:t>’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  <p:pic>
        <p:nvPicPr>
          <p:cNvPr id="3" name="Picture 2" descr="Screen Shot 2015-06-01 at 6.2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87848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/>
              <a:t>drwx</a:t>
            </a:r>
            <a:r>
              <a:rPr lang="en-US" sz="1800" dirty="0"/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-r--r--@  1 francis  staff  1696 22 May 21:31 </a:t>
            </a:r>
            <a:r>
              <a:rPr lang="en-US" sz="1800" dirty="0" err="1" smtClean="0"/>
              <a:t>CBW.pem</a:t>
            </a:r>
            <a:endParaRPr lang="en-US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r>
              <a:rPr lang="en-US" sz="1800" dirty="0" smtClean="0"/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rwx</a:t>
            </a:r>
            <a:r>
              <a:rPr lang="en-US" sz="1800" dirty="0" smtClean="0"/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rwx</a:t>
            </a:r>
            <a:r>
              <a:rPr lang="en-US" sz="1800" dirty="0" smtClean="0"/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</a:t>
            </a:r>
            <a:r>
              <a:rPr lang="en-US" sz="3200" dirty="0" smtClean="0">
                <a:ea typeface="ＭＳ Ｐゴシック" charset="0"/>
              </a:rPr>
              <a:t>file 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(Mac/Linux)</a:t>
            </a:r>
            <a:endParaRPr lang="en-US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>
            <a:off x="4175125" y="1124745"/>
            <a:ext cx="0" cy="511256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41325" y="2055466"/>
            <a:ext cx="23669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 dirty="0" err="1"/>
              <a:t>ssh</a:t>
            </a:r>
            <a:r>
              <a:rPr lang="en-CA" sz="2000" dirty="0"/>
              <a:t> -</a:t>
            </a:r>
            <a:r>
              <a:rPr lang="en-CA" sz="2000" dirty="0" err="1"/>
              <a:t>i</a:t>
            </a:r>
            <a:r>
              <a:rPr lang="en-CA" sz="2000" dirty="0"/>
              <a:t> </a:t>
            </a:r>
            <a:r>
              <a:rPr lang="en-CA" sz="2000" dirty="0" err="1"/>
              <a:t>CBWNY.pem</a:t>
            </a:r>
            <a:endParaRPr lang="en-CA" sz="20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552228"/>
            <a:ext cx="43195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048375" y="4390678"/>
            <a:ext cx="2519363" cy="215900"/>
          </a:xfrm>
          <a:prstGeom prst="roundRect">
            <a:avLst>
              <a:gd name="adj" fmla="val 731"/>
            </a:avLst>
          </a:prstGeom>
          <a:noFill/>
          <a:ln w="1908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008063" y="2450753"/>
            <a:ext cx="1655762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24745"/>
            <a:ext cx="0" cy="4968552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77752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/>
              <a:t>ssh -i CBWNY.pem ubuntu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674514"/>
            <a:ext cx="446881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72338" y="2538114"/>
            <a:ext cx="1152525" cy="287338"/>
          </a:xfrm>
          <a:prstGeom prst="roundRect">
            <a:avLst>
              <a:gd name="adj" fmla="val 556"/>
            </a:avLst>
          </a:prstGeom>
          <a:noFill/>
          <a:ln w="29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08288" y="2538114"/>
            <a:ext cx="720725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96752"/>
            <a:ext cx="0" cy="4896544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32931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CA" sz="2000" smtClean="0"/>
              <a:t>ssh -i CBWNY.pem ubuntu@cbw#.dyndns.info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68425" y="2853656"/>
            <a:ext cx="2160588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701131"/>
            <a:ext cx="439261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48375" y="2780631"/>
            <a:ext cx="15113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412777"/>
            <a:ext cx="0" cy="475252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802368"/>
            <a:ext cx="3586162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518206"/>
            <a:ext cx="43751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03913" y="3573364"/>
            <a:ext cx="12954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8415338" y="4221064"/>
            <a:ext cx="522287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27984" y="555033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now on, just double click ‘CBW’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117029"/>
            <a:ext cx="8839200" cy="79169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(using a web browser)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25550"/>
            <a:ext cx="76962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775647"/>
            <a:ext cx="341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cbw</a:t>
            </a:r>
            <a:r>
              <a:rPr lang="en-US" dirty="0"/>
              <a:t>#.</a:t>
            </a:r>
            <a:r>
              <a:rPr lang="en-US" dirty="0" err="1"/>
              <a:t>dyndns.info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 smtClean="0">
                <a:latin typeface="Calibri"/>
                <a:cs typeface="Calibri"/>
              </a:rPr>
              <a:t>Zhibin</a:t>
            </a:r>
            <a:r>
              <a:rPr lang="en-US" sz="1600" dirty="0" smtClean="0">
                <a:latin typeface="Calibri"/>
                <a:cs typeface="Calibri"/>
              </a:rPr>
              <a:t> Lu, 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27821" cy="3284103"/>
          </a:xfrm>
          <a:prstGeom prst="rect">
            <a:avLst/>
          </a:prstGeom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(at the command line)</a:t>
            </a:r>
            <a:endParaRPr lang="en-US" sz="3200" dirty="0"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44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3429000"/>
            <a:ext cx="25922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7624" y="3429000"/>
            <a:ext cx="64807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4008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99945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8024" y="3429000"/>
            <a:ext cx="316835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4869160"/>
            <a:ext cx="2664296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Your laptop is ready for the workshop</a:t>
            </a:r>
          </a:p>
          <a:p>
            <a:r>
              <a:rPr lang="en-US" dirty="0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 dirty="0">
                <a:ea typeface="ＭＳ Ｐゴシック" charset="0"/>
              </a:rPr>
              <a:t>You know how to use the wiki for this workshop</a:t>
            </a:r>
          </a:p>
          <a:p>
            <a:r>
              <a:rPr lang="en-US" dirty="0">
                <a:ea typeface="ＭＳ Ｐゴシック" charset="0"/>
              </a:rPr>
              <a:t>You know where all of the lectures are</a:t>
            </a:r>
          </a:p>
          <a:p>
            <a:r>
              <a:rPr lang="en-US" dirty="0">
                <a:ea typeface="ＭＳ Ｐゴシック" charset="0"/>
              </a:rPr>
              <a:t>You have read all of the pre-lecture material</a:t>
            </a:r>
          </a:p>
          <a:p>
            <a:r>
              <a:rPr lang="en-US" dirty="0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 dirty="0">
                <a:ea typeface="ＭＳ Ｐゴシック" charset="0"/>
              </a:rPr>
              <a:t>You know how to login to AWS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more detailed tutorial on AWS cloud computing…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://github.com/griffithlab/rnaseq_tutorial/wiki/Intro-to-AWS-Cloud-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28007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</a:t>
            </a:r>
            <a:r>
              <a:rPr lang="en-US" dirty="0" smtClean="0">
                <a:ea typeface="ＭＳ Ｐゴシック" charset="0"/>
              </a:rPr>
              <a:t>wiki(s) </a:t>
            </a:r>
            <a:r>
              <a:rPr lang="en-US" dirty="0">
                <a:ea typeface="ＭＳ Ｐゴシック" charset="0"/>
              </a:rPr>
              <a:t>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215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Disk Capacity </a:t>
            </a:r>
            <a:r>
              <a:rPr lang="en-US" sz="3200" b="1" dirty="0" err="1">
                <a:solidFill>
                  <a:srgbClr val="1A1A1A"/>
                </a:solidFill>
                <a:latin typeface="Calibri"/>
                <a:cs typeface="Calibri"/>
              </a:rPr>
              <a:t>vs</a:t>
            </a:r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 Sequencing Capacity, 1990-2012</a:t>
            </a:r>
            <a:endParaRPr lang="en-US" sz="3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138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 dirty="0">
                <a:ea typeface="ＭＳ Ｐゴシック" charset="0"/>
              </a:rPr>
              <a:t>We'll hit the $1000 genome during </a:t>
            </a:r>
            <a:r>
              <a:rPr lang="en-US" dirty="0" smtClean="0">
                <a:ea typeface="ＭＳ Ｐゴシック" charset="0"/>
              </a:rPr>
              <a:t>2015-</a:t>
            </a:r>
            <a:r>
              <a:rPr lang="en-US" dirty="0">
                <a:ea typeface="ＭＳ Ｐゴシック" charset="0"/>
              </a:rPr>
              <a:t>?, then need to think about the $100 genome.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25532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1199</Words>
  <Application>Microsoft Macintosh PowerPoint</Application>
  <PresentationFormat>On-screen Show (4:3)</PresentationFormat>
  <Paragraphs>191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Amazon AWS Management Console – quick walkthrough</vt:lpstr>
      <vt:lpstr>For this workshop: all on Wiki!</vt:lpstr>
      <vt:lpstr>The CBW Wiki</vt:lpstr>
      <vt:lpstr>The RNA-seq wiki</vt:lpstr>
      <vt:lpstr>Logging into Amazon AWS</vt:lpstr>
      <vt:lpstr>Opening a ‘terminal session’</vt:lpstr>
      <vt:lpstr>Creating a working directory (Mac/Linux)</vt:lpstr>
      <vt:lpstr>Creating a working directory (Windows)</vt:lpstr>
      <vt:lpstr>Obtaining your AWS ‘key’ file from the CBW wiki</vt:lpstr>
      <vt:lpstr>Viewing the ‘key’ file once downloaded</vt:lpstr>
      <vt:lpstr>Changing file permissions of your ‘key’ file  (Mac/Linux)</vt:lpstr>
      <vt:lpstr>Logging into AWS</vt:lpstr>
      <vt:lpstr>Logging into AWS</vt:lpstr>
      <vt:lpstr>Logging into AWS</vt:lpstr>
      <vt:lpstr>Logging into AWS</vt:lpstr>
      <vt:lpstr>Copying files from AWS to your computer (using a web browser)</vt:lpstr>
      <vt:lpstr>Copying files from AWS to your computer (at the command line)</vt:lpstr>
      <vt:lpstr>So, at this point:</vt:lpstr>
      <vt:lpstr>A much more detailed tutorial on AWS cloud computing…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679</cp:revision>
  <cp:lastPrinted>2015-06-03T22:32:04Z</cp:lastPrinted>
  <dcterms:created xsi:type="dcterms:W3CDTF">2010-04-21T18:53:51Z</dcterms:created>
  <dcterms:modified xsi:type="dcterms:W3CDTF">2015-06-03T22:32:08Z</dcterms:modified>
</cp:coreProperties>
</file>