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41" r:id="rId2"/>
    <p:sldId id="342" r:id="rId3"/>
    <p:sldId id="257" r:id="rId4"/>
    <p:sldId id="513" r:id="rId5"/>
    <p:sldId id="514" r:id="rId6"/>
    <p:sldId id="515" r:id="rId7"/>
    <p:sldId id="516" r:id="rId8"/>
    <p:sldId id="517" r:id="rId9"/>
    <p:sldId id="518" r:id="rId10"/>
    <p:sldId id="519" r:id="rId11"/>
    <p:sldId id="520" r:id="rId12"/>
    <p:sldId id="521" r:id="rId13"/>
    <p:sldId id="522" r:id="rId14"/>
    <p:sldId id="512" r:id="rId1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85" d="100"/>
          <a:sy n="85" d="100"/>
        </p:scale>
        <p:origin x="-104" y="-2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E87875E-BE80-9745-B369-4F4A7AB5E016}" type="datetime1">
              <a:rPr lang="en-US"/>
              <a:pPr>
                <a:defRPr/>
              </a:pPr>
              <a:t>3/4/17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4961A077-CBFC-8247-8C5F-B9A3C2BF59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17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3D7B332-3177-764B-A596-DBF05F42396E}" type="datetime1">
              <a:rPr lang="en-US"/>
              <a:pPr>
                <a:defRPr/>
              </a:pPr>
              <a:t>3/4/17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F3969550-FBCF-404B-9FAA-7B1DCDF2C4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2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615A74A-226C-0140-916B-890CCA900CEA}" type="slidenum">
              <a:rPr lang="en-US" sz="1300">
                <a:latin typeface="Calibri" charset="0"/>
              </a:rPr>
              <a:pPr eaLnBrk="1" hangingPunct="1"/>
              <a:t>4</a:t>
            </a:fld>
            <a:endParaRPr lang="en-US" sz="1300">
              <a:latin typeface="Calibri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8FFCF2A-2E5F-1F49-A505-20D05B3D195D}" type="slidenum">
              <a:rPr lang="en-US" sz="1300">
                <a:latin typeface="Calibri" charset="0"/>
              </a:rPr>
              <a:pPr eaLnBrk="1" hangingPunct="1"/>
              <a:t>13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F64B770-BC29-0040-AB5D-023F4866A456}" type="slidenum">
              <a:rPr lang="en-US" sz="1300">
                <a:latin typeface="Calibri" charset="0"/>
              </a:rPr>
              <a:pPr eaLnBrk="1" hangingPunct="1"/>
              <a:t>5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D0276A3-BD22-BC42-AE6D-D52E18C1B0D5}" type="slidenum">
              <a:rPr lang="en-US" sz="1300">
                <a:latin typeface="Calibri" charset="0"/>
              </a:rPr>
              <a:pPr eaLnBrk="1" hangingPunct="1"/>
              <a:t>6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3E3D24D-08F6-7B49-9839-DAC112EE62EE}" type="slidenum">
              <a:rPr lang="en-US" sz="1300">
                <a:latin typeface="Calibri" charset="0"/>
              </a:rPr>
              <a:pPr eaLnBrk="1" hangingPunct="1"/>
              <a:t>7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4BC56C5-F060-DF44-994D-A9821A896299}" type="slidenum">
              <a:rPr lang="en-US" sz="1300">
                <a:latin typeface="Calibri" charset="0"/>
              </a:rPr>
              <a:pPr eaLnBrk="1" hangingPunct="1"/>
              <a:t>8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C0CB393-510B-E246-BC60-1DF31FE09D0C}" type="slidenum">
              <a:rPr lang="en-US" sz="1300">
                <a:latin typeface="Calibri" charset="0"/>
              </a:rPr>
              <a:pPr eaLnBrk="1" hangingPunct="1"/>
              <a:t>9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305FDC1-7DDA-024F-8F3C-1C297FAB028B}" type="slidenum">
              <a:rPr lang="en-US" sz="1300">
                <a:latin typeface="Calibri" charset="0"/>
              </a:rPr>
              <a:pPr eaLnBrk="1" hangingPunct="1"/>
              <a:t>10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4957555-38F8-9D4C-AD8C-34D997F9ADE1}" type="slidenum">
              <a:rPr lang="en-US" sz="1300">
                <a:latin typeface="Calibri" charset="0"/>
              </a:rPr>
              <a:pPr eaLnBrk="1" hangingPunct="1"/>
              <a:t>11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4813FC5-EAC3-034A-8977-67113298044A}" type="slidenum">
              <a:rPr lang="en-US" sz="1300">
                <a:latin typeface="Calibri" charset="0"/>
              </a:rPr>
              <a:pPr eaLnBrk="1" hangingPunct="1"/>
              <a:t>12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3" name="Picture 7" descr="bioinformatics.ca-logo-white-tex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882775"/>
            <a:ext cx="11922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2906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52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122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908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154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FECFAEAF-3726-E641-9B5B-3F8EA05B09A3}" type="datetime1">
              <a:rPr lang="en-US"/>
              <a:pPr>
                <a:defRPr/>
              </a:pPr>
              <a:t>3/4/17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18C1412E-69E1-864D-A0DF-94DDC7C80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stars.org/" TargetMode="External"/><Relationship Id="rId4" Type="http://schemas.openxmlformats.org/officeDocument/2006/relationships/hyperlink" Target="http://www.seqanswers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ufflinks.cbcb.umd.edu/manual.html%23cuffmerge" TargetMode="External"/><Relationship Id="rId4" Type="http://schemas.openxmlformats.org/officeDocument/2006/relationships/hyperlink" Target="http://cufflinks.cbcb.umd.edu/manual.html%23class_codes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286000"/>
            <a:ext cx="7772400" cy="1447800"/>
          </a:xfrm>
        </p:spPr>
        <p:txBody>
          <a:bodyPr/>
          <a:lstStyle/>
          <a:p>
            <a:pPr eaLnBrk="1" hangingPunct="1"/>
            <a:r>
              <a:rPr lang="en-US" b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Canadian Bioinformatics Workshops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182688" y="3695700"/>
            <a:ext cx="6778625" cy="1927225"/>
          </a:xfrm>
        </p:spPr>
        <p:txBody>
          <a:bodyPr/>
          <a:lstStyle/>
          <a:p>
            <a:pPr marL="0" indent="0" algn="ctr" eaLnBrk="1" hangingPunct="1">
              <a:buFont typeface="Arial" charset="0"/>
              <a:buNone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www.bioinformatics.ca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5-v. Comparison </a:t>
            </a:r>
            <a:r>
              <a:rPr lang="en-US" dirty="0">
                <a:latin typeface="Calibri" charset="0"/>
                <a:ea typeface="ＭＳ Ｐゴシック" charset="0"/>
              </a:rPr>
              <a:t>of merged GTFs from each cufflinks mode</a:t>
            </a:r>
          </a:p>
        </p:txBody>
      </p:sp>
      <p:pic>
        <p:nvPicPr>
          <p:cNvPr id="27650" name="Content Placeholder 3" descr="merge gtfs mode comparison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1" r="-735"/>
          <a:stretch>
            <a:fillRect/>
          </a:stretch>
        </p:blipFill>
        <p:spPr>
          <a:xfrm>
            <a:off x="1619250" y="1412875"/>
            <a:ext cx="7380288" cy="4911725"/>
          </a:xfrm>
        </p:spPr>
      </p:pic>
      <p:cxnSp>
        <p:nvCxnSpPr>
          <p:cNvPr id="6" name="Straight Arrow Connector 5"/>
          <p:cNvCxnSpPr/>
          <p:nvPr/>
        </p:nvCxnSpPr>
        <p:spPr>
          <a:xfrm>
            <a:off x="5508625" y="3716338"/>
            <a:ext cx="431800" cy="7921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39738" y="4221163"/>
            <a:ext cx="1236662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 err="1"/>
              <a:t>ref_only</a:t>
            </a:r>
            <a:r>
              <a:rPr lang="en-US" sz="1200" b="1" dirty="0"/>
              <a:t> mode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0825" y="4508500"/>
            <a:ext cx="1425575" cy="2778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 err="1"/>
              <a:t>ref_guided</a:t>
            </a:r>
            <a:r>
              <a:rPr lang="en-US" sz="1200" b="1" dirty="0"/>
              <a:t> mode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4813" y="4797425"/>
            <a:ext cx="1271587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 err="1"/>
              <a:t>de_novo</a:t>
            </a:r>
            <a:r>
              <a:rPr lang="en-US" sz="1200" b="1" dirty="0"/>
              <a:t> mode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1950" y="5157788"/>
            <a:ext cx="1314450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/>
              <a:t>Ensembl genes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8325" y="3284538"/>
            <a:ext cx="1108075" cy="2778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/>
              <a:t>UCSC genes</a:t>
            </a:r>
          </a:p>
        </p:txBody>
      </p:sp>
    </p:spTree>
    <p:extLst>
      <p:ext uri="{BB962C8B-B14F-4D97-AF65-F5344CB8AC3E}">
        <p14:creationId xmlns:p14="http://schemas.microsoft.com/office/powerpoint/2010/main" val="3679555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Comparison of merged GTFs from each cufflinks mode</a:t>
            </a:r>
          </a:p>
        </p:txBody>
      </p:sp>
      <p:pic>
        <p:nvPicPr>
          <p:cNvPr id="29698" name="Content Placeholder 3" descr="merge gtfs mode comparison 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32" r="-3632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166688" y="3429000"/>
            <a:ext cx="1236662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 err="1"/>
              <a:t>ref_only</a:t>
            </a:r>
            <a:r>
              <a:rPr lang="en-US" sz="1200" b="1" dirty="0"/>
              <a:t> mode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3350" y="4581525"/>
            <a:ext cx="1270000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 err="1"/>
              <a:t>de_novo</a:t>
            </a:r>
            <a:r>
              <a:rPr lang="en-US" sz="1200" b="1" dirty="0"/>
              <a:t> mode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0488" y="5373688"/>
            <a:ext cx="1312862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/>
              <a:t>Ensembl genes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5275" y="2781300"/>
            <a:ext cx="1108075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/>
              <a:t>UCSC genes</a:t>
            </a:r>
          </a:p>
        </p:txBody>
      </p:sp>
    </p:spTree>
    <p:extLst>
      <p:ext uri="{BB962C8B-B14F-4D97-AF65-F5344CB8AC3E}">
        <p14:creationId xmlns:p14="http://schemas.microsoft.com/office/powerpoint/2010/main" val="2156895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What if I return to my lab and can not get this to work on my own data?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Refer to the materials provided with this course for clues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Refer to the Nature Protocols tutorial (Trapnell et al. 2012)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In particular refer to the troubleshooting table (next slide)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Search BioStars, SeqAnswers, and Google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  <a:hlinkClick r:id="rId3"/>
              </a:rPr>
              <a:t>http://www.biostars.org/</a:t>
            </a:r>
            <a:endParaRPr lang="en-US">
              <a:latin typeface="Calibri" charset="0"/>
              <a:ea typeface="ＭＳ Ｐゴシック" charset="0"/>
            </a:endParaRPr>
          </a:p>
          <a:p>
            <a:pPr lvl="1"/>
            <a:r>
              <a:rPr lang="en-US">
                <a:latin typeface="Calibri" charset="0"/>
                <a:ea typeface="ＭＳ Ｐゴシック" charset="0"/>
                <a:hlinkClick r:id="rId4"/>
              </a:rPr>
              <a:t>http://www.seqanswers.com</a:t>
            </a:r>
            <a:endParaRPr lang="en-US">
              <a:latin typeface="Calibri" charset="0"/>
              <a:ea typeface="ＭＳ Ｐゴシック" charset="0"/>
            </a:endParaRPr>
          </a:p>
          <a:p>
            <a:r>
              <a:rPr lang="en-US">
                <a:latin typeface="Calibri" charset="0"/>
                <a:ea typeface="ＭＳ Ｐゴシック" charset="0"/>
              </a:rPr>
              <a:t>If your question is not already answered on BioStars...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Ask it!  Then follow up so that others that have the same problem in the future know whether this solution worked</a:t>
            </a:r>
          </a:p>
        </p:txBody>
      </p:sp>
    </p:spTree>
    <p:extLst>
      <p:ext uri="{BB962C8B-B14F-4D97-AF65-F5344CB8AC3E}">
        <p14:creationId xmlns:p14="http://schemas.microsoft.com/office/powerpoint/2010/main" val="77235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TopHat/Cufflinks/Cuffdiff troubleshooting table</a:t>
            </a:r>
          </a:p>
        </p:txBody>
      </p:sp>
      <p:pic>
        <p:nvPicPr>
          <p:cNvPr id="33794" name="Content Placeholder 3" descr="Troubleshooting guide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340" b="-834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32413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Content Placeholder 3"/>
          <p:cNvSpPr>
            <a:spLocks noGrp="1"/>
          </p:cNvSpPr>
          <p:nvPr>
            <p:ph idx="1"/>
          </p:nvPr>
        </p:nvSpPr>
        <p:spPr>
          <a:xfrm>
            <a:off x="152400" y="2667000"/>
            <a:ext cx="88392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4400">
                <a:latin typeface="Calibri" charset="0"/>
                <a:ea typeface="ＭＳ Ｐゴシック" charset="0"/>
              </a:rPr>
              <a:t>We are on a Coffee Break &amp; Networking Session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Slide Number Placeholder 1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06D23BA9-5070-0648-A3DA-E6039966856F}" type="slidenum">
              <a:rPr lang="en-US" sz="1200"/>
              <a:pPr algn="r"/>
              <a:t>2</a:t>
            </a:fld>
            <a:endParaRPr lang="en-US" sz="1200"/>
          </a:p>
        </p:txBody>
      </p:sp>
      <p:sp>
        <p:nvSpPr>
          <p:cNvPr id="10242" name="Date Placeholder 2"/>
          <p:cNvSpPr txBox="1">
            <a:spLocks noGrp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/>
              <a:t>Module #: Title of Module</a:t>
            </a: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pic>
        <p:nvPicPr>
          <p:cNvPr id="10244" name="Content Placeholder 9" descr="Picture 1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73025"/>
            <a:ext cx="6858000" cy="6734175"/>
          </a:xfrm>
        </p:spPr>
      </p:pic>
      <p:sp>
        <p:nvSpPr>
          <p:cNvPr id="10245" name="Slide Number Placeholder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endParaRPr lang="en-US" sz="120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2514600"/>
            <a:ext cx="6172200" cy="43434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tx1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sp>
        <p:nvSpPr>
          <p:cNvPr id="11266" name="Title 1"/>
          <p:cNvSpPr txBox="1">
            <a:spLocks/>
          </p:cNvSpPr>
          <p:nvPr/>
        </p:nvSpPr>
        <p:spPr bwMode="auto">
          <a:xfrm>
            <a:off x="60325" y="365125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RNA-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Seq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 Module 4</a:t>
            </a:r>
            <a:b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Isoform Discovery and Alternative Expression (tutorial)</a:t>
            </a:r>
            <a:endParaRPr lang="en-US" sz="2000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971600" y="1412776"/>
            <a:ext cx="5181599" cy="936104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 smtClean="0">
                <a:latin typeface="Calibri"/>
                <a:ea typeface="+mj-ea"/>
                <a:cs typeface="Calibri"/>
              </a:rPr>
              <a:t>Malachi Griffith, Obi Griffith</a:t>
            </a:r>
            <a:r>
              <a:rPr lang="en-US" sz="1600" dirty="0">
                <a:latin typeface="Calibri"/>
                <a:ea typeface="+mj-ea"/>
                <a:cs typeface="Calibri"/>
              </a:rPr>
              <a:t>, </a:t>
            </a:r>
            <a:r>
              <a:rPr lang="en-US" sz="1600" dirty="0" err="1">
                <a:latin typeface="Calibri"/>
                <a:ea typeface="+mj-ea"/>
                <a:cs typeface="Calibri"/>
              </a:rPr>
              <a:t>Fouad</a:t>
            </a:r>
            <a:r>
              <a:rPr lang="en-US" sz="1600" dirty="0">
                <a:latin typeface="Calibri"/>
                <a:ea typeface="+mj-ea"/>
                <a:cs typeface="Calibri"/>
              </a:rPr>
              <a:t> </a:t>
            </a:r>
            <a:r>
              <a:rPr lang="en-US" sz="1600" dirty="0" err="1">
                <a:latin typeface="Calibri"/>
                <a:ea typeface="+mj-ea"/>
                <a:cs typeface="Calibri"/>
              </a:rPr>
              <a:t>Yousif</a:t>
            </a:r>
            <a:endParaRPr lang="en-US" sz="1600" dirty="0" smtClean="0">
              <a:latin typeface="Calibri"/>
              <a:ea typeface="+mj-ea"/>
              <a:cs typeface="Calibri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16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j-ea"/>
                <a:cs typeface="Calibri"/>
              </a:rPr>
              <a:t>High-Throughput Biology: From Sequence to Networks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4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March 20-26, 2017</a:t>
            </a:r>
          </a:p>
        </p:txBody>
      </p:sp>
      <p:pic>
        <p:nvPicPr>
          <p:cNvPr id="2" name="Picture 1" descr="CBW-CSHL-graphic-squa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60" y="2664296"/>
            <a:ext cx="4149080" cy="4149080"/>
          </a:xfrm>
          <a:prstGeom prst="rect">
            <a:avLst/>
          </a:prstGeom>
        </p:spPr>
      </p:pic>
      <p:pic>
        <p:nvPicPr>
          <p:cNvPr id="7" name="Picture 4" descr="TGI_logo_V_2color_bevel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6588125" y="3744913"/>
            <a:ext cx="2181225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Learning Objectives of Tutorial</a:t>
            </a:r>
          </a:p>
        </p:txBody>
      </p:sp>
      <p:sp>
        <p:nvSpPr>
          <p:cNvPr id="12290" name="Content Placeholder 6"/>
          <p:cNvSpPr>
            <a:spLocks noGrp="1"/>
          </p:cNvSpPr>
          <p:nvPr>
            <p:ph idx="1"/>
          </p:nvPr>
        </p:nvSpPr>
        <p:spPr>
          <a:xfrm>
            <a:off x="179388" y="1258888"/>
            <a:ext cx="8839200" cy="4906962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Learn how to run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StringTie</a:t>
            </a:r>
            <a:r>
              <a:rPr lang="en-US" dirty="0" smtClean="0">
                <a:latin typeface="Calibri" charset="0"/>
                <a:ea typeface="ＭＳ Ｐゴシック" charset="0"/>
              </a:rPr>
              <a:t> in ‘reference only’, ‘reference guided’, and ‘de novo’ modes</a:t>
            </a:r>
          </a:p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Learn how to use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Cuffmerge</a:t>
            </a:r>
            <a:r>
              <a:rPr lang="en-US" dirty="0" smtClean="0">
                <a:latin typeface="Calibri" charset="0"/>
                <a:ea typeface="ＭＳ Ｐゴシック" charset="0"/>
              </a:rPr>
              <a:t> to combine transcriptomes from multiple Cufflinks runs and compare assembled transcripts to known transcripts</a:t>
            </a:r>
          </a:p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Learn how to perform differential splicing analysis with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Cuffdiff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Examine junctions counts and Cufflinks differential splicing files at the command line</a:t>
            </a:r>
          </a:p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Visualize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TopHat</a:t>
            </a:r>
            <a:r>
              <a:rPr lang="en-US" dirty="0" smtClean="0">
                <a:latin typeface="Calibri" charset="0"/>
                <a:ea typeface="ＭＳ Ｐゴシック" charset="0"/>
              </a:rPr>
              <a:t> junction counts and Cufflinks assembled transcripts in IGV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550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5-i,ii. Running </a:t>
            </a:r>
            <a:r>
              <a:rPr lang="en-US" dirty="0" err="1">
                <a:latin typeface="Calibri" charset="0"/>
                <a:ea typeface="ＭＳ Ｐゴシック" charset="0"/>
              </a:rPr>
              <a:t>cuffinks</a:t>
            </a:r>
            <a:r>
              <a:rPr lang="en-US" dirty="0">
                <a:latin typeface="Calibri" charset="0"/>
                <a:ea typeface="ＭＳ Ｐゴシック" charset="0"/>
              </a:rPr>
              <a:t> in ‘ref-guided’ and ‘de-novo’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/>
              <a:t>In Module 3 we ran cufflinks in ‘ref-only’ mode.  This mode gives us an expression estimate for each known gene/transcript</a:t>
            </a:r>
          </a:p>
          <a:p>
            <a:pPr>
              <a:defRPr/>
            </a:pPr>
            <a:r>
              <a:rPr lang="en-US" dirty="0" smtClean="0"/>
              <a:t>Now we want to be able to potentially identify novel genes, and novel isoforms of known genes</a:t>
            </a:r>
          </a:p>
          <a:p>
            <a:pPr>
              <a:defRPr/>
            </a:pPr>
            <a:r>
              <a:rPr lang="en-US" dirty="0" smtClean="0"/>
              <a:t>To accomplish this we will re-run cufflinks in ‘ref-guided’ and ‘de-novo’ modes</a:t>
            </a:r>
          </a:p>
          <a:p>
            <a:pPr lvl="1">
              <a:defRPr/>
            </a:pPr>
            <a:r>
              <a:rPr lang="en-US" dirty="0" smtClean="0"/>
              <a:t>In ‘ref-guided’ mode a known transcriptome will be used as a guide</a:t>
            </a:r>
          </a:p>
          <a:p>
            <a:pPr lvl="1">
              <a:defRPr/>
            </a:pPr>
            <a:r>
              <a:rPr lang="en-US" dirty="0" smtClean="0"/>
              <a:t>In ‘de-novo’ mode no knowledge of the transcriptome will be used at 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574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‘-g’, ‘-G’ woe is me...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41438"/>
            <a:ext cx="8839200" cy="4983162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dirty="0" err="1" smtClean="0"/>
              <a:t>tophat</a:t>
            </a:r>
            <a:r>
              <a:rPr lang="en-US" dirty="0" smtClean="0"/>
              <a:t> has a ‘-G’ option</a:t>
            </a:r>
          </a:p>
          <a:p>
            <a:pPr lvl="1">
              <a:defRPr/>
            </a:pPr>
            <a:r>
              <a:rPr lang="en-US" dirty="0" smtClean="0"/>
              <a:t>Used to supply a transcriptome GTF file</a:t>
            </a:r>
          </a:p>
          <a:p>
            <a:pPr lvl="1">
              <a:defRPr/>
            </a:pPr>
            <a:r>
              <a:rPr lang="en-US" dirty="0" smtClean="0"/>
              <a:t>This will be used to </a:t>
            </a:r>
            <a:r>
              <a:rPr lang="en-US" b="1" dirty="0" smtClean="0"/>
              <a:t>assist the alignment</a:t>
            </a:r>
            <a:r>
              <a:rPr lang="en-US" dirty="0" smtClean="0"/>
              <a:t> step by allowing alignment to both transcriptome and genome sequences</a:t>
            </a:r>
          </a:p>
          <a:p>
            <a:pPr lvl="1">
              <a:defRPr/>
            </a:pPr>
            <a:r>
              <a:rPr lang="en-US" dirty="0" smtClean="0"/>
              <a:t>Coordinates from alignments to transcriptomes will be converted back to genome coordinates</a:t>
            </a:r>
          </a:p>
          <a:p>
            <a:pPr lvl="1">
              <a:defRPr/>
            </a:pPr>
            <a:r>
              <a:rPr lang="en-US" dirty="0" smtClean="0"/>
              <a:t>Even though we supply a transcriptome, </a:t>
            </a:r>
            <a:r>
              <a:rPr lang="en-US" dirty="0" err="1" smtClean="0"/>
              <a:t>tophat</a:t>
            </a:r>
            <a:r>
              <a:rPr lang="en-US" dirty="0" smtClean="0"/>
              <a:t> will not be limited in anyway to known transcripts</a:t>
            </a:r>
          </a:p>
          <a:p>
            <a:pPr>
              <a:defRPr/>
            </a:pPr>
            <a:r>
              <a:rPr lang="en-US" dirty="0" err="1"/>
              <a:t>t</a:t>
            </a:r>
            <a:r>
              <a:rPr lang="en-US" dirty="0" err="1" smtClean="0"/>
              <a:t>ophat</a:t>
            </a:r>
            <a:r>
              <a:rPr lang="en-US" dirty="0" smtClean="0"/>
              <a:t>  also has a ‘-g’ option</a:t>
            </a:r>
          </a:p>
          <a:p>
            <a:pPr lvl="1">
              <a:defRPr/>
            </a:pPr>
            <a:r>
              <a:rPr lang="en-US" dirty="0" smtClean="0"/>
              <a:t>Used to specify the maximum number of multiple mappings for a </a:t>
            </a:r>
            <a:r>
              <a:rPr lang="en-US" smtClean="0"/>
              <a:t>single read</a:t>
            </a:r>
            <a:endParaRPr lang="en-US" dirty="0" smtClean="0"/>
          </a:p>
          <a:p>
            <a:pPr>
              <a:defRPr/>
            </a:pPr>
            <a:r>
              <a:rPr lang="en-US" dirty="0"/>
              <a:t>c</a:t>
            </a:r>
            <a:r>
              <a:rPr lang="en-US" dirty="0" smtClean="0"/>
              <a:t>ufflinks has a ‘-G’ option</a:t>
            </a:r>
          </a:p>
          <a:p>
            <a:pPr lvl="1">
              <a:defRPr/>
            </a:pPr>
            <a:r>
              <a:rPr lang="en-US" dirty="0" smtClean="0"/>
              <a:t>Used to supply a transcriptome GTF file</a:t>
            </a:r>
          </a:p>
          <a:p>
            <a:pPr lvl="1">
              <a:defRPr/>
            </a:pPr>
            <a:r>
              <a:rPr lang="en-US" dirty="0" smtClean="0"/>
              <a:t>If specified, cufflinks will quantitate </a:t>
            </a:r>
            <a:r>
              <a:rPr lang="en-US" dirty="0"/>
              <a:t>against reference transcript </a:t>
            </a:r>
            <a:r>
              <a:rPr lang="en-US" dirty="0" smtClean="0"/>
              <a:t>annotations</a:t>
            </a:r>
          </a:p>
          <a:p>
            <a:pPr lvl="1">
              <a:defRPr/>
            </a:pPr>
            <a:r>
              <a:rPr lang="en-US" dirty="0" smtClean="0"/>
              <a:t>We call this the ‘ref-only’ analysis mode</a:t>
            </a:r>
          </a:p>
          <a:p>
            <a:pPr>
              <a:defRPr/>
            </a:pPr>
            <a:r>
              <a:rPr lang="en-US" dirty="0"/>
              <a:t>c</a:t>
            </a:r>
            <a:r>
              <a:rPr lang="en-US" dirty="0" smtClean="0"/>
              <a:t>ufflinks also has a ‘-g’ option</a:t>
            </a:r>
          </a:p>
          <a:p>
            <a:pPr lvl="1">
              <a:defRPr/>
            </a:pPr>
            <a:r>
              <a:rPr lang="en-US" dirty="0" smtClean="0"/>
              <a:t>Use to supply a transcriptome GTF file</a:t>
            </a:r>
          </a:p>
          <a:p>
            <a:pPr lvl="1">
              <a:defRPr/>
            </a:pPr>
            <a:r>
              <a:rPr lang="en-US" dirty="0"/>
              <a:t>U</a:t>
            </a:r>
            <a:r>
              <a:rPr lang="en-US" dirty="0" smtClean="0"/>
              <a:t>se </a:t>
            </a:r>
            <a:r>
              <a:rPr lang="en-US" dirty="0"/>
              <a:t>reference transcript </a:t>
            </a:r>
            <a:r>
              <a:rPr lang="en-US" dirty="0" smtClean="0"/>
              <a:t>annotations </a:t>
            </a:r>
            <a:r>
              <a:rPr lang="en-US" dirty="0"/>
              <a:t>to </a:t>
            </a:r>
            <a:r>
              <a:rPr lang="en-US" b="1" dirty="0"/>
              <a:t>guide </a:t>
            </a:r>
            <a:r>
              <a:rPr lang="en-US" b="1" dirty="0" smtClean="0"/>
              <a:t>assembly</a:t>
            </a:r>
          </a:p>
          <a:p>
            <a:pPr lvl="1">
              <a:defRPr/>
            </a:pPr>
            <a:r>
              <a:rPr lang="en-US" dirty="0" smtClean="0"/>
              <a:t>We call this ‘reference-guided’ analysis mode</a:t>
            </a:r>
          </a:p>
          <a:p>
            <a:pPr>
              <a:defRPr/>
            </a:pPr>
            <a:r>
              <a:rPr lang="en-US" dirty="0" smtClean="0"/>
              <a:t>Running cufflinks with neither ‘-G’ or ‘-g’</a:t>
            </a:r>
          </a:p>
          <a:p>
            <a:pPr lvl="1">
              <a:defRPr/>
            </a:pPr>
            <a:r>
              <a:rPr lang="en-US" dirty="0" smtClean="0"/>
              <a:t>We call this ‘de-novo’ analysis mode</a:t>
            </a:r>
          </a:p>
          <a:p>
            <a:pPr>
              <a:defRPr/>
            </a:pPr>
            <a:r>
              <a:rPr lang="en-US" dirty="0" err="1"/>
              <a:t>c</a:t>
            </a:r>
            <a:r>
              <a:rPr lang="en-US" dirty="0" err="1" smtClean="0"/>
              <a:t>uffdiff</a:t>
            </a:r>
            <a:r>
              <a:rPr lang="en-US" dirty="0" smtClean="0"/>
              <a:t>  requires a GTF file but it is not specified with a ‘-G’ or ‘-g’ option, but rather is simply supplied as a file path when you run </a:t>
            </a:r>
            <a:r>
              <a:rPr lang="en-US" dirty="0" err="1" smtClean="0"/>
              <a:t>cuffdiff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859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The tophat ‘</a:t>
            </a:r>
            <a:r>
              <a:rPr lang="en-US" altLang="ja-JP">
                <a:latin typeface="Calibri" charset="0"/>
                <a:ea typeface="ＭＳ Ｐゴシック" charset="0"/>
              </a:rPr>
              <a:t>junctions.bed</a:t>
            </a:r>
            <a:r>
              <a:rPr lang="en-US">
                <a:latin typeface="Calibri" charset="0"/>
                <a:ea typeface="ＭＳ Ｐゴシック" charset="0"/>
              </a:rPr>
              <a:t>’</a:t>
            </a:r>
            <a:r>
              <a:rPr lang="en-US" altLang="ja-JP">
                <a:latin typeface="Calibri" charset="0"/>
                <a:ea typeface="ＭＳ Ｐゴシック" charset="0"/>
              </a:rPr>
              <a:t> file</a:t>
            </a:r>
            <a:endParaRPr lang="en-US">
              <a:latin typeface="Calibri" charset="0"/>
              <a:ea typeface="ＭＳ Ｐゴシック" charset="0"/>
            </a:endParaRP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3341687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After alignment, tophat creates a summary of all reads that support exon-exon junctions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e.g. exon1-exon2  has 5 reads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e.g. exon1-exon3 has 9 reads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This file reports all of the unique exon-exon junctions observed and the read counts for each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In BED format</a:t>
            </a:r>
          </a:p>
        </p:txBody>
      </p:sp>
      <p:pic>
        <p:nvPicPr>
          <p:cNvPr id="21507" name="Picture 3" descr="junctions.b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652963"/>
            <a:ext cx="8569325" cy="127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3851275" y="5949950"/>
            <a:ext cx="360363" cy="2159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509" name="TextBox 8"/>
          <p:cNvSpPr txBox="1">
            <a:spLocks noChangeArrowheads="1"/>
          </p:cNvSpPr>
          <p:nvPr/>
        </p:nvSpPr>
        <p:spPr bwMode="auto">
          <a:xfrm>
            <a:off x="4211638" y="5991225"/>
            <a:ext cx="287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Junction read count</a:t>
            </a:r>
          </a:p>
        </p:txBody>
      </p:sp>
    </p:spTree>
    <p:extLst>
      <p:ext uri="{BB962C8B-B14F-4D97-AF65-F5344CB8AC3E}">
        <p14:creationId xmlns:p14="http://schemas.microsoft.com/office/powerpoint/2010/main" val="3347139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Viewing the junctions.bed in IGV</a:t>
            </a:r>
          </a:p>
        </p:txBody>
      </p:sp>
      <p:pic>
        <p:nvPicPr>
          <p:cNvPr id="23554" name="Content Placeholder 3" descr="junctions bed IGV screenshot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526" b="-752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34842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5-iii,iv.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Cuffmerge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hlinkClick r:id="rId3"/>
              </a:rPr>
              <a:t>http://cufflinks.cbcb.umd.edu/manual.html#cuffmerge</a:t>
            </a:r>
            <a:endParaRPr lang="en-US">
              <a:latin typeface="Calibri" charset="0"/>
              <a:ea typeface="ＭＳ Ｐゴシック" charset="0"/>
            </a:endParaRPr>
          </a:p>
          <a:p>
            <a:endParaRPr lang="en-US">
              <a:latin typeface="Calibri" charset="0"/>
              <a:ea typeface="ＭＳ Ｐゴシック" charset="0"/>
            </a:endParaRPr>
          </a:p>
          <a:p>
            <a:r>
              <a:rPr lang="en-US">
                <a:latin typeface="Calibri" charset="0"/>
                <a:ea typeface="ＭＳ Ｐゴシック" charset="0"/>
              </a:rPr>
              <a:t>Cuffmerge combines transcripts predicted from multiple RNA-seq data sets into one view of the transcriptome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Do this before running cuffdiff to compare between multiple conditions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Cuffmerge can also simultaneously compare transcripts to the known transcripts GTF file from Ensembl, etc.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  <a:hlinkClick r:id="rId4"/>
              </a:rPr>
              <a:t>http://cufflinks.cbcb.umd.edu/manual.html#class_codes</a:t>
            </a:r>
            <a:endParaRPr lang="en-US">
              <a:latin typeface="Calibri" charset="0"/>
              <a:ea typeface="ＭＳ Ｐゴシック" charset="0"/>
            </a:endParaRPr>
          </a:p>
          <a:p>
            <a:endParaRPr lang="en-US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587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9901</TotalTime>
  <Words>768</Words>
  <Application>Microsoft Macintosh PowerPoint</Application>
  <PresentationFormat>On-screen Show (4:3)</PresentationFormat>
  <Paragraphs>86</Paragraphs>
  <Slides>14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Canadian Bioinformatics Workshops</vt:lpstr>
      <vt:lpstr>PowerPoint Presentation</vt:lpstr>
      <vt:lpstr>PowerPoint Presentation</vt:lpstr>
      <vt:lpstr>Learning Objectives of Tutorial</vt:lpstr>
      <vt:lpstr>5-i,ii. Running cuffinks in ‘ref-guided’ and ‘de-novo’ mode</vt:lpstr>
      <vt:lpstr>‘-g’, ‘-G’ woe is me...</vt:lpstr>
      <vt:lpstr>The tophat ‘junctions.bed’ file</vt:lpstr>
      <vt:lpstr>Viewing the junctions.bed in IGV</vt:lpstr>
      <vt:lpstr>5-iii,iv. Cuffmerge</vt:lpstr>
      <vt:lpstr>5-v. Comparison of merged GTFs from each cufflinks mode</vt:lpstr>
      <vt:lpstr>Comparison of merged GTFs from each cufflinks mode</vt:lpstr>
      <vt:lpstr>What if I return to my lab and can not get this to work on my own data?</vt:lpstr>
      <vt:lpstr>TopHat/Cufflinks/Cuffdiff troubleshooting table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Obi Griffith</cp:lastModifiedBy>
  <cp:revision>660</cp:revision>
  <dcterms:created xsi:type="dcterms:W3CDTF">2010-04-21T18:53:51Z</dcterms:created>
  <dcterms:modified xsi:type="dcterms:W3CDTF">2017-03-04T20:52:08Z</dcterms:modified>
</cp:coreProperties>
</file>